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23"/>
  </p:notesMasterIdLst>
  <p:sldIdLst>
    <p:sldId id="256" r:id="rId2"/>
    <p:sldId id="302" r:id="rId3"/>
    <p:sldId id="303" r:id="rId4"/>
    <p:sldId id="304" r:id="rId5"/>
    <p:sldId id="305" r:id="rId6"/>
    <p:sldId id="266" r:id="rId7"/>
    <p:sldId id="308" r:id="rId8"/>
    <p:sldId id="268" r:id="rId9"/>
    <p:sldId id="312" r:id="rId10"/>
    <p:sldId id="285" r:id="rId11"/>
    <p:sldId id="286" r:id="rId12"/>
    <p:sldId id="287" r:id="rId13"/>
    <p:sldId id="313" r:id="rId14"/>
    <p:sldId id="289" r:id="rId15"/>
    <p:sldId id="314" r:id="rId16"/>
    <p:sldId id="292" r:id="rId17"/>
    <p:sldId id="315" r:id="rId18"/>
    <p:sldId id="309" r:id="rId19"/>
    <p:sldId id="310" r:id="rId20"/>
    <p:sldId id="311"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B577B-70BD-426D-8FAB-2E0E86CB245A}" type="datetimeFigureOut">
              <a:rPr lang="en-IN" smtClean="0"/>
              <a:t>11-07-2019</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8CB39-24FE-44F3-80D0-A8A9D672277C}" type="slidenum">
              <a:rPr lang="en-IN" smtClean="0"/>
              <a:t>‹#›</a:t>
            </a:fld>
            <a:endParaRPr lang="en-IN"/>
          </a:p>
        </p:txBody>
      </p:sp>
    </p:spTree>
    <p:extLst>
      <p:ext uri="{BB962C8B-B14F-4D97-AF65-F5344CB8AC3E}">
        <p14:creationId xmlns:p14="http://schemas.microsoft.com/office/powerpoint/2010/main" val="399613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Inequality in status</a:t>
            </a:r>
            <a:endParaRPr lang="en-IN" dirty="0"/>
          </a:p>
        </p:txBody>
      </p:sp>
      <p:sp>
        <p:nvSpPr>
          <p:cNvPr id="4" name="Slide Number Placeholder 3"/>
          <p:cNvSpPr>
            <a:spLocks noGrp="1"/>
          </p:cNvSpPr>
          <p:nvPr>
            <p:ph type="sldNum" sz="quarter" idx="10"/>
          </p:nvPr>
        </p:nvSpPr>
        <p:spPr/>
        <p:txBody>
          <a:bodyPr/>
          <a:lstStyle/>
          <a:p>
            <a:fld id="{0EF8CB39-24FE-44F3-80D0-A8A9D672277C}" type="slidenum">
              <a:rPr lang="en-IN" smtClean="0"/>
              <a:t>8</a:t>
            </a:fld>
            <a:endParaRPr lang="en-IN"/>
          </a:p>
        </p:txBody>
      </p:sp>
    </p:spTree>
    <p:extLst>
      <p:ext uri="{BB962C8B-B14F-4D97-AF65-F5344CB8AC3E}">
        <p14:creationId xmlns:p14="http://schemas.microsoft.com/office/powerpoint/2010/main" val="128192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Lack access to welfare provisions</a:t>
            </a:r>
            <a:endParaRPr lang="en-IN" dirty="0"/>
          </a:p>
        </p:txBody>
      </p:sp>
      <p:sp>
        <p:nvSpPr>
          <p:cNvPr id="4" name="Slide Number Placeholder 3"/>
          <p:cNvSpPr>
            <a:spLocks noGrp="1"/>
          </p:cNvSpPr>
          <p:nvPr>
            <p:ph type="sldNum" sz="quarter" idx="10"/>
          </p:nvPr>
        </p:nvSpPr>
        <p:spPr/>
        <p:txBody>
          <a:bodyPr/>
          <a:lstStyle/>
          <a:p>
            <a:fld id="{0EF8CB39-24FE-44F3-80D0-A8A9D672277C}" type="slidenum">
              <a:rPr lang="en-IN" smtClean="0"/>
              <a:t>10</a:t>
            </a:fld>
            <a:endParaRPr lang="en-IN"/>
          </a:p>
        </p:txBody>
      </p:sp>
    </p:spTree>
    <p:extLst>
      <p:ext uri="{BB962C8B-B14F-4D97-AF65-F5344CB8AC3E}">
        <p14:creationId xmlns:p14="http://schemas.microsoft.com/office/powerpoint/2010/main" val="56502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Spend more on well being</a:t>
            </a:r>
            <a:endParaRPr lang="en-IN" dirty="0"/>
          </a:p>
        </p:txBody>
      </p:sp>
      <p:sp>
        <p:nvSpPr>
          <p:cNvPr id="4" name="Slide Number Placeholder 3"/>
          <p:cNvSpPr>
            <a:spLocks noGrp="1"/>
          </p:cNvSpPr>
          <p:nvPr>
            <p:ph type="sldNum" sz="quarter" idx="10"/>
          </p:nvPr>
        </p:nvSpPr>
        <p:spPr/>
        <p:txBody>
          <a:bodyPr/>
          <a:lstStyle/>
          <a:p>
            <a:fld id="{0EF8CB39-24FE-44F3-80D0-A8A9D672277C}" type="slidenum">
              <a:rPr lang="en-IN" smtClean="0"/>
              <a:t>11</a:t>
            </a:fld>
            <a:endParaRPr lang="en-IN"/>
          </a:p>
        </p:txBody>
      </p:sp>
    </p:spTree>
    <p:extLst>
      <p:ext uri="{BB962C8B-B14F-4D97-AF65-F5344CB8AC3E}">
        <p14:creationId xmlns:p14="http://schemas.microsoft.com/office/powerpoint/2010/main" val="315461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Gaps in opportunities - education</a:t>
            </a:r>
            <a:endParaRPr lang="en-IN" dirty="0"/>
          </a:p>
        </p:txBody>
      </p:sp>
      <p:sp>
        <p:nvSpPr>
          <p:cNvPr id="4" name="Slide Number Placeholder 3"/>
          <p:cNvSpPr>
            <a:spLocks noGrp="1"/>
          </p:cNvSpPr>
          <p:nvPr>
            <p:ph type="sldNum" sz="quarter" idx="10"/>
          </p:nvPr>
        </p:nvSpPr>
        <p:spPr/>
        <p:txBody>
          <a:bodyPr/>
          <a:lstStyle/>
          <a:p>
            <a:fld id="{0EF8CB39-24FE-44F3-80D0-A8A9D672277C}" type="slidenum">
              <a:rPr lang="en-IN" smtClean="0"/>
              <a:t>12</a:t>
            </a:fld>
            <a:endParaRPr lang="en-IN"/>
          </a:p>
        </p:txBody>
      </p:sp>
    </p:spTree>
    <p:extLst>
      <p:ext uri="{BB962C8B-B14F-4D97-AF65-F5344CB8AC3E}">
        <p14:creationId xmlns:p14="http://schemas.microsoft.com/office/powerpoint/2010/main" val="392127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Lack opportunities </a:t>
            </a:r>
            <a:endParaRPr lang="en-IN" dirty="0"/>
          </a:p>
        </p:txBody>
      </p:sp>
      <p:sp>
        <p:nvSpPr>
          <p:cNvPr id="4" name="Slide Number Placeholder 3"/>
          <p:cNvSpPr>
            <a:spLocks noGrp="1"/>
          </p:cNvSpPr>
          <p:nvPr>
            <p:ph type="sldNum" sz="quarter" idx="10"/>
          </p:nvPr>
        </p:nvSpPr>
        <p:spPr/>
        <p:txBody>
          <a:bodyPr/>
          <a:lstStyle/>
          <a:p>
            <a:fld id="{0EF8CB39-24FE-44F3-80D0-A8A9D672277C}" type="slidenum">
              <a:rPr lang="en-IN" smtClean="0"/>
              <a:t>14</a:t>
            </a:fld>
            <a:endParaRPr lang="en-IN"/>
          </a:p>
        </p:txBody>
      </p:sp>
    </p:spTree>
    <p:extLst>
      <p:ext uri="{BB962C8B-B14F-4D97-AF65-F5344CB8AC3E}">
        <p14:creationId xmlns:p14="http://schemas.microsoft.com/office/powerpoint/2010/main" val="426078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906FD6-0B2E-4D4D-8688-82DB4D4F6198}" type="datetimeFigureOut">
              <a:rPr lang="en-IN" smtClean="0"/>
              <a:t>11-07-2019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6160483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906FD6-0B2E-4D4D-8688-82DB4D4F6198}" type="datetimeFigureOut">
              <a:rPr lang="en-IN" smtClean="0"/>
              <a:t>11-07-2019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12025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906FD6-0B2E-4D4D-8688-82DB4D4F6198}" type="datetimeFigureOut">
              <a:rPr lang="en-IN" smtClean="0"/>
              <a:t>11-07-2019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12447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906FD6-0B2E-4D4D-8688-82DB4D4F6198}" type="datetimeFigureOut">
              <a:rPr lang="en-IN" smtClean="0"/>
              <a:t>11-07-2019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1CF2DF-3EAB-4F79-8A53-E3A3F2BB6B30}"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27121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906FD6-0B2E-4D4D-8688-82DB4D4F6198}" type="datetimeFigureOut">
              <a:rPr lang="en-IN" smtClean="0"/>
              <a:t>11-07-2019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20737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2906FD6-0B2E-4D4D-8688-82DB4D4F6198}" type="datetimeFigureOut">
              <a:rPr lang="en-IN" smtClean="0"/>
              <a:t>11-07-2019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158797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2906FD6-0B2E-4D4D-8688-82DB4D4F6198}" type="datetimeFigureOut">
              <a:rPr lang="en-IN" smtClean="0"/>
              <a:t>11-07-2019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363237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06FD6-0B2E-4D4D-8688-82DB4D4F6198}" type="datetimeFigureOut">
              <a:rPr lang="en-IN" smtClean="0"/>
              <a:t>11-07-2019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39453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06FD6-0B2E-4D4D-8688-82DB4D4F6198}" type="datetimeFigureOut">
              <a:rPr lang="en-IN" smtClean="0"/>
              <a:t>11-07-2019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23834295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06FD6-0B2E-4D4D-8688-82DB4D4F6198}" type="datetimeFigureOut">
              <a:rPr lang="en-IN" smtClean="0"/>
              <a:t>11-07-2019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303590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906FD6-0B2E-4D4D-8688-82DB4D4F6198}" type="datetimeFigureOut">
              <a:rPr lang="en-IN" smtClean="0"/>
              <a:t>11-07-2019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7220007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906FD6-0B2E-4D4D-8688-82DB4D4F6198}" type="datetimeFigureOut">
              <a:rPr lang="en-IN" smtClean="0"/>
              <a:t>11-07-2019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69610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06FD6-0B2E-4D4D-8688-82DB4D4F6198}" type="datetimeFigureOut">
              <a:rPr lang="en-IN" smtClean="0"/>
              <a:t>11-07-2019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137545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906FD6-0B2E-4D4D-8688-82DB4D4F6198}" type="datetimeFigureOut">
              <a:rPr lang="en-IN" smtClean="0"/>
              <a:t>11-07-2019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103846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06FD6-0B2E-4D4D-8688-82DB4D4F6198}" type="datetimeFigureOut">
              <a:rPr lang="en-IN" smtClean="0"/>
              <a:t>11-07-2019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2804460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906FD6-0B2E-4D4D-8688-82DB4D4F6198}" type="datetimeFigureOut">
              <a:rPr lang="en-IN" smtClean="0"/>
              <a:t>11-07-2019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236984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906FD6-0B2E-4D4D-8688-82DB4D4F6198}" type="datetimeFigureOut">
              <a:rPr lang="en-IN" smtClean="0"/>
              <a:t>11-07-2019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1CF2DF-3EAB-4F79-8A53-E3A3F2BB6B30}" type="slidenum">
              <a:rPr lang="en-IN" smtClean="0"/>
              <a:t>‹#›</a:t>
            </a:fld>
            <a:endParaRPr lang="en-IN"/>
          </a:p>
        </p:txBody>
      </p:sp>
    </p:spTree>
    <p:extLst>
      <p:ext uri="{BB962C8B-B14F-4D97-AF65-F5344CB8AC3E}">
        <p14:creationId xmlns:p14="http://schemas.microsoft.com/office/powerpoint/2010/main" val="387431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2906FD6-0B2E-4D4D-8688-82DB4D4F6198}" type="datetimeFigureOut">
              <a:rPr lang="en-IN" smtClean="0"/>
              <a:t>11-07-2019</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41CF2DF-3EAB-4F79-8A53-E3A3F2BB6B30}" type="slidenum">
              <a:rPr lang="en-IN" smtClean="0"/>
              <a:t>‹#›</a:t>
            </a:fld>
            <a:endParaRPr lang="en-IN"/>
          </a:p>
        </p:txBody>
      </p:sp>
    </p:spTree>
    <p:extLst>
      <p:ext uri="{BB962C8B-B14F-4D97-AF65-F5344CB8AC3E}">
        <p14:creationId xmlns:p14="http://schemas.microsoft.com/office/powerpoint/2010/main" val="1636725932"/>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0C6553-74F9-4A24-9EB0-3DCC72CEE853}"/>
              </a:ext>
            </a:extLst>
          </p:cNvPr>
          <p:cNvSpPr>
            <a:spLocks noGrp="1"/>
          </p:cNvSpPr>
          <p:nvPr>
            <p:ph type="ctrTitle"/>
          </p:nvPr>
        </p:nvSpPr>
        <p:spPr>
          <a:xfrm>
            <a:off x="0" y="396558"/>
            <a:ext cx="12192000" cy="2082482"/>
          </a:xfrm>
        </p:spPr>
        <p:txBody>
          <a:bodyPr>
            <a:noAutofit/>
          </a:bodyPr>
          <a:lstStyle/>
          <a:p>
            <a:pPr>
              <a:lnSpc>
                <a:spcPct val="100000"/>
              </a:lnSpc>
            </a:pPr>
            <a:r>
              <a:rPr lang="en-US" sz="3500" dirty="0">
                <a:latin typeface="Arial" panose="020B0604020202020204" pitchFamily="34" charset="0"/>
                <a:cs typeface="Arial" panose="020B0604020202020204" pitchFamily="34" charset="0"/>
              </a:rPr>
              <a:t>100 Hotspots</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Snapshot of Socially Excluded and Vulnerable communities and </a:t>
            </a:r>
            <a:r>
              <a:rPr lang="en-US" sz="3500" dirty="0" err="1">
                <a:latin typeface="Arial" panose="020B0604020202020204" pitchFamily="34" charset="0"/>
                <a:cs typeface="Arial" panose="020B0604020202020204" pitchFamily="34" charset="0"/>
              </a:rPr>
              <a:t>sdgs</a:t>
            </a:r>
            <a:r>
              <a:rPr lang="en-US" sz="3500" dirty="0">
                <a:latin typeface="Arial" panose="020B0604020202020204" pitchFamily="34" charset="0"/>
                <a:cs typeface="Arial" panose="020B0604020202020204" pitchFamily="34" charset="0"/>
              </a:rPr>
              <a:t> in India</a:t>
            </a:r>
            <a:br>
              <a:rPr lang="en-US" sz="3500" dirty="0">
                <a:latin typeface="Arial" panose="020B0604020202020204" pitchFamily="34" charset="0"/>
                <a:cs typeface="Arial" panose="020B0604020202020204" pitchFamily="34" charset="0"/>
              </a:rPr>
            </a:br>
            <a:r>
              <a:rPr lang="en-US" sz="3500" dirty="0" smtClean="0">
                <a:latin typeface="Arial" panose="020B0604020202020204" pitchFamily="34" charset="0"/>
                <a:cs typeface="Arial" panose="020B0604020202020204" pitchFamily="34" charset="0"/>
              </a:rPr>
              <a:t>11</a:t>
            </a:r>
            <a:r>
              <a:rPr lang="en-US" sz="3500" baseline="30000" dirty="0" smtClean="0">
                <a:latin typeface="Arial" panose="020B0604020202020204" pitchFamily="34" charset="0"/>
                <a:cs typeface="Arial" panose="020B0604020202020204" pitchFamily="34" charset="0"/>
              </a:rPr>
              <a:t>th</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july</a:t>
            </a:r>
            <a:r>
              <a:rPr lang="en-US" sz="3500" dirty="0" smtClean="0">
                <a:latin typeface="Arial" panose="020B0604020202020204" pitchFamily="34" charset="0"/>
                <a:cs typeface="Arial" panose="020B0604020202020204" pitchFamily="34" charset="0"/>
              </a:rPr>
              <a:t> 2019</a:t>
            </a:r>
            <a:endParaRPr lang="en-IN" sz="35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F007BEF7-ED6B-4AB4-918E-5829041DD931}"/>
              </a:ext>
            </a:extLst>
          </p:cNvPr>
          <p:cNvSpPr>
            <a:spLocks noGrp="1"/>
          </p:cNvSpPr>
          <p:nvPr>
            <p:ph type="subTitle" idx="1"/>
          </p:nvPr>
        </p:nvSpPr>
        <p:spPr>
          <a:xfrm>
            <a:off x="1595269" y="2987517"/>
            <a:ext cx="9001462" cy="1655762"/>
          </a:xfrm>
        </p:spPr>
        <p:txBody>
          <a:bodyPr>
            <a:noAutofit/>
          </a:bodyPr>
          <a:lstStyle/>
          <a:p>
            <a:r>
              <a:rPr lang="en-US" sz="3200" b="1" dirty="0" smtClean="0"/>
              <a:t>Annie </a:t>
            </a:r>
            <a:r>
              <a:rPr lang="en-US" sz="3200" b="1" dirty="0" err="1"/>
              <a:t>Namala</a:t>
            </a:r>
            <a:endParaRPr lang="en-US" sz="3200" b="1" dirty="0"/>
          </a:p>
          <a:p>
            <a:r>
              <a:rPr lang="en-US" sz="3200" dirty="0"/>
              <a:t>WADA NA TODO ABHIYAN</a:t>
            </a:r>
          </a:p>
        </p:txBody>
      </p:sp>
      <p:pic>
        <p:nvPicPr>
          <p:cNvPr id="4" name="Picture 3">
            <a:extLst>
              <a:ext uri="{FF2B5EF4-FFF2-40B4-BE49-F238E27FC236}">
                <a16:creationId xmlns="" xmlns:a16="http://schemas.microsoft.com/office/drawing/2014/main" id="{125383E0-60E6-4490-B404-64A68D65447E}"/>
              </a:ext>
            </a:extLst>
          </p:cNvPr>
          <p:cNvPicPr>
            <a:picLocks noChangeAspect="1"/>
          </p:cNvPicPr>
          <p:nvPr/>
        </p:nvPicPr>
        <p:blipFill>
          <a:blip r:embed="rId2"/>
          <a:stretch>
            <a:fillRect/>
          </a:stretch>
        </p:blipFill>
        <p:spPr>
          <a:xfrm>
            <a:off x="193040" y="5552440"/>
            <a:ext cx="2367280" cy="1183640"/>
          </a:xfrm>
          <a:prstGeom prst="rect">
            <a:avLst/>
          </a:prstGeom>
        </p:spPr>
      </p:pic>
      <p:pic>
        <p:nvPicPr>
          <p:cNvPr id="6" name="Picture 5">
            <a:extLst>
              <a:ext uri="{FF2B5EF4-FFF2-40B4-BE49-F238E27FC236}">
                <a16:creationId xmlns="" xmlns:a16="http://schemas.microsoft.com/office/drawing/2014/main" id="{828358E9-517F-42B1-96E4-5C9F3FCFCB88}"/>
              </a:ext>
            </a:extLst>
          </p:cNvPr>
          <p:cNvPicPr>
            <a:picLocks noChangeAspect="1"/>
          </p:cNvPicPr>
          <p:nvPr/>
        </p:nvPicPr>
        <p:blipFill>
          <a:blip r:embed="rId3"/>
          <a:stretch>
            <a:fillRect/>
          </a:stretch>
        </p:blipFill>
        <p:spPr>
          <a:xfrm>
            <a:off x="3266281" y="5552440"/>
            <a:ext cx="2857500" cy="1220470"/>
          </a:xfrm>
          <a:prstGeom prst="rect">
            <a:avLst/>
          </a:prstGeom>
        </p:spPr>
      </p:pic>
      <p:pic>
        <p:nvPicPr>
          <p:cNvPr id="7" name="Picture 6">
            <a:extLst>
              <a:ext uri="{FF2B5EF4-FFF2-40B4-BE49-F238E27FC236}">
                <a16:creationId xmlns="" xmlns:a16="http://schemas.microsoft.com/office/drawing/2014/main" id="{91CB5B93-8DA6-4E03-A739-9C46FC42E22B}"/>
              </a:ext>
            </a:extLst>
          </p:cNvPr>
          <p:cNvPicPr>
            <a:picLocks noChangeAspect="1"/>
          </p:cNvPicPr>
          <p:nvPr/>
        </p:nvPicPr>
        <p:blipFill>
          <a:blip r:embed="rId4"/>
          <a:stretch>
            <a:fillRect/>
          </a:stretch>
        </p:blipFill>
        <p:spPr>
          <a:xfrm>
            <a:off x="9653905" y="5552440"/>
            <a:ext cx="2190750" cy="1202055"/>
          </a:xfrm>
          <a:prstGeom prst="rect">
            <a:avLst/>
          </a:prstGeom>
        </p:spPr>
      </p:pic>
      <p:pic>
        <p:nvPicPr>
          <p:cNvPr id="8" name="Picture 7">
            <a:extLst>
              <a:ext uri="{FF2B5EF4-FFF2-40B4-BE49-F238E27FC236}">
                <a16:creationId xmlns="" xmlns:a16="http://schemas.microsoft.com/office/drawing/2014/main" id="{92DA7636-55F6-4052-A37D-FB1A059B33E1}"/>
              </a:ext>
            </a:extLst>
          </p:cNvPr>
          <p:cNvPicPr>
            <a:picLocks noChangeAspect="1"/>
          </p:cNvPicPr>
          <p:nvPr/>
        </p:nvPicPr>
        <p:blipFill>
          <a:blip r:embed="rId5"/>
          <a:stretch>
            <a:fillRect/>
          </a:stretch>
        </p:blipFill>
        <p:spPr>
          <a:xfrm>
            <a:off x="6829742" y="5534024"/>
            <a:ext cx="2381250" cy="1202056"/>
          </a:xfrm>
          <a:prstGeom prst="rect">
            <a:avLst/>
          </a:prstGeom>
        </p:spPr>
      </p:pic>
    </p:spTree>
    <p:extLst>
      <p:ext uri="{BB962C8B-B14F-4D97-AF65-F5344CB8AC3E}">
        <p14:creationId xmlns:p14="http://schemas.microsoft.com/office/powerpoint/2010/main" val="25366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806CC77-5C58-4C59-89BA-CD420B4B1EBB}"/>
              </a:ext>
            </a:extLst>
          </p:cNvPr>
          <p:cNvPicPr>
            <a:picLocks noChangeAspect="1"/>
          </p:cNvPicPr>
          <p:nvPr/>
        </p:nvPicPr>
        <p:blipFill>
          <a:blip r:embed="rId3"/>
          <a:stretch>
            <a:fillRect/>
          </a:stretch>
        </p:blipFill>
        <p:spPr>
          <a:xfrm>
            <a:off x="0" y="1361441"/>
            <a:ext cx="5974079" cy="5460684"/>
          </a:xfrm>
          <a:prstGeom prst="rect">
            <a:avLst/>
          </a:prstGeom>
        </p:spPr>
      </p:pic>
      <p:pic>
        <p:nvPicPr>
          <p:cNvPr id="3" name="Picture 2">
            <a:extLst>
              <a:ext uri="{FF2B5EF4-FFF2-40B4-BE49-F238E27FC236}">
                <a16:creationId xmlns="" xmlns:a16="http://schemas.microsoft.com/office/drawing/2014/main" id="{8DE88F62-562A-4ED9-9AC2-55C59F714AAA}"/>
              </a:ext>
            </a:extLst>
          </p:cNvPr>
          <p:cNvPicPr>
            <a:picLocks noChangeAspect="1"/>
          </p:cNvPicPr>
          <p:nvPr/>
        </p:nvPicPr>
        <p:blipFill>
          <a:blip r:embed="rId4"/>
          <a:stretch>
            <a:fillRect/>
          </a:stretch>
        </p:blipFill>
        <p:spPr>
          <a:xfrm>
            <a:off x="6217922" y="1361440"/>
            <a:ext cx="5974078" cy="5432560"/>
          </a:xfrm>
          <a:prstGeom prst="rect">
            <a:avLst/>
          </a:prstGeom>
        </p:spPr>
      </p:pic>
      <p:sp>
        <p:nvSpPr>
          <p:cNvPr id="5" name="TextBox 4">
            <a:extLst>
              <a:ext uri="{FF2B5EF4-FFF2-40B4-BE49-F238E27FC236}">
                <a16:creationId xmlns="" xmlns:a16="http://schemas.microsoft.com/office/drawing/2014/main" id="{164ED867-B293-4BB2-BFE2-ECFFC60E0AF9}"/>
              </a:ext>
            </a:extLst>
          </p:cNvPr>
          <p:cNvSpPr txBox="1"/>
          <p:nvPr/>
        </p:nvSpPr>
        <p:spPr>
          <a:xfrm>
            <a:off x="-436880" y="375920"/>
            <a:ext cx="12527280" cy="1015663"/>
          </a:xfrm>
          <a:prstGeom prst="rect">
            <a:avLst/>
          </a:prstGeom>
          <a:noFill/>
        </p:spPr>
        <p:txBody>
          <a:bodyPr wrap="square" rtlCol="0">
            <a:spAutoFit/>
          </a:bodyPr>
          <a:lstStyle/>
          <a:p>
            <a:pPr algn="ctr"/>
            <a:r>
              <a:rPr lang="en-US" sz="3000" b="1" u="sng" dirty="0"/>
              <a:t>SDG 2: End Hunger, Achieve Food Security and Improved Nutrition</a:t>
            </a:r>
            <a:endParaRPr lang="en-IN" sz="3000" b="1" u="sng" dirty="0"/>
          </a:p>
        </p:txBody>
      </p:sp>
    </p:spTree>
    <p:extLst>
      <p:ext uri="{BB962C8B-B14F-4D97-AF65-F5344CB8AC3E}">
        <p14:creationId xmlns:p14="http://schemas.microsoft.com/office/powerpoint/2010/main" val="306521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5D4B3D7-2F17-499D-86E0-E7AF04E32BB0}"/>
              </a:ext>
            </a:extLst>
          </p:cNvPr>
          <p:cNvPicPr>
            <a:picLocks noChangeAspect="1"/>
          </p:cNvPicPr>
          <p:nvPr/>
        </p:nvPicPr>
        <p:blipFill>
          <a:blip r:embed="rId3"/>
          <a:stretch>
            <a:fillRect/>
          </a:stretch>
        </p:blipFill>
        <p:spPr>
          <a:xfrm>
            <a:off x="15539" y="0"/>
            <a:ext cx="12160919" cy="6857999"/>
          </a:xfrm>
          <a:prstGeom prst="rect">
            <a:avLst/>
          </a:prstGeom>
        </p:spPr>
      </p:pic>
    </p:spTree>
    <p:extLst>
      <p:ext uri="{BB962C8B-B14F-4D97-AF65-F5344CB8AC3E}">
        <p14:creationId xmlns:p14="http://schemas.microsoft.com/office/powerpoint/2010/main" val="63850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06BF240-9F1C-4E6E-991D-6EF0A9C7BE60}"/>
              </a:ext>
            </a:extLst>
          </p:cNvPr>
          <p:cNvPicPr>
            <a:picLocks noChangeAspect="1"/>
          </p:cNvPicPr>
          <p:nvPr/>
        </p:nvPicPr>
        <p:blipFill>
          <a:blip r:embed="rId3"/>
          <a:stretch>
            <a:fillRect/>
          </a:stretch>
        </p:blipFill>
        <p:spPr>
          <a:xfrm>
            <a:off x="0" y="0"/>
            <a:ext cx="12159959" cy="6858000"/>
          </a:xfrm>
          <a:prstGeom prst="rect">
            <a:avLst/>
          </a:prstGeom>
        </p:spPr>
      </p:pic>
    </p:spTree>
    <p:extLst>
      <p:ext uri="{BB962C8B-B14F-4D97-AF65-F5344CB8AC3E}">
        <p14:creationId xmlns:p14="http://schemas.microsoft.com/office/powerpoint/2010/main" val="132250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BB81D24-C01D-426C-BCAA-3EB0529AF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1" y="193040"/>
            <a:ext cx="11745830" cy="6543040"/>
          </a:xfrm>
          <a:prstGeom prst="rect">
            <a:avLst/>
          </a:prstGeom>
        </p:spPr>
      </p:pic>
    </p:spTree>
    <p:extLst>
      <p:ext uri="{BB962C8B-B14F-4D97-AF65-F5344CB8AC3E}">
        <p14:creationId xmlns:p14="http://schemas.microsoft.com/office/powerpoint/2010/main" val="65618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07FE185-E72B-4010-9218-8DF9BE4C918C}"/>
              </a:ext>
            </a:extLst>
          </p:cNvPr>
          <p:cNvPicPr>
            <a:picLocks noChangeAspect="1"/>
          </p:cNvPicPr>
          <p:nvPr/>
        </p:nvPicPr>
        <p:blipFill>
          <a:blip r:embed="rId3"/>
          <a:stretch>
            <a:fillRect/>
          </a:stretch>
        </p:blipFill>
        <p:spPr>
          <a:xfrm>
            <a:off x="22464" y="0"/>
            <a:ext cx="12184854" cy="6858000"/>
          </a:xfrm>
          <a:prstGeom prst="rect">
            <a:avLst/>
          </a:prstGeom>
        </p:spPr>
      </p:pic>
    </p:spTree>
    <p:extLst>
      <p:ext uri="{BB962C8B-B14F-4D97-AF65-F5344CB8AC3E}">
        <p14:creationId xmlns:p14="http://schemas.microsoft.com/office/powerpoint/2010/main" val="24914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961F48A-A76B-4118-9E4E-9319255C2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840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0836B84-0025-47B0-BF35-941F9057F3FF}"/>
              </a:ext>
            </a:extLst>
          </p:cNvPr>
          <p:cNvPicPr>
            <a:picLocks noChangeAspect="1"/>
          </p:cNvPicPr>
          <p:nvPr/>
        </p:nvPicPr>
        <p:blipFill>
          <a:blip r:embed="rId2"/>
          <a:stretch>
            <a:fillRect/>
          </a:stretch>
        </p:blipFill>
        <p:spPr>
          <a:xfrm>
            <a:off x="-31766" y="0"/>
            <a:ext cx="12172017" cy="6858000"/>
          </a:xfrm>
          <a:prstGeom prst="rect">
            <a:avLst/>
          </a:prstGeom>
        </p:spPr>
      </p:pic>
    </p:spTree>
    <p:extLst>
      <p:ext uri="{BB962C8B-B14F-4D97-AF65-F5344CB8AC3E}">
        <p14:creationId xmlns:p14="http://schemas.microsoft.com/office/powerpoint/2010/main" val="3629441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2DCCA240-8FF3-4EE1-BED1-B500FE1C11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6" y="254000"/>
            <a:ext cx="12039864" cy="6502400"/>
          </a:xfrm>
        </p:spPr>
      </p:pic>
      <p:pic>
        <p:nvPicPr>
          <p:cNvPr id="7" name="Picture 6">
            <a:extLst>
              <a:ext uri="{FF2B5EF4-FFF2-40B4-BE49-F238E27FC236}">
                <a16:creationId xmlns="" xmlns:a16="http://schemas.microsoft.com/office/drawing/2014/main" id="{51126F51-B770-4313-97AC-EC27E68E2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0"/>
            <a:ext cx="10972800" cy="5334000"/>
          </a:xfrm>
          <a:prstGeom prst="rect">
            <a:avLst/>
          </a:prstGeom>
        </p:spPr>
      </p:pic>
    </p:spTree>
    <p:extLst>
      <p:ext uri="{BB962C8B-B14F-4D97-AF65-F5344CB8AC3E}">
        <p14:creationId xmlns:p14="http://schemas.microsoft.com/office/powerpoint/2010/main" val="66859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509FFF-2D6D-4AAD-9E61-C0FA50F13A4A}"/>
              </a:ext>
            </a:extLst>
          </p:cNvPr>
          <p:cNvSpPr>
            <a:spLocks noGrp="1"/>
          </p:cNvSpPr>
          <p:nvPr>
            <p:ph type="title"/>
          </p:nvPr>
        </p:nvSpPr>
        <p:spPr>
          <a:xfrm>
            <a:off x="1" y="0"/>
            <a:ext cx="12191999" cy="701040"/>
          </a:xfrm>
        </p:spPr>
        <p:txBody>
          <a:bodyPr/>
          <a:lstStyle/>
          <a:p>
            <a:r>
              <a:rPr lang="en-US" u="sng" dirty="0"/>
              <a:t>Strength of the study</a:t>
            </a:r>
            <a:endParaRPr lang="en-IN" u="sng" dirty="0"/>
          </a:p>
        </p:txBody>
      </p:sp>
      <p:sp>
        <p:nvSpPr>
          <p:cNvPr id="3" name="Content Placeholder 2">
            <a:extLst>
              <a:ext uri="{FF2B5EF4-FFF2-40B4-BE49-F238E27FC236}">
                <a16:creationId xmlns="" xmlns:a16="http://schemas.microsoft.com/office/drawing/2014/main" id="{1AC49FA7-3AFD-4A3E-9446-289611CC98F3}"/>
              </a:ext>
            </a:extLst>
          </p:cNvPr>
          <p:cNvSpPr>
            <a:spLocks noGrp="1"/>
          </p:cNvSpPr>
          <p:nvPr>
            <p:ph idx="1"/>
          </p:nvPr>
        </p:nvSpPr>
        <p:spPr>
          <a:xfrm>
            <a:off x="0" y="701040"/>
            <a:ext cx="12191998" cy="6156960"/>
          </a:xfrm>
        </p:spPr>
        <p:txBody>
          <a:bodyPr>
            <a:normAutofit/>
          </a:bodyPr>
          <a:lstStyle/>
          <a:p>
            <a:pPr algn="just"/>
            <a:r>
              <a:rPr lang="en-US" sz="3200" dirty="0"/>
              <a:t>The research approach used in the study is successful in filling the existing knowledge gaps on the various drivers and outcomes of marginalization and vulnerability at community level</a:t>
            </a:r>
          </a:p>
          <a:p>
            <a:pPr algn="just"/>
            <a:r>
              <a:rPr lang="en-US" sz="3200" dirty="0"/>
              <a:t>The approach was successful in producing accurate and timely data adding value to existing relevant indicators.</a:t>
            </a:r>
          </a:p>
          <a:p>
            <a:pPr algn="just"/>
            <a:r>
              <a:rPr lang="en-US" sz="3200" dirty="0"/>
              <a:t>The Participatory Research Approach resulted in capacitating and creating resource persons within the SEVP Groups’ communities on various SDG processes. </a:t>
            </a:r>
            <a:endParaRPr lang="en-IN" sz="3200" dirty="0"/>
          </a:p>
        </p:txBody>
      </p:sp>
    </p:spTree>
    <p:extLst>
      <p:ext uri="{BB962C8B-B14F-4D97-AF65-F5344CB8AC3E}">
        <p14:creationId xmlns:p14="http://schemas.microsoft.com/office/powerpoint/2010/main" val="263083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BAE3B9-9B43-4FF0-8F2E-20D7FC282518}"/>
              </a:ext>
            </a:extLst>
          </p:cNvPr>
          <p:cNvSpPr>
            <a:spLocks noGrp="1"/>
          </p:cNvSpPr>
          <p:nvPr>
            <p:ph type="title"/>
          </p:nvPr>
        </p:nvSpPr>
        <p:spPr>
          <a:xfrm>
            <a:off x="0" y="0"/>
            <a:ext cx="10353761" cy="762000"/>
          </a:xfrm>
        </p:spPr>
        <p:txBody>
          <a:bodyPr>
            <a:normAutofit/>
          </a:bodyPr>
          <a:lstStyle/>
          <a:p>
            <a:r>
              <a:rPr lang="en-US" sz="3200" u="sng" dirty="0" smtClean="0">
                <a:latin typeface="Arial" pitchFamily="34" charset="0"/>
                <a:cs typeface="Arial" pitchFamily="34" charset="0"/>
              </a:rPr>
              <a:t>Limitations </a:t>
            </a:r>
            <a:r>
              <a:rPr lang="en-US" sz="3200" u="sng" dirty="0">
                <a:latin typeface="Arial" pitchFamily="34" charset="0"/>
                <a:cs typeface="Arial" pitchFamily="34" charset="0"/>
              </a:rPr>
              <a:t>of the Study</a:t>
            </a:r>
            <a:endParaRPr lang="en-IN" sz="3200" u="sng" dirty="0">
              <a:latin typeface="Arial" pitchFamily="34" charset="0"/>
              <a:cs typeface="Arial" pitchFamily="34" charset="0"/>
            </a:endParaRPr>
          </a:p>
        </p:txBody>
      </p:sp>
      <p:sp>
        <p:nvSpPr>
          <p:cNvPr id="3" name="Content Placeholder 2">
            <a:extLst>
              <a:ext uri="{FF2B5EF4-FFF2-40B4-BE49-F238E27FC236}">
                <a16:creationId xmlns="" xmlns:a16="http://schemas.microsoft.com/office/drawing/2014/main" id="{F1187787-5288-4C88-9238-74B1889CC9C8}"/>
              </a:ext>
            </a:extLst>
          </p:cNvPr>
          <p:cNvSpPr>
            <a:spLocks noGrp="1"/>
          </p:cNvSpPr>
          <p:nvPr>
            <p:ph idx="1"/>
          </p:nvPr>
        </p:nvSpPr>
        <p:spPr>
          <a:xfrm>
            <a:off x="0" y="762000"/>
            <a:ext cx="12120880" cy="6014720"/>
          </a:xfrm>
        </p:spPr>
        <p:txBody>
          <a:bodyPr>
            <a:normAutofit/>
          </a:bodyPr>
          <a:lstStyle/>
          <a:p>
            <a:pPr algn="just"/>
            <a:endParaRPr lang="en-US" sz="3200" dirty="0" smtClean="0">
              <a:latin typeface="Arial" pitchFamily="34" charset="0"/>
              <a:cs typeface="Arial" pitchFamily="34" charset="0"/>
            </a:endParaRPr>
          </a:p>
          <a:p>
            <a:pPr algn="just"/>
            <a:r>
              <a:rPr lang="en-US" sz="3200" dirty="0" smtClean="0">
                <a:latin typeface="Arial" pitchFamily="34" charset="0"/>
                <a:cs typeface="Arial" pitchFamily="34" charset="0"/>
              </a:rPr>
              <a:t>Current data on access to justice, climate issues limited</a:t>
            </a:r>
          </a:p>
          <a:p>
            <a:pPr algn="just"/>
            <a:r>
              <a:rPr lang="en-US" sz="3200" dirty="0" smtClean="0">
                <a:latin typeface="Arial" pitchFamily="34" charset="0"/>
                <a:cs typeface="Arial" pitchFamily="34" charset="0"/>
              </a:rPr>
              <a:t>Wide spread and diverse communities, logistically and financially challenging</a:t>
            </a:r>
          </a:p>
          <a:p>
            <a:pPr algn="just"/>
            <a:r>
              <a:rPr lang="en-US" sz="3200" dirty="0" smtClean="0">
                <a:latin typeface="Arial" pitchFamily="34" charset="0"/>
                <a:cs typeface="Arial" pitchFamily="34" charset="0"/>
              </a:rPr>
              <a:t>Capacities and opportunities for advocacy need strengthening</a:t>
            </a:r>
          </a:p>
          <a:p>
            <a:pPr algn="just"/>
            <a:r>
              <a:rPr lang="en-US" sz="3200" dirty="0" smtClean="0">
                <a:latin typeface="Arial" pitchFamily="34" charset="0"/>
                <a:cs typeface="Arial" pitchFamily="34" charset="0"/>
              </a:rPr>
              <a:t>Small sample – not monitor </a:t>
            </a:r>
            <a:r>
              <a:rPr lang="en-US" sz="3200" dirty="0">
                <a:latin typeface="Arial" pitchFamily="34" charset="0"/>
                <a:cs typeface="Arial" pitchFamily="34" charset="0"/>
              </a:rPr>
              <a:t>some important indicators like Maternal Mortality Ratio, Child Mortality rates, etc</a:t>
            </a:r>
            <a:r>
              <a:rPr lang="en-US" sz="3200" dirty="0" smtClean="0">
                <a:latin typeface="Arial" pitchFamily="34" charset="0"/>
                <a:cs typeface="Arial" pitchFamily="34" charset="0"/>
              </a:rPr>
              <a:t>.</a:t>
            </a:r>
            <a:endParaRPr lang="en-IN" sz="3200" dirty="0">
              <a:latin typeface="Arial" pitchFamily="34" charset="0"/>
              <a:cs typeface="Arial" pitchFamily="34" charset="0"/>
            </a:endParaRPr>
          </a:p>
        </p:txBody>
      </p:sp>
    </p:spTree>
    <p:extLst>
      <p:ext uri="{BB962C8B-B14F-4D97-AF65-F5344CB8AC3E}">
        <p14:creationId xmlns:p14="http://schemas.microsoft.com/office/powerpoint/2010/main" val="388757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CC44B-B8AD-4C5F-BFED-A48CA7286E1C}"/>
              </a:ext>
            </a:extLst>
          </p:cNvPr>
          <p:cNvSpPr>
            <a:spLocks noGrp="1"/>
          </p:cNvSpPr>
          <p:nvPr>
            <p:ph type="title"/>
          </p:nvPr>
        </p:nvSpPr>
        <p:spPr>
          <a:xfrm>
            <a:off x="-325120" y="-142240"/>
            <a:ext cx="12517120" cy="1325563"/>
          </a:xfrm>
        </p:spPr>
        <p:txBody>
          <a:bodyPr>
            <a:normAutofit/>
          </a:bodyPr>
          <a:lstStyle/>
          <a:p>
            <a:r>
              <a:rPr lang="en-US" sz="3200" b="1" u="sng" dirty="0" smtClean="0">
                <a:latin typeface="Arial" panose="020B0604020202020204" pitchFamily="34" charset="0"/>
                <a:cs typeface="Arial" panose="020B0604020202020204" pitchFamily="34" charset="0"/>
              </a:rPr>
              <a:t>LNOB -100 hotspots Context &amp; Relevance</a:t>
            </a:r>
            <a:endParaRPr lang="en-IN" sz="3200"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2F88BF1A-33FD-4A80-8AA3-76FB83619CD6}"/>
              </a:ext>
            </a:extLst>
          </p:cNvPr>
          <p:cNvSpPr>
            <a:spLocks noGrp="1"/>
          </p:cNvSpPr>
          <p:nvPr>
            <p:ph idx="1"/>
          </p:nvPr>
        </p:nvSpPr>
        <p:spPr>
          <a:xfrm>
            <a:off x="172720" y="782320"/>
            <a:ext cx="11866880" cy="6075680"/>
          </a:xfrm>
        </p:spPr>
        <p:txBody>
          <a:bodyPr>
            <a:normAutofit/>
          </a:bodyPr>
          <a:lstStyle/>
          <a:p>
            <a:pPr>
              <a:lnSpc>
                <a:spcPct val="150000"/>
              </a:lnSpc>
            </a:pPr>
            <a:r>
              <a:rPr lang="en-US" sz="3000" dirty="0" smtClean="0">
                <a:latin typeface="Arial" panose="020B0604020202020204" pitchFamily="34" charset="0"/>
                <a:cs typeface="Arial" panose="020B0604020202020204" pitchFamily="34" charset="0"/>
              </a:rPr>
              <a:t>India is critical to achieving SDGs globally; India achieves SDGs when LNOB (socially excluded vulnerable population) groups achieve SDGs.  </a:t>
            </a:r>
            <a:endParaRPr lang="en-IN" sz="3000" dirty="0">
              <a:latin typeface="Arial" panose="020B0604020202020204" pitchFamily="34" charset="0"/>
              <a:cs typeface="Arial" panose="020B0604020202020204" pitchFamily="34" charset="0"/>
            </a:endParaRPr>
          </a:p>
          <a:p>
            <a:pPr>
              <a:lnSpc>
                <a:spcPct val="150000"/>
              </a:lnSpc>
            </a:pPr>
            <a:r>
              <a:rPr lang="en-IN" sz="3000" dirty="0" smtClean="0">
                <a:latin typeface="Arial" panose="020B0604020202020204" pitchFamily="34" charset="0"/>
                <a:cs typeface="Arial" panose="020B0604020202020204" pitchFamily="34" charset="0"/>
              </a:rPr>
              <a:t>India recognises LNOB groups broadly as scheduled castes, scheduled tribes, nomadic groups, religious minorities, persons with disability to name some- under the Constitution, multiple legislations, policies and provisions.</a:t>
            </a:r>
            <a:endParaRPr lang="en-US" sz="3000" dirty="0">
              <a:latin typeface="Arial" panose="020B0604020202020204" pitchFamily="34" charset="0"/>
              <a:cs typeface="Arial" panose="020B0604020202020204" pitchFamily="34" charset="0"/>
            </a:endParaRPr>
          </a:p>
          <a:p>
            <a:pPr>
              <a:lnSpc>
                <a:spcPct val="150000"/>
              </a:lnSpc>
            </a:pPr>
            <a:endParaRPr lang="en-US" sz="2800" dirty="0">
              <a:latin typeface="Arial" panose="020B0604020202020204" pitchFamily="34" charset="0"/>
              <a:cs typeface="Arial" panose="020B0604020202020204" pitchFamily="34" charset="0"/>
            </a:endParaRPr>
          </a:p>
          <a:p>
            <a:pPr>
              <a:lnSpc>
                <a:spcPct val="150000"/>
              </a:lnSpc>
            </a:pPr>
            <a:endParaRPr lang="en-I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13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1BB6B4-26A7-41AC-92F0-1B1FB8F5A80D}"/>
              </a:ext>
            </a:extLst>
          </p:cNvPr>
          <p:cNvSpPr>
            <a:spLocks noGrp="1"/>
          </p:cNvSpPr>
          <p:nvPr>
            <p:ph type="title"/>
          </p:nvPr>
        </p:nvSpPr>
        <p:spPr>
          <a:xfrm>
            <a:off x="0" y="1"/>
            <a:ext cx="10353761" cy="873760"/>
          </a:xfrm>
        </p:spPr>
        <p:txBody>
          <a:bodyPr/>
          <a:lstStyle/>
          <a:p>
            <a:r>
              <a:rPr lang="en-US" u="sng" dirty="0"/>
              <a:t>Way Forward</a:t>
            </a:r>
            <a:endParaRPr lang="en-IN" u="sng" dirty="0"/>
          </a:p>
        </p:txBody>
      </p:sp>
      <p:sp>
        <p:nvSpPr>
          <p:cNvPr id="3" name="Content Placeholder 2">
            <a:extLst>
              <a:ext uri="{FF2B5EF4-FFF2-40B4-BE49-F238E27FC236}">
                <a16:creationId xmlns="" xmlns:a16="http://schemas.microsoft.com/office/drawing/2014/main" id="{E30E692C-4A80-46CA-83BD-2B1958FB8CDC}"/>
              </a:ext>
            </a:extLst>
          </p:cNvPr>
          <p:cNvSpPr>
            <a:spLocks noGrp="1"/>
          </p:cNvSpPr>
          <p:nvPr>
            <p:ph idx="1"/>
          </p:nvPr>
        </p:nvSpPr>
        <p:spPr>
          <a:xfrm>
            <a:off x="182274" y="873760"/>
            <a:ext cx="11847165" cy="5852159"/>
          </a:xfrm>
        </p:spPr>
        <p:txBody>
          <a:bodyPr>
            <a:normAutofit/>
          </a:bodyPr>
          <a:lstStyle/>
          <a:p>
            <a:pPr algn="just"/>
            <a:endParaRPr lang="en-US" sz="3300" dirty="0" smtClean="0"/>
          </a:p>
          <a:p>
            <a:pPr algn="just"/>
            <a:r>
              <a:rPr lang="en-US" sz="3300" dirty="0" smtClean="0"/>
              <a:t>The hotspot reports inequalities – between and across</a:t>
            </a:r>
          </a:p>
          <a:p>
            <a:pPr algn="just"/>
            <a:r>
              <a:rPr lang="en-US" sz="3300" dirty="0" smtClean="0"/>
              <a:t>LNOB groups able to and keen to participate</a:t>
            </a:r>
          </a:p>
          <a:p>
            <a:pPr algn="just"/>
            <a:r>
              <a:rPr lang="en-US" sz="3300" dirty="0" smtClean="0"/>
              <a:t>Good </a:t>
            </a:r>
            <a:r>
              <a:rPr lang="en-US" sz="3300" dirty="0"/>
              <a:t>quality </a:t>
            </a:r>
            <a:r>
              <a:rPr lang="en-US" sz="3300" dirty="0" smtClean="0"/>
              <a:t>citizen driven </a:t>
            </a:r>
            <a:r>
              <a:rPr lang="en-US" sz="3300" dirty="0"/>
              <a:t>data can be collected to monitor SDGs progress</a:t>
            </a:r>
            <a:r>
              <a:rPr lang="en-US" sz="3300" dirty="0" smtClean="0"/>
              <a:t>.</a:t>
            </a:r>
          </a:p>
          <a:p>
            <a:pPr algn="just"/>
            <a:r>
              <a:rPr lang="en-US" sz="3300" dirty="0" smtClean="0"/>
              <a:t>Build participation and policy advocacy spaces at local/ national levels</a:t>
            </a:r>
          </a:p>
          <a:p>
            <a:pPr algn="just"/>
            <a:r>
              <a:rPr lang="en-US" sz="3300" dirty="0" smtClean="0"/>
              <a:t>Create global spaces for LNOB reporting and advocacy</a:t>
            </a:r>
            <a:endParaRPr lang="en-US" sz="3300" dirty="0"/>
          </a:p>
          <a:p>
            <a:endParaRPr lang="en-IN" sz="3300" dirty="0"/>
          </a:p>
        </p:txBody>
      </p:sp>
    </p:spTree>
    <p:extLst>
      <p:ext uri="{BB962C8B-B14F-4D97-AF65-F5344CB8AC3E}">
        <p14:creationId xmlns:p14="http://schemas.microsoft.com/office/powerpoint/2010/main" val="322224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2099C59-AE32-4303-8257-7900CC687B50}"/>
              </a:ext>
            </a:extLst>
          </p:cNvPr>
          <p:cNvSpPr>
            <a:spLocks noGrp="1"/>
          </p:cNvSpPr>
          <p:nvPr>
            <p:ph idx="1"/>
          </p:nvPr>
        </p:nvSpPr>
        <p:spPr/>
        <p:txBody>
          <a:bodyPr>
            <a:normAutofit/>
          </a:bodyPr>
          <a:lstStyle/>
          <a:p>
            <a:pPr marL="0" indent="0" algn="ctr">
              <a:buNone/>
            </a:pPr>
            <a:r>
              <a:rPr lang="en-US" sz="8000" dirty="0"/>
              <a:t>Thank You</a:t>
            </a:r>
            <a:endParaRPr lang="en-IN" sz="8000" dirty="0"/>
          </a:p>
        </p:txBody>
      </p:sp>
    </p:spTree>
    <p:extLst>
      <p:ext uri="{BB962C8B-B14F-4D97-AF65-F5344CB8AC3E}">
        <p14:creationId xmlns:p14="http://schemas.microsoft.com/office/powerpoint/2010/main" val="230907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99F7E0-79C7-420D-8763-EBEA58DD6FA1}"/>
              </a:ext>
            </a:extLst>
          </p:cNvPr>
          <p:cNvSpPr>
            <a:spLocks noGrp="1"/>
          </p:cNvSpPr>
          <p:nvPr>
            <p:ph type="title"/>
          </p:nvPr>
        </p:nvSpPr>
        <p:spPr>
          <a:xfrm>
            <a:off x="137160" y="111125"/>
            <a:ext cx="11750040" cy="878431"/>
          </a:xfrm>
        </p:spPr>
        <p:txBody>
          <a:bodyPr>
            <a:normAutofit/>
          </a:bodyPr>
          <a:lstStyle/>
          <a:p>
            <a:r>
              <a:rPr lang="en-US" b="1" u="sng" dirty="0" smtClean="0">
                <a:latin typeface="Arial" panose="020B0604020202020204" pitchFamily="34" charset="0"/>
                <a:cs typeface="Arial" panose="020B0604020202020204" pitchFamily="34" charset="0"/>
              </a:rPr>
              <a:t>Continuing gaps</a:t>
            </a:r>
            <a:endParaRPr lang="en-IN"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8A2D6AE9-BCAA-498D-9064-B535E9E8AD60}"/>
              </a:ext>
            </a:extLst>
          </p:cNvPr>
          <p:cNvSpPr>
            <a:spLocks noGrp="1"/>
          </p:cNvSpPr>
          <p:nvPr>
            <p:ph idx="1"/>
          </p:nvPr>
        </p:nvSpPr>
        <p:spPr>
          <a:xfrm>
            <a:off x="335280" y="802640"/>
            <a:ext cx="11551920" cy="5944235"/>
          </a:xfrm>
        </p:spPr>
        <p:txBody>
          <a:bodyPr>
            <a:noAutofit/>
          </a:bodyPr>
          <a:lstStyle/>
          <a:p>
            <a:pPr>
              <a:lnSpc>
                <a:spcPct val="150000"/>
              </a:lnSpc>
            </a:pPr>
            <a:r>
              <a:rPr lang="en-US" sz="3000" dirty="0" smtClean="0">
                <a:latin typeface="Arial" panose="020B0604020202020204" pitchFamily="34" charset="0"/>
                <a:cs typeface="Arial" panose="020B0604020202020204" pitchFamily="34" charset="0"/>
              </a:rPr>
              <a:t>The broad categories do not identify specific vulnerable population groups – context, constraints, development status vary.</a:t>
            </a:r>
          </a:p>
          <a:p>
            <a:pPr>
              <a:lnSpc>
                <a:spcPct val="150000"/>
              </a:lnSpc>
            </a:pPr>
            <a:r>
              <a:rPr lang="en-US" sz="3000" dirty="0" smtClean="0">
                <a:latin typeface="Arial" panose="020B0604020202020204" pitchFamily="34" charset="0"/>
                <a:cs typeface="Arial" panose="020B0604020202020204" pitchFamily="34" charset="0"/>
              </a:rPr>
              <a:t>SDGs </a:t>
            </a:r>
            <a:r>
              <a:rPr lang="en-US" sz="3000" dirty="0">
                <a:latin typeface="Arial" panose="020B0604020202020204" pitchFamily="34" charset="0"/>
                <a:cs typeface="Arial" panose="020B0604020202020204" pitchFamily="34" charset="0"/>
              </a:rPr>
              <a:t>tracking and reporting by the government is based on metadata and aggregations.</a:t>
            </a:r>
          </a:p>
          <a:p>
            <a:pPr>
              <a:lnSpc>
                <a:spcPct val="150000"/>
              </a:lnSpc>
            </a:pPr>
            <a:r>
              <a:rPr lang="en-US" sz="3000" dirty="0" smtClean="0">
                <a:latin typeface="Arial" panose="020B0604020202020204" pitchFamily="34" charset="0"/>
                <a:cs typeface="Arial" panose="020B0604020202020204" pitchFamily="34" charset="0"/>
              </a:rPr>
              <a:t>The periodicity of </a:t>
            </a:r>
            <a:r>
              <a:rPr lang="en-US" sz="3000" dirty="0">
                <a:latin typeface="Arial" panose="020B0604020202020204" pitchFamily="34" charset="0"/>
                <a:cs typeface="Arial" panose="020B0604020202020204" pitchFamily="34" charset="0"/>
              </a:rPr>
              <a:t>current national data systems like the Census, National Family Health Survey (NFHS), SRS Reports </a:t>
            </a:r>
            <a:r>
              <a:rPr lang="en-US" sz="3000" dirty="0" smtClean="0">
                <a:latin typeface="Arial" panose="020B0604020202020204" pitchFamily="34" charset="0"/>
                <a:cs typeface="Arial" panose="020B0604020202020204" pitchFamily="34" charset="0"/>
              </a:rPr>
              <a:t>have long intervals of 4,5,10 years. </a:t>
            </a:r>
            <a:endParaRPr lang="en-US" sz="3000" dirty="0">
              <a:latin typeface="Arial" panose="020B0604020202020204" pitchFamily="34" charset="0"/>
              <a:cs typeface="Arial" panose="020B0604020202020204" pitchFamily="34" charset="0"/>
            </a:endParaRPr>
          </a:p>
          <a:p>
            <a:pPr>
              <a:lnSpc>
                <a:spcPct val="150000"/>
              </a:lnSpc>
            </a:pPr>
            <a:endParaRPr lang="en-IN"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88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57856-CCE9-47B3-96D9-EACFACBF3DF1}"/>
              </a:ext>
            </a:extLst>
          </p:cNvPr>
          <p:cNvSpPr>
            <a:spLocks noGrp="1"/>
          </p:cNvSpPr>
          <p:nvPr>
            <p:ph type="title"/>
          </p:nvPr>
        </p:nvSpPr>
        <p:spPr>
          <a:xfrm>
            <a:off x="91440" y="-25083"/>
            <a:ext cx="12009120" cy="1325563"/>
          </a:xfrm>
        </p:spPr>
        <p:txBody>
          <a:bodyPr>
            <a:normAutofit/>
          </a:bodyPr>
          <a:lstStyle/>
          <a:p>
            <a:r>
              <a:rPr lang="en-IN" sz="3200" b="1" u="sng" dirty="0" smtClean="0">
                <a:effectLst/>
                <a:latin typeface="Arial" panose="020B0604020202020204" pitchFamily="34" charset="0"/>
                <a:cs typeface="Arial" panose="020B0604020202020204" pitchFamily="34" charset="0"/>
              </a:rPr>
              <a:t>Purpose -  promote community advocates</a:t>
            </a:r>
            <a:r>
              <a:rPr lang="en-IN" b="1" u="sng" dirty="0" smtClean="0">
                <a:effectLst/>
                <a:latin typeface="Arial" panose="020B0604020202020204" pitchFamily="34" charset="0"/>
                <a:cs typeface="Arial" panose="020B0604020202020204" pitchFamily="34" charset="0"/>
              </a:rPr>
              <a:t/>
            </a:r>
            <a:br>
              <a:rPr lang="en-IN" b="1" u="sng" dirty="0" smtClean="0">
                <a:effectLst/>
                <a:latin typeface="Arial" panose="020B0604020202020204" pitchFamily="34" charset="0"/>
                <a:cs typeface="Arial" panose="020B0604020202020204" pitchFamily="34" charset="0"/>
              </a:rPr>
            </a:br>
            <a:endParaRPr lang="en-IN" b="1" u="sng" dirty="0">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7A760943-F334-4485-B2B1-C2E1B317223F}"/>
              </a:ext>
            </a:extLst>
          </p:cNvPr>
          <p:cNvSpPr>
            <a:spLocks noGrp="1"/>
          </p:cNvSpPr>
          <p:nvPr>
            <p:ph idx="1"/>
          </p:nvPr>
        </p:nvSpPr>
        <p:spPr>
          <a:xfrm>
            <a:off x="91440" y="995680"/>
            <a:ext cx="12100560" cy="5689600"/>
          </a:xfrm>
        </p:spPr>
        <p:txBody>
          <a:bodyPr>
            <a:noAutofit/>
          </a:bodyPr>
          <a:lstStyle/>
          <a:p>
            <a:r>
              <a:rPr lang="en-US" sz="3000" b="1" dirty="0" smtClean="0">
                <a:latin typeface="Arial" panose="020B0604020202020204" pitchFamily="34" charset="0"/>
                <a:cs typeface="Arial" panose="020B0604020202020204" pitchFamily="34" charset="0"/>
              </a:rPr>
              <a:t>Examine</a:t>
            </a:r>
            <a:r>
              <a:rPr lang="en-US" sz="30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Gather </a:t>
            </a:r>
            <a:r>
              <a:rPr lang="en-US" sz="3000" dirty="0" smtClean="0">
                <a:latin typeface="Arial" panose="020B0604020202020204" pitchFamily="34" charset="0"/>
                <a:cs typeface="Arial" panose="020B0604020202020204" pitchFamily="34" charset="0"/>
              </a:rPr>
              <a:t>development data </a:t>
            </a:r>
            <a:r>
              <a:rPr lang="en-US" sz="3000" dirty="0">
                <a:latin typeface="Arial" panose="020B0604020202020204" pitchFamily="34" charset="0"/>
                <a:cs typeface="Arial" panose="020B0604020202020204" pitchFamily="34" charset="0"/>
              </a:rPr>
              <a:t>on the smaller and less visible population to identify </a:t>
            </a:r>
            <a:r>
              <a:rPr lang="en-US" sz="3000" dirty="0" smtClean="0">
                <a:latin typeface="Arial" panose="020B0604020202020204" pitchFamily="34" charset="0"/>
                <a:cs typeface="Arial" panose="020B0604020202020204" pitchFamily="34" charset="0"/>
              </a:rPr>
              <a:t>risk </a:t>
            </a:r>
            <a:r>
              <a:rPr lang="en-US" sz="3000" dirty="0">
                <a:latin typeface="Arial" panose="020B0604020202020204" pitchFamily="34" charset="0"/>
                <a:cs typeface="Arial" panose="020B0604020202020204" pitchFamily="34" charset="0"/>
              </a:rPr>
              <a:t>of being left behind</a:t>
            </a:r>
          </a:p>
          <a:p>
            <a:r>
              <a:rPr lang="en-US" sz="3000" b="1" dirty="0" smtClean="0">
                <a:latin typeface="Arial" panose="020B0604020202020204" pitchFamily="34" charset="0"/>
                <a:cs typeface="Arial" panose="020B0604020202020204" pitchFamily="34" charset="0"/>
              </a:rPr>
              <a:t>Engage: </a:t>
            </a:r>
            <a:r>
              <a:rPr lang="en-US" sz="3000" dirty="0" smtClean="0">
                <a:latin typeface="Arial" panose="020B0604020202020204" pitchFamily="34" charset="0"/>
                <a:cs typeface="Arial" panose="020B0604020202020204" pitchFamily="34" charset="0"/>
              </a:rPr>
              <a:t>with CSOs/CLOs/CBOs/PRIs </a:t>
            </a:r>
            <a:r>
              <a:rPr lang="en-US" sz="3000" dirty="0">
                <a:latin typeface="Arial" panose="020B0604020202020204" pitchFamily="34" charset="0"/>
                <a:cs typeface="Arial" panose="020B0604020202020204" pitchFamily="34" charset="0"/>
              </a:rPr>
              <a:t>to highlight </a:t>
            </a:r>
            <a:r>
              <a:rPr lang="en-US" sz="3000" dirty="0" smtClean="0">
                <a:latin typeface="Arial" panose="020B0604020202020204" pitchFamily="34" charset="0"/>
                <a:cs typeface="Arial" panose="020B0604020202020204" pitchFamily="34" charset="0"/>
              </a:rPr>
              <a:t>specific </a:t>
            </a:r>
            <a:r>
              <a:rPr lang="en-US" sz="3000" dirty="0">
                <a:latin typeface="Arial" panose="020B0604020202020204" pitchFamily="34" charset="0"/>
                <a:cs typeface="Arial" panose="020B0604020202020204" pitchFamily="34" charset="0"/>
              </a:rPr>
              <a:t>vulnerabilities of the LNOB groups </a:t>
            </a:r>
          </a:p>
          <a:p>
            <a:r>
              <a:rPr lang="en-US" sz="3000" b="1" dirty="0" smtClean="0">
                <a:latin typeface="Arial" panose="020B0604020202020204" pitchFamily="34" charset="0"/>
                <a:cs typeface="Arial" panose="020B0604020202020204" pitchFamily="34" charset="0"/>
              </a:rPr>
              <a:t>Empower</a:t>
            </a:r>
            <a:r>
              <a:rPr lang="en-US" sz="30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Building </a:t>
            </a:r>
            <a:r>
              <a:rPr lang="en-US" sz="3000" dirty="0" smtClean="0">
                <a:latin typeface="Arial" panose="020B0604020202020204" pitchFamily="34" charset="0"/>
                <a:cs typeface="Arial" panose="020B0604020202020204" pitchFamily="34" charset="0"/>
              </a:rPr>
              <a:t>capacities </a:t>
            </a:r>
            <a:r>
              <a:rPr lang="en-US" sz="3000" dirty="0">
                <a:latin typeface="Arial" panose="020B0604020202020204" pitchFamily="34" charset="0"/>
                <a:cs typeface="Arial" panose="020B0604020202020204" pitchFamily="34" charset="0"/>
              </a:rPr>
              <a:t>of the LNOB groups </a:t>
            </a:r>
            <a:r>
              <a:rPr lang="en-US" sz="3000" dirty="0" smtClean="0">
                <a:latin typeface="Arial" panose="020B0604020202020204" pitchFamily="34" charset="0"/>
                <a:cs typeface="Arial" panose="020B0604020202020204" pitchFamily="34" charset="0"/>
              </a:rPr>
              <a:t>to articulate </a:t>
            </a:r>
            <a:r>
              <a:rPr lang="en-US" sz="3000" dirty="0">
                <a:latin typeface="Arial" panose="020B0604020202020204" pitchFamily="34" charset="0"/>
                <a:cs typeface="Arial" panose="020B0604020202020204" pitchFamily="34" charset="0"/>
              </a:rPr>
              <a:t>their issues and report on the SDG progress. </a:t>
            </a:r>
            <a:endParaRPr lang="en-US" sz="3000" dirty="0" smtClean="0">
              <a:latin typeface="Arial" panose="020B0604020202020204" pitchFamily="34" charset="0"/>
              <a:cs typeface="Arial" panose="020B0604020202020204" pitchFamily="34" charset="0"/>
            </a:endParaRPr>
          </a:p>
          <a:p>
            <a:endParaRPr lang="en-US" sz="3000" dirty="0" smtClean="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(each community 2-4 SDG community advocates equipped)</a:t>
            </a:r>
            <a:endParaRPr lang="en-IN"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54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38203"/>
            <a:ext cx="10353761" cy="739035"/>
          </a:xfrm>
        </p:spPr>
        <p:txBody>
          <a:bodyPr/>
          <a:lstStyle/>
          <a:p>
            <a:r>
              <a:rPr lang="en-IN" dirty="0" smtClean="0">
                <a:latin typeface="Arial" pitchFamily="34" charset="0"/>
                <a:cs typeface="Arial" pitchFamily="34" charset="0"/>
              </a:rPr>
              <a:t>APPROACH</a:t>
            </a:r>
            <a:endParaRPr lang="en-IN" dirty="0">
              <a:latin typeface="Arial" pitchFamily="34" charset="0"/>
              <a:cs typeface="Arial" pitchFamily="34" charset="0"/>
            </a:endParaRPr>
          </a:p>
        </p:txBody>
      </p:sp>
      <p:sp>
        <p:nvSpPr>
          <p:cNvPr id="3" name="Content Placeholder 2"/>
          <p:cNvSpPr>
            <a:spLocks noGrp="1"/>
          </p:cNvSpPr>
          <p:nvPr>
            <p:ph idx="1"/>
          </p:nvPr>
        </p:nvSpPr>
        <p:spPr>
          <a:xfrm>
            <a:off x="913795" y="1077238"/>
            <a:ext cx="10353762" cy="5098093"/>
          </a:xfrm>
        </p:spPr>
        <p:txBody>
          <a:bodyPr>
            <a:noAutofit/>
          </a:bodyPr>
          <a:lstStyle/>
          <a:p>
            <a:r>
              <a:rPr lang="en-IN" sz="2800" dirty="0" smtClean="0">
                <a:latin typeface="Arial" pitchFamily="34" charset="0"/>
                <a:cs typeface="Arial" pitchFamily="34" charset="0"/>
              </a:rPr>
              <a:t>Disadvantages complex, inter-linked – Multiple, comprehensive set of targets/ indicators to be tracked</a:t>
            </a:r>
          </a:p>
          <a:p>
            <a:r>
              <a:rPr lang="en-IN" sz="2800" dirty="0" smtClean="0">
                <a:latin typeface="Arial" pitchFamily="34" charset="0"/>
                <a:cs typeface="Arial" pitchFamily="34" charset="0"/>
              </a:rPr>
              <a:t>Track status and access to provisions and schemes as proxy to tracking progress</a:t>
            </a:r>
          </a:p>
          <a:p>
            <a:r>
              <a:rPr lang="en-IN" sz="2800" dirty="0" smtClean="0">
                <a:latin typeface="Arial" pitchFamily="34" charset="0"/>
                <a:cs typeface="Arial" pitchFamily="34" charset="0"/>
              </a:rPr>
              <a:t>Compare and report on gaps in access and inequalities with national averages, international standards</a:t>
            </a:r>
          </a:p>
          <a:p>
            <a:r>
              <a:rPr lang="en-IN" sz="2800" dirty="0" smtClean="0">
                <a:latin typeface="Arial" pitchFamily="34" charset="0"/>
                <a:cs typeface="Arial" pitchFamily="34" charset="0"/>
              </a:rPr>
              <a:t>Good practices and recommendations from community advocates</a:t>
            </a:r>
          </a:p>
          <a:p>
            <a:r>
              <a:rPr lang="en-IN" sz="2800" dirty="0" smtClean="0">
                <a:latin typeface="Arial" pitchFamily="34" charset="0"/>
                <a:cs typeface="Arial" pitchFamily="34" charset="0"/>
              </a:rPr>
              <a:t>Use of technology where possible and train the community advocates</a:t>
            </a:r>
            <a:endParaRPr lang="en-IN" sz="2800" dirty="0">
              <a:latin typeface="Arial" pitchFamily="34" charset="0"/>
              <a:cs typeface="Arial" pitchFamily="34" charset="0"/>
            </a:endParaRPr>
          </a:p>
        </p:txBody>
      </p:sp>
    </p:spTree>
    <p:extLst>
      <p:ext uri="{BB962C8B-B14F-4D97-AF65-F5344CB8AC3E}">
        <p14:creationId xmlns:p14="http://schemas.microsoft.com/office/powerpoint/2010/main" val="62636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15FD4B-4232-4F11-A4FF-51C924F09375}"/>
              </a:ext>
            </a:extLst>
          </p:cNvPr>
          <p:cNvSpPr>
            <a:spLocks noGrp="1"/>
          </p:cNvSpPr>
          <p:nvPr>
            <p:ph type="title"/>
          </p:nvPr>
        </p:nvSpPr>
        <p:spPr>
          <a:xfrm>
            <a:off x="0" y="1"/>
            <a:ext cx="10353761" cy="812800"/>
          </a:xfrm>
        </p:spPr>
        <p:txBody>
          <a:bodyPr>
            <a:normAutofit/>
          </a:bodyPr>
          <a:lstStyle/>
          <a:p>
            <a:r>
              <a:rPr lang="en-US" sz="3600" u="sng" dirty="0"/>
              <a:t>Research Methodology</a:t>
            </a:r>
            <a:endParaRPr lang="en-IN" sz="3600" u="sng" dirty="0"/>
          </a:p>
        </p:txBody>
      </p:sp>
      <p:sp>
        <p:nvSpPr>
          <p:cNvPr id="3" name="Content Placeholder 2">
            <a:extLst>
              <a:ext uri="{FF2B5EF4-FFF2-40B4-BE49-F238E27FC236}">
                <a16:creationId xmlns="" xmlns:a16="http://schemas.microsoft.com/office/drawing/2014/main" id="{2AC422D4-549B-4BFC-A6D1-D7525C6E8179}"/>
              </a:ext>
            </a:extLst>
          </p:cNvPr>
          <p:cNvSpPr>
            <a:spLocks noGrp="1"/>
          </p:cNvSpPr>
          <p:nvPr>
            <p:ph idx="1"/>
          </p:nvPr>
        </p:nvSpPr>
        <p:spPr>
          <a:xfrm>
            <a:off x="426720" y="812801"/>
            <a:ext cx="11643360" cy="5791199"/>
          </a:xfrm>
        </p:spPr>
        <p:txBody>
          <a:bodyPr>
            <a:noAutofit/>
          </a:bodyPr>
          <a:lstStyle/>
          <a:p>
            <a:r>
              <a:rPr lang="en-IN" sz="2700" dirty="0" smtClean="0">
                <a:effectLst/>
                <a:latin typeface="Arial" panose="020B0604020202020204" pitchFamily="34" charset="0"/>
                <a:cs typeface="Arial" panose="020B0604020202020204" pitchFamily="34" charset="0"/>
              </a:rPr>
              <a:t>Used mixed </a:t>
            </a:r>
            <a:r>
              <a:rPr lang="en-IN" sz="2700" dirty="0">
                <a:effectLst/>
                <a:latin typeface="Arial" panose="020B0604020202020204" pitchFamily="34" charset="0"/>
                <a:cs typeface="Arial" panose="020B0604020202020204" pitchFamily="34" charset="0"/>
              </a:rPr>
              <a:t>research methods i.e. Quantitative as well as Qualitative. The data has been collected on the LNOB strategy through two lenses: </a:t>
            </a:r>
          </a:p>
          <a:p>
            <a:pPr marL="514350" lvl="0" indent="-514350">
              <a:buFont typeface="+mj-lt"/>
              <a:buAutoNum type="romanLcPeriod"/>
            </a:pPr>
            <a:r>
              <a:rPr lang="en-IN" sz="2700" dirty="0">
                <a:effectLst/>
                <a:latin typeface="Arial" panose="020B0604020202020204" pitchFamily="34" charset="0"/>
                <a:cs typeface="Arial" panose="020B0604020202020204" pitchFamily="34" charset="0"/>
              </a:rPr>
              <a:t>Primary data through household survey, FGDs, Key Informants, etc. on the current situation of the LNOB constituencies</a:t>
            </a:r>
          </a:p>
          <a:p>
            <a:pPr marL="514350" lvl="0" indent="-514350">
              <a:buFont typeface="+mj-lt"/>
              <a:buAutoNum type="romanLcPeriod"/>
            </a:pPr>
            <a:r>
              <a:rPr lang="en-IN" sz="2700" dirty="0">
                <a:effectLst/>
                <a:latin typeface="Arial" panose="020B0604020202020204" pitchFamily="34" charset="0"/>
                <a:cs typeface="Arial" panose="020B0604020202020204" pitchFamily="34" charset="0"/>
              </a:rPr>
              <a:t>Analysis of the access to the Key Welfare Schemes and Development Institutions by the LNOB communities and thereby policy prescriptions by the communities to improve the access and quality of services</a:t>
            </a:r>
          </a:p>
          <a:p>
            <a:r>
              <a:rPr lang="en-IN" sz="2700" dirty="0">
                <a:effectLst/>
                <a:latin typeface="Arial" panose="020B0604020202020204" pitchFamily="34" charset="0"/>
                <a:cs typeface="Arial" panose="020B0604020202020204" pitchFamily="34" charset="0"/>
              </a:rPr>
              <a:t>Secondary data (from the Census of India, NFHS, various Ministries, etc.) </a:t>
            </a:r>
            <a:r>
              <a:rPr lang="en-IN" sz="2700" dirty="0" smtClean="0">
                <a:effectLst/>
                <a:latin typeface="Arial" panose="020B0604020202020204" pitchFamily="34" charset="0"/>
                <a:cs typeface="Arial" panose="020B0604020202020204" pitchFamily="34" charset="0"/>
              </a:rPr>
              <a:t>to </a:t>
            </a:r>
            <a:r>
              <a:rPr lang="en-IN" sz="2700" dirty="0">
                <a:effectLst/>
                <a:latin typeface="Arial" panose="020B0604020202020204" pitchFamily="34" charset="0"/>
                <a:cs typeface="Arial" panose="020B0604020202020204" pitchFamily="34" charset="0"/>
              </a:rPr>
              <a:t>calculate the gap between the situation of the identified vulnerable groups and the </a:t>
            </a:r>
            <a:r>
              <a:rPr lang="en-IN" sz="2700" dirty="0" smtClean="0">
                <a:effectLst/>
                <a:latin typeface="Arial" panose="020B0604020202020204" pitchFamily="34" charset="0"/>
                <a:cs typeface="Arial" panose="020B0604020202020204" pitchFamily="34" charset="0"/>
              </a:rPr>
              <a:t>National/State average. </a:t>
            </a:r>
            <a:endParaRPr lang="en-IN"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56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88100"/>
            <a:ext cx="10353761" cy="663878"/>
          </a:xfrm>
        </p:spPr>
        <p:txBody>
          <a:bodyPr/>
          <a:lstStyle/>
          <a:p>
            <a:r>
              <a:rPr lang="en-IN" dirty="0" smtClean="0"/>
              <a:t>Community driven data</a:t>
            </a:r>
            <a:endParaRPr lang="en-IN" dirty="0"/>
          </a:p>
        </p:txBody>
      </p:sp>
      <p:sp>
        <p:nvSpPr>
          <p:cNvPr id="3" name="Content Placeholder 2"/>
          <p:cNvSpPr>
            <a:spLocks noGrp="1"/>
          </p:cNvSpPr>
          <p:nvPr>
            <p:ph idx="1"/>
          </p:nvPr>
        </p:nvSpPr>
        <p:spPr>
          <a:xfrm>
            <a:off x="913795" y="1114817"/>
            <a:ext cx="10353762" cy="5010410"/>
          </a:xfrm>
        </p:spPr>
        <p:txBody>
          <a:bodyPr>
            <a:noAutofit/>
          </a:bodyPr>
          <a:lstStyle/>
          <a:p>
            <a:r>
              <a:rPr lang="en-IN" sz="2800" dirty="0" smtClean="0">
                <a:latin typeface="Arial" pitchFamily="34" charset="0"/>
                <a:cs typeface="Arial" pitchFamily="34" charset="0"/>
              </a:rPr>
              <a:t>Randomised household sample from 100 households in each hotspot</a:t>
            </a:r>
          </a:p>
          <a:p>
            <a:r>
              <a:rPr lang="en-IN" sz="2800" dirty="0" smtClean="0">
                <a:latin typeface="Arial" pitchFamily="34" charset="0"/>
                <a:cs typeface="Arial" pitchFamily="34" charset="0"/>
              </a:rPr>
              <a:t>Survey tool is in congruence with government survey tools – so compatible  and comparable</a:t>
            </a:r>
          </a:p>
          <a:p>
            <a:r>
              <a:rPr lang="en-IN" sz="2800" dirty="0" smtClean="0">
                <a:latin typeface="Arial" pitchFamily="34" charset="0"/>
                <a:cs typeface="Arial" pitchFamily="34" charset="0"/>
              </a:rPr>
              <a:t>Robust mobile application – real time, on and off line, immediate monitoring and handholding possible, 14 targets – 22 indicators now </a:t>
            </a:r>
          </a:p>
          <a:p>
            <a:r>
              <a:rPr lang="en-IN" sz="2800" dirty="0" smtClean="0">
                <a:latin typeface="Arial" pitchFamily="34" charset="0"/>
                <a:cs typeface="Arial" pitchFamily="34" charset="0"/>
              </a:rPr>
              <a:t>Community advocates and CSOs trained and able to use the tool</a:t>
            </a:r>
          </a:p>
          <a:p>
            <a:r>
              <a:rPr lang="en-IN" sz="2800" dirty="0" smtClean="0">
                <a:latin typeface="Arial" pitchFamily="34" charset="0"/>
                <a:cs typeface="Arial" pitchFamily="34" charset="0"/>
              </a:rPr>
              <a:t>Application also provides simple analysis </a:t>
            </a:r>
          </a:p>
          <a:p>
            <a:r>
              <a:rPr lang="en-IN" sz="2800" dirty="0" smtClean="0">
                <a:latin typeface="Arial" pitchFamily="34" charset="0"/>
                <a:cs typeface="Arial" pitchFamily="34" charset="0"/>
              </a:rPr>
              <a:t>FGD tools customised for each community, with special focus on children, women and youth</a:t>
            </a:r>
            <a:endParaRPr lang="en-IN" sz="2800" dirty="0">
              <a:latin typeface="Arial" pitchFamily="34" charset="0"/>
              <a:cs typeface="Arial" pitchFamily="34" charset="0"/>
            </a:endParaRPr>
          </a:p>
        </p:txBody>
      </p:sp>
    </p:spTree>
    <p:extLst>
      <p:ext uri="{BB962C8B-B14F-4D97-AF65-F5344CB8AC3E}">
        <p14:creationId xmlns:p14="http://schemas.microsoft.com/office/powerpoint/2010/main" val="237585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4AD7A4F-0544-4C48-9D38-896CCD0F3113}"/>
              </a:ext>
            </a:extLst>
          </p:cNvPr>
          <p:cNvPicPr>
            <a:picLocks noChangeAspect="1"/>
          </p:cNvPicPr>
          <p:nvPr/>
        </p:nvPicPr>
        <p:blipFill>
          <a:blip r:embed="rId3"/>
          <a:stretch>
            <a:fillRect/>
          </a:stretch>
        </p:blipFill>
        <p:spPr>
          <a:xfrm>
            <a:off x="121920" y="792310"/>
            <a:ext cx="11958320" cy="6065689"/>
          </a:xfrm>
          <a:prstGeom prst="rect">
            <a:avLst/>
          </a:prstGeom>
        </p:spPr>
      </p:pic>
      <p:sp>
        <p:nvSpPr>
          <p:cNvPr id="3" name="TextBox 2">
            <a:extLst>
              <a:ext uri="{FF2B5EF4-FFF2-40B4-BE49-F238E27FC236}">
                <a16:creationId xmlns="" xmlns:a16="http://schemas.microsoft.com/office/drawing/2014/main" id="{F0D074B3-28CC-4929-B5D6-54EEAB32B40B}"/>
              </a:ext>
            </a:extLst>
          </p:cNvPr>
          <p:cNvSpPr txBox="1"/>
          <p:nvPr/>
        </p:nvSpPr>
        <p:spPr>
          <a:xfrm>
            <a:off x="5323840" y="284480"/>
            <a:ext cx="184731" cy="369332"/>
          </a:xfrm>
          <a:prstGeom prst="rect">
            <a:avLst/>
          </a:prstGeom>
          <a:noFill/>
        </p:spPr>
        <p:txBody>
          <a:bodyPr wrap="none" rtlCol="0">
            <a:spAutoFit/>
          </a:bodyPr>
          <a:lstStyle/>
          <a:p>
            <a:endParaRPr lang="en-IN" dirty="0"/>
          </a:p>
        </p:txBody>
      </p:sp>
      <p:sp>
        <p:nvSpPr>
          <p:cNvPr id="4" name="TextBox 3">
            <a:extLst>
              <a:ext uri="{FF2B5EF4-FFF2-40B4-BE49-F238E27FC236}">
                <a16:creationId xmlns="" xmlns:a16="http://schemas.microsoft.com/office/drawing/2014/main" id="{A8B01A9A-6FB0-4AAE-A5E1-357E3D89E796}"/>
              </a:ext>
            </a:extLst>
          </p:cNvPr>
          <p:cNvSpPr txBox="1"/>
          <p:nvPr/>
        </p:nvSpPr>
        <p:spPr>
          <a:xfrm>
            <a:off x="673746" y="145980"/>
            <a:ext cx="10844507" cy="646331"/>
          </a:xfrm>
          <a:prstGeom prst="rect">
            <a:avLst/>
          </a:prstGeom>
          <a:noFill/>
        </p:spPr>
        <p:txBody>
          <a:bodyPr wrap="none" rtlCol="0">
            <a:spAutoFit/>
          </a:bodyPr>
          <a:lstStyle/>
          <a:p>
            <a:pPr algn="ctr"/>
            <a:r>
              <a:rPr lang="en-US" sz="3600" b="1" u="sng" dirty="0"/>
              <a:t>SDG 1: End Poverty in All its forms Everywhere</a:t>
            </a:r>
            <a:endParaRPr lang="en-IN" sz="3600" b="1" u="sng" dirty="0"/>
          </a:p>
        </p:txBody>
      </p:sp>
    </p:spTree>
    <p:extLst>
      <p:ext uri="{BB962C8B-B14F-4D97-AF65-F5344CB8AC3E}">
        <p14:creationId xmlns:p14="http://schemas.microsoft.com/office/powerpoint/2010/main" val="397711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69C0CEA-89CB-4F07-BEE4-BBAD389B3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 y="172720"/>
            <a:ext cx="11887200" cy="6563360"/>
          </a:xfrm>
          <a:prstGeom prst="rect">
            <a:avLst/>
          </a:prstGeom>
        </p:spPr>
      </p:pic>
    </p:spTree>
    <p:extLst>
      <p:ext uri="{BB962C8B-B14F-4D97-AF65-F5344CB8AC3E}">
        <p14:creationId xmlns:p14="http://schemas.microsoft.com/office/powerpoint/2010/main" val="2698480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16515</TotalTime>
  <Words>675</Words>
  <Application>Microsoft Office PowerPoint</Application>
  <PresentationFormat>Widescreen</PresentationFormat>
  <Paragraphs>64</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Bookman Old Style</vt:lpstr>
      <vt:lpstr>Calibri</vt:lpstr>
      <vt:lpstr>Rockwell</vt:lpstr>
      <vt:lpstr>Damask</vt:lpstr>
      <vt:lpstr>100 Hotspots Snapshot of Socially Excluded and Vulnerable communities and sdgs in India 11th july 2019</vt:lpstr>
      <vt:lpstr>LNOB -100 hotspots Context &amp; Relevance</vt:lpstr>
      <vt:lpstr>Continuing gaps</vt:lpstr>
      <vt:lpstr>Purpose -  promote community advocates </vt:lpstr>
      <vt:lpstr>APPROACH</vt:lpstr>
      <vt:lpstr>Research Methodology</vt:lpstr>
      <vt:lpstr>Community driven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 of the study</vt:lpstr>
      <vt:lpstr>Limitations of the Study</vt:lpstr>
      <vt:lpstr>Way Forward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No One Behind Inclusive and Sustainable Development for the Marginalized</dc:title>
  <dc:creator>Kumar Rajesh</dc:creator>
  <cp:lastModifiedBy>momo</cp:lastModifiedBy>
  <cp:revision>79</cp:revision>
  <dcterms:created xsi:type="dcterms:W3CDTF">2019-01-31T11:26:27Z</dcterms:created>
  <dcterms:modified xsi:type="dcterms:W3CDTF">2019-07-11T13:35:55Z</dcterms:modified>
</cp:coreProperties>
</file>