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9952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67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BFD22-654C-4FA9-BB17-0DB4A27B88F7}" type="datetimeFigureOut">
              <a:rPr lang="en-AU" smtClean="0"/>
              <a:t>18/11/2016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DE7B0-8EBC-4943-902D-CBE31410CD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68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DE7B0-8EBC-4943-902D-CBE31410CDF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953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5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6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7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6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0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8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3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4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2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9CB-7ECD-4FD1-9762-72EACB633AEE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A10FC-476F-40B7-B259-C5B2E033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1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669788"/>
              </p:ext>
            </p:extLst>
          </p:nvPr>
        </p:nvGraphicFramePr>
        <p:xfrm>
          <a:off x="801857" y="384630"/>
          <a:ext cx="10325687" cy="644258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80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2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Initiative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Water </a:t>
                      </a:r>
                      <a:r>
                        <a:rPr lang="en-US" sz="1100" dirty="0" smtClean="0">
                          <a:effectLst/>
                        </a:rPr>
                        <a:t>Use </a:t>
                      </a:r>
                      <a:r>
                        <a:rPr lang="en-US" sz="1100" dirty="0">
                          <a:effectLst/>
                        </a:rPr>
                        <a:t>Efficiency</a:t>
                      </a:r>
                      <a:r>
                        <a:rPr lang="en-US" sz="1100" baseline="0" dirty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b="0" dirty="0" smtClean="0">
                          <a:effectLst/>
                        </a:rPr>
                        <a:t>(zero draft, </a:t>
                      </a:r>
                      <a:r>
                        <a:rPr lang="en-US" sz="1100" b="0" dirty="0" smtClean="0">
                          <a:effectLst/>
                        </a:rPr>
                        <a:t>18 </a:t>
                      </a:r>
                      <a:r>
                        <a:rPr lang="en-US" sz="1100" b="0" dirty="0" smtClean="0">
                          <a:effectLst/>
                        </a:rPr>
                        <a:t>Nov 16)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27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List of </a:t>
                      </a:r>
                      <a:r>
                        <a:rPr lang="en-US" sz="1100" dirty="0" smtClean="0">
                          <a:effectLst/>
                        </a:rPr>
                        <a:t>actions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(Note: 1 &amp; 2 as per current Action Plan,</a:t>
                      </a:r>
                      <a:r>
                        <a:rPr lang="en-US" sz="9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Action #3 under ‘Resilient economies’. May be further amended.)</a:t>
                      </a:r>
                      <a:r>
                        <a:rPr lang="en-US" sz="9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en-US" sz="1000" dirty="0" smtClean="0">
                          <a:effectLst/>
                        </a:rPr>
                        <a:t>Encourage </a:t>
                      </a:r>
                      <a:r>
                        <a:rPr lang="en-US" sz="1000" dirty="0">
                          <a:effectLst/>
                        </a:rPr>
                        <a:t>states and organizations to focus on </a:t>
                      </a:r>
                      <a:r>
                        <a:rPr lang="en-US" sz="1000" dirty="0" smtClean="0">
                          <a:effectLst/>
                        </a:rPr>
                        <a:t>policy reforms</a:t>
                      </a:r>
                      <a:r>
                        <a:rPr lang="en-US" sz="1000" baseline="0" dirty="0" smtClean="0">
                          <a:effectLst/>
                        </a:rPr>
                        <a:t>, incentives, innovation and adopting new technologies to improve water use efficiency  </a:t>
                      </a:r>
                      <a:r>
                        <a:rPr lang="en-US" sz="1000" dirty="0" smtClean="0">
                          <a:effectLst/>
                        </a:rPr>
                        <a:t>for </a:t>
                      </a:r>
                      <a:r>
                        <a:rPr lang="en-US" sz="1000" dirty="0">
                          <a:effectLst/>
                        </a:rPr>
                        <a:t>resilient </a:t>
                      </a:r>
                      <a:r>
                        <a:rPr lang="en-US" sz="1000" dirty="0" smtClean="0">
                          <a:effectLst/>
                        </a:rPr>
                        <a:t>economies, human health and the environment </a:t>
                      </a:r>
                      <a:r>
                        <a:rPr lang="en-US" sz="1000" dirty="0">
                          <a:effectLst/>
                        </a:rPr>
                        <a:t>(agriculture, energy, industry, </a:t>
                      </a:r>
                      <a:r>
                        <a:rPr lang="en-US" sz="1000" dirty="0" smtClean="0">
                          <a:effectLst/>
                        </a:rPr>
                        <a:t>cities, households</a:t>
                      </a:r>
                      <a:r>
                        <a:rPr lang="en-US" sz="1000" dirty="0" smtClean="0">
                          <a:effectLst/>
                        </a:rPr>
                        <a:t>). </a:t>
                      </a:r>
                      <a:endParaRPr lang="en-US" sz="1000" dirty="0" smtClean="0">
                        <a:effectLst/>
                      </a:endParaRP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Advocate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for a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system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 wide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approach to improving water use efficiency,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promoting reliable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 and accessible water supplies in an integrated planning framework that enhances investor certainty, meets community needs and sustainability for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all users. </a:t>
                      </a:r>
                      <a:endParaRPr lang="en-US" sz="1000" baseline="0" dirty="0" smtClean="0">
                        <a:effectLst/>
                        <a:latin typeface="+mn-lt"/>
                      </a:endParaRP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Encourage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states, private sector and other organizations to adopt a water stewardship approach to improve water use efficiency in human, agricultural, industrial and environmental uses. 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Promote adoption of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direct public and consumer choice in achieving water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efficiency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through initiatives such as water efficiency labeling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system (WELS) to improve efficiency at the household level. (Australia will collaborate with like minded States to initiate the process to adopt an ISO standard on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relative efficiency for water consuming products)  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Champions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</a:rPr>
                        <a:t>Australia:</a:t>
                      </a:r>
                      <a:r>
                        <a:rPr lang="en-US" sz="1000" baseline="0" dirty="0">
                          <a:effectLst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lead. </a:t>
                      </a:r>
                      <a:r>
                        <a:rPr lang="en-US" sz="1000" dirty="0" smtClean="0">
                          <a:effectLst/>
                        </a:rPr>
                        <a:t>Netherlands, Mexico, Tajikistan support.</a:t>
                      </a:r>
                      <a:r>
                        <a:rPr lang="en-US" sz="1000" baseline="0" dirty="0" smtClean="0">
                          <a:effectLst/>
                        </a:rPr>
                        <a:t>  Details of roles </a:t>
                      </a:r>
                      <a:r>
                        <a:rPr lang="en-US" sz="1000" baseline="0" dirty="0" smtClean="0">
                          <a:effectLst/>
                        </a:rPr>
                        <a:t>and support for actions to </a:t>
                      </a:r>
                      <a:r>
                        <a:rPr lang="en-US" sz="1000" baseline="0" dirty="0" smtClean="0">
                          <a:effectLst/>
                        </a:rPr>
                        <a:t>be determined.</a:t>
                      </a:r>
                      <a:endParaRPr lang="en-US" sz="1000" baseline="0" dirty="0">
                        <a:effectLst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Relevant events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effectLst/>
                          <a:latin typeface="+mn-lt"/>
                        </a:rPr>
                        <a:t>G20 Agriculture Ministers meeting January 2017;  WEF in Davos January 2017, G20 in Hamburg in July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2017; World Water Congress in Mexico May 2017; UNGA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, Sept 2017, New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York; 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APEC in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Vietnam in November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2017, World Water Forum Brasilia March 2018.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5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Scenario roadmap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b="1" kern="1200" dirty="0">
                          <a:effectLst/>
                        </a:rPr>
                        <a:t>Statements</a:t>
                      </a:r>
                      <a:r>
                        <a:rPr lang="en-US" sz="1000" b="1" kern="1200" dirty="0" smtClean="0">
                          <a:effectLst/>
                        </a:rPr>
                        <a:t>: </a:t>
                      </a:r>
                      <a:endParaRPr lang="en-US" sz="1000" b="1" kern="1200" dirty="0">
                        <a:effectLst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kern="1200" baseline="0" dirty="0" smtClean="0">
                          <a:effectLst/>
                        </a:rPr>
                        <a:t>A HLPW statement </a:t>
                      </a:r>
                      <a:r>
                        <a:rPr lang="en-US" sz="1000" kern="1200" baseline="0" dirty="0">
                          <a:effectLst/>
                        </a:rPr>
                        <a:t>on the importance of </a:t>
                      </a:r>
                      <a:r>
                        <a:rPr lang="en-US" sz="1000" kern="1200" baseline="0" dirty="0" smtClean="0">
                          <a:effectLst/>
                        </a:rPr>
                        <a:t>continual improvements in water </a:t>
                      </a:r>
                      <a:r>
                        <a:rPr lang="en-US" sz="1000" kern="1200" baseline="0" dirty="0">
                          <a:effectLst/>
                        </a:rPr>
                        <a:t>use efficiency, informed by </a:t>
                      </a:r>
                      <a:r>
                        <a:rPr lang="en-US" sz="1000" kern="1200" baseline="0" dirty="0" smtClean="0">
                          <a:effectLst/>
                        </a:rPr>
                        <a:t>recognition of the </a:t>
                      </a:r>
                      <a:r>
                        <a:rPr lang="en-US" sz="1000" kern="1200" baseline="0" dirty="0">
                          <a:effectLst/>
                        </a:rPr>
                        <a:t>value of water, as a focus for balancing competing demands, managing scarcity over time and making the best use of available supplies, </a:t>
                      </a:r>
                      <a:r>
                        <a:rPr lang="en-US" sz="1000" kern="1200" baseline="0" dirty="0" smtClean="0">
                          <a:effectLst/>
                        </a:rPr>
                        <a:t>is critical </a:t>
                      </a:r>
                      <a:r>
                        <a:rPr lang="en-US" sz="1000" kern="1200" baseline="0" dirty="0">
                          <a:effectLst/>
                        </a:rPr>
                        <a:t>to Resilient Economies and Societies. </a:t>
                      </a:r>
                      <a:r>
                        <a:rPr lang="en-US" sz="1000" kern="1200" baseline="0" dirty="0" smtClean="0">
                          <a:effectLst/>
                        </a:rPr>
                        <a:t>Statement to focus on enabling action and inviting states to share experiences and work together to improve water use efficiency, encourage 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states, private sector and others </a:t>
                      </a:r>
                      <a:r>
                        <a:rPr lang="en-US" sz="1000" kern="1200" baseline="0" dirty="0" smtClean="0">
                          <a:effectLst/>
                        </a:rPr>
                        <a:t>to move from water users to water stewards. Proposed timing: </a:t>
                      </a:r>
                      <a:r>
                        <a:rPr lang="en-US" sz="1000" kern="1200" baseline="0" dirty="0">
                          <a:effectLst/>
                        </a:rPr>
                        <a:t>UNGA 2017</a:t>
                      </a:r>
                      <a:r>
                        <a:rPr lang="en-US" sz="1000" kern="1200" baseline="0" dirty="0" smtClean="0">
                          <a:effectLst/>
                        </a:rPr>
                        <a:t>.</a:t>
                      </a:r>
                      <a:endParaRPr lang="en-US" sz="1000" kern="1200" dirty="0">
                        <a:effectLst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b="1" kern="1200" dirty="0">
                          <a:effectLst/>
                        </a:rPr>
                        <a:t>Supporting</a:t>
                      </a:r>
                      <a:r>
                        <a:rPr lang="en-US" sz="1000" b="1" kern="1200" baseline="0" dirty="0">
                          <a:effectLst/>
                        </a:rPr>
                        <a:t> analytical work</a:t>
                      </a:r>
                      <a:r>
                        <a:rPr lang="en-US" sz="1000" kern="1200" baseline="0" dirty="0">
                          <a:effectLst/>
                        </a:rPr>
                        <a:t>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000" kern="1200" dirty="0" smtClean="0">
                          <a:effectLst/>
                        </a:rPr>
                        <a:t>1) R4D stocktake</a:t>
                      </a:r>
                      <a:r>
                        <a:rPr lang="en-AU" sz="1000" kern="1200" baseline="0" dirty="0" smtClean="0">
                          <a:effectLst/>
                        </a:rPr>
                        <a:t> of scope for Challenge(s) related to water use efficiency (draft November 2016, final December 2016).  </a:t>
                      </a:r>
                      <a:endParaRPr lang="en-AU" sz="1000" kern="1200" dirty="0" smtClean="0">
                        <a:effectLst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000" kern="1200" dirty="0" smtClean="0">
                          <a:effectLst/>
                        </a:rPr>
                        <a:t>2) Further </a:t>
                      </a:r>
                      <a:r>
                        <a:rPr lang="en-AU" sz="1000" kern="1200" dirty="0">
                          <a:effectLst/>
                        </a:rPr>
                        <a:t>work will detail</a:t>
                      </a:r>
                      <a:r>
                        <a:rPr lang="en-AU" sz="1000" kern="1200" baseline="0" dirty="0">
                          <a:effectLst/>
                        </a:rPr>
                        <a:t> m</a:t>
                      </a:r>
                      <a:r>
                        <a:rPr lang="en-AU" sz="1000" kern="1200" dirty="0">
                          <a:effectLst/>
                        </a:rPr>
                        <a:t>easures to improve water use efficiency for resilient </a:t>
                      </a:r>
                      <a:r>
                        <a:rPr lang="en-AU" sz="1000" kern="1200" dirty="0" smtClean="0">
                          <a:effectLst/>
                        </a:rPr>
                        <a:t>economies</a:t>
                      </a:r>
                      <a:r>
                        <a:rPr lang="en-AU" sz="1000" kern="1200" baseline="0" dirty="0" smtClean="0">
                          <a:effectLst/>
                        </a:rPr>
                        <a:t> </a:t>
                      </a:r>
                      <a:r>
                        <a:rPr lang="en-AU" sz="1000" kern="1200" baseline="0" dirty="0">
                          <a:effectLst/>
                        </a:rPr>
                        <a:t>via policy, technology and innovation</a:t>
                      </a:r>
                      <a:r>
                        <a:rPr lang="en-AU" sz="1000" kern="1200" dirty="0">
                          <a:effectLst/>
                        </a:rPr>
                        <a:t>. </a:t>
                      </a:r>
                      <a:r>
                        <a:rPr lang="en-US" sz="1000" kern="1200" dirty="0">
                          <a:effectLst/>
                        </a:rPr>
                        <a:t>Relationships between allocative</a:t>
                      </a:r>
                      <a:r>
                        <a:rPr lang="en-US" sz="1000" kern="1200" baseline="0" dirty="0">
                          <a:effectLst/>
                        </a:rPr>
                        <a:t>, productive and dynamic </a:t>
                      </a:r>
                      <a:r>
                        <a:rPr lang="en-US" sz="1000" kern="1200" dirty="0">
                          <a:effectLst/>
                        </a:rPr>
                        <a:t>efficiency and the </a:t>
                      </a:r>
                      <a:r>
                        <a:rPr lang="en-US" sz="1000" kern="1200" dirty="0" smtClean="0">
                          <a:effectLst/>
                        </a:rPr>
                        <a:t>role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sz="1000" kern="1200" baseline="0" dirty="0">
                          <a:effectLst/>
                        </a:rPr>
                        <a:t>of </a:t>
                      </a:r>
                      <a:r>
                        <a:rPr lang="en-US" sz="1000" kern="1200" dirty="0">
                          <a:effectLst/>
                        </a:rPr>
                        <a:t>valuing water </a:t>
                      </a:r>
                      <a:r>
                        <a:rPr lang="en-US" sz="1000" kern="1200" dirty="0" smtClean="0">
                          <a:effectLst/>
                        </a:rPr>
                        <a:t>(including pricing) will </a:t>
                      </a:r>
                      <a:r>
                        <a:rPr lang="en-US" sz="1000" kern="1200" dirty="0">
                          <a:effectLst/>
                        </a:rPr>
                        <a:t>be described, with a view to linking the concepts and providing a practical</a:t>
                      </a:r>
                      <a:r>
                        <a:rPr lang="en-US" sz="1000" kern="1200" baseline="0" dirty="0">
                          <a:effectLst/>
                        </a:rPr>
                        <a:t> and </a:t>
                      </a:r>
                      <a:r>
                        <a:rPr lang="en-US" sz="1000" kern="1200" dirty="0">
                          <a:effectLst/>
                        </a:rPr>
                        <a:t>cohesive guide to improved water </a:t>
                      </a:r>
                      <a:r>
                        <a:rPr lang="en-US" sz="1000" kern="1200" dirty="0" smtClean="0">
                          <a:effectLst/>
                        </a:rPr>
                        <a:t>management and use.</a:t>
                      </a:r>
                      <a:r>
                        <a:rPr lang="en-AU" sz="1000" kern="1200" dirty="0" smtClean="0">
                          <a:effectLst/>
                        </a:rPr>
                        <a:t> (Timing:</a:t>
                      </a:r>
                      <a:r>
                        <a:rPr lang="en-AU" sz="1000" kern="1200" baseline="0" dirty="0" smtClean="0">
                          <a:effectLst/>
                        </a:rPr>
                        <a:t> 2017).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000" kern="1200" baseline="0" dirty="0" smtClean="0">
                          <a:effectLst/>
                        </a:rPr>
                        <a:t>3) Further work to address the application of the International Water Stewardship Standards at the catchment level including agriculture in the catchment.</a:t>
                      </a:r>
                      <a:endParaRPr lang="en-US" sz="1000" kern="1200" dirty="0">
                        <a:effectLst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b="1" kern="1200" dirty="0">
                          <a:effectLst/>
                        </a:rPr>
                        <a:t>Financing</a:t>
                      </a:r>
                      <a:r>
                        <a:rPr lang="en-US" sz="1000" kern="1200" dirty="0">
                          <a:effectLst/>
                        </a:rPr>
                        <a:t>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Australia will fund the preparation of a guide </a:t>
                      </a:r>
                      <a:r>
                        <a:rPr lang="en-US" sz="1000" kern="1200" dirty="0">
                          <a:effectLst/>
                        </a:rPr>
                        <a:t>to improved water management and </a:t>
                      </a:r>
                      <a:r>
                        <a:rPr lang="en-US" sz="1000" kern="1200" dirty="0" smtClean="0">
                          <a:effectLst/>
                        </a:rPr>
                        <a:t>use, and facilitate </a:t>
                      </a:r>
                      <a:r>
                        <a:rPr lang="en-US" sz="1000" kern="1200" dirty="0">
                          <a:effectLst/>
                        </a:rPr>
                        <a:t>links with other </a:t>
                      </a:r>
                      <a:r>
                        <a:rPr lang="en-US" sz="1000" kern="1200" dirty="0" smtClean="0">
                          <a:effectLst/>
                        </a:rPr>
                        <a:t>initiatives (e.g.: ‘valuing water’).  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Additional </a:t>
                      </a:r>
                      <a:r>
                        <a:rPr lang="en-US" sz="1000" kern="1200" dirty="0">
                          <a:effectLst/>
                        </a:rPr>
                        <a:t>funds will be required for any </a:t>
                      </a:r>
                      <a:r>
                        <a:rPr lang="en-US" sz="1000" kern="1200" dirty="0" smtClean="0">
                          <a:effectLst/>
                        </a:rPr>
                        <a:t>Challenge </a:t>
                      </a:r>
                      <a:r>
                        <a:rPr lang="en-US" sz="1000" kern="1200" dirty="0">
                          <a:effectLst/>
                        </a:rPr>
                        <a:t>issued</a:t>
                      </a:r>
                      <a:r>
                        <a:rPr lang="en-US" sz="1000" kern="1200" dirty="0" smtClean="0">
                          <a:effectLst/>
                        </a:rPr>
                        <a:t>.  Work with public and private</a:t>
                      </a:r>
                      <a:r>
                        <a:rPr lang="en-US" sz="1000" kern="1200" baseline="0" dirty="0" smtClean="0">
                          <a:effectLst/>
                        </a:rPr>
                        <a:t> water sector organizations to enhance the efforts of the working group on efficiency.  </a:t>
                      </a:r>
                      <a:r>
                        <a:rPr lang="en-US" sz="1000" kern="1200" dirty="0" smtClean="0">
                          <a:effectLst/>
                        </a:rPr>
                        <a:t>Funding requirements for other</a:t>
                      </a:r>
                      <a:r>
                        <a:rPr lang="en-US" sz="1000" kern="1200" baseline="0" dirty="0" smtClean="0">
                          <a:effectLst/>
                        </a:rPr>
                        <a:t> actions to be determined.</a:t>
                      </a:r>
                      <a:endParaRPr lang="en-US" sz="1000" kern="1200" dirty="0">
                        <a:effectLst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b="1" kern="1200" dirty="0">
                          <a:effectLst/>
                        </a:rPr>
                        <a:t>Lighthouse initiative</a:t>
                      </a:r>
                      <a:r>
                        <a:rPr lang="en-US" sz="1000" kern="1200" dirty="0">
                          <a:effectLst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Options to be determined. Possible 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challenge on water use efficiency</a:t>
                      </a:r>
                      <a:r>
                        <a:rPr lang="en-A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with a focus on irrigation which globally represents 69% of water withdrawals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guide </a:t>
                      </a:r>
                      <a:r>
                        <a:rPr lang="en-A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steps to 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</a:t>
                      </a:r>
                      <a:r>
                        <a:rPr lang="en-A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 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efficiency, with associated </a:t>
                      </a:r>
                      <a:r>
                        <a:rPr lang="en-A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workshops to 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adoption of </a:t>
                      </a:r>
                      <a:r>
                        <a:rPr lang="en-A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approach and assist (on request) states/organisations to consider the appropriateness of the approach in their 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 context </a:t>
                      </a:r>
                      <a:r>
                        <a:rPr lang="en-A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 with </a:t>
                      </a:r>
                      <a:r>
                        <a:rPr lang="en-A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early adoption</a:t>
                      </a:r>
                      <a:r>
                        <a:rPr lang="en-A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Australia will aim to assist 2 countries, one in Asia-Pacific region and one in North</a:t>
                      </a:r>
                      <a:r>
                        <a:rPr lang="en-A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Africa – Middle East region to embark on a program to improve water use efficiency.</a:t>
                      </a:r>
                      <a:endParaRPr lang="en-US" sz="1000" kern="1200" dirty="0">
                        <a:effectLst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b="1" kern="1200" dirty="0">
                          <a:effectLst/>
                        </a:rPr>
                        <a:t>Collaboration</a:t>
                      </a:r>
                      <a:r>
                        <a:rPr lang="en-US" sz="1000" kern="1200" dirty="0">
                          <a:effectLst/>
                        </a:rPr>
                        <a:t>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Collaboration with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G20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APEC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water efficiency  in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agriculture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Australia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collaborating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China on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China’s new water efficiency labeling scheme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Other partners to be determined as actions are further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defined (integration</a:t>
                      </a:r>
                      <a:r>
                        <a:rPr lang="en-US" sz="1000" baseline="0" dirty="0" smtClean="0">
                          <a:effectLst/>
                          <a:latin typeface="+mn-lt"/>
                        </a:rPr>
                        <a:t> or collaboration with FAO and OCED work programs)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.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8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720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Patricia Curtiss</dc:creator>
  <cp:lastModifiedBy>Howard, Marcus</cp:lastModifiedBy>
  <cp:revision>35</cp:revision>
  <cp:lastPrinted>2016-11-16T02:29:51Z</cp:lastPrinted>
  <dcterms:created xsi:type="dcterms:W3CDTF">2016-10-14T18:35:00Z</dcterms:created>
  <dcterms:modified xsi:type="dcterms:W3CDTF">2016-11-17T23:54:23Z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c923b5d7-f3b4-482a-9b19-7b6db5c21222</vt:lpwstr>
  </property>
  <property fmtid="{D5CDD505-2E9C-101B-9397-08002B2CF9AE}" pid="3" name="DFATTrimPowerPointDocId">
    <vt:lpwstr>2f1cf728-20e1-46c1-b6e5-c02f8feed49b</vt:lpwstr>
  </property>
  <property fmtid="{D5CDD505-2E9C-101B-9397-08002B2CF9AE}" pid="4" name="SEC">
    <vt:lpwstr>UNCLASSIFIED</vt:lpwstr>
  </property>
  <property fmtid="{D5CDD505-2E9C-101B-9397-08002B2CF9AE}" pid="5" name="DLM">
    <vt:lpwstr>No DLM</vt:lpwstr>
  </property>
</Properties>
</file>