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27" r:id="rId3"/>
    <p:sldId id="274" r:id="rId5"/>
    <p:sldId id="330" r:id="rId6"/>
    <p:sldId id="370" r:id="rId7"/>
    <p:sldId id="371" r:id="rId8"/>
    <p:sldId id="362" r:id="rId9"/>
    <p:sldId id="345" r:id="rId10"/>
    <p:sldId id="351" r:id="rId11"/>
    <p:sldId id="349" r:id="rId12"/>
    <p:sldId id="340" r:id="rId13"/>
    <p:sldId id="365" r:id="rId14"/>
    <p:sldId id="368" r:id="rId15"/>
    <p:sldId id="337" r:id="rId16"/>
    <p:sldId id="369" r:id="rId17"/>
    <p:sldId id="32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378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slide" Target="slides/slide15.xml"/><Relationship Id="rId13" Type="http://schemas.openxmlformats.org/officeDocument/2006/relationships/slide" Target="slides/slide10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7" Type="http://schemas.openxmlformats.org/officeDocument/2006/relationships/slide" Target="slides/slide14.xml"/><Relationship Id="rId12" Type="http://schemas.openxmlformats.org/officeDocument/2006/relationships/slide" Target="slides/slide9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24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2.xml"/><Relationship Id="rId19" Type="http://schemas.openxmlformats.org/officeDocument/2006/relationships/presProps" Target="presProps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001F8-2809-4E20-B0F6-830AB1D73BCE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55127-F978-4299-879F-B61EDC0CE72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en-US" altLang="ja-JP" sz="1500" b="1">
                <a:solidFill>
                  <a:srgbClr val="FF0000"/>
                </a:solidFill>
              </a:rPr>
              <a:t>Please fill in the grey part according to your country’s situation.</a:t>
            </a:r>
            <a:endParaRPr lang="ja-JP" altLang="en-US" sz="1500" b="1">
              <a:solidFill>
                <a:srgbClr val="FF0000"/>
              </a:solidFill>
            </a:endParaRPr>
          </a:p>
        </p:txBody>
      </p:sp>
      <p:sp>
        <p:nvSpPr>
          <p:cNvPr id="1331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16280" indent="-27495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01725" indent="-21907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543050" indent="-21907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1983105" indent="-21907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440305" indent="-2190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897505" indent="-2190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354705" indent="-2190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11905" indent="-21907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>
              <a:spcBef>
                <a:spcPct val="0"/>
              </a:spcBef>
            </a:pPr>
            <a:fld id="{589C19D0-5D33-4F22-AF2F-680F8575FAAD}" type="slidenum">
              <a:rPr lang="ja-JP" altLang="en-US" sz="1400"/>
            </a:fld>
            <a:endParaRPr lang="ja-JP" altLang="en-US"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en-US" altLang="ja-JP">
                <a:solidFill>
                  <a:srgbClr val="FF0000"/>
                </a:solidFill>
              </a:rPr>
              <a:t>Please fill in the grey part according to your country’s governmental structure. (Ex. Local</a:t>
            </a:r>
            <a:r>
              <a:rPr lang="ja-JP" altLang="en-US">
                <a:solidFill>
                  <a:srgbClr val="FF0000"/>
                </a:solidFill>
              </a:rPr>
              <a:t>⇒</a:t>
            </a:r>
            <a:r>
              <a:rPr lang="en-US" altLang="ja-JP">
                <a:solidFill>
                  <a:srgbClr val="FF0000"/>
                </a:solidFill>
              </a:rPr>
              <a:t>District)</a:t>
            </a:r>
            <a:endParaRPr lang="ja-JP" altLang="en-US">
              <a:solidFill>
                <a:srgbClr val="FF0000"/>
              </a:solidFill>
            </a:endParaRPr>
          </a:p>
        </p:txBody>
      </p:sp>
      <p:sp>
        <p:nvSpPr>
          <p:cNvPr id="15364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1pPr>
            <a:lvl2pPr marL="767080" indent="-29400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2pPr>
            <a:lvl3pPr marL="1179830" indent="-23368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3pPr>
            <a:lvl4pPr marL="1651000" indent="-23368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4pPr>
            <a:lvl5pPr marL="2124075" indent="-23368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5pPr>
            <a:lvl6pPr marL="25812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6pPr>
            <a:lvl7pPr marL="30384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7pPr>
            <a:lvl8pPr marL="34956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8pPr>
            <a:lvl9pPr marL="39528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9pPr>
          </a:lstStyle>
          <a:p>
            <a:fld id="{62B299B5-C752-4725-B222-0EF54C44225B}" type="slidenum">
              <a:rPr lang="ja-JP" altLang="en-US">
                <a:latin typeface="Calibri" panose="020F0502020204030204" pitchFamily="34" charset="0"/>
              </a:rPr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en-US" altLang="ja-JP" b="1"/>
              <a:t>Please write down the below points very briefly.</a:t>
            </a:r>
            <a:endParaRPr lang="en-US" altLang="ja-JP" b="1"/>
          </a:p>
          <a:p>
            <a:pPr eaLnBrk="1" hangingPunct="1">
              <a:spcBef>
                <a:spcPct val="0"/>
              </a:spcBef>
            </a:pPr>
            <a:r>
              <a:rPr lang="ja-JP" altLang="en-US" b="1"/>
              <a:t>・</a:t>
            </a:r>
            <a:r>
              <a:rPr lang="en-US" altLang="ja-JP" b="1"/>
              <a:t>Basic Country (Province) Profile</a:t>
            </a:r>
            <a:endParaRPr lang="ja-JP" altLang="ja-JP" b="1"/>
          </a:p>
          <a:p>
            <a:pPr eaLnBrk="1" hangingPunct="1">
              <a:spcBef>
                <a:spcPct val="0"/>
              </a:spcBef>
            </a:pPr>
            <a:r>
              <a:rPr lang="ja-JP" altLang="en-US" b="1"/>
              <a:t>・</a:t>
            </a:r>
            <a:r>
              <a:rPr lang="en-US" altLang="ja-JP" b="1"/>
              <a:t>Introduction of Country’s Agricultural Policy or Strategic paper, Programmes and Projects related to the SHEP Approach, i.e. “Farming as Business”, Market Oriented Agriculture, Commercialized Farming, etc.</a:t>
            </a:r>
            <a:endParaRPr lang="ja-JP" altLang="ja-JP" b="1"/>
          </a:p>
        </p:txBody>
      </p:sp>
      <p:sp>
        <p:nvSpPr>
          <p:cNvPr id="19460" name="スライド番号プレースホルダー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1pPr>
            <a:lvl2pPr marL="767080" indent="-29400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2pPr>
            <a:lvl3pPr marL="1179830" indent="-23368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3pPr>
            <a:lvl4pPr marL="1651000" indent="-23368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4pPr>
            <a:lvl5pPr marL="2124075" indent="-23368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5pPr>
            <a:lvl6pPr marL="25812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6pPr>
            <a:lvl7pPr marL="30384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7pPr>
            <a:lvl8pPr marL="34956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8pPr>
            <a:lvl9pPr marL="3952875" indent="-23368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9pPr>
          </a:lstStyle>
          <a:p>
            <a:fld id="{26342500-FB65-45BB-95A4-7C0174B8052D}" type="slidenum">
              <a:rPr lang="ja-JP" altLang="en-US">
                <a:latin typeface="Calibri" panose="020F0502020204030204" pitchFamily="34" charset="0"/>
              </a:rPr>
            </a:fld>
            <a:endParaRPr lang="ja-JP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6"/>
            <a:ext cx="53848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9"/>
            <a:ext cx="53848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41763"/>
            <a:ext cx="53848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BEBDF-BDB6-4C28-AF4D-376D4F73F8B3}" type="datetime1">
              <a:rPr lang="ja-JP" altLang="en-US"/>
            </a:fld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77EFC-A375-46D0-B721-B9B51FF3325E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2BCC6-7F19-4325-A4E3-C188CA23A598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24429-BBB0-48BD-8C30-E58EB702B50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1524000" y="1393826"/>
            <a:ext cx="9144000" cy="4041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ZA" sz="2400" b="1" dirty="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400" b="1" dirty="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Adoption of Juncao technology in Zimbabwe for mushroom production, livestock feed and environmental protection.</a:t>
            </a:r>
            <a:endParaRPr lang="en-ZA" sz="2400" b="1" dirty="0">
              <a:solidFill>
                <a:schemeClr val="tx1"/>
              </a:solidFill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5391151"/>
            <a:ext cx="9144000" cy="984885"/>
          </a:xfrm>
          <a:prstGeom prst="rect">
            <a:avLst/>
          </a:prstGeom>
          <a:solidFill>
            <a:schemeClr val="accent6"/>
          </a:solidFill>
        </p:spPr>
        <p:txBody>
          <a:bodyPr>
            <a:spAutoFit/>
          </a:bodyPr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International Study Tour on “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Promoting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Juncao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Technology for Resilient Food Systems, Poverty Eradication and Climate Adaptation in China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 18-21 August 2026 </a:t>
            </a:r>
            <a:endParaRPr lang="en-ZA" sz="2000" b="1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12292" name="Picture 10" descr="黑白色的标志&#10;&#10;中度可信度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5" y="427039"/>
            <a:ext cx="27686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图片 15" descr="徽标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1" y="0"/>
            <a:ext cx="12366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 descr="Zimbabwe Flag Image and Meaning | Zimbabwe Flag Updated 20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1" y="112714"/>
            <a:ext cx="16160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2568576"/>
            <a:ext cx="3752850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927" y="2652035"/>
            <a:ext cx="3336923" cy="26946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 txBox="1"/>
          <p:nvPr/>
        </p:nvSpPr>
        <p:spPr bwMode="auto">
          <a:xfrm>
            <a:off x="1862138" y="27146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  <a:endParaRPr lang="en-US" alt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339" name="グループ化 21"/>
          <p:cNvGrpSpPr/>
          <p:nvPr/>
        </p:nvGrpSpPr>
        <p:grpSpPr bwMode="auto">
          <a:xfrm>
            <a:off x="1524000" y="1030288"/>
            <a:ext cx="9144000" cy="273050"/>
            <a:chOff x="932308" y="3363843"/>
            <a:chExt cx="9144021" cy="735083"/>
          </a:xfrm>
        </p:grpSpPr>
        <p:grpSp>
          <p:nvGrpSpPr>
            <p:cNvPr id="14342" name="グループ化 12"/>
            <p:cNvGrpSpPr/>
            <p:nvPr/>
          </p:nvGrpSpPr>
          <p:grpSpPr bwMode="auto">
            <a:xfrm>
              <a:off x="932308" y="3363843"/>
              <a:ext cx="9144021" cy="735083"/>
              <a:chOff x="-22" y="3589932"/>
              <a:chExt cx="9144021" cy="735083"/>
            </a:xfrm>
          </p:grpSpPr>
          <p:sp>
            <p:nvSpPr>
              <p:cNvPr id="9" name="正方形/長方形 8"/>
              <p:cNvSpPr/>
              <p:nvPr/>
            </p:nvSpPr>
            <p:spPr>
              <a:xfrm>
                <a:off x="-22" y="4008758"/>
                <a:ext cx="9144021" cy="31625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0" name="正方形/長方形 9"/>
              <p:cNvSpPr/>
              <p:nvPr/>
            </p:nvSpPr>
            <p:spPr>
              <a:xfrm>
                <a:off x="-22" y="3893366"/>
                <a:ext cx="9144021" cy="2265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1" name="正方形/長方形 10"/>
              <p:cNvSpPr/>
              <p:nvPr/>
            </p:nvSpPr>
            <p:spPr>
              <a:xfrm>
                <a:off x="-22" y="3675407"/>
                <a:ext cx="9144021" cy="21795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" name="正方形/長方形 11"/>
              <p:cNvSpPr/>
              <p:nvPr/>
            </p:nvSpPr>
            <p:spPr>
              <a:xfrm>
                <a:off x="-22" y="3589932"/>
                <a:ext cx="9144021" cy="98295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8" name="直線コネクタ 7"/>
            <p:cNvCxnSpPr/>
            <p:nvPr/>
          </p:nvCxnSpPr>
          <p:spPr>
            <a:xfrm flipV="1">
              <a:off x="932308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9pPr>
          </a:lstStyle>
          <a:p>
            <a:fld id="{E391116F-8EB6-4C27-A533-E3381ACEEC85}" type="slidenum">
              <a:rPr lang="ja-JP" altLang="en-US">
                <a:solidFill>
                  <a:srgbClr val="898989"/>
                </a:solidFill>
              </a:rPr>
            </a:fld>
            <a:endParaRPr lang="ja-JP" altLang="en-US">
              <a:solidFill>
                <a:srgbClr val="898989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605118" y="1589089"/>
            <a:ext cx="7100042" cy="453707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Country Context and Current Situation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Technology for Zimbabwe?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Project Overview and Progress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and Early Impact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and Lessons Learned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for Further Support from UNDESA/FAFU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Takeaways from the China Study Tour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and Commitment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14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247" y="1589089"/>
            <a:ext cx="3796553" cy="444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18483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2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7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8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9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4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3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18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>
              <a:endCxn id="3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435" name="Title 1"/>
          <p:cNvSpPr txBox="1"/>
          <p:nvPr/>
        </p:nvSpPr>
        <p:spPr bwMode="auto">
          <a:xfrm>
            <a:off x="1524001" y="-22225"/>
            <a:ext cx="7675563" cy="65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- </a:t>
            </a:r>
            <a:r>
              <a:rPr lang="en-GB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lang="en-GB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-Ecological Zones, 2020</a:t>
            </a:r>
            <a:endParaRPr lang="en-US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線コネクタ 9"/>
          <p:cNvCxnSpPr>
            <a:endCxn id="3" idx="0"/>
          </p:cNvCxnSpPr>
          <p:nvPr/>
        </p:nvCxnSpPr>
        <p:spPr>
          <a:xfrm>
            <a:off x="5346700" y="0"/>
            <a:ext cx="36147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コネクタ 29"/>
          <p:cNvCxnSpPr>
            <a:endCxn id="3" idx="0"/>
          </p:cNvCxnSpPr>
          <p:nvPr/>
        </p:nvCxnSpPr>
        <p:spPr>
          <a:xfrm flipV="1">
            <a:off x="4222750" y="0"/>
            <a:ext cx="4738688" cy="63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9pPr>
          </a:lstStyle>
          <a:p>
            <a:fld id="{41BBF8BD-6CD0-4DD3-8323-4A0E0D03D830}" type="slidenum">
              <a:rPr lang="ja-JP" altLang="en-US">
                <a:solidFill>
                  <a:srgbClr val="898989"/>
                </a:solidFill>
              </a:rPr>
            </a:fld>
            <a:endParaRPr lang="ja-JP" altLang="en-US">
              <a:solidFill>
                <a:srgbClr val="898989"/>
              </a:solidFill>
            </a:endParaRPr>
          </a:p>
        </p:txBody>
      </p:sp>
      <p:pic>
        <p:nvPicPr>
          <p:cNvPr id="18439" name="Image 356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44" y="798558"/>
            <a:ext cx="4794250" cy="497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6429375" y="920753"/>
          <a:ext cx="4411078" cy="4700582"/>
        </p:xfrm>
        <a:graphic>
          <a:graphicData uri="http://schemas.openxmlformats.org/drawingml/2006/table">
            <a:tbl>
              <a:tblPr/>
              <a:tblGrid>
                <a:gridCol w="1440736"/>
                <a:gridCol w="1334773"/>
                <a:gridCol w="1635569"/>
              </a:tblGrid>
              <a:tr h="894487">
                <a:tc>
                  <a:txBody>
                    <a:bodyPr/>
                    <a:lstStyle>
                      <a:lvl1pPr marL="190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190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190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190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190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Region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Area (km</a:t>
                      </a:r>
                      <a:r>
                        <a:rPr kumimoji="1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Proportion of country (%)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</a:tr>
              <a:tr h="448170">
                <a:tc>
                  <a:txBody>
                    <a:bodyPr/>
                    <a:lstStyle>
                      <a:lvl1pPr marL="317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" marR="0" lvl="0" indent="0" algn="ctr" defTabSz="685800" rtl="0" eaLnBrk="1" fontAlgn="base" latinLnBrk="0" hangingPunct="1">
                        <a:lnSpc>
                          <a:spcPts val="12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" marR="0" lvl="0" indent="0" algn="ctr" defTabSz="685800" rtl="0" eaLnBrk="1" fontAlgn="base" latinLnBrk="0" hangingPunct="1">
                        <a:lnSpc>
                          <a:spcPts val="12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I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6008.8</a:t>
                      </a:r>
                      <a:endParaRPr kumimoji="1" lang="en-ZA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4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1.5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</a:tr>
              <a:tr h="45187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IIa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22085.4</a:t>
                      </a:r>
                      <a:endParaRPr kumimoji="1" lang="en-ZA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5.7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</a:tr>
              <a:tr h="451873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IIb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36304.7</a:t>
                      </a:r>
                      <a:endParaRPr kumimoji="1" lang="en-ZA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9.3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</a:tr>
              <a:tr h="451873">
                <a:tc>
                  <a:txBody>
                    <a:bodyPr/>
                    <a:lstStyle>
                      <a:lvl1pPr marL="6667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6667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6667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III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63215.2</a:t>
                      </a:r>
                      <a:endParaRPr kumimoji="1" lang="en-ZA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16.2</a:t>
                      </a:r>
                      <a:endParaRPr kumimoji="1" lang="en-ZA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83719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IV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113594.9</a:t>
                      </a:r>
                      <a:endParaRPr kumimoji="1" lang="en-ZA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29.1</a:t>
                      </a:r>
                      <a:endParaRPr kumimoji="1" lang="en-ZA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51873">
                <a:tc>
                  <a:txBody>
                    <a:bodyPr/>
                    <a:lstStyle>
                      <a:lvl1pPr marL="190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190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190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Va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115041.2</a:t>
                      </a:r>
                      <a:endParaRPr kumimoji="1" lang="en-ZA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29.4</a:t>
                      </a:r>
                      <a:endParaRPr kumimoji="1" lang="en-ZA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8335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Vb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34499.8</a:t>
                      </a:r>
                      <a:endParaRPr kumimoji="1" lang="en-ZA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8.8</a:t>
                      </a:r>
                      <a:endParaRPr kumimoji="1" lang="en-ZA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</a:tr>
              <a:tr h="48335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Total Area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262255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262255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390750</a:t>
                      </a:r>
                      <a:endParaRPr kumimoji="1" lang="en-ZA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 marL="317500"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kumimoji="1"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1"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50" charset="-128"/>
                        </a:defRPr>
                      </a:lvl9pPr>
                    </a:lstStyle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317500" marR="0" lvl="0" indent="0" algn="ctr" defTabSz="685800" rtl="0" eaLnBrk="1" fontAlgn="base" latinLnBrk="0" hangingPunct="1">
                        <a:lnSpc>
                          <a:spcPts val="12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50" charset="-128"/>
                          <a:cs typeface="Times New Roman" panose="02020603050405020304" pitchFamily="18" charset="0"/>
                        </a:rPr>
                        <a:t>100</a:t>
                      </a:r>
                      <a:endParaRPr kumimoji="1" lang="en-ZA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824832" y="387351"/>
            <a:ext cx="8542336" cy="23653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838200" y="939802"/>
            <a:ext cx="10515600" cy="5237161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Zimbabwe is predominantly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semi-arid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with diverse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-ecological regions.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Eastern highlands: &gt;1000 mm rainfall; southern and western areas: &lt;400 mm, erratic rainfall.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Agriculture is the backbone of livelihoods, but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climate change and recurrent droughts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threaten food security.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National livestock herd (2024):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5.74 million beef cattle, 4.68 million goats, 0.75 million sheep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– feed and grazing constraints are major.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Deforestation, land degradation, and reservoir siltation are increasing environmental pressures.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012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43014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/>
                  <a:t>Cultivated varieties</a:t>
                </a:r>
                <a:endParaRPr lang="ja-JP" altLang="en-US" dirty="0"/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013" name="Title 1"/>
          <p:cNvSpPr txBox="1"/>
          <p:nvPr/>
        </p:nvSpPr>
        <p:spPr bwMode="auto">
          <a:xfrm>
            <a:off x="1524000" y="84138"/>
            <a:ext cx="9579769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Background - </a:t>
            </a:r>
            <a:r>
              <a:rPr lang="en-GB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Agro-Ecological Zones, 2020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824832" y="387351"/>
            <a:ext cx="8542336" cy="23653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838200" y="939802"/>
            <a:ext cx="10515600" cy="5237161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High yield: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Giant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grass can produce up to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237 MT/ha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with 12.7–18% crude protein.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Versatile uses: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Mushroom substrate, livestock feed, ecological restoration, and soil conservation.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Cost reduction: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Replaces grain in feed rations, cutting feed costs by up to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50%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Water efficient: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High water-use efficiency – suitable for semi-arid regions.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SDG alignment: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Contributes to at least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 of the 17 SDGs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, including SDG 1, 2, and 13.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012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43014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/>
                  <a:t>Cultivated varieties</a:t>
                </a:r>
                <a:endParaRPr lang="ja-JP" altLang="en-US" dirty="0"/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013" name="Title 1"/>
          <p:cNvSpPr txBox="1"/>
          <p:nvPr/>
        </p:nvSpPr>
        <p:spPr bwMode="auto">
          <a:xfrm>
            <a:off x="1524000" y="84138"/>
            <a:ext cx="9579769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Technology for Zimbabwe?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048585"/>
          <p:cNvSpPr>
            <a:spLocks noGrp="1"/>
          </p:cNvSpPr>
          <p:nvPr>
            <p:ph type="title"/>
          </p:nvPr>
        </p:nvSpPr>
        <p:spPr>
          <a:xfrm>
            <a:off x="1816768" y="365125"/>
            <a:ext cx="8710864" cy="384175"/>
          </a:xfrm>
        </p:spPr>
        <p:txBody>
          <a:bodyPr>
            <a:normAutofit fontScale="90000"/>
          </a:bodyPr>
          <a:lstStyle/>
          <a:p>
            <a:pPr algn="ctr"/>
            <a:endParaRPr lang="en-GB" alt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51330" y="93980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Overview of the </a:t>
            </a:r>
            <a:r>
              <a:rPr lang="en-US" b="1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Juncao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 Project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7891" name="Content Placeholder 1048586"/>
          <p:cNvSpPr>
            <a:spLocks noGrp="1"/>
          </p:cNvSpPr>
          <p:nvPr>
            <p:ph sz="half" idx="2"/>
          </p:nvPr>
        </p:nvSpPr>
        <p:spPr>
          <a:xfrm>
            <a:off x="268941" y="1613648"/>
            <a:ext cx="7167283" cy="480088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Period: </a:t>
            </a:r>
            <a:r>
              <a:rPr lang="en-US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 2025 – Feb 2028</a:t>
            </a:r>
            <a:endParaRPr lang="en-US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Overall Goal: </a:t>
            </a:r>
            <a:r>
              <a:rPr lang="en-GB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Promote sustainable agricultural development and rural poverty alleviation through utilizing specialized "Juncao" grass as a substrate for mushroom cultivation and high-quality livestock feed.</a:t>
            </a:r>
            <a:endParaRPr lang="en-US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Purpose: </a:t>
            </a:r>
            <a:endParaRPr lang="en-US" altLang="ja-JP" sz="1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GB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Poverty Alleviation and Economic Growth</a:t>
            </a:r>
            <a:r>
              <a:rPr lang="en-GB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raise rural incomes by enabling low-cost, high-return mushroom farming and reducing reliance on expensive animal feed.</a:t>
            </a:r>
            <a:endParaRPr lang="en-GB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GB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Protection and Ecology</a:t>
            </a:r>
            <a:r>
              <a:rPr lang="en-GB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reduce deforestation by providing an alternative to wood-based substrate for fungi, while fixing carbon, mitigating soil erosion, and rehabilitating degraded land.</a:t>
            </a:r>
            <a:endParaRPr lang="en-GB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GB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 for Sustainable Development Goals (SDGs)</a:t>
            </a:r>
            <a:r>
              <a:rPr lang="en-GB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contribute directly to 13 of the 17 UN Sustainable Development Goals, including "No Poverty" (SDG 1), "Zero Hunger" (SDG 2), and "Climate Action" (SDG 13).</a:t>
            </a:r>
            <a:endParaRPr lang="en-GB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GB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Capacity Building and Empowerment</a:t>
            </a:r>
            <a:r>
              <a:rPr lang="en-GB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enhance the technical skills of farmers</a:t>
            </a:r>
            <a:endParaRPr lang="en-GB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GB" altLang="ja-JP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Enhancing Food Security</a:t>
            </a:r>
            <a:r>
              <a:rPr lang="en-GB" altLang="ja-JP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To boost livestock productivity (milk and meat) through nutritious forage and provide a nutritious food source (mushrooms) in developing regions. </a:t>
            </a:r>
            <a:endParaRPr lang="en-GB" altLang="ja-JP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altLang="ja-JP" sz="600" dirty="0">
              <a:solidFill>
                <a:prstClr val="black"/>
              </a:solidFill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endParaRPr lang="en-GB" altLang="en-US" sz="3200" dirty="0">
              <a:ea typeface="MS PGothic" panose="020B0600070205080204" pitchFamily="50" charset="-12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6172200" y="803276"/>
            <a:ext cx="5183188" cy="960439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Outputs</a:t>
            </a:r>
            <a:endParaRPr lang="en-US" altLang="ja-JP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7597588" y="1613648"/>
            <a:ext cx="3757800" cy="4576015"/>
          </a:xfrm>
        </p:spPr>
        <p:txBody>
          <a:bodyPr>
            <a:normAutofit fontScale="92500" lnSpcReduction="20000"/>
          </a:bodyPr>
          <a:lstStyle/>
          <a:p>
            <a:pPr marL="800100" lvl="1" indent="-457200" algn="just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establish </a:t>
            </a:r>
            <a:r>
              <a:rPr lang="en-US" altLang="ja-JP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excellence sites across 8 provinces (currently 2 have been established at </a:t>
            </a:r>
            <a:r>
              <a:rPr lang="en-US" altLang="ja-JP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Gwebi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Agricultural College and Chinhoyi University of Technology)</a:t>
            </a:r>
            <a:endParaRPr lang="en-US" altLang="ja-JP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457200" algn="just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endParaRPr lang="en-US" altLang="ja-JP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457200" algn="just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establish farmer outreach </a:t>
            </a:r>
            <a:r>
              <a:rPr lang="en-US" altLang="ja-JP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ja-JP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457200" algn="just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endParaRPr lang="en-US" altLang="ja-JP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457200" algn="just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Capacity building for environment, research and extension services</a:t>
            </a:r>
            <a:endParaRPr lang="en-US" altLang="ja-JP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24580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24582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>
                    <a:solidFill>
                      <a:prstClr val="white"/>
                    </a:solidFill>
                  </a:rPr>
                  <a:t>Cultivated varieties</a:t>
                </a:r>
                <a:endParaRPr lang="ja-JP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581" name="Title 1"/>
          <p:cNvSpPr txBox="1"/>
          <p:nvPr/>
        </p:nvSpPr>
        <p:spPr bwMode="auto">
          <a:xfrm>
            <a:off x="1523999" y="98425"/>
            <a:ext cx="962342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 of </a:t>
            </a:r>
            <a:r>
              <a:rPr lang="en-US" altLang="en-US" sz="3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Project in Zimbabwe</a:t>
            </a:r>
            <a:endParaRPr lang="en-US" altLang="en-US" sz="3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828800" y="130176"/>
            <a:ext cx="7886700" cy="739775"/>
          </a:xfrm>
        </p:spPr>
        <p:txBody>
          <a:bodyPr>
            <a:normAutofit fontScale="90000"/>
          </a:bodyPr>
          <a:lstStyle/>
          <a:p>
            <a:r>
              <a:rPr lang="en-GB" altLang="en-US" b="1"/>
              <a:t>MUSHROOM PROJECT IN ZIMBABWE</a:t>
            </a:r>
            <a:endParaRPr lang="en-ZA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525" y="749301"/>
            <a:ext cx="8161803" cy="596582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00000"/>
              </a:lnSpc>
              <a:spcAft>
                <a:spcPts val="750"/>
              </a:spcAft>
              <a:defRPr/>
            </a:pPr>
            <a:endParaRPr lang="en-GB" sz="1600" dirty="0">
              <a:latin typeface="+mj-lt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ü"/>
              <a:defRPr/>
            </a:pPr>
            <a:r>
              <a:rPr lang="en-GB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Established of Juncao Technology demonstration Centre.</a:t>
            </a:r>
            <a:endParaRPr lang="en-GB" sz="2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ü"/>
              <a:defRPr/>
            </a:pPr>
            <a:r>
              <a:rPr lang="en-GB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Zimbabwe received 5 Experts on 14 February 2025 as well as high level Officials from UNDESA &amp; FAFU</a:t>
            </a:r>
            <a:endParaRPr lang="en-GB" sz="2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ü"/>
              <a:defRPr/>
            </a:pPr>
            <a:r>
              <a:rPr lang="en-GB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This culminated to the official start of the project on 15 February 2025</a:t>
            </a:r>
            <a:endParaRPr lang="en-GB" sz="2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ü"/>
              <a:defRPr/>
            </a:pPr>
            <a:r>
              <a:rPr lang="en-GB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 The 250 giant </a:t>
            </a:r>
            <a:r>
              <a:rPr lang="en-GB" sz="2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Juncao</a:t>
            </a:r>
            <a:r>
              <a:rPr lang="en-GB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grass cuttings were planted on 20 February 2025</a:t>
            </a:r>
            <a:endParaRPr lang="en-GB" sz="2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ü"/>
              <a:defRPr/>
            </a:pPr>
            <a:r>
              <a:rPr lang="en-GB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March 2025 </a:t>
            </a:r>
            <a:r>
              <a:rPr lang="en-GB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National Capacity Building Workshop On ‘Promoting </a:t>
            </a:r>
            <a:r>
              <a:rPr lang="en-US" sz="2600" b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Juncao</a:t>
            </a:r>
            <a:r>
              <a:rPr lang="en-US" sz="2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Technology for Resilient Food Systems, Poverty Eradication and Climate Adaptation in Zimbabwe</a:t>
            </a:r>
            <a:r>
              <a:rPr 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was conducted</a:t>
            </a:r>
            <a:endParaRPr lang="en-US" sz="2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The technology is gaining momentum across Zimbabwe 10 provinces, More than 281 </a:t>
            </a:r>
            <a:r>
              <a:rPr lang="en-US" sz="2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Juncao</a:t>
            </a:r>
            <a:r>
              <a:rPr 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grass cultivation and application demonstration sites have been established nation wide together with 196 </a:t>
            </a:r>
            <a:r>
              <a:rPr lang="en-US" sz="2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Juncao</a:t>
            </a:r>
            <a:r>
              <a:rPr lang="en-US" sz="2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mushroom cultivation </a:t>
            </a:r>
            <a:endParaRPr lang="en-US" sz="2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0.5ha with around 20,000 cuttings have been planted at </a:t>
            </a:r>
            <a:r>
              <a:rPr lang="en-US" sz="2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Gwebi</a:t>
            </a:r>
            <a:r>
              <a:rPr lang="en-US" sz="2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The project has distributed 158,715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Juncao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cuttings, and established 69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Juncao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planting demonstration sites. Universities, Village Business Units &amp; Lead farmers.</a:t>
            </a:r>
            <a:endParaRPr lang="en-US" sz="2600" dirty="0">
              <a:solidFill>
                <a:prstClr val="black"/>
              </a:solidFill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Ministry of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Enviroment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Wildlife and Climate was given 200 cuttings for multiplication in their nurseries for environmental management</a:t>
            </a:r>
            <a:endParaRPr lang="en-US" sz="2600" dirty="0">
              <a:solidFill>
                <a:prstClr val="black"/>
              </a:solidFill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26 training sessions have been conducted benefiting a total of 1180 participants</a:t>
            </a:r>
            <a:endParaRPr lang="en-US" sz="2600" dirty="0">
              <a:solidFill>
                <a:prstClr val="black"/>
              </a:solidFill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defRPr/>
            </a:pP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UNDESA equipment: Provided at a cost of USD 113,072 to support the demonstration </a:t>
            </a:r>
            <a:r>
              <a:rPr lang="en-US" sz="2600" dirty="0" err="1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centre</a:t>
            </a:r>
            <a:r>
              <a:rPr lang="en-US" sz="2600" dirty="0">
                <a:solidFill>
                  <a:prstClr val="black"/>
                </a:solidFill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.</a:t>
            </a:r>
            <a:endParaRPr lang="en-US" sz="2600" dirty="0">
              <a:solidFill>
                <a:prstClr val="black"/>
              </a:solidFill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ü"/>
              <a:defRPr/>
            </a:pPr>
            <a:endParaRPr lang="en-US" sz="1600" dirty="0">
              <a:latin typeface="+mj-lt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57175" indent="-257175" algn="just">
              <a:lnSpc>
                <a:spcPct val="100000"/>
              </a:lnSpc>
              <a:spcAft>
                <a:spcPts val="750"/>
              </a:spcAft>
              <a:buFont typeface="Symbol" panose="05050102010706020507" pitchFamily="18" charset="2"/>
              <a:buChar char=""/>
              <a:defRPr/>
            </a:pPr>
            <a:endParaRPr lang="en-GB" sz="1600" dirty="0">
              <a:latin typeface="+mj-lt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257175" indent="-257175" algn="just">
              <a:lnSpc>
                <a:spcPct val="100000"/>
              </a:lnSpc>
              <a:spcAft>
                <a:spcPts val="750"/>
              </a:spcAft>
              <a:buFont typeface="Symbol" panose="05050102010706020507" pitchFamily="18" charset="2"/>
              <a:buChar char=""/>
              <a:defRPr/>
            </a:pPr>
            <a:endParaRPr lang="en-GB" sz="2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Aft>
                <a:spcPts val="750"/>
              </a:spcAft>
              <a:buNone/>
              <a:defRPr/>
            </a:pPr>
            <a:endParaRPr lang="en-GB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lvl="1" indent="0" algn="just">
              <a:lnSpc>
                <a:spcPct val="100000"/>
              </a:lnSpc>
              <a:spcAft>
                <a:spcPts val="750"/>
              </a:spcAft>
              <a:buNone/>
              <a:defRPr/>
            </a:pPr>
            <a:endParaRPr lang="en-GB" sz="15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lvl="1" indent="0" algn="just">
              <a:lnSpc>
                <a:spcPct val="100000"/>
              </a:lnSpc>
              <a:spcAft>
                <a:spcPts val="750"/>
              </a:spcAft>
              <a:buNone/>
              <a:defRPr/>
            </a:pPr>
            <a:endParaRPr lang="en-GB" sz="15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GB" dirty="0">
              <a:ea typeface="+mn-ea"/>
            </a:endParaRPr>
          </a:p>
          <a:p>
            <a:pPr marL="0" indent="0">
              <a:buNone/>
              <a:defRPr/>
            </a:pPr>
            <a:endParaRPr lang="en-ZA" dirty="0">
              <a:ea typeface="+mn-ea"/>
            </a:endParaRPr>
          </a:p>
        </p:txBody>
      </p:sp>
      <p:grpSp>
        <p:nvGrpSpPr>
          <p:cNvPr id="37892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37896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>
                    <a:solidFill>
                      <a:prstClr val="white"/>
                    </a:solidFill>
                  </a:rPr>
                  <a:t>Cultivated varieties</a:t>
                </a:r>
                <a:endParaRPr lang="ja-JP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893" name="Title 1"/>
          <p:cNvSpPr txBox="1"/>
          <p:nvPr/>
        </p:nvSpPr>
        <p:spPr bwMode="auto">
          <a:xfrm>
            <a:off x="1868489" y="98425"/>
            <a:ext cx="92789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algn="l" latinLnBrk="1">
              <a:buNone/>
            </a:pPr>
            <a:r>
              <a:rPr lang="en-US" sz="2000" b="1" i="0" dirty="0">
                <a:solidFill>
                  <a:srgbClr val="334155"/>
                </a:solidFill>
                <a:effectLst/>
                <a:latin typeface="Roboto Flex"/>
              </a:rPr>
              <a:t>Progress Achieved (February 2025 – August 2026)</a:t>
            </a:r>
            <a:endParaRPr lang="en-US" sz="2000" b="1" i="0" dirty="0">
              <a:solidFill>
                <a:srgbClr val="334155"/>
              </a:solidFill>
              <a:effectLst/>
              <a:latin typeface="Roboto Flex"/>
            </a:endParaRPr>
          </a:p>
        </p:txBody>
      </p:sp>
      <p:pic>
        <p:nvPicPr>
          <p:cNvPr id="37894" name="Picture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906" y="869951"/>
            <a:ext cx="3402106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906" y="3694114"/>
            <a:ext cx="3402106" cy="30210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1048586"/>
          <p:cNvSpPr>
            <a:spLocks noGrp="1"/>
          </p:cNvSpPr>
          <p:nvPr>
            <p:ph type="body" sz="half" idx="1"/>
          </p:nvPr>
        </p:nvSpPr>
        <p:spPr>
          <a:xfrm>
            <a:off x="551332" y="819153"/>
            <a:ext cx="6354294" cy="290743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The Ministry of Agriculture,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Mechanisation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and Water Resources Development, China Aid &amp; WFP entered into a tripartite arrangement to introduce Juncao in 6 Village Business Units in Mashonaland Central (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Rushinga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), Masvingo, Matabeleland South (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Matopos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).</a:t>
            </a:r>
            <a:endParaRPr lang="en-US" sz="1600" dirty="0"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endParaRPr lang="en-US" sz="1600" dirty="0"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sz="1600" dirty="0">
              <a:latin typeface="Times New Roman" panose="02020603050405020304" pitchFamily="18" charset="0"/>
              <a:ea typeface="Dotum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194 farmers were trained in the joint WFP sessions held in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Kuhwira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garden– Ward 18 and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Huruma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garden – Ward 16 in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Rushinga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Mashonaland Central Province, as well as Ward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Chebvute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garden 17 and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Chibidi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garden Ward 24 of </a:t>
            </a:r>
            <a:r>
              <a:rPr lang="en-US" sz="1600" dirty="0" err="1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Masvingo</a:t>
            </a:r>
            <a:r>
              <a:rPr lang="en-US" sz="1600" dirty="0">
                <a:latin typeface="Times New Roman" panose="02020603050405020304" pitchFamily="18" charset="0"/>
                <a:ea typeface="Dotum"/>
                <a:cs typeface="Times New Roman" panose="02020603050405020304" pitchFamily="18" charset="0"/>
              </a:rPr>
              <a:t> District.</a:t>
            </a:r>
            <a:endParaRPr lang="en-US" altLang="ja-JP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963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40969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>
                    <a:solidFill>
                      <a:prstClr val="white"/>
                    </a:solidFill>
                  </a:rPr>
                  <a:t>Cultivated varieties</a:t>
                </a:r>
                <a:endParaRPr lang="ja-JP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964" name="Title 1"/>
          <p:cNvSpPr txBox="1"/>
          <p:nvPr/>
        </p:nvSpPr>
        <p:spPr bwMode="auto">
          <a:xfrm>
            <a:off x="1868489" y="98425"/>
            <a:ext cx="92789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Wingdings 2" panose="05020102010507070707" pitchFamily="18" charset="2"/>
              <a:buChar char="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Wingdings 2" panose="05020102010507070707" pitchFamily="18" charset="2"/>
              <a:buChar char="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Wingdings 2" panose="05020102010507070707" pitchFamily="18" charset="2"/>
              <a:buChar char="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Wingdings 2" panose="05020102010507070707" pitchFamily="18" charset="2"/>
              <a:buChar char="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Wingdings 2" panose="05020102010507070707" pitchFamily="18" charset="2"/>
              <a:buChar char="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Wingdings 2" panose="05020102010507070707" pitchFamily="18" charset="2"/>
              <a:buChar char="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 with Other Partners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ontent Placeholder 1048586"/>
          <p:cNvSpPr>
            <a:spLocks noGrp="1"/>
          </p:cNvSpPr>
          <p:nvPr>
            <p:ph sz="quarter" idx="2"/>
          </p:nvPr>
        </p:nvSpPr>
        <p:spPr>
          <a:xfrm>
            <a:off x="7108826" y="886111"/>
            <a:ext cx="4724586" cy="272657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ja-JP" dirty="0">
              <a:solidFill>
                <a:prstClr val="black"/>
              </a:solidFill>
              <a:ea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ja-JP" dirty="0">
              <a:solidFill>
                <a:prstClr val="black"/>
              </a:solidFill>
              <a:ea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ja-JP" dirty="0">
              <a:solidFill>
                <a:prstClr val="black"/>
              </a:solidFill>
              <a:ea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ja-JP" dirty="0">
              <a:solidFill>
                <a:prstClr val="black"/>
              </a:solidFill>
              <a:ea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ja-JP" dirty="0">
              <a:solidFill>
                <a:prstClr val="black"/>
              </a:solidFill>
              <a:ea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US" altLang="ja-JP" dirty="0">
              <a:solidFill>
                <a:prstClr val="black"/>
              </a:solidFill>
              <a:ea typeface="+mn-ea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ja-JP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Chebvute</a:t>
            </a:r>
            <a:r>
              <a:rPr lang="en-US" altLang="ja-JP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garden, Ward 17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Masvingo</a:t>
            </a:r>
            <a:r>
              <a:rPr lang="en-US" altLang="ja-JP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ja-JP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7" name="Picture 16" descr="C:\Users\AgritexHorticulture\Documents\JUNCAO WFP CHINA\Pictures\WFP\Masvingo Ward 17 Feb 2026\WhatsApp Image 2026-02-28 at 06.12.35 (1).jpe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01" y="1166817"/>
            <a:ext cx="4209675" cy="191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51332" y="4363172"/>
            <a:ext cx="63542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TRAINING &amp; STUDY TOURS 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division for Sustainable Development Goals of the Department of Economic and Social Affairs (UNDESA) and National Engineering Research for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Technology of the Fujian Agriculture and Forestry University in China co-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organised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Trainings and Study tours in Rwanda, China and Fiji for 448  (271 men &amp; 164 women) (Government Officers, University Lecturers &amp; Farmers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Content Placeholder 20"/>
          <p:cNvGraphicFramePr>
            <a:graphicFrameLocks noGrp="1"/>
          </p:cNvGraphicFramePr>
          <p:nvPr>
            <p:ph sz="quarter" idx="3"/>
          </p:nvPr>
        </p:nvGraphicFramePr>
        <p:xfrm>
          <a:off x="7207624" y="4249271"/>
          <a:ext cx="4433044" cy="2652460"/>
        </p:xfrm>
        <a:graphic>
          <a:graphicData uri="http://schemas.openxmlformats.org/drawingml/2006/table">
            <a:tbl>
              <a:tblPr/>
              <a:tblGrid>
                <a:gridCol w="3426743"/>
                <a:gridCol w="1006301"/>
              </a:tblGrid>
              <a:tr h="417297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Organization / Sector engaged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ZA" sz="14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Participants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281543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Farmers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43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AGRITEX / Agricultural Business Advisory  Services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410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Ministry of  Agriculture, Mechanisation and Water Resources Development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43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Chinhoyi University of Science &amp;Technology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543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Zimbabwe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427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453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118" marR="351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048587"/>
          <p:cNvSpPr>
            <a:spLocks noGrp="1"/>
          </p:cNvSpPr>
          <p:nvPr>
            <p:ph type="title"/>
          </p:nvPr>
        </p:nvSpPr>
        <p:spPr>
          <a:xfrm>
            <a:off x="1619250" y="1"/>
            <a:ext cx="9048750" cy="1019175"/>
          </a:xfrm>
        </p:spPr>
        <p:txBody>
          <a:bodyPr/>
          <a:lstStyle/>
          <a:p>
            <a:r>
              <a:rPr lang="en-US" altLang="en-GB" b="1"/>
              <a:t>Opportunities in mushroom production</a:t>
            </a:r>
            <a:endParaRPr lang="en-GB" altLang="en-US" b="1"/>
          </a:p>
        </p:txBody>
      </p:sp>
      <p:sp>
        <p:nvSpPr>
          <p:cNvPr id="49155" name="Content Placeholder 1048588"/>
          <p:cNvSpPr>
            <a:spLocks noGrp="1"/>
          </p:cNvSpPr>
          <p:nvPr>
            <p:ph idx="1"/>
          </p:nvPr>
        </p:nvSpPr>
        <p:spPr>
          <a:xfrm>
            <a:off x="914408" y="850900"/>
            <a:ext cx="9848839" cy="567848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Addresses challenges of unavailable substrate, limited spawn, and poor yields.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Demonstrates potential for income generation (e.g., Borrowdale mushroom project).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Livestock Feed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grass can supplement grazing, improving milk and meat production.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feed costs and pressure on grazing land.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secure the growing national herd.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Restoration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Potential for gulley reclamation, wasteland rehabilitation, and carbon sequestration.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Contributes to soil and water conservation in degraded landscapes.</a:t>
            </a:r>
            <a:endParaRPr lang="en-GB" dirty="0"/>
          </a:p>
          <a:p>
            <a:pPr marL="0" indent="0" algn="just">
              <a:buNone/>
              <a:defRPr/>
            </a:pPr>
            <a:endParaRPr lang="en-GB" altLang="en-US" sz="2400" b="1" dirty="0">
              <a:ea typeface="MS PGothic" panose="020B0600070205080204" pitchFamily="50" charset="-128"/>
            </a:endParaRPr>
          </a:p>
        </p:txBody>
      </p:sp>
      <p:grpSp>
        <p:nvGrpSpPr>
          <p:cNvPr id="29700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29702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>
                    <a:solidFill>
                      <a:prstClr val="white"/>
                    </a:solidFill>
                  </a:rPr>
                  <a:t>Cultivated varieties</a:t>
                </a:r>
                <a:endParaRPr lang="ja-JP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701" name="Title 1"/>
          <p:cNvSpPr txBox="1"/>
          <p:nvPr/>
        </p:nvSpPr>
        <p:spPr bwMode="auto">
          <a:xfrm>
            <a:off x="1523999" y="98425"/>
            <a:ext cx="962342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offered by </a:t>
            </a:r>
            <a:r>
              <a:rPr lang="en-US" alt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Technologies</a:t>
            </a:r>
            <a:endParaRPr lang="en-US" altLang="en-US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048585"/>
          <p:cNvSpPr>
            <a:spLocks noGrp="1"/>
          </p:cNvSpPr>
          <p:nvPr>
            <p:ph type="title"/>
          </p:nvPr>
        </p:nvSpPr>
        <p:spPr>
          <a:xfrm>
            <a:off x="1847850" y="131764"/>
            <a:ext cx="7886700" cy="5937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GB" b="1"/>
              <a:t>CHALLENGES</a:t>
            </a:r>
            <a:endParaRPr lang="en-GB" altLang="en-US" b="1"/>
          </a:p>
        </p:txBody>
      </p:sp>
      <p:sp>
        <p:nvSpPr>
          <p:cNvPr id="37891" name="Content Placeholder 1048586"/>
          <p:cNvSpPr>
            <a:spLocks noGrp="1"/>
          </p:cNvSpPr>
          <p:nvPr>
            <p:ph idx="1"/>
          </p:nvPr>
        </p:nvSpPr>
        <p:spPr>
          <a:xfrm>
            <a:off x="995082" y="1223682"/>
            <a:ext cx="9802906" cy="5405719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defRPr/>
            </a:pPr>
            <a:r>
              <a:rPr lang="en-US" altLang="en-GB" sz="32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Limited local spawn production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Most spawn currently imported from South Africa.</a:t>
            </a:r>
            <a:endParaRPr lang="en-US" altLang="en-GB" sz="32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GB" sz="32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Substrate availability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Not yet consistently available across all provinces.</a:t>
            </a:r>
            <a:endParaRPr lang="en-US" altLang="en-GB" sz="32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GB" sz="32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Yield variability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Low yields where production practices are not yet </a:t>
            </a:r>
            <a:r>
              <a:rPr lang="en-US" altLang="en-GB" sz="3200" dirty="0" err="1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standardised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.</a:t>
            </a:r>
            <a:endParaRPr lang="en-US" altLang="en-GB" sz="32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GB" sz="32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Climate risks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Persistent dry spells and droughts threaten </a:t>
            </a:r>
            <a:r>
              <a:rPr lang="en-US" altLang="en-GB" sz="3200" dirty="0" err="1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Juncao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 cultivation without irrigation.</a:t>
            </a:r>
            <a:endParaRPr lang="en-US" altLang="en-GB" sz="32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GB" sz="32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Extension capacity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More training of trainers needed to reach all districts.</a:t>
            </a:r>
            <a:endParaRPr lang="en-US" altLang="en-GB" sz="32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en-GB" sz="32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Institutional coordination</a:t>
            </a:r>
            <a:r>
              <a:rPr lang="en-US" altLang="en-GB" sz="32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Stronger multi-sectoral engagement needed across ministries and partners.</a:t>
            </a:r>
            <a:endParaRPr lang="en-US" altLang="en-US" sz="32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8676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28678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>
                    <a:solidFill>
                      <a:prstClr val="white"/>
                    </a:solidFill>
                  </a:rPr>
                  <a:t>Cultivated varieties</a:t>
                </a:r>
                <a:endParaRPr lang="ja-JP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677" name="Title 1"/>
          <p:cNvSpPr txBox="1"/>
          <p:nvPr/>
        </p:nvSpPr>
        <p:spPr bwMode="auto">
          <a:xfrm>
            <a:off x="1443319" y="186861"/>
            <a:ext cx="8754034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 and Lessons Learnt</a:t>
            </a:r>
            <a:endParaRPr lang="en-US" altLang="en-US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5849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for Further Support from UNDESA and FAFU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666750" y="1085850"/>
          <a:ext cx="10382250" cy="5772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5100"/>
                <a:gridCol w="6637150"/>
              </a:tblGrid>
              <a:tr h="37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Support Area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 Request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Spawn production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 local spawn production units to reduce import dependence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Multiplication centres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Establish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Juncao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multiplication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centres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all 10 provinces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Capacity building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Expand Training of Trainers, exchange visits, and technical backstopping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76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 and adaptation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 trials on drought tolerance, yield performance, and feed quality in Zimbabwean conditions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Irrigation and water efficiency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 support for low-cost, climate-smart irrigation for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Juncao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76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 addition and marketing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pelletising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silage-making, and certification standards for regional export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76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Policy integration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 input to mainstream </a:t>
                      </a:r>
                      <a:r>
                        <a:rPr lang="en-US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Juncao</a:t>
                      </a: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into national agriculture and climate adaptation policies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3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Partnership expansion</a:t>
                      </a:r>
                      <a:endParaRPr lang="en-US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Strengthen collaboration with WFP, FAO, UNDP, IFAD, and private sector</a:t>
                      </a:r>
                      <a:endParaRPr lang="en-US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4832" y="365126"/>
            <a:ext cx="8293725" cy="14287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49155" name="Content Placeholder 1048588"/>
          <p:cNvSpPr>
            <a:spLocks noGrp="1"/>
          </p:cNvSpPr>
          <p:nvPr>
            <p:ph idx="1"/>
          </p:nvPr>
        </p:nvSpPr>
        <p:spPr>
          <a:xfrm>
            <a:off x="838200" y="939802"/>
            <a:ext cx="10515600" cy="523716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en-US" altLang="en-US" sz="38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Arid and semi-arid applications</a:t>
            </a:r>
            <a:r>
              <a:rPr lang="en-US" altLang="en-US" sz="38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</a:t>
            </a:r>
            <a:r>
              <a:rPr lang="en-US" altLang="en-US" sz="3800" dirty="0" err="1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Juncao</a:t>
            </a:r>
            <a:r>
              <a:rPr lang="en-US" altLang="en-US" sz="38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 technology is highly relevant to Zimbabwe’s dry regions in addressing mainly reservoir siltation , low cost livestock feed </a:t>
            </a:r>
            <a:endParaRPr lang="en-US" altLang="en-US" sz="38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altLang="en-US" sz="38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Innovative models</a:t>
            </a:r>
            <a:r>
              <a:rPr lang="en-US" altLang="en-US" sz="38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Integrated systems combine mushroom cultivation, livestock feed/fodder production, and ecological restoration , creating new opportunities for fodder entrepreneurs .</a:t>
            </a:r>
            <a:endParaRPr lang="en-US" altLang="en-US" sz="38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altLang="en-US" sz="38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Policy support</a:t>
            </a:r>
            <a:r>
              <a:rPr lang="en-US" altLang="en-US" sz="38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Strong government backing and institutional frameworks are critical drivers of scalability and long-term success.</a:t>
            </a:r>
            <a:endParaRPr lang="en-US" altLang="en-US" sz="38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altLang="en-US" sz="38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Community adoption</a:t>
            </a:r>
            <a:r>
              <a:rPr lang="en-US" altLang="en-US" sz="38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Effective demonstration sites and farmer-led enterprises significantly accelerate technology uptake at grassroots level.</a:t>
            </a:r>
            <a:endParaRPr lang="en-US" altLang="en-US" sz="38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en-US" altLang="en-US" sz="3800" b="1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Implications for Zimbabwe</a:t>
            </a:r>
            <a:r>
              <a:rPr lang="en-US" altLang="en-US" sz="3800" dirty="0"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: Adapt low-tech, low-cost approaches to local conditions and leverage South-South cooperation for effective technology transfer.</a:t>
            </a:r>
            <a:endParaRPr lang="en-US" altLang="en-US" sz="3800" dirty="0"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GB" altLang="en-US" dirty="0">
              <a:solidFill>
                <a:prstClr val="black"/>
              </a:solidFill>
              <a:ea typeface="MS PGothic" panose="020B0600070205080204" pitchFamily="50" charset="-128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US" altLang="en-US" dirty="0">
              <a:ea typeface="MS PGothic" panose="020B0600070205080204" pitchFamily="50" charset="-128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GB" altLang="en-US" dirty="0">
              <a:ea typeface="MS PGothic" panose="020B0600070205080204" pitchFamily="50" charset="-128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endParaRPr lang="en-GB" altLang="en-US" dirty="0">
              <a:ea typeface="MS PGothic" panose="020B0600070205080204" pitchFamily="50" charset="-128"/>
            </a:endParaRPr>
          </a:p>
        </p:txBody>
      </p:sp>
      <p:grpSp>
        <p:nvGrpSpPr>
          <p:cNvPr id="43012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43014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Yu Gothic" panose="020B0400000000000000" pitchFamily="34" charset="-128"/>
                  <a:cs typeface="+mn-cs"/>
                </a:endParaRPr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Yu Gothic" panose="020B0400000000000000" pitchFamily="34" charset="-128"/>
                  <a:cs typeface="+mn-cs"/>
                </a:endParaRPr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Yu Gothic" panose="020B0400000000000000" pitchFamily="34" charset="-128"/>
                  <a:cs typeface="+mn-cs"/>
                </a:endParaRPr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Yu Gothic" panose="020B0400000000000000" pitchFamily="34" charset="-128"/>
                  <a:cs typeface="+mn-cs"/>
                </a:endParaRPr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ZA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Cultivated varieties</a:t>
                </a:r>
                <a:endParaRPr kumimoji="0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Yu Gothic" panose="020B0400000000000000" pitchFamily="34" charset="-128"/>
                  <a:cs typeface="+mn-cs"/>
                </a:endParaRPr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Yu Gothic" panose="020B0400000000000000" pitchFamily="34" charset="-128"/>
                  <a:cs typeface="+mn-cs"/>
                </a:endParaRPr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013" name="Title 1"/>
          <p:cNvSpPr txBox="1"/>
          <p:nvPr/>
        </p:nvSpPr>
        <p:spPr bwMode="auto">
          <a:xfrm>
            <a:off x="1824832" y="84138"/>
            <a:ext cx="92789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MS PGothic" panose="020B0600070205080204" pitchFamily="50" charset="-128"/>
                <a:cs typeface="+mn-cs"/>
              </a:rPr>
              <a:t> </a:t>
            </a:r>
            <a:r>
              <a:rPr kumimoji="1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Key Take </a:t>
            </a:r>
            <a:r>
              <a:rPr kumimoji="1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Aways</a:t>
            </a:r>
            <a:r>
              <a:rPr kumimoji="1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50" charset="-128"/>
                <a:cs typeface="Times New Roman" panose="02020603050405020304" pitchFamily="18" charset="0"/>
              </a:rPr>
              <a:t> </a:t>
            </a:r>
            <a:endParaRPr kumimoji="1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50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824832" y="387351"/>
            <a:ext cx="8542336" cy="23653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838200" y="939802"/>
            <a:ext cx="10515600" cy="5237161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Expand infrastructure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Increase the number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multiplication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centres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across all provinces.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Strengthen capacity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Upscale Training of Trainers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 courses 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technology for extension staff and lead farmers.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Extend coverage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Establish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nurseries in all Village Business Units to ensure community-level access.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Add value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Develop value-added products from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grass, including pellets,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fibre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and silage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Explore export markets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cuttings and value-added products (e.g., pellets) into the SADC region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Boost partnerships: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Strengthen collaboration with development partners WFP, UNDP, FAO, IFAD — and engage small entrepreneurs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Promote environmental use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Introduce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for gully reclamation and waste-land rehabilitation as a climate adaptation tool.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Ensure quality &amp; export readiness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Establish certification standards for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Juncao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nurseries and products to enable regional and international trade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Scale mushroom production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Upscale mushroom cultivation for improved nutrition and household income generation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43012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43014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/>
                  <a:t>Cultivated varieties</a:t>
                </a:r>
                <a:endParaRPr lang="ja-JP" altLang="en-US" dirty="0"/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013" name="Title 1"/>
          <p:cNvSpPr txBox="1"/>
          <p:nvPr/>
        </p:nvSpPr>
        <p:spPr bwMode="auto">
          <a:xfrm>
            <a:off x="1824832" y="84138"/>
            <a:ext cx="927893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 Forward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824832" y="387351"/>
            <a:ext cx="8542336" cy="23653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838200" y="939802"/>
            <a:ext cx="10515600" cy="5237161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Zimbabwe remains fully committed to scaling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technology as a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climate-smart, multi-purpose innovation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project already demonstrates measurable progress in training, demonstration, and early adoption.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With continued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UNDESA and FAFU technical support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, Zimbabwe can become a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regional hub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for </a:t>
            </a:r>
            <a:r>
              <a:rPr lang="en-US" b="0" i="0" dirty="0" err="1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Juncao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application in semi-arid agriculture.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 thank UNDESA and FAFU for 40 years of innovation and for the opportunity to participate in this study tour.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 look forward to deepening </a:t>
            </a:r>
            <a:r>
              <a:rPr lang="en-US" b="1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South-South and triangular cooperation</a:t>
            </a:r>
            <a:r>
              <a:rPr lang="en-US" b="0" i="0" dirty="0">
                <a:solidFill>
                  <a:srgbClr val="33415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 to concrete follow-up actions.</a:t>
            </a:r>
            <a:endParaRPr lang="en-US" b="0" i="0" dirty="0">
              <a:solidFill>
                <a:srgbClr val="33415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012" name="グループ化 21"/>
          <p:cNvGrpSpPr/>
          <p:nvPr/>
        </p:nvGrpSpPr>
        <p:grpSpPr bwMode="auto">
          <a:xfrm>
            <a:off x="1524000" y="1"/>
            <a:ext cx="9144000" cy="735013"/>
            <a:chOff x="932307" y="3363843"/>
            <a:chExt cx="9144022" cy="735083"/>
          </a:xfrm>
        </p:grpSpPr>
        <p:grpSp>
          <p:nvGrpSpPr>
            <p:cNvPr id="43014" name="グループ化 12"/>
            <p:cNvGrpSpPr/>
            <p:nvPr/>
          </p:nvGrpSpPr>
          <p:grpSpPr bwMode="auto">
            <a:xfrm>
              <a:off x="932307" y="3363843"/>
              <a:ext cx="9144022" cy="735083"/>
              <a:chOff x="-23" y="3589932"/>
              <a:chExt cx="9144022" cy="735083"/>
            </a:xfrm>
          </p:grpSpPr>
          <p:sp>
            <p:nvSpPr>
              <p:cNvPr id="9" name="正方形/長方形 1"/>
              <p:cNvSpPr/>
              <p:nvPr/>
            </p:nvSpPr>
            <p:spPr>
              <a:xfrm>
                <a:off x="-23" y="4009072"/>
                <a:ext cx="9144022" cy="315943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0" name="正方形/長方形 6"/>
              <p:cNvSpPr/>
              <p:nvPr/>
            </p:nvSpPr>
            <p:spPr>
              <a:xfrm>
                <a:off x="-23" y="3893174"/>
                <a:ext cx="9144022" cy="22703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1" name="正方形/長方形 7"/>
              <p:cNvSpPr/>
              <p:nvPr/>
            </p:nvSpPr>
            <p:spPr>
              <a:xfrm>
                <a:off x="-23" y="3674078"/>
                <a:ext cx="9144022" cy="219096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2" name="正方形/長方形 8"/>
              <p:cNvSpPr/>
              <p:nvPr/>
            </p:nvSpPr>
            <p:spPr>
              <a:xfrm>
                <a:off x="-23" y="3589932"/>
                <a:ext cx="9144022" cy="9843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13" name="正方形/長方形 3"/>
              <p:cNvSpPr/>
              <p:nvPr/>
            </p:nvSpPr>
            <p:spPr>
              <a:xfrm>
                <a:off x="-23" y="3589932"/>
                <a:ext cx="6565916" cy="735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ZA" b="1" dirty="0"/>
                  <a:t>Cultivated varieties</a:t>
                </a:r>
                <a:endParaRPr lang="ja-JP" altLang="en-US" dirty="0"/>
              </a:p>
            </p:txBody>
          </p:sp>
          <p:sp>
            <p:nvSpPr>
              <p:cNvPr id="14" name="直角三角形 2"/>
              <p:cNvSpPr/>
              <p:nvPr/>
            </p:nvSpPr>
            <p:spPr>
              <a:xfrm rot="5400000">
                <a:off x="6643647" y="3512178"/>
                <a:ext cx="716031" cy="87154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6" name="直線コネクタ 17"/>
            <p:cNvCxnSpPr/>
            <p:nvPr/>
          </p:nvCxnSpPr>
          <p:spPr>
            <a:xfrm>
              <a:off x="932307" y="4098926"/>
              <a:ext cx="65659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直線コネクタ 19"/>
            <p:cNvCxnSpPr>
              <a:endCxn id="14" idx="0"/>
            </p:cNvCxnSpPr>
            <p:nvPr/>
          </p:nvCxnSpPr>
          <p:spPr>
            <a:xfrm flipV="1">
              <a:off x="7498223" y="3363843"/>
              <a:ext cx="87154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線コネクタ 22"/>
            <p:cNvCxnSpPr/>
            <p:nvPr/>
          </p:nvCxnSpPr>
          <p:spPr>
            <a:xfrm flipV="1">
              <a:off x="932307" y="3363843"/>
              <a:ext cx="0" cy="7350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3013" name="Title 1"/>
          <p:cNvSpPr txBox="1"/>
          <p:nvPr/>
        </p:nvSpPr>
        <p:spPr bwMode="auto">
          <a:xfrm>
            <a:off x="1524000" y="84138"/>
            <a:ext cx="9579769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50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anose="020B0502020202020204" pitchFamily="34" charset="0"/>
              </a:rPr>
              <a:t>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and Commitment</a:t>
            </a:r>
            <a:endParaRPr lang="en-US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50" charset="-128"/>
              </a:defRPr>
            </a:lvl9pPr>
          </a:lstStyle>
          <a:p>
            <a:fld id="{67016833-1D40-492D-9629-59689B0138BA}" type="slidenum">
              <a:rPr lang="ja-JP" altLang="en-US">
                <a:solidFill>
                  <a:srgbClr val="898989"/>
                </a:solidFill>
              </a:rPr>
            </a:fld>
            <a:endParaRPr lang="ja-JP" altLang="en-US">
              <a:solidFill>
                <a:srgbClr val="898989"/>
              </a:solidFill>
            </a:endParaRPr>
          </a:p>
        </p:txBody>
      </p:sp>
      <p:pic>
        <p:nvPicPr>
          <p:cNvPr id="44036" name="Content Placeholder 2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53676"/>
            <a:ext cx="10416987" cy="7040302"/>
          </a:xfrm>
        </p:spPr>
      </p:pic>
      <p:pic>
        <p:nvPicPr>
          <p:cNvPr id="4403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818" y="2204757"/>
            <a:ext cx="5876364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88DD56236544C9AC658F903DD0376" ma:contentTypeVersion="20" ma:contentTypeDescription="Create a new document." ma:contentTypeScope="" ma:versionID="c3abcf38146865b1185574c841ed9543">
  <xsd:schema xmlns:xsd="http://www.w3.org/2001/XMLSchema" xmlns:xs="http://www.w3.org/2001/XMLSchema" xmlns:p="http://schemas.microsoft.com/office/2006/metadata/properties" xmlns:ns2="321d047b-1e78-4e5e-8694-0aecd29e63ae" xmlns:ns3="b93b3ef3-fd6d-409b-ae9b-9412c8ef072b" xmlns:ns4="985ec44e-1bab-4c0b-9df0-6ba128686fc9" targetNamespace="http://schemas.microsoft.com/office/2006/metadata/properties" ma:root="true" ma:fieldsID="d1c3535628b64fb45d312cb386829b3c" ns2:_="" ns3:_="" ns4:_="">
    <xsd:import namespace="321d047b-1e78-4e5e-8694-0aecd29e63ae"/>
    <xsd:import namespace="b93b3ef3-fd6d-409b-ae9b-9412c8ef072b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Dat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d047b-1e78-4e5e-8694-0aecd29e63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b3ef3-fd6d-409b-ae9b-9412c8ef07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f8fc48e0-d67d-4672-b1b7-c4f714abb31a}" ma:internalName="TaxCatchAll" ma:showField="CatchAllData" ma:web="321d047b-1e78-4e5e-8694-0aecd29e63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b93b3ef3-fd6d-409b-ae9b-9412c8ef072b" xsi:nil="true"/>
    <TaxCatchAll xmlns="985ec44e-1bab-4c0b-9df0-6ba128686fc9" xsi:nil="true"/>
    <lcf76f155ced4ddcb4097134ff3c332f xmlns="b93b3ef3-fd6d-409b-ae9b-9412c8ef072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C9709DC-9A7A-41EA-8642-9058D1E97174}"/>
</file>

<file path=customXml/itemProps2.xml><?xml version="1.0" encoding="utf-8"?>
<ds:datastoreItem xmlns:ds="http://schemas.openxmlformats.org/officeDocument/2006/customXml" ds:itemID="{7AFE3532-013C-4DC1-AE43-EF9B5AAB17B9}"/>
</file>

<file path=customXml/itemProps3.xml><?xml version="1.0" encoding="utf-8"?>
<ds:datastoreItem xmlns:ds="http://schemas.openxmlformats.org/officeDocument/2006/customXml" ds:itemID="{29278439-ED8D-49BF-B08C-AC5C2B09FE6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10346</Words>
  <Application>WPS 演示</Application>
  <PresentationFormat>Widescreen</PresentationFormat>
  <Paragraphs>320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7" baseType="lpstr">
      <vt:lpstr>Arial</vt:lpstr>
      <vt:lpstr>宋体</vt:lpstr>
      <vt:lpstr>Wingdings</vt:lpstr>
      <vt:lpstr>MS PGothic</vt:lpstr>
      <vt:lpstr>Times New Roman</vt:lpstr>
      <vt:lpstr>Calibri</vt:lpstr>
      <vt:lpstr>Century Gothic</vt:lpstr>
      <vt:lpstr>Dotum</vt:lpstr>
      <vt:lpstr>Segoe Print</vt:lpstr>
      <vt:lpstr>Symbol</vt:lpstr>
      <vt:lpstr>Roboto Flex</vt:lpstr>
      <vt:lpstr>Wingdings 2</vt:lpstr>
      <vt:lpstr>Calibri</vt:lpstr>
      <vt:lpstr>Yu Gothic</vt:lpstr>
      <vt:lpstr>微软雅黑</vt:lpstr>
      <vt:lpstr>Arial Unicode MS</vt:lpstr>
      <vt:lpstr>Calibri Light</vt:lpstr>
      <vt:lpstr>等线</vt:lpstr>
      <vt:lpstr>KSOF902680AF</vt:lpstr>
      <vt:lpstr>Roboto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MUSHROOM PROJECT IN ZIMBABWE</vt:lpstr>
      <vt:lpstr>PowerPoint 演示文稿</vt:lpstr>
      <vt:lpstr>Opportunities in mushroom production</vt:lpstr>
      <vt:lpstr>CHALLENGES</vt:lpstr>
      <vt:lpstr>Areas for Further Support from UNDESA and FAFU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Ronald</dc:creator>
  <cp:lastModifiedBy>qjabc</cp:lastModifiedBy>
  <cp:revision>24</cp:revision>
  <dcterms:created xsi:type="dcterms:W3CDTF">2026-08-19T13:32:00Z</dcterms:created>
  <dcterms:modified xsi:type="dcterms:W3CDTF">2026-08-21T02:53:40Z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CE10C3F981BB44199207197E350218C8_13</vt:lpwstr>
  </property>
  <property fmtid="{D5CDD505-2E9C-101B-9397-08002B2CF9AE}" pid="3" name="KSOProductBuildVer">
    <vt:lpwstr>2052-12.1.0.28043</vt:lpwstr>
  </property>
  <property fmtid="{D5CDD505-2E9C-101B-9397-08002B2CF9AE}" pid="4" name="ContentTypeId">
    <vt:lpwstr>0x010100F9888DD56236544C9AC658F903DD0376</vt:lpwstr>
  </property>
</Properties>
</file>