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27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notesMasterIdLst>
    <p:notesMasterId r:id="rId15"/>
  </p:notesMasterIdLst>
  <p:sldIdLst>
    <p:sldId id="257" r:id="rId2"/>
    <p:sldId id="258" r:id="rId3"/>
    <p:sldId id="260" r:id="rId4"/>
    <p:sldId id="264" r:id="rId5"/>
    <p:sldId id="648" r:id="rId6"/>
    <p:sldId id="4385" r:id="rId7"/>
    <p:sldId id="487" r:id="rId8"/>
    <p:sldId id="486" r:id="rId9"/>
    <p:sldId id="261" r:id="rId10"/>
    <p:sldId id="4378" r:id="rId11"/>
    <p:sldId id="4384" r:id="rId12"/>
    <p:sldId id="4381" r:id="rId13"/>
    <p:sldId id="27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9A1C1-3D7C-4CF6-AB69-D32BD63D17E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45EB8-1D85-4564-8901-17CB5446A6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10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DD4AF-A4C8-4DAF-B691-7A404445F9B3}" type="slidenum">
              <a:rPr lang="en-US" smtClean="0">
                <a:solidFill>
                  <a:prstClr val="black"/>
                </a:solidFill>
              </a:r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6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fld id="{33CEFD52-4235-4A9C-B2ED-8AFB09F2429A}" type="slidenum">
              <a:rPr lang="en-US" smtClean="0">
                <a:solidFill>
                  <a:srgbClr val="000000"/>
                </a:solidFill>
                <a:latin typeface="Arial" panose="020B0604020202020204" pitchFamily="34" charset="0"/>
              </a:rPr>
              <a:t>3</a:t>
            </a:fld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5539" name="Rectangle 7"/>
          <p:cNvSpPr txBox="1">
            <a:spLocks noGrp="1" noChangeArrowheads="1"/>
          </p:cNvSpPr>
          <p:nvPr/>
        </p:nvSpPr>
        <p:spPr bwMode="auto">
          <a:xfrm>
            <a:off x="3884613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 defTabSz="965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65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65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65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65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C1441F1B-5B79-486F-BD6B-4DBB521B4237}" type="slidenum">
              <a:rPr lang="en-GB" altLang="en-US" sz="1200">
                <a:solidFill>
                  <a:srgbClr val="000000"/>
                </a:solidFill>
              </a:rPr>
              <a:t>3</a:t>
            </a:fld>
            <a:endParaRPr lang="en-GB" altLang="en-US" sz="1200">
              <a:solidFill>
                <a:srgbClr val="000000"/>
              </a:solidFill>
            </a:endParaRPr>
          </a:p>
        </p:txBody>
      </p:sp>
      <p:sp>
        <p:nvSpPr>
          <p:cNvPr id="6554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31938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DD4AF-A4C8-4DAF-B691-7A404445F9B3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DD4AF-A4C8-4DAF-B691-7A404445F9B3}" type="slidenum">
              <a:rPr lang="en-US" smtClean="0">
                <a:solidFill>
                  <a:prstClr val="black"/>
                </a:solidFill>
              </a:r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DD4AF-A4C8-4DAF-B691-7A404445F9B3}" type="slidenum">
              <a:rPr lang="en-US" smtClean="0">
                <a:solidFill>
                  <a:prstClr val="black"/>
                </a:solidFill>
              </a:r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C4DAC7-1B3C-470A-89AC-ECB853030D0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585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5725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68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384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164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8780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244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073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9452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1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148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7171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2191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67573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0631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4954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14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788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821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5523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084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59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2592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4803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1197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31978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409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940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AD4698B8-B983-4FC5-9A87-898120BF3CBE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485521DF-9BD9-42EF-B480-40EFC6630A5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429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  <p:sldLayoutId id="2147483844" r:id="rId18"/>
    <p:sldLayoutId id="2147483845" r:id="rId19"/>
    <p:sldLayoutId id="2147483846" r:id="rId20"/>
    <p:sldLayoutId id="2147483847" r:id="rId21"/>
    <p:sldLayoutId id="2147483848" r:id="rId22"/>
    <p:sldLayoutId id="2147483849" r:id="rId23"/>
    <p:sldLayoutId id="2147483850" r:id="rId24"/>
    <p:sldLayoutId id="2147483851" r:id="rId25"/>
    <p:sldLayoutId id="2147483852" r:id="rId26"/>
    <p:sldLayoutId id="2147483853" r:id="rId27"/>
    <p:sldLayoutId id="2147483854" r:id="rId28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0741" y="1756317"/>
            <a:ext cx="10002643" cy="2262781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Kenya’s experience Juncao Tour to China, August,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1991" y="4472247"/>
            <a:ext cx="9144000" cy="2053244"/>
          </a:xfrm>
        </p:spPr>
        <p:txBody>
          <a:bodyPr>
            <a:normAutofit/>
          </a:bodyPr>
          <a:lstStyle/>
          <a:p>
            <a:r>
              <a:rPr lang="en-GB" dirty="0"/>
              <a:t>   Kariuki N. N.</a:t>
            </a:r>
          </a:p>
          <a:p>
            <a:r>
              <a:rPr lang="en-GB" dirty="0">
                <a:latin typeface="Century Gothic" panose="020B0502020202020204" pitchFamily="34" charset="0"/>
              </a:rPr>
              <a:t>   </a:t>
            </a:r>
            <a:r>
              <a:rPr lang="en-GB" b="1" dirty="0">
                <a:latin typeface="Century Gothic" panose="020B0502020202020204" pitchFamily="34" charset="0"/>
              </a:rPr>
              <a:t>Even Hotel, Yinchuan </a:t>
            </a:r>
            <a:r>
              <a:rPr lang="en-GB" b="1" dirty="0" err="1">
                <a:latin typeface="Century Gothic" panose="020B0502020202020204" pitchFamily="34" charset="0"/>
              </a:rPr>
              <a:t>cirty</a:t>
            </a:r>
            <a:r>
              <a:rPr lang="en-GB" b="1" dirty="0">
                <a:latin typeface="Century Gothic" panose="020B0502020202020204" pitchFamily="34" charset="0"/>
              </a:rPr>
              <a:t>, </a:t>
            </a:r>
            <a:r>
              <a:rPr lang="en-GB" b="1" dirty="0" err="1">
                <a:latin typeface="Century Gothic" panose="020B0502020202020204" pitchFamily="34" charset="0"/>
              </a:rPr>
              <a:t>Ninxhia</a:t>
            </a:r>
            <a:r>
              <a:rPr lang="en-GB" b="1" dirty="0">
                <a:latin typeface="Century Gothic" panose="020B0502020202020204" pitchFamily="34" charset="0"/>
              </a:rPr>
              <a:t> China</a:t>
            </a:r>
          </a:p>
          <a:p>
            <a:r>
              <a:rPr lang="en-GB" dirty="0">
                <a:latin typeface="Century Gothic" panose="020B0502020202020204" pitchFamily="34" charset="0"/>
              </a:rPr>
              <a:t>  21</a:t>
            </a:r>
            <a:r>
              <a:rPr lang="en-GB" baseline="30000" dirty="0">
                <a:latin typeface="Century Gothic" panose="020B0502020202020204" pitchFamily="34" charset="0"/>
              </a:rPr>
              <a:t>st.</a:t>
            </a:r>
            <a:r>
              <a:rPr lang="en-GB" dirty="0">
                <a:latin typeface="Century Gothic" panose="020B0502020202020204" pitchFamily="34" charset="0"/>
              </a:rPr>
              <a:t> August, 2026</a:t>
            </a:r>
          </a:p>
          <a:p>
            <a:endParaRPr lang="en-GB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B5ED19-3B7D-6F15-7D75-848492D061DD}"/>
              </a:ext>
            </a:extLst>
          </p:cNvPr>
          <p:cNvSpPr txBox="1">
            <a:spLocks/>
          </p:cNvSpPr>
          <p:nvPr/>
        </p:nvSpPr>
        <p:spPr>
          <a:xfrm>
            <a:off x="1295402" y="748146"/>
            <a:ext cx="9601195" cy="17333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1100" dirty="0"/>
            </a:br>
            <a:br>
              <a:rPr lang="en-US" sz="2200" dirty="0"/>
            </a:br>
            <a:r>
              <a:rPr lang="en-US" sz="2200" b="1" dirty="0"/>
              <a:t>MINISTRY OF AGRICULTURE AND LIVESTOCK DEVELOPMENT </a:t>
            </a:r>
            <a:br>
              <a:rPr lang="en-US" sz="2200" b="1" dirty="0"/>
            </a:br>
            <a:r>
              <a:rPr lang="en-US" sz="2200" b="1" dirty="0"/>
              <a:t>STATE DEPARTMENT FOR LIVESTOCK DEVELOPMENT</a:t>
            </a:r>
            <a:br>
              <a:rPr lang="en-US" sz="1300" b="1" dirty="0"/>
            </a:br>
            <a:br>
              <a:rPr lang="en-US" sz="1100" dirty="0"/>
            </a:br>
            <a:br>
              <a:rPr lang="en-US" sz="1100" dirty="0"/>
            </a:b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9BF2CB-59E7-7A05-07BC-EB022B755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5745" y="665018"/>
            <a:ext cx="2558473" cy="960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558"/>
            <a:ext cx="12192000" cy="5754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Antique Olive CompactPS" pitchFamily="34" charset="0"/>
              </a:rPr>
              <a:t>The Kenyan context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4382-ED03-4877-B225-83BDD29C8F9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2</a:t>
            </a:fld>
            <a:endParaRPr lang="en-US" dirty="0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2" y="497568"/>
            <a:ext cx="5857617" cy="627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/>
          <p:nvPr/>
        </p:nvSpPr>
        <p:spPr>
          <a:xfrm>
            <a:off x="5921298" y="567559"/>
            <a:ext cx="6218144" cy="6274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b="1" dirty="0">
                <a:latin typeface="Antique Olive CompactPS" pitchFamily="34" charset="0"/>
              </a:rPr>
              <a:t>Total Area      = 582,646 Sq Km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200" b="1" dirty="0">
                <a:latin typeface="Antique Olive CompactPS" pitchFamily="34" charset="0"/>
              </a:rPr>
              <a:t> Population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200" b="1" dirty="0">
                <a:latin typeface="Antique Olive CompactPS" pitchFamily="34" charset="0"/>
              </a:rPr>
              <a:t>Human     =  5</a:t>
            </a:r>
            <a:r>
              <a:rPr lang="en-GB" sz="3200" b="1" dirty="0">
                <a:latin typeface="Antique Olive CompactPS" pitchFamily="34" charset="0"/>
              </a:rPr>
              <a:t>5 (2025)</a:t>
            </a:r>
            <a:r>
              <a:rPr lang="en-US" sz="3200" b="1" dirty="0">
                <a:latin typeface="Antique Olive CompactPS" pitchFamily="34" charset="0"/>
              </a:rPr>
              <a:t> Million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GB" altLang="en-US" sz="3200" b="1" dirty="0">
                <a:solidFill>
                  <a:schemeClr val="tx1"/>
                </a:solidFill>
                <a:latin typeface="Antique Olive CompactPS" pitchFamily="34" charset="0"/>
              </a:rPr>
              <a:t>Projection = 65 (2030)</a:t>
            </a:r>
          </a:p>
          <a:p>
            <a:pPr lvl="1" indent="0" algn="just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GB" altLang="en-US" sz="3200" b="1" dirty="0">
                <a:solidFill>
                  <a:schemeClr val="tx1"/>
                </a:solidFill>
                <a:latin typeface="Antique Olive CompactPS" pitchFamily="34" charset="0"/>
              </a:rPr>
              <a:t>                          = 96 (2050)</a:t>
            </a:r>
          </a:p>
          <a:p>
            <a:pPr marL="1028700" lvl="1" indent="-5715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GB" altLang="en-US" sz="3200" b="1" dirty="0">
              <a:solidFill>
                <a:schemeClr val="tx1"/>
              </a:solidFill>
              <a:latin typeface="Antique Olive CompactP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31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6ECDBA-3D9C-43EE-A5D0-CCEA69F2AA58}" type="slidenum">
              <a:rPr lang="en-US" smtClean="0"/>
              <a:t>3</a:t>
            </a:fld>
            <a:endParaRPr lang="en-US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395342" y="787782"/>
          <a:ext cx="5714365" cy="6164177"/>
        </p:xfrm>
        <a:graphic>
          <a:graphicData uri="http://schemas.openxmlformats.org/drawingml/2006/table">
            <a:tbl>
              <a:tblPr/>
              <a:tblGrid>
                <a:gridCol w="1926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00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Sector</a:t>
                      </a:r>
                    </a:p>
                  </a:txBody>
                  <a:tcPr marL="12700" marR="12700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Population (Millions)</a:t>
                      </a:r>
                    </a:p>
                  </a:txBody>
                  <a:tcPr marL="12700" marR="12700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Poultry 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71.2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alt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Beef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Cattle 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altLang="en-US" sz="2800" dirty="0">
                          <a:solidFill>
                            <a:schemeClr val="tx1"/>
                          </a:solidFill>
                        </a:rPr>
                        <a:t>17.2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GB" alt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Dairy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US" altLang="en-US" sz="28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GB" altLang="en-US" sz="2800" dirty="0">
                          <a:solidFill>
                            <a:schemeClr val="tx1"/>
                          </a:solidFill>
                        </a:rPr>
                        <a:t>.2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167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Sheep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26.2</a:t>
                      </a:r>
                      <a:endParaRPr lang="en-GB" sz="2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Goat 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2800" b="0" kern="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38.4</a:t>
                      </a:r>
                      <a:endParaRPr lang="en-GB" sz="2800" b="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Pig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0.9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Camel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GB" sz="2800" dirty="0">
                          <a:solidFill>
                            <a:schemeClr val="tx1"/>
                          </a:solidFill>
                        </a:rPr>
                        <a:t>.8</a:t>
                      </a:r>
                      <a:endParaRPr 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20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Rabbit</a:t>
                      </a:r>
                      <a:r>
                        <a:rPr lang="en-GB" altLang="en-US" sz="3000" b="1" dirty="0">
                          <a:solidFill>
                            <a:schemeClr val="tx1"/>
                          </a:solidFill>
                          <a:latin typeface="Maiandra GD" panose="020E0502030308020204" pitchFamily="34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s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</a:rPr>
                        <a:t>0.8</a:t>
                      </a:r>
                    </a:p>
                  </a:txBody>
                  <a:tcPr marL="12700" marR="12700" marT="9525" marB="9525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itle 1"/>
          <p:cNvSpPr txBox="1"/>
          <p:nvPr/>
        </p:nvSpPr>
        <p:spPr>
          <a:xfrm>
            <a:off x="0" y="0"/>
            <a:ext cx="12192000" cy="762000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threePt" dir="t"/>
            </a:scene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000" b="1" i="1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Livestock population-202</a:t>
            </a:r>
            <a:r>
              <a:rPr kumimoji="0" lang="en-GB" altLang="en-US" sz="4000" b="1" i="1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  <a:r>
              <a:rPr kumimoji="0" lang="en-US" sz="4000" b="1" i="1" u="none" strike="noStrike" kern="1200" cap="none" spc="0" normalizeH="0" baseline="0" noProof="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statistics  </a:t>
            </a:r>
          </a:p>
        </p:txBody>
      </p:sp>
      <p:pic>
        <p:nvPicPr>
          <p:cNvPr id="1028" name="Picture 4" descr="Cow Drawing Images – Browse 433,068 Stock Photos, Vectors, and Video |  Adobe Stock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1" t="56303" r="1112" b="5788"/>
          <a:stretch>
            <a:fillRect/>
          </a:stretch>
        </p:blipFill>
        <p:spPr bwMode="auto">
          <a:xfrm>
            <a:off x="314325" y="1249466"/>
            <a:ext cx="5906122" cy="121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82293" y="3234690"/>
            <a:ext cx="6079112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7079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79" y="-228971"/>
            <a:ext cx="11932919" cy="1325563"/>
          </a:xfrm>
        </p:spPr>
        <p:txBody>
          <a:bodyPr>
            <a:normAutofit/>
          </a:bodyPr>
          <a:lstStyle/>
          <a:p>
            <a:pPr algn="ctr"/>
            <a:r>
              <a:rPr lang="en-US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Current, Potential and Actual stocking rates (Million TLU)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" y="648257"/>
            <a:ext cx="11932920" cy="612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070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81052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b="1" i="1" dirty="0">
                <a:solidFill>
                  <a:srgbClr val="0070C0"/>
                </a:solidFill>
                <a:latin typeface="Antique Olive CompactPS" pitchFamily="34" charset="0"/>
              </a:rPr>
            </a:br>
            <a:r>
              <a:rPr lang="en-US" sz="4000" b="1" i="1" dirty="0">
                <a:solidFill>
                  <a:srgbClr val="0070C0"/>
                </a:solidFill>
                <a:latin typeface="Antique Olive CompactPS" pitchFamily="34" charset="0"/>
              </a:rPr>
              <a:t>Seasonal feed resources fluctuation……….…?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4382-ED03-4877-B225-83BDD29C8F98}" type="slidenum">
              <a:rPr lang="en-US" smtClean="0"/>
              <a:t>5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1359568"/>
            <a:ext cx="11919585" cy="5372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886D6-12E1-FA22-8E6F-4A0B676DB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Kenya</a:t>
            </a:r>
            <a:endParaRPr lang="en-GB" sz="32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9A1AC-5621-B6C2-5CA9-B9E6DB18AF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1"/>
            <a:ext cx="5181600" cy="4351338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GB" sz="5900" b="1" dirty="0">
                <a:solidFill>
                  <a:srgbClr val="0070C0"/>
                </a:solidFill>
                <a:latin typeface="Arial Narrow" panose="020B0606020202030204" pitchFamily="34" charset="0"/>
              </a:rPr>
              <a:t> </a:t>
            </a:r>
            <a:r>
              <a:rPr lang="en-GB" sz="6700" b="1" i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Opportunities: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600" b="1" dirty="0">
                <a:latin typeface="Arial Narrow" panose="020B0606020202030204" pitchFamily="34" charset="0"/>
              </a:rPr>
              <a:t> </a:t>
            </a:r>
            <a:r>
              <a:rPr lang="en-GB" sz="4600" dirty="0">
                <a:latin typeface="Arial Narrow" panose="020B0606020202030204" pitchFamily="34" charset="0"/>
              </a:rPr>
              <a:t>Increasing </a:t>
            </a:r>
            <a:r>
              <a:rPr lang="en-GB" sz="4200" dirty="0">
                <a:latin typeface="Arial Narrow" panose="020B0606020202030204" pitchFamily="34" charset="0"/>
              </a:rPr>
              <a:t>Population growth	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200" dirty="0">
                <a:latin typeface="Arial Narrow" panose="020B0606020202030204" pitchFamily="34" charset="0"/>
              </a:rPr>
              <a:t> Improved National economic development 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200" dirty="0">
                <a:latin typeface="Arial Narrow" panose="020B0606020202030204" pitchFamily="34" charset="0"/>
              </a:rPr>
              <a:t> Increasing demand for animal source proteins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GB" sz="4200" dirty="0">
                <a:latin typeface="Arial Narrow" panose="020B0606020202030204" pitchFamily="34" charset="0"/>
              </a:rPr>
              <a:t>(</a:t>
            </a:r>
            <a:r>
              <a:rPr lang="en-US" sz="3800" dirty="0">
                <a:latin typeface="Arial Narrow" panose="020B0606020202030204" pitchFamily="34" charset="0"/>
              </a:rPr>
              <a:t>2030: 1.6 Million MT meat, 10.5 Liters milk, 8.9 Billion Eggs)</a:t>
            </a:r>
            <a:endParaRPr lang="en-KE" sz="3800" dirty="0">
              <a:latin typeface="Arial Narrow" panose="020B0606020202030204" pitchFamily="34" charset="0"/>
            </a:endParaRPr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6F6CFF-F365-91A4-4A3B-4B8D5A8DAF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253331"/>
            <a:ext cx="5181600" cy="435133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GB" sz="6700" b="1" i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Main challenges</a:t>
            </a:r>
            <a:endParaRPr lang="en-GB" sz="5900" b="1" dirty="0">
              <a:solidFill>
                <a:srgbClr val="0070C0"/>
              </a:solidFill>
              <a:latin typeface="Arial Narrow" panose="020B0606020202030204" pitchFamily="34" charset="0"/>
            </a:endParaRP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200" b="1" dirty="0">
                <a:latin typeface="Arial Narrow" panose="020B0606020202030204" pitchFamily="34" charset="0"/>
              </a:rPr>
              <a:t> </a:t>
            </a:r>
            <a:r>
              <a:rPr lang="en-GB" sz="4200" dirty="0">
                <a:latin typeface="Arial Narrow" panose="020B0606020202030204" pitchFamily="34" charset="0"/>
              </a:rPr>
              <a:t>Inadequate feed availability/accessibility ( 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200" dirty="0">
                <a:latin typeface="Arial Narrow" panose="020B0606020202030204" pitchFamily="34" charset="0"/>
              </a:rPr>
              <a:t> Inadequate quality            		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200" dirty="0">
                <a:latin typeface="Arial Narrow" panose="020B0606020202030204" pitchFamily="34" charset="0"/>
              </a:rPr>
              <a:t> Increasing cost of feed/affordability   	</a:t>
            </a:r>
          </a:p>
          <a:p>
            <a:pPr marL="342900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4600" dirty="0">
                <a:latin typeface="Arial Narrow" panose="020B0606020202030204" pitchFamily="34" charset="0"/>
              </a:rPr>
              <a:t> </a:t>
            </a:r>
            <a:r>
              <a:rPr lang="en-GB" sz="4200" dirty="0">
                <a:latin typeface="Arial Narrow" panose="020B0606020202030204" pitchFamily="34" charset="0"/>
              </a:rPr>
              <a:t>Inadequate data and information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3211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4382-ED03-4877-B225-83BDD29C8F9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7</a:t>
            </a:fld>
            <a:endParaRPr lang="en-US" dirty="0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064" y="604018"/>
            <a:ext cx="12060621" cy="6526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4000" b="1" dirty="0">
                <a:solidFill>
                  <a:srgbClr val="0070C0"/>
                </a:solidFill>
                <a:latin typeface="Arial Narrow" panose="020B0606020202030204" pitchFamily="34" charset="0"/>
              </a:rPr>
              <a:t>             Opportunities: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600" b="1" dirty="0">
                <a:latin typeface="Arial Narrow" panose="020B0606020202030204" pitchFamily="34" charset="0"/>
              </a:rPr>
              <a:t> </a:t>
            </a:r>
            <a:r>
              <a:rPr lang="en-GB" sz="3600" dirty="0">
                <a:latin typeface="Arial Narrow" panose="020B0606020202030204" pitchFamily="34" charset="0"/>
              </a:rPr>
              <a:t>Increasing </a:t>
            </a:r>
            <a:r>
              <a:rPr lang="en-GB" sz="3200" dirty="0">
                <a:latin typeface="Arial Narrow" panose="020B0606020202030204" pitchFamily="34" charset="0"/>
              </a:rPr>
              <a:t>Population growth	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latin typeface="Arial Narrow" panose="020B0606020202030204" pitchFamily="34" charset="0"/>
              </a:rPr>
              <a:t> Improved National economic development 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latin typeface="Arial Narrow" panose="020B0606020202030204" pitchFamily="34" charset="0"/>
              </a:rPr>
              <a:t> Increasing demand for animal source proteins </a:t>
            </a:r>
          </a:p>
          <a:p>
            <a:pPr lvl="4" algn="just">
              <a:lnSpc>
                <a:spcPct val="200000"/>
              </a:lnSpc>
            </a:pPr>
            <a:r>
              <a:rPr lang="en-GB" sz="3200" dirty="0">
                <a:latin typeface="Arial Narrow" panose="020B0606020202030204" pitchFamily="34" charset="0"/>
              </a:rPr>
              <a:t>(</a:t>
            </a:r>
            <a:r>
              <a:rPr lang="en-US" sz="2800" dirty="0">
                <a:latin typeface="Arial Narrow" panose="020B0606020202030204" pitchFamily="34" charset="0"/>
              </a:rPr>
              <a:t>2030: </a:t>
            </a:r>
            <a:r>
              <a:rPr lang="en-US" sz="2800" dirty="0"/>
              <a:t>1.6 Million MT meat, 10.5 Liters milk, 8.9 Billion Eggs)</a:t>
            </a:r>
            <a:endParaRPr lang="en-KE" sz="2800" dirty="0"/>
          </a:p>
          <a:p>
            <a:pPr marL="2171700" lvl="4" indent="-342900" algn="just">
              <a:lnSpc>
                <a:spcPct val="250000"/>
              </a:lnSpc>
              <a:buFont typeface="Wingdings" panose="05000000000000000000" pitchFamily="2" charset="2"/>
              <a:buChar char="ü"/>
            </a:pPr>
            <a:endParaRPr lang="en-GB" sz="3600" b="1" dirty="0">
              <a:latin typeface="Arial Narrow" panose="020B0606020202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4382-ED03-4877-B225-83BDD29C8F98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t>8</a:t>
            </a:fld>
            <a:endParaRPr lang="en-US" dirty="0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298" y="178336"/>
            <a:ext cx="12060621" cy="6216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GB" sz="4000" b="1" dirty="0">
                <a:solidFill>
                  <a:srgbClr val="0070C0"/>
                </a:solidFill>
                <a:latin typeface="Arial Narrow" panose="020B0606020202030204" pitchFamily="34" charset="0"/>
              </a:rPr>
              <a:t>              Domain challenges: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b="1" dirty="0">
                <a:latin typeface="Arial Narrow" panose="020B0606020202030204" pitchFamily="34" charset="0"/>
              </a:rPr>
              <a:t> 	</a:t>
            </a:r>
            <a:r>
              <a:rPr lang="en-GB" sz="3200" dirty="0">
                <a:latin typeface="Arial Narrow" panose="020B0606020202030204" pitchFamily="34" charset="0"/>
              </a:rPr>
              <a:t>Inadequate feed availability/accessibility ( 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latin typeface="Arial Narrow" panose="020B0606020202030204" pitchFamily="34" charset="0"/>
              </a:rPr>
              <a:t> 	Inadequate quality            		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latin typeface="Arial Narrow" panose="020B0606020202030204" pitchFamily="34" charset="0"/>
              </a:rPr>
              <a:t> 	Increasing cost of feed/affordability   	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600" dirty="0">
                <a:latin typeface="Arial Narrow" panose="020B0606020202030204" pitchFamily="34" charset="0"/>
              </a:rPr>
              <a:t>      </a:t>
            </a:r>
            <a:r>
              <a:rPr lang="en-GB" sz="3200" dirty="0">
                <a:latin typeface="Arial Narrow" panose="020B0606020202030204" pitchFamily="34" charset="0"/>
              </a:rPr>
              <a:t>Inadequate data and information</a:t>
            </a:r>
          </a:p>
          <a:p>
            <a:pPr marL="2171700" lvl="4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GB" sz="3200" dirty="0">
                <a:latin typeface="Arial Narrow" panose="020B0606020202030204" pitchFamily="34" charset="0"/>
              </a:rPr>
              <a:t>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Animal Feed status Demand and Supply (Million MT)</a:t>
            </a:r>
            <a:r>
              <a:rPr lang="en-GB" altLang="en-US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DM</a:t>
            </a:r>
            <a:r>
              <a:rPr lang="en-US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Year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fld id="{4F562776-739D-4CD3-BB4E-6199A125CD21}" type="datetime1">
              <a:rPr lang="en-US" smtClean="0"/>
              <a:t>8/21/2026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34382-ED03-4877-B225-83BDD29C8F98}" type="slidenum">
              <a:rPr lang="en-US" smtClean="0"/>
              <a:t>9</a:t>
            </a:fld>
            <a:endParaRPr lang="en-US" dirty="0"/>
          </a:p>
        </p:txBody>
      </p:sp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17364" y="835573"/>
          <a:ext cx="11950672" cy="53681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7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2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4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137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247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1675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Study</a:t>
                      </a:r>
                    </a:p>
                  </a:txBody>
                  <a:tcPr marL="121920" marR="12192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Demand</a:t>
                      </a:r>
                    </a:p>
                  </a:txBody>
                  <a:tcPr marL="121920" marR="12192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Supply</a:t>
                      </a:r>
                    </a:p>
                  </a:txBody>
                  <a:tcPr marL="121920" marR="12192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Deficit  levels</a:t>
                      </a:r>
                    </a:p>
                  </a:txBody>
                  <a:tcPr marL="121920" marR="12192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Remarks </a:t>
                      </a:r>
                    </a:p>
                  </a:txBody>
                  <a:tcPr marL="121920" marR="12192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5554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Feed inventory of 2022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 = 46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    = 25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 = 9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= 30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Source: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MoALFC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/FAO/ IGAD study of 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2990">
                <a:tc gridSpan="5">
                  <a:txBody>
                    <a:bodyPr/>
                    <a:lstStyle/>
                    <a:p>
                      <a:pPr algn="ctr"/>
                      <a:r>
                        <a:rPr lang="en-US" sz="3600" b="1" i="1" kern="1200" dirty="0">
                          <a:solidFill>
                            <a:srgbClr val="00B0F0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………… in terms Billion of Bales per Year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Feed Balance </a:t>
                      </a:r>
                      <a:endParaRPr lang="en-US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 Billion bales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 = 3.6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 = 1.9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Potential=0.7 (16%)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Actual  = 2.4 (56%)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Source: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="1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MoALFC</a:t>
                      </a:r>
                      <a:r>
                        <a:rPr lang="en-US" sz="24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/FAO/ IGAD study of </a:t>
                      </a:r>
                      <a:r>
                        <a:rPr lang="en-US" sz="24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3778">
                <a:tc gridSpan="5">
                  <a:txBody>
                    <a:bodyPr/>
                    <a:lstStyle/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 Herd = 74 Million equivalent to 24 million TLUs </a:t>
                      </a:r>
                    </a:p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TLU consumes 2.3 Tons of DM per year</a:t>
                      </a:r>
                    </a:p>
                    <a:p>
                      <a:pPr marL="342900" indent="-342900" algn="just">
                        <a:buFont typeface="Wingdings" panose="05000000000000000000" pitchFamily="2" charset="2"/>
                        <a:buChar char="v"/>
                      </a:pPr>
                      <a:r>
                        <a:rPr lang="en-US" sz="2400" b="1" i="0" baseline="0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Bale = 15 kg (FM) = 0.01275 Tons (DM)</a:t>
                      </a:r>
                    </a:p>
                  </a:txBody>
                  <a:tcPr marL="121920" marR="121920"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K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33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3A12E-BF03-B7EB-ADEF-658FD5DC2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62A1C-2353-2FCC-4709-9160D697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14402"/>
          </a:xfrm>
        </p:spPr>
        <p:txBody>
          <a:bodyPr>
            <a:noAutofit/>
          </a:bodyPr>
          <a:lstStyle/>
          <a:p>
            <a:pPr algn="ctr"/>
            <a:r>
              <a:rPr lang="en-US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Commodity Value Chains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4F2C8B-62AB-8C3E-34DB-F1B715FAC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/>
            <a:r>
              <a:rPr lang="en-US" dirty="0"/>
              <a:t>3/5/2016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A08A65-9FA9-4529-C3A5-93CA22CF660E}"/>
              </a:ext>
            </a:extLst>
          </p:cNvPr>
          <p:cNvSpPr txBox="1"/>
          <p:nvPr/>
        </p:nvSpPr>
        <p:spPr>
          <a:xfrm>
            <a:off x="0" y="879579"/>
            <a:ext cx="490664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Energy </a:t>
            </a:r>
            <a:r>
              <a:rPr lang="en-US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Sources</a:t>
            </a:r>
            <a:endParaRPr lang="en-US" sz="2400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Whole maize grain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Whole Sorghum grain</a:t>
            </a:r>
          </a:p>
          <a:p>
            <a:pPr marL="1371600" lvl="2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Cassava roots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B98DBD-B5BE-EFB4-6C29-83A66C711AC9}"/>
              </a:ext>
            </a:extLst>
          </p:cNvPr>
          <p:cNvSpPr txBox="1"/>
          <p:nvPr/>
        </p:nvSpPr>
        <p:spPr>
          <a:xfrm>
            <a:off x="-809796" y="3695122"/>
            <a:ext cx="446671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          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Protein Sources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 Soya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 Sunflower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 Cotton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	Canola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2EC30F-52B0-AA7B-9950-E3ED4135DFD2}"/>
              </a:ext>
            </a:extLst>
          </p:cNvPr>
          <p:cNvSpPr txBox="1"/>
          <p:nvPr/>
        </p:nvSpPr>
        <p:spPr>
          <a:xfrm>
            <a:off x="3656920" y="754855"/>
            <a:ext cx="4440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           </a:t>
            </a:r>
            <a:r>
              <a:rPr lang="en-US" sz="24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Protein Sources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Fish meal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Insect meal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A9AD33-A8C3-1C50-1A07-CF8DC43E10F1}"/>
              </a:ext>
            </a:extLst>
          </p:cNvPr>
          <p:cNvSpPr txBox="1"/>
          <p:nvPr/>
        </p:nvSpPr>
        <p:spPr>
          <a:xfrm>
            <a:off x="7595221" y="754855"/>
            <a:ext cx="49556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Rangeland feeds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Pastoral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Ranch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Smallholder</a:t>
            </a:r>
          </a:p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Fodders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Hay 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Silage</a:t>
            </a:r>
          </a:p>
          <a:p>
            <a:pPr marL="1828800" lvl="3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 Lucerne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D70C7E-9B86-1ADE-45B3-7B72207B28F0}"/>
              </a:ext>
            </a:extLst>
          </p:cNvPr>
          <p:cNvSpPr txBox="1"/>
          <p:nvPr/>
        </p:nvSpPr>
        <p:spPr>
          <a:xfrm>
            <a:off x="3623429" y="4138212"/>
            <a:ext cx="52705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 indent="0" algn="just">
              <a:lnSpc>
                <a:spcPct val="200000"/>
              </a:lnSpc>
              <a:buFont typeface="Wingdings" panose="05000000000000000000" pitchFamily="2" charset="2"/>
              <a:buNone/>
            </a:pPr>
            <a:r>
              <a:rPr lang="en-GB" altLang="en-US" sz="2800" b="1" dirty="0">
                <a:latin typeface="Arial Narrow" panose="020B0606020202030204" pitchFamily="34" charset="0"/>
                <a:cs typeface="Arial" panose="020B0604020202020204" pitchFamily="34" charset="0"/>
              </a:rPr>
              <a:t>    </a:t>
            </a:r>
            <a:r>
              <a:rPr lang="en-US" sz="2400" b="1" dirty="0">
                <a:latin typeface="Century Gothic" panose="020B0502020202020204" pitchFamily="34" charset="0"/>
                <a:cs typeface="Arial" panose="020B0604020202020204" pitchFamily="34" charset="0"/>
              </a:rPr>
              <a:t>Green </a:t>
            </a:r>
            <a:r>
              <a:rPr lang="en-US" sz="24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chop</a:t>
            </a:r>
            <a:endParaRPr lang="en-US" sz="2400" b="1" dirty="0"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latin typeface="Century Gothic" panose="020B0502020202020204" pitchFamily="34" charset="0"/>
                <a:cs typeface="Arial" panose="020B0604020202020204" pitchFamily="34" charset="0"/>
              </a:rPr>
              <a:t>  Maize fodder</a:t>
            </a:r>
          </a:p>
          <a:p>
            <a:pPr marL="2286000" lvl="4" indent="-457200" algn="just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EE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Napier grasses</a:t>
            </a:r>
          </a:p>
        </p:txBody>
      </p:sp>
    </p:spTree>
    <p:extLst>
      <p:ext uri="{BB962C8B-B14F-4D97-AF65-F5344CB8AC3E}">
        <p14:creationId xmlns:p14="http://schemas.microsoft.com/office/powerpoint/2010/main" val="152983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FD5B-D651-E3A0-B93E-662F217E2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i="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Juncao, what an Experiences!! </a:t>
            </a:r>
            <a:endParaRPr lang="en-GB" sz="3200" b="1" i="1" dirty="0">
              <a:solidFill>
                <a:srgbClr val="00B0F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99FA-828C-208A-E57D-F4D993B95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Environmental Rehabilitation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Animal Feeds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Century Gothic" panose="020B0502020202020204" pitchFamily="34" charset="0"/>
              </a:rPr>
              <a:t>Poverty Reduction</a:t>
            </a:r>
          </a:p>
          <a:p>
            <a:pPr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2460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2CC8-8A6E-9930-3D04-620E969E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663"/>
            <a:ext cx="10515600" cy="1126275"/>
          </a:xfrm>
        </p:spPr>
        <p:txBody>
          <a:bodyPr/>
          <a:lstStyle/>
          <a:p>
            <a:r>
              <a:rPr lang="en-US" sz="3200" b="1" i="1" dirty="0">
                <a:solidFill>
                  <a:srgbClr val="00B0F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Next Steps</a:t>
            </a:r>
            <a:endParaRPr lang="en-GB" sz="3200" b="1" i="1" dirty="0">
              <a:solidFill>
                <a:srgbClr val="00B0F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B685D-CE39-ADAD-FA64-1849288D2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8938"/>
            <a:ext cx="10515600" cy="49280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High level National tour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Fast track the Collaboration agreement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Support importation of planting materials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Continuous technology transfer 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Support to School feeding Program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Ecological Rehabilitation (tana River, </a:t>
            </a:r>
            <a:r>
              <a:rPr lang="en-US" sz="2600" dirty="0" err="1">
                <a:latin typeface="Century Gothic" panose="020B0502020202020204" pitchFamily="34" charset="0"/>
              </a:rPr>
              <a:t>Chalbi</a:t>
            </a:r>
            <a:r>
              <a:rPr lang="en-US" sz="2600" dirty="0">
                <a:latin typeface="Century Gothic" panose="020B0502020202020204" pitchFamily="34" charset="0"/>
              </a:rPr>
              <a:t> desert, Gulleys)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Technology access (Mechanization, Irrigation and Warehousing)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Century Gothic" panose="020B0502020202020204" pitchFamily="34" charset="0"/>
              </a:rPr>
              <a:t>Expansion into livelihood diversification</a:t>
            </a:r>
            <a:r>
              <a:rPr lang="en-US" sz="2600" b="1" dirty="0">
                <a:latin typeface="Century Gothic" panose="020B0502020202020204" pitchFamily="34" charset="0"/>
              </a:rPr>
              <a:t> </a:t>
            </a:r>
            <a:r>
              <a:rPr lang="en-US" sz="2600" dirty="0">
                <a:latin typeface="Century Gothic" panose="020B0502020202020204" pitchFamily="34" charset="0"/>
              </a:rPr>
              <a:t>(Mushroom Cultivation)</a:t>
            </a:r>
          </a:p>
        </p:txBody>
      </p:sp>
    </p:spTree>
    <p:extLst>
      <p:ext uri="{BB962C8B-B14F-4D97-AF65-F5344CB8AC3E}">
        <p14:creationId xmlns:p14="http://schemas.microsoft.com/office/powerpoint/2010/main" val="2614174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34176"/>
            <a:ext cx="10364451" cy="6311589"/>
          </a:xfrm>
        </p:spPr>
        <p:txBody>
          <a:bodyPr>
            <a:normAutofit/>
          </a:bodyPr>
          <a:lstStyle/>
          <a:p>
            <a:pPr algn="ctr"/>
            <a:r>
              <a:rPr lang="en-GB" i="1" dirty="0">
                <a:solidFill>
                  <a:srgbClr val="EE0000"/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  <a:t>END</a:t>
            </a:r>
            <a:br>
              <a:rPr lang="en-GB" i="1" dirty="0">
                <a:solidFill>
                  <a:srgbClr val="EE0000"/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</a:br>
            <a:br>
              <a:rPr lang="en-GB" i="1" dirty="0">
                <a:solidFill>
                  <a:srgbClr val="EE0000"/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</a:br>
            <a:br>
              <a:rPr lang="en-GB" i="1" dirty="0">
                <a:solidFill>
                  <a:srgbClr val="EE0000"/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</a:br>
            <a:br>
              <a:rPr lang="en-GB" i="1" dirty="0">
                <a:solidFill>
                  <a:srgbClr val="EE0000"/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</a:br>
            <a:r>
              <a:rPr lang="en-GB" i="1" dirty="0">
                <a:solidFill>
                  <a:schemeClr val="accent1">
                    <a:lumMod val="75000"/>
                  </a:schemeClr>
                </a:solidFill>
                <a:latin typeface="Script MT Bold" panose="03040602040607080904" pitchFamily="66" charset="0"/>
                <a:cs typeface="Times New Roman" panose="02020603050405020304" pitchFamily="18" charset="0"/>
              </a:rPr>
              <a:t>Thank you for Listening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888DD56236544C9AC658F903DD0376" ma:contentTypeVersion="20" ma:contentTypeDescription="Create a new document." ma:contentTypeScope="" ma:versionID="c3abcf38146865b1185574c841ed9543">
  <xsd:schema xmlns:xsd="http://www.w3.org/2001/XMLSchema" xmlns:xs="http://www.w3.org/2001/XMLSchema" xmlns:p="http://schemas.microsoft.com/office/2006/metadata/properties" xmlns:ns2="321d047b-1e78-4e5e-8694-0aecd29e63ae" xmlns:ns3="b93b3ef3-fd6d-409b-ae9b-9412c8ef072b" xmlns:ns4="985ec44e-1bab-4c0b-9df0-6ba128686fc9" targetNamespace="http://schemas.microsoft.com/office/2006/metadata/properties" ma:root="true" ma:fieldsID="d1c3535628b64fb45d312cb386829b3c" ns2:_="" ns3:_="" ns4:_="">
    <xsd:import namespace="321d047b-1e78-4e5e-8694-0aecd29e63ae"/>
    <xsd:import namespace="b93b3ef3-fd6d-409b-ae9b-9412c8ef072b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Date" minOccurs="0"/>
                <xsd:element ref="ns3:MediaLengthInSeconds" minOccurs="0"/>
                <xsd:element ref="ns3:lcf76f155ced4ddcb4097134ff3c332f" minOccurs="0"/>
                <xsd:element ref="ns4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d047b-1e78-4e5e-8694-0aecd29e63a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3b3ef3-fd6d-409b-ae9b-9412c8ef07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Date" ma:index="20" nillable="true" ma:displayName="Date" ma:format="DateOnly" ma:internalName="Date">
      <xsd:simpleType>
        <xsd:restriction base="dms:DateTime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f8fc48e0-d67d-4672-b1b7-c4f714abb31a}" ma:internalName="TaxCatchAll" ma:showField="CatchAllData" ma:web="321d047b-1e78-4e5e-8694-0aecd29e63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 xmlns="b93b3ef3-fd6d-409b-ae9b-9412c8ef072b" xsi:nil="true"/>
    <TaxCatchAll xmlns="985ec44e-1bab-4c0b-9df0-6ba128686fc9" xsi:nil="true"/>
    <lcf76f155ced4ddcb4097134ff3c332f xmlns="b93b3ef3-fd6d-409b-ae9b-9412c8ef072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0FA5F4-1946-481C-AF57-96E54BF8BCB7}"/>
</file>

<file path=customXml/itemProps2.xml><?xml version="1.0" encoding="utf-8"?>
<ds:datastoreItem xmlns:ds="http://schemas.openxmlformats.org/officeDocument/2006/customXml" ds:itemID="{DC21400C-51C5-4C03-953B-F7170A425688}"/>
</file>

<file path=customXml/itemProps3.xml><?xml version="1.0" encoding="utf-8"?>
<ds:datastoreItem xmlns:ds="http://schemas.openxmlformats.org/officeDocument/2006/customXml" ds:itemID="{A4B05BB4-FD84-46CF-935F-7DC29C036549}"/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61</TotalTime>
  <Words>535</Words>
  <Application>Microsoft Office PowerPoint</Application>
  <PresentationFormat>Widescreen</PresentationFormat>
  <Paragraphs>131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Antique Olive CompactPS</vt:lpstr>
      <vt:lpstr>Arial</vt:lpstr>
      <vt:lpstr>Arial Narrow</vt:lpstr>
      <vt:lpstr>Calibri</vt:lpstr>
      <vt:lpstr>Century Gothic</vt:lpstr>
      <vt:lpstr>Maiandra GD</vt:lpstr>
      <vt:lpstr>Neue Haas Grotesk Text Pro</vt:lpstr>
      <vt:lpstr>Script MT Bold</vt:lpstr>
      <vt:lpstr>Times New Roman</vt:lpstr>
      <vt:lpstr>Wingdings</vt:lpstr>
      <vt:lpstr>Helena</vt:lpstr>
      <vt:lpstr>Kenya’s experience Juncao Tour to China, August, 2026</vt:lpstr>
      <vt:lpstr>The Kenyan context   </vt:lpstr>
      <vt:lpstr>PowerPoint Presentation</vt:lpstr>
      <vt:lpstr>Current, Potential and Actual stocking rates (Million TLU)</vt:lpstr>
      <vt:lpstr> Seasonal feed resources fluctuation……….…? </vt:lpstr>
      <vt:lpstr>Kenya</vt:lpstr>
      <vt:lpstr>PowerPoint Presentation</vt:lpstr>
      <vt:lpstr>PowerPoint Presentation</vt:lpstr>
      <vt:lpstr>Animal Feed status Demand and Supply (Million MT) DM per Year </vt:lpstr>
      <vt:lpstr>Promotion of Commodity Value Chains</vt:lpstr>
      <vt:lpstr>Juncao, what an Experiences!! </vt:lpstr>
      <vt:lpstr>Next Steps</vt:lpstr>
      <vt:lpstr>END    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Newton Nyaga</dc:creator>
  <cp:lastModifiedBy>Newton Nyaga</cp:lastModifiedBy>
  <cp:revision>2</cp:revision>
  <dcterms:created xsi:type="dcterms:W3CDTF">2026-08-20T15:48:29Z</dcterms:created>
  <dcterms:modified xsi:type="dcterms:W3CDTF">2026-08-21T00:59:44Z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0x010100F9888DD56236544C9AC658F903DD0376</vt:lpwstr>
  </property>
</Properties>
</file>