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Bernoru SemiCondensed" charset="1" panose="00000A06000000000000"/>
      <p:regular r:id="rId14"/>
    </p:embeddedFont>
    <p:embeddedFont>
      <p:font typeface="Inter Bold" charset="1" panose="020B0802030000000004"/>
      <p:regular r:id="rId15"/>
    </p:embeddedFont>
    <p:embeddedFont>
      <p:font typeface="Inter" charset="1" panose="020B0502030000000004"/>
      <p:regular r:id="rId16"/>
    </p:embeddedFont>
    <p:embeddedFont>
      <p:font typeface="Parmigiano Caption" charset="1" panose="00000000000000000000"/>
      <p:regular r:id="rId17"/>
    </p:embeddedFont>
    <p:embeddedFont>
      <p:font typeface="Playfair Display Bold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jpeg" Type="http://schemas.openxmlformats.org/officeDocument/2006/relationships/image"/><Relationship Id="rId30" Target="../media/image29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svg" Type="http://schemas.openxmlformats.org/officeDocument/2006/relationships/image"/><Relationship Id="rId11" Target="../media/image42.png" Type="http://schemas.openxmlformats.org/officeDocument/2006/relationships/image"/><Relationship Id="rId12" Target="../media/image43.svg" Type="http://schemas.openxmlformats.org/officeDocument/2006/relationships/image"/><Relationship Id="rId13" Target="../media/image44.png" Type="http://schemas.openxmlformats.org/officeDocument/2006/relationships/image"/><Relationship Id="rId14" Target="../media/image45.svg" Type="http://schemas.openxmlformats.org/officeDocument/2006/relationships/image"/><Relationship Id="rId15" Target="../media/image46.png" Type="http://schemas.openxmlformats.org/officeDocument/2006/relationships/image"/><Relationship Id="rId16" Target="../media/image47.svg" Type="http://schemas.openxmlformats.org/officeDocument/2006/relationships/image"/><Relationship Id="rId17" Target="../media/image48.png" Type="http://schemas.openxmlformats.org/officeDocument/2006/relationships/image"/><Relationship Id="rId18" Target="../media/image49.svg" Type="http://schemas.openxmlformats.org/officeDocument/2006/relationships/image"/><Relationship Id="rId19" Target="../media/image27.png" Type="http://schemas.openxmlformats.org/officeDocument/2006/relationships/image"/><Relationship Id="rId2" Target="../media/image33.jpeg" Type="http://schemas.openxmlformats.org/officeDocument/2006/relationships/image"/><Relationship Id="rId20" Target="../media/image28.sv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Relationship Id="rId3" Target="../media/image51.svg" Type="http://schemas.openxmlformats.org/officeDocument/2006/relationships/image"/><Relationship Id="rId4" Target="../media/image52.jpeg" Type="http://schemas.openxmlformats.org/officeDocument/2006/relationships/image"/><Relationship Id="rId5" Target="../media/image53.png" Type="http://schemas.openxmlformats.org/officeDocument/2006/relationships/image"/><Relationship Id="rId6" Target="../media/image54.svg" Type="http://schemas.openxmlformats.org/officeDocument/2006/relationships/image"/><Relationship Id="rId7" Target="../media/image55.png" Type="http://schemas.openxmlformats.org/officeDocument/2006/relationships/image"/><Relationship Id="rId8" Target="../media/image5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svg" Type="http://schemas.openxmlformats.org/officeDocument/2006/relationships/image"/><Relationship Id="rId2" Target="../media/image57.png" Type="http://schemas.openxmlformats.org/officeDocument/2006/relationships/image"/><Relationship Id="rId3" Target="../media/image58.svg" Type="http://schemas.openxmlformats.org/officeDocument/2006/relationships/image"/><Relationship Id="rId4" Target="../media/image1.jpeg" Type="http://schemas.openxmlformats.org/officeDocument/2006/relationships/image"/><Relationship Id="rId5" Target="../media/image59.png" Type="http://schemas.openxmlformats.org/officeDocument/2006/relationships/image"/><Relationship Id="rId6" Target="../media/image60.svg" Type="http://schemas.openxmlformats.org/officeDocument/2006/relationships/image"/><Relationship Id="rId7" Target="../media/image61.png" Type="http://schemas.openxmlformats.org/officeDocument/2006/relationships/image"/><Relationship Id="rId8" Target="../media/image62.sv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1.svg" Type="http://schemas.openxmlformats.org/officeDocument/2006/relationships/image"/><Relationship Id="rId11" Target="../media/image72.png" Type="http://schemas.openxmlformats.org/officeDocument/2006/relationships/image"/><Relationship Id="rId12" Target="../media/image73.svg" Type="http://schemas.openxmlformats.org/officeDocument/2006/relationships/image"/><Relationship Id="rId13" Target="../media/image74.png" Type="http://schemas.openxmlformats.org/officeDocument/2006/relationships/image"/><Relationship Id="rId14" Target="../media/image75.svg" Type="http://schemas.openxmlformats.org/officeDocument/2006/relationships/image"/><Relationship Id="rId15" Target="../media/image76.png" Type="http://schemas.openxmlformats.org/officeDocument/2006/relationships/image"/><Relationship Id="rId16" Target="../media/image77.svg" Type="http://schemas.openxmlformats.org/officeDocument/2006/relationships/image"/><Relationship Id="rId17" Target="../media/image78.png" Type="http://schemas.openxmlformats.org/officeDocument/2006/relationships/image"/><Relationship Id="rId18" Target="../media/image79.svg" Type="http://schemas.openxmlformats.org/officeDocument/2006/relationships/image"/><Relationship Id="rId19" Target="../media/image80.png" Type="http://schemas.openxmlformats.org/officeDocument/2006/relationships/image"/><Relationship Id="rId2" Target="../media/image63.jpeg" Type="http://schemas.openxmlformats.org/officeDocument/2006/relationships/image"/><Relationship Id="rId20" Target="../media/image81.svg" Type="http://schemas.openxmlformats.org/officeDocument/2006/relationships/image"/><Relationship Id="rId21" Target="../media/image82.png" Type="http://schemas.openxmlformats.org/officeDocument/2006/relationships/image"/><Relationship Id="rId22" Target="../media/image83.svg" Type="http://schemas.openxmlformats.org/officeDocument/2006/relationships/image"/><Relationship Id="rId23" Target="../media/image84.png" Type="http://schemas.openxmlformats.org/officeDocument/2006/relationships/image"/><Relationship Id="rId24" Target="../media/image85.svg" Type="http://schemas.openxmlformats.org/officeDocument/2006/relationships/image"/><Relationship Id="rId25" Target="../media/image86.png" Type="http://schemas.openxmlformats.org/officeDocument/2006/relationships/image"/><Relationship Id="rId26" Target="../media/image87.svg" Type="http://schemas.openxmlformats.org/officeDocument/2006/relationships/image"/><Relationship Id="rId27" Target="../media/image55.png" Type="http://schemas.openxmlformats.org/officeDocument/2006/relationships/image"/><Relationship Id="rId28" Target="../media/image56.svg" Type="http://schemas.openxmlformats.org/officeDocument/2006/relationships/image"/><Relationship Id="rId29" Target="../media/image88.png" Type="http://schemas.openxmlformats.org/officeDocument/2006/relationships/image"/><Relationship Id="rId3" Target="../media/image64.png" Type="http://schemas.openxmlformats.org/officeDocument/2006/relationships/image"/><Relationship Id="rId30" Target="../media/image89.svg" Type="http://schemas.openxmlformats.org/officeDocument/2006/relationships/image"/><Relationship Id="rId4" Target="../media/image65.svg" Type="http://schemas.openxmlformats.org/officeDocument/2006/relationships/image"/><Relationship Id="rId5" Target="../media/image66.png" Type="http://schemas.openxmlformats.org/officeDocument/2006/relationships/image"/><Relationship Id="rId6" Target="../media/image67.svg" Type="http://schemas.openxmlformats.org/officeDocument/2006/relationships/image"/><Relationship Id="rId7" Target="../media/image68.png" Type="http://schemas.openxmlformats.org/officeDocument/2006/relationships/image"/><Relationship Id="rId8" Target="../media/image69.svg" Type="http://schemas.openxmlformats.org/officeDocument/2006/relationships/image"/><Relationship Id="rId9" Target="../media/image7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6.svg" Type="http://schemas.openxmlformats.org/officeDocument/2006/relationships/image"/><Relationship Id="rId11" Target="../media/image97.svg" Type="http://schemas.openxmlformats.org/officeDocument/2006/relationships/image"/><Relationship Id="rId12" Target="../media/image98.svg" Type="http://schemas.openxmlformats.org/officeDocument/2006/relationships/image"/><Relationship Id="rId13" Target="../media/image99.svg" Type="http://schemas.openxmlformats.org/officeDocument/2006/relationships/image"/><Relationship Id="rId14" Target="../media/image100.svg" Type="http://schemas.openxmlformats.org/officeDocument/2006/relationships/image"/><Relationship Id="rId15" Target="../media/image101.svg" Type="http://schemas.openxmlformats.org/officeDocument/2006/relationships/image"/><Relationship Id="rId16" Target="../media/image102.svg" Type="http://schemas.openxmlformats.org/officeDocument/2006/relationships/image"/><Relationship Id="rId17" Target="../media/image103.svg" Type="http://schemas.openxmlformats.org/officeDocument/2006/relationships/image"/><Relationship Id="rId18" Target="../media/image27.png" Type="http://schemas.openxmlformats.org/officeDocument/2006/relationships/image"/><Relationship Id="rId19" Target="../media/image28.svg" Type="http://schemas.openxmlformats.org/officeDocument/2006/relationships/image"/><Relationship Id="rId2" Target="../media/image90.jpe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91.png" Type="http://schemas.openxmlformats.org/officeDocument/2006/relationships/image"/><Relationship Id="rId6" Target="../media/image92.svg" Type="http://schemas.openxmlformats.org/officeDocument/2006/relationships/image"/><Relationship Id="rId7" Target="../media/image93.svg" Type="http://schemas.openxmlformats.org/officeDocument/2006/relationships/image"/><Relationship Id="rId8" Target="../media/image94.svg" Type="http://schemas.openxmlformats.org/officeDocument/2006/relationships/image"/><Relationship Id="rId9" Target="../media/image9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13" Target="../media/image9.png" Type="http://schemas.openxmlformats.org/officeDocument/2006/relationships/image"/><Relationship Id="rId14" Target="../media/image10.svg" Type="http://schemas.openxmlformats.org/officeDocument/2006/relationships/image"/><Relationship Id="rId15" Target="../media/image11.png" Type="http://schemas.openxmlformats.org/officeDocument/2006/relationships/image"/><Relationship Id="rId16" Target="../media/image12.svg" Type="http://schemas.openxmlformats.org/officeDocument/2006/relationships/image"/><Relationship Id="rId17" Target="../media/image13.png" Type="http://schemas.openxmlformats.org/officeDocument/2006/relationships/image"/><Relationship Id="rId18" Target="../media/image14.svg" Type="http://schemas.openxmlformats.org/officeDocument/2006/relationships/image"/><Relationship Id="rId19" Target="../media/image15.png" Type="http://schemas.openxmlformats.org/officeDocument/2006/relationships/image"/><Relationship Id="rId2" Target="../media/image52.jpeg" Type="http://schemas.openxmlformats.org/officeDocument/2006/relationships/image"/><Relationship Id="rId20" Target="../media/image16.svg" Type="http://schemas.openxmlformats.org/officeDocument/2006/relationships/image"/><Relationship Id="rId21" Target="../media/image17.png" Type="http://schemas.openxmlformats.org/officeDocument/2006/relationships/image"/><Relationship Id="rId22" Target="../media/image18.svg" Type="http://schemas.openxmlformats.org/officeDocument/2006/relationships/image"/><Relationship Id="rId23" Target="../media/image19.png" Type="http://schemas.openxmlformats.org/officeDocument/2006/relationships/image"/><Relationship Id="rId24" Target="../media/image20.svg" Type="http://schemas.openxmlformats.org/officeDocument/2006/relationships/image"/><Relationship Id="rId25" Target="../media/image21.png" Type="http://schemas.openxmlformats.org/officeDocument/2006/relationships/image"/><Relationship Id="rId26" Target="../media/image22.svg" Type="http://schemas.openxmlformats.org/officeDocument/2006/relationships/image"/><Relationship Id="rId27" Target="../media/image23.png" Type="http://schemas.openxmlformats.org/officeDocument/2006/relationships/image"/><Relationship Id="rId28" Target="../media/image24.svg" Type="http://schemas.openxmlformats.org/officeDocument/2006/relationships/image"/><Relationship Id="rId29" Target="../media/image25.png" Type="http://schemas.openxmlformats.org/officeDocument/2006/relationships/image"/><Relationship Id="rId3" Target="../media/image27.png" Type="http://schemas.openxmlformats.org/officeDocument/2006/relationships/image"/><Relationship Id="rId30" Target="../media/image26.svg" Type="http://schemas.openxmlformats.org/officeDocument/2006/relationships/image"/><Relationship Id="rId4" Target="../media/image28.svg" Type="http://schemas.openxmlformats.org/officeDocument/2006/relationships/image"/><Relationship Id="rId5" Target="../media/image104.png" Type="http://schemas.openxmlformats.org/officeDocument/2006/relationships/image"/><Relationship Id="rId6" Target="../media/image105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E5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07186" y="6731206"/>
            <a:ext cx="2457534" cy="4865002"/>
            <a:chOff x="0" y="0"/>
            <a:chExt cx="424061" cy="8394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4061" cy="839482"/>
            </a:xfrm>
            <a:custGeom>
              <a:avLst/>
              <a:gdLst/>
              <a:ahLst/>
              <a:cxnLst/>
              <a:rect r="r" b="b" t="t" l="l"/>
              <a:pathLst>
                <a:path h="839482" w="424061">
                  <a:moveTo>
                    <a:pt x="179566" y="0"/>
                  </a:moveTo>
                  <a:lnTo>
                    <a:pt x="244495" y="0"/>
                  </a:lnTo>
                  <a:cubicBezTo>
                    <a:pt x="343666" y="0"/>
                    <a:pt x="424061" y="80394"/>
                    <a:pt x="424061" y="179566"/>
                  </a:cubicBezTo>
                  <a:lnTo>
                    <a:pt x="424061" y="659916"/>
                  </a:lnTo>
                  <a:cubicBezTo>
                    <a:pt x="424061" y="707540"/>
                    <a:pt x="405142" y="753213"/>
                    <a:pt x="371467" y="786888"/>
                  </a:cubicBezTo>
                  <a:cubicBezTo>
                    <a:pt x="337792" y="820564"/>
                    <a:pt x="292118" y="839482"/>
                    <a:pt x="244495" y="839482"/>
                  </a:cubicBezTo>
                  <a:lnTo>
                    <a:pt x="179566" y="839482"/>
                  </a:lnTo>
                  <a:cubicBezTo>
                    <a:pt x="80394" y="839482"/>
                    <a:pt x="0" y="759088"/>
                    <a:pt x="0" y="659916"/>
                  </a:cubicBezTo>
                  <a:lnTo>
                    <a:pt x="0" y="179566"/>
                  </a:lnTo>
                  <a:cubicBezTo>
                    <a:pt x="0" y="80394"/>
                    <a:pt x="80394" y="0"/>
                    <a:pt x="179566" y="0"/>
                  </a:cubicBezTo>
                  <a:close/>
                </a:path>
              </a:pathLst>
            </a:custGeom>
            <a:solidFill>
              <a:srgbClr val="EBA61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4061" cy="8775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89931" y="-873069"/>
            <a:ext cx="2544244" cy="4415685"/>
            <a:chOff x="0" y="0"/>
            <a:chExt cx="439023" cy="7619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39023" cy="761950"/>
            </a:xfrm>
            <a:custGeom>
              <a:avLst/>
              <a:gdLst/>
              <a:ahLst/>
              <a:cxnLst/>
              <a:rect r="r" b="b" t="t" l="l"/>
              <a:pathLst>
                <a:path h="761950" w="439023">
                  <a:moveTo>
                    <a:pt x="173446" y="0"/>
                  </a:moveTo>
                  <a:lnTo>
                    <a:pt x="265577" y="0"/>
                  </a:lnTo>
                  <a:cubicBezTo>
                    <a:pt x="311577" y="0"/>
                    <a:pt x="355694" y="18274"/>
                    <a:pt x="388222" y="50801"/>
                  </a:cubicBezTo>
                  <a:cubicBezTo>
                    <a:pt x="420749" y="83329"/>
                    <a:pt x="439023" y="127445"/>
                    <a:pt x="439023" y="173446"/>
                  </a:cubicBezTo>
                  <a:lnTo>
                    <a:pt x="439023" y="588504"/>
                  </a:lnTo>
                  <a:cubicBezTo>
                    <a:pt x="439023" y="684295"/>
                    <a:pt x="361368" y="761950"/>
                    <a:pt x="265577" y="761950"/>
                  </a:cubicBezTo>
                  <a:lnTo>
                    <a:pt x="173446" y="761950"/>
                  </a:lnTo>
                  <a:cubicBezTo>
                    <a:pt x="77655" y="761950"/>
                    <a:pt x="0" y="684295"/>
                    <a:pt x="0" y="588504"/>
                  </a:cubicBezTo>
                  <a:lnTo>
                    <a:pt x="0" y="173446"/>
                  </a:lnTo>
                  <a:cubicBezTo>
                    <a:pt x="0" y="77655"/>
                    <a:pt x="77655" y="0"/>
                    <a:pt x="173446" y="0"/>
                  </a:cubicBezTo>
                  <a:close/>
                </a:path>
              </a:pathLst>
            </a:custGeom>
            <a:solidFill>
              <a:srgbClr val="164B2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39023" cy="800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748673" y="2089601"/>
            <a:ext cx="3510627" cy="5931113"/>
            <a:chOff x="0" y="0"/>
            <a:chExt cx="739049" cy="12486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39049" cy="1248603"/>
            </a:xfrm>
            <a:custGeom>
              <a:avLst/>
              <a:gdLst/>
              <a:ahLst/>
              <a:cxnLst/>
              <a:rect r="r" b="b" t="t" l="l"/>
              <a:pathLst>
                <a:path h="1248603" w="739049">
                  <a:moveTo>
                    <a:pt x="77185" y="0"/>
                  </a:moveTo>
                  <a:lnTo>
                    <a:pt x="661864" y="0"/>
                  </a:lnTo>
                  <a:cubicBezTo>
                    <a:pt x="682335" y="0"/>
                    <a:pt x="701967" y="8132"/>
                    <a:pt x="716442" y="22607"/>
                  </a:cubicBezTo>
                  <a:cubicBezTo>
                    <a:pt x="730917" y="37082"/>
                    <a:pt x="739049" y="56714"/>
                    <a:pt x="739049" y="77185"/>
                  </a:cubicBezTo>
                  <a:lnTo>
                    <a:pt x="739049" y="1171419"/>
                  </a:lnTo>
                  <a:cubicBezTo>
                    <a:pt x="739049" y="1214047"/>
                    <a:pt x="704492" y="1248603"/>
                    <a:pt x="661864" y="1248603"/>
                  </a:cubicBezTo>
                  <a:lnTo>
                    <a:pt x="77185" y="1248603"/>
                  </a:lnTo>
                  <a:cubicBezTo>
                    <a:pt x="56714" y="1248603"/>
                    <a:pt x="37082" y="1240471"/>
                    <a:pt x="22607" y="1225996"/>
                  </a:cubicBezTo>
                  <a:cubicBezTo>
                    <a:pt x="8132" y="1211521"/>
                    <a:pt x="0" y="1191889"/>
                    <a:pt x="0" y="1171419"/>
                  </a:cubicBezTo>
                  <a:lnTo>
                    <a:pt x="0" y="77185"/>
                  </a:lnTo>
                  <a:cubicBezTo>
                    <a:pt x="0" y="56714"/>
                    <a:pt x="8132" y="37082"/>
                    <a:pt x="22607" y="22607"/>
                  </a:cubicBezTo>
                  <a:cubicBezTo>
                    <a:pt x="37082" y="8132"/>
                    <a:pt x="56714" y="0"/>
                    <a:pt x="77185" y="0"/>
                  </a:cubicBezTo>
                  <a:close/>
                </a:path>
              </a:pathLst>
            </a:custGeom>
            <a:blipFill>
              <a:blip r:embed="rId2"/>
              <a:stretch>
                <a:fillRect l="-62631" t="0" r="-62631" b="0"/>
              </a:stretch>
            </a:blipFill>
            <a:ln cap="rnd">
              <a:noFill/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9606739" y="2969381"/>
            <a:ext cx="3510627" cy="5931113"/>
            <a:chOff x="0" y="0"/>
            <a:chExt cx="739049" cy="12486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39049" cy="1248603"/>
            </a:xfrm>
            <a:custGeom>
              <a:avLst/>
              <a:gdLst/>
              <a:ahLst/>
              <a:cxnLst/>
              <a:rect r="r" b="b" t="t" l="l"/>
              <a:pathLst>
                <a:path h="1248603" w="739049">
                  <a:moveTo>
                    <a:pt x="77185" y="0"/>
                  </a:moveTo>
                  <a:lnTo>
                    <a:pt x="661864" y="0"/>
                  </a:lnTo>
                  <a:cubicBezTo>
                    <a:pt x="682335" y="0"/>
                    <a:pt x="701967" y="8132"/>
                    <a:pt x="716442" y="22607"/>
                  </a:cubicBezTo>
                  <a:cubicBezTo>
                    <a:pt x="730917" y="37082"/>
                    <a:pt x="739049" y="56714"/>
                    <a:pt x="739049" y="77185"/>
                  </a:cubicBezTo>
                  <a:lnTo>
                    <a:pt x="739049" y="1171419"/>
                  </a:lnTo>
                  <a:cubicBezTo>
                    <a:pt x="739049" y="1214047"/>
                    <a:pt x="704492" y="1248603"/>
                    <a:pt x="661864" y="1248603"/>
                  </a:cubicBezTo>
                  <a:lnTo>
                    <a:pt x="77185" y="1248603"/>
                  </a:lnTo>
                  <a:cubicBezTo>
                    <a:pt x="56714" y="1248603"/>
                    <a:pt x="37082" y="1240471"/>
                    <a:pt x="22607" y="1225996"/>
                  </a:cubicBezTo>
                  <a:cubicBezTo>
                    <a:pt x="8132" y="1211521"/>
                    <a:pt x="0" y="1191889"/>
                    <a:pt x="0" y="1171419"/>
                  </a:cubicBezTo>
                  <a:lnTo>
                    <a:pt x="0" y="77185"/>
                  </a:lnTo>
                  <a:cubicBezTo>
                    <a:pt x="0" y="56714"/>
                    <a:pt x="8132" y="37082"/>
                    <a:pt x="22607" y="22607"/>
                  </a:cubicBezTo>
                  <a:cubicBezTo>
                    <a:pt x="37082" y="8132"/>
                    <a:pt x="56714" y="0"/>
                    <a:pt x="77185" y="0"/>
                  </a:cubicBezTo>
                  <a:close/>
                </a:path>
              </a:pathLst>
            </a:custGeom>
            <a:blipFill>
              <a:blip r:embed="rId3"/>
              <a:stretch>
                <a:fillRect l="-100175" t="0" r="-100175" b="0"/>
              </a:stretch>
            </a:blipFill>
            <a:ln cap="rnd">
              <a:noFill/>
              <a:prstDash val="solid"/>
              <a:round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0089931" y="9419676"/>
            <a:ext cx="2245987" cy="593481"/>
            <a:chOff x="0" y="0"/>
            <a:chExt cx="2994649" cy="79130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2253075" y="271"/>
              <a:ext cx="178305" cy="178305"/>
            </a:xfrm>
            <a:custGeom>
              <a:avLst/>
              <a:gdLst/>
              <a:ahLst/>
              <a:cxnLst/>
              <a:rect r="r" b="b" t="t" l="l"/>
              <a:pathLst>
                <a:path h="178305" w="178305">
                  <a:moveTo>
                    <a:pt x="0" y="0"/>
                  </a:moveTo>
                  <a:lnTo>
                    <a:pt x="178306" y="0"/>
                  </a:lnTo>
                  <a:lnTo>
                    <a:pt x="178306" y="178305"/>
                  </a:lnTo>
                  <a:lnTo>
                    <a:pt x="0" y="178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8543" t="-97554" r="-360591" b="-72158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126538" y="0"/>
              <a:ext cx="178305" cy="178956"/>
            </a:xfrm>
            <a:custGeom>
              <a:avLst/>
              <a:gdLst/>
              <a:ahLst/>
              <a:cxnLst/>
              <a:rect r="r" b="b" t="t" l="l"/>
              <a:pathLst>
                <a:path h="178956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956"/>
                  </a:lnTo>
                  <a:lnTo>
                    <a:pt x="0" y="178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638766" t="-469622" r="-81317" b="-377741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816344" y="612457"/>
              <a:ext cx="178305" cy="178305"/>
            </a:xfrm>
            <a:custGeom>
              <a:avLst/>
              <a:gdLst/>
              <a:ahLst/>
              <a:cxnLst/>
              <a:rect r="r" b="b" t="t" l="l"/>
              <a:pathLst>
                <a:path h="178305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305"/>
                  </a:lnTo>
                  <a:lnTo>
                    <a:pt x="0" y="178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7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543953" t="-641085" r="-139663" b="-69902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563269" y="400"/>
              <a:ext cx="178305" cy="177996"/>
            </a:xfrm>
            <a:custGeom>
              <a:avLst/>
              <a:gdLst/>
              <a:ahLst/>
              <a:cxnLst/>
              <a:rect r="r" b="b" t="t" l="l"/>
              <a:pathLst>
                <a:path h="177996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7996"/>
                  </a:lnTo>
                  <a:lnTo>
                    <a:pt x="0" y="177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470127" t="-421608" r="-123715" b="-173438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689807" y="271"/>
              <a:ext cx="178305" cy="178305"/>
            </a:xfrm>
            <a:custGeom>
              <a:avLst/>
              <a:gdLst/>
              <a:ahLst/>
              <a:cxnLst/>
              <a:rect r="r" b="b" t="t" l="l"/>
              <a:pathLst>
                <a:path h="178305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305"/>
                  </a:lnTo>
                  <a:lnTo>
                    <a:pt x="0" y="178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7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306898" t="-56319" r="-124557" b="-403107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816344" y="271"/>
              <a:ext cx="178305" cy="178305"/>
            </a:xfrm>
            <a:custGeom>
              <a:avLst/>
              <a:gdLst/>
              <a:ahLst/>
              <a:cxnLst/>
              <a:rect r="r" b="b" t="t" l="l"/>
              <a:pathLst>
                <a:path h="178305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305"/>
                  </a:lnTo>
                  <a:lnTo>
                    <a:pt x="0" y="178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7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-85460" t="-85441" r="-503456" b="-503475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612457"/>
              <a:ext cx="178305" cy="178305"/>
            </a:xfrm>
            <a:custGeom>
              <a:avLst/>
              <a:gdLst/>
              <a:ahLst/>
              <a:cxnLst/>
              <a:rect r="r" b="b" t="t" l="l"/>
              <a:pathLst>
                <a:path h="178305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305"/>
                  </a:lnTo>
                  <a:lnTo>
                    <a:pt x="0" y="178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7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-468660" t="-344973" r="-122978" b="-172314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563269" y="612287"/>
              <a:ext cx="178305" cy="178713"/>
            </a:xfrm>
            <a:custGeom>
              <a:avLst/>
              <a:gdLst/>
              <a:ahLst/>
              <a:cxnLst/>
              <a:rect r="r" b="b" t="t" l="l"/>
              <a:pathLst>
                <a:path h="178713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713"/>
                  </a:lnTo>
                  <a:lnTo>
                    <a:pt x="0" y="178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7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-320832" t="-278811" r="-40455" b="-81423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253075" y="612067"/>
              <a:ext cx="178305" cy="179241"/>
            </a:xfrm>
            <a:custGeom>
              <a:avLst/>
              <a:gdLst/>
              <a:ahLst/>
              <a:cxnLst/>
              <a:rect r="r" b="b" t="t" l="l"/>
              <a:pathLst>
                <a:path h="179241" w="178305">
                  <a:moveTo>
                    <a:pt x="0" y="0"/>
                  </a:moveTo>
                  <a:lnTo>
                    <a:pt x="178306" y="0"/>
                  </a:lnTo>
                  <a:lnTo>
                    <a:pt x="178306" y="179241"/>
                  </a:lnTo>
                  <a:lnTo>
                    <a:pt x="0" y="179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70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-456846" t="-60785" r="-135515" b="-527961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1259"/>
              <a:ext cx="178305" cy="175934"/>
            </a:xfrm>
            <a:custGeom>
              <a:avLst/>
              <a:gdLst/>
              <a:ahLst/>
              <a:cxnLst/>
              <a:rect r="r" b="b" t="t" l="l"/>
              <a:pathLst>
                <a:path h="175934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5934"/>
                  </a:lnTo>
                  <a:lnTo>
                    <a:pt x="0" y="175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70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-492466" t="-104900" r="-217722" b="-616207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689807" y="612457"/>
              <a:ext cx="178305" cy="178305"/>
            </a:xfrm>
            <a:custGeom>
              <a:avLst/>
              <a:gdLst/>
              <a:ahLst/>
              <a:cxnLst/>
              <a:rect r="r" b="b" t="t" l="l"/>
              <a:pathLst>
                <a:path h="178305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305"/>
                  </a:lnTo>
                  <a:lnTo>
                    <a:pt x="0" y="178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70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-605518" t="-68326" r="-226411" b="-717008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126538" y="612260"/>
              <a:ext cx="178305" cy="178777"/>
            </a:xfrm>
            <a:custGeom>
              <a:avLst/>
              <a:gdLst/>
              <a:ahLst/>
              <a:cxnLst/>
              <a:rect r="r" b="b" t="t" l="l"/>
              <a:pathLst>
                <a:path h="178777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777"/>
                  </a:lnTo>
                  <a:lnTo>
                    <a:pt x="0" y="178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70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 l="-527907" t="-465593" r="-164378" b="-211761"/>
              </a:stretch>
            </a:blipFill>
          </p:spPr>
        </p:sp>
      </p:grpSp>
      <p:sp>
        <p:nvSpPr>
          <p:cNvPr name="Freeform 25" id="25"/>
          <p:cNvSpPr/>
          <p:nvPr/>
        </p:nvSpPr>
        <p:spPr>
          <a:xfrm flipH="false" flipV="false" rot="-5400000">
            <a:off x="15279764" y="401902"/>
            <a:ext cx="448444" cy="1616013"/>
          </a:xfrm>
          <a:custGeom>
            <a:avLst/>
            <a:gdLst/>
            <a:ahLst/>
            <a:cxnLst/>
            <a:rect r="r" b="b" t="t" l="l"/>
            <a:pathLst>
              <a:path h="1616013" w="448444">
                <a:moveTo>
                  <a:pt x="0" y="0"/>
                </a:moveTo>
                <a:lnTo>
                  <a:pt x="448444" y="0"/>
                </a:lnTo>
                <a:lnTo>
                  <a:pt x="448444" y="1616014"/>
                </a:lnTo>
                <a:lnTo>
                  <a:pt x="0" y="161601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370851" y="277626"/>
            <a:ext cx="1843991" cy="1864565"/>
          </a:xfrm>
          <a:custGeom>
            <a:avLst/>
            <a:gdLst/>
            <a:ahLst/>
            <a:cxnLst/>
            <a:rect r="r" b="b" t="t" l="l"/>
            <a:pathLst>
              <a:path h="1864565" w="1843991">
                <a:moveTo>
                  <a:pt x="0" y="0"/>
                </a:moveTo>
                <a:lnTo>
                  <a:pt x="1843991" y="0"/>
                </a:lnTo>
                <a:lnTo>
                  <a:pt x="1843991" y="1864566"/>
                </a:lnTo>
                <a:lnTo>
                  <a:pt x="0" y="1864566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78174" y="2871672"/>
            <a:ext cx="9044823" cy="3059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22"/>
              </a:lnSpc>
            </a:pPr>
            <a:r>
              <a:rPr lang="en-US" sz="11722">
                <a:solidFill>
                  <a:srgbClr val="164B2D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FARMER PERSPECTIVE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214842" y="1100756"/>
            <a:ext cx="2516786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199" b="true">
                <a:solidFill>
                  <a:srgbClr val="164B2D"/>
                </a:solidFill>
                <a:latin typeface="Inter Bold"/>
                <a:ea typeface="Inter Bold"/>
                <a:cs typeface="Inter Bold"/>
                <a:sym typeface="Inter Bold"/>
              </a:rPr>
              <a:t>Biano Simmentals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8700" y="6087697"/>
            <a:ext cx="811530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40"/>
              </a:lnSpc>
            </a:pPr>
            <a:r>
              <a:rPr lang="en-US" sz="3700">
                <a:solidFill>
                  <a:srgbClr val="2E2016"/>
                </a:solidFill>
                <a:latin typeface="Inter"/>
                <a:ea typeface="Inter"/>
                <a:cs typeface="Inter"/>
                <a:sym typeface="Inter"/>
              </a:rPr>
              <a:t>ON JUNCAO FODDER SYSTEMS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28700" y="8274334"/>
            <a:ext cx="2242413" cy="372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8"/>
              </a:lnSpc>
              <a:spcBef>
                <a:spcPct val="0"/>
              </a:spcBef>
            </a:pPr>
            <a:r>
              <a:rPr lang="en-US" sz="219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Presented by: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28700" y="8600873"/>
            <a:ext cx="3536752" cy="1673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34"/>
              </a:lnSpc>
            </a:pPr>
            <a:r>
              <a:rPr lang="en-US" sz="2382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Obert Chinhamo</a:t>
            </a:r>
          </a:p>
          <a:p>
            <a:pPr algn="l">
              <a:lnSpc>
                <a:spcPts val="3334"/>
              </a:lnSpc>
            </a:pPr>
            <a:r>
              <a:rPr lang="en-US" sz="2382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Biano Farm Zimbabwe</a:t>
            </a:r>
          </a:p>
          <a:p>
            <a:pPr algn="l">
              <a:lnSpc>
                <a:spcPts val="3334"/>
              </a:lnSpc>
              <a:spcBef>
                <a:spcPct val="0"/>
              </a:spcBef>
            </a:pPr>
            <a:r>
              <a:rPr lang="en-US" b="true" sz="2382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Simmental Stud Breeder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606739" y="8881443"/>
            <a:ext cx="3510627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armigiano Caption"/>
                <a:ea typeface="Parmigiano Caption"/>
                <a:cs typeface="Parmigiano Caption"/>
                <a:sym typeface="Parmigiano Caption"/>
              </a:rPr>
              <a:t>30 January 2026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748673" y="8001664"/>
            <a:ext cx="3510627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armigiano Caption"/>
                <a:ea typeface="Parmigiano Caption"/>
                <a:cs typeface="Parmigiano Caption"/>
                <a:sym typeface="Parmigiano Caption"/>
              </a:rPr>
              <a:t>March 2026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E5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35027" y="2699421"/>
            <a:ext cx="6741305" cy="8065651"/>
            <a:chOff x="0" y="0"/>
            <a:chExt cx="1775488" cy="21242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75488" cy="2124287"/>
            </a:xfrm>
            <a:custGeom>
              <a:avLst/>
              <a:gdLst/>
              <a:ahLst/>
              <a:cxnLst/>
              <a:rect r="r" b="b" t="t" l="l"/>
              <a:pathLst>
                <a:path h="2124287" w="1775488">
                  <a:moveTo>
                    <a:pt x="0" y="0"/>
                  </a:moveTo>
                  <a:lnTo>
                    <a:pt x="1775488" y="0"/>
                  </a:lnTo>
                  <a:lnTo>
                    <a:pt x="1775488" y="2124287"/>
                  </a:lnTo>
                  <a:lnTo>
                    <a:pt x="0" y="2124287"/>
                  </a:lnTo>
                  <a:close/>
                </a:path>
              </a:pathLst>
            </a:custGeom>
            <a:solidFill>
              <a:srgbClr val="EBA61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47625"/>
              <a:ext cx="1775488" cy="20766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07500" y="3601678"/>
            <a:ext cx="8510760" cy="6388448"/>
            <a:chOff x="0" y="0"/>
            <a:chExt cx="1318539" cy="9897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18539" cy="989738"/>
            </a:xfrm>
            <a:custGeom>
              <a:avLst/>
              <a:gdLst/>
              <a:ahLst/>
              <a:cxnLst/>
              <a:rect r="r" b="b" t="t" l="l"/>
              <a:pathLst>
                <a:path h="989738" w="1318539">
                  <a:moveTo>
                    <a:pt x="32748" y="0"/>
                  </a:moveTo>
                  <a:lnTo>
                    <a:pt x="1285792" y="0"/>
                  </a:lnTo>
                  <a:cubicBezTo>
                    <a:pt x="1303878" y="0"/>
                    <a:pt x="1318539" y="14662"/>
                    <a:pt x="1318539" y="32748"/>
                  </a:cubicBezTo>
                  <a:lnTo>
                    <a:pt x="1318539" y="956990"/>
                  </a:lnTo>
                  <a:cubicBezTo>
                    <a:pt x="1318539" y="975076"/>
                    <a:pt x="1303878" y="989738"/>
                    <a:pt x="1285792" y="989738"/>
                  </a:cubicBezTo>
                  <a:lnTo>
                    <a:pt x="32748" y="989738"/>
                  </a:lnTo>
                  <a:cubicBezTo>
                    <a:pt x="14662" y="989738"/>
                    <a:pt x="0" y="975076"/>
                    <a:pt x="0" y="956990"/>
                  </a:cubicBezTo>
                  <a:lnTo>
                    <a:pt x="0" y="32748"/>
                  </a:lnTo>
                  <a:cubicBezTo>
                    <a:pt x="0" y="14662"/>
                    <a:pt x="14662" y="0"/>
                    <a:pt x="32748" y="0"/>
                  </a:cubicBezTo>
                  <a:close/>
                </a:path>
              </a:pathLst>
            </a:custGeom>
            <a:blipFill>
              <a:blip r:embed="rId2"/>
              <a:stretch>
                <a:fillRect l="-5602" t="0" r="-5602" b="0"/>
              </a:stretch>
            </a:blipFill>
            <a:ln w="85725" cap="rnd">
              <a:solidFill>
                <a:srgbClr val="164B2D"/>
              </a:solidFill>
              <a:prstDash val="solid"/>
              <a:round/>
            </a:ln>
          </p:spPr>
        </p:sp>
      </p:grpSp>
      <p:sp>
        <p:nvSpPr>
          <p:cNvPr name="AutoShape 7" id="7"/>
          <p:cNvSpPr/>
          <p:nvPr/>
        </p:nvSpPr>
        <p:spPr>
          <a:xfrm flipV="true">
            <a:off x="8901485" y="9239250"/>
            <a:ext cx="10149709" cy="0"/>
          </a:xfrm>
          <a:prstGeom prst="line">
            <a:avLst/>
          </a:prstGeom>
          <a:ln cap="flat" w="38100">
            <a:solidFill>
              <a:srgbClr val="164B2D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Freeform 8" id="8"/>
          <p:cNvSpPr/>
          <p:nvPr/>
        </p:nvSpPr>
        <p:spPr>
          <a:xfrm flipH="false" flipV="false" rot="-5400000">
            <a:off x="15781116" y="1891414"/>
            <a:ext cx="448444" cy="1616013"/>
          </a:xfrm>
          <a:custGeom>
            <a:avLst/>
            <a:gdLst/>
            <a:ahLst/>
            <a:cxnLst/>
            <a:rect r="r" b="b" t="t" l="l"/>
            <a:pathLst>
              <a:path h="1616013" w="448444">
                <a:moveTo>
                  <a:pt x="0" y="0"/>
                </a:moveTo>
                <a:lnTo>
                  <a:pt x="448443" y="0"/>
                </a:lnTo>
                <a:lnTo>
                  <a:pt x="448443" y="1616013"/>
                </a:lnTo>
                <a:lnTo>
                  <a:pt x="0" y="16160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2478502" y="9011859"/>
            <a:ext cx="304967" cy="1318776"/>
          </a:xfrm>
          <a:custGeom>
            <a:avLst/>
            <a:gdLst/>
            <a:ahLst/>
            <a:cxnLst/>
            <a:rect r="r" b="b" t="t" l="l"/>
            <a:pathLst>
              <a:path h="1318776" w="304967">
                <a:moveTo>
                  <a:pt x="0" y="0"/>
                </a:moveTo>
                <a:lnTo>
                  <a:pt x="304967" y="0"/>
                </a:lnTo>
                <a:lnTo>
                  <a:pt x="304967" y="1318776"/>
                </a:lnTo>
                <a:lnTo>
                  <a:pt x="0" y="13187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716010" y="561443"/>
            <a:ext cx="7601070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>
                <a:solidFill>
                  <a:srgbClr val="164B2D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ABOUT BIANO FARM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01485" y="4100090"/>
            <a:ext cx="7601070" cy="4105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</a:p>
          <a:p>
            <a:pPr algn="l" marL="561339" indent="-280669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Simmental cattle stud breeding program</a:t>
            </a:r>
          </a:p>
          <a:p>
            <a:pPr algn="l" marL="561339" indent="-280669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Focus on producing high-quality breeding cattle</a:t>
            </a:r>
          </a:p>
          <a:p>
            <a:pPr algn="l" marL="561339" indent="-280669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Multiple award-winning animals at ag</a:t>
            </a:r>
            <a:r>
              <a:rPr lang="en-US" sz="2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ricultural shows</a:t>
            </a:r>
          </a:p>
          <a:p>
            <a:pPr algn="l" marL="561339" indent="-280669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Commitment to genetic improvement of Zimbabwe’s cattle industry</a:t>
            </a:r>
          </a:p>
          <a:p>
            <a:pPr algn="l">
              <a:lnSpc>
                <a:spcPts val="363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E5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83443" y="5425229"/>
            <a:ext cx="4832872" cy="5324735"/>
            <a:chOff x="0" y="0"/>
            <a:chExt cx="1272855" cy="14023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2855" cy="1402399"/>
            </a:xfrm>
            <a:custGeom>
              <a:avLst/>
              <a:gdLst/>
              <a:ahLst/>
              <a:cxnLst/>
              <a:rect r="r" b="b" t="t" l="l"/>
              <a:pathLst>
                <a:path h="1402399" w="1272855">
                  <a:moveTo>
                    <a:pt x="0" y="0"/>
                  </a:moveTo>
                  <a:lnTo>
                    <a:pt x="1272855" y="0"/>
                  </a:lnTo>
                  <a:lnTo>
                    <a:pt x="1272855" y="1402399"/>
                  </a:lnTo>
                  <a:lnTo>
                    <a:pt x="0" y="1402399"/>
                  </a:lnTo>
                  <a:close/>
                </a:path>
              </a:pathLst>
            </a:custGeom>
            <a:solidFill>
              <a:srgbClr val="EBA61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47625"/>
              <a:ext cx="1272855" cy="13547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233285" y="2853657"/>
            <a:ext cx="5026015" cy="6404643"/>
            <a:chOff x="0" y="0"/>
            <a:chExt cx="778661" cy="9922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78661" cy="992247"/>
            </a:xfrm>
            <a:custGeom>
              <a:avLst/>
              <a:gdLst/>
              <a:ahLst/>
              <a:cxnLst/>
              <a:rect r="r" b="b" t="t" l="l"/>
              <a:pathLst>
                <a:path h="992247" w="778661">
                  <a:moveTo>
                    <a:pt x="55453" y="0"/>
                  </a:moveTo>
                  <a:lnTo>
                    <a:pt x="723208" y="0"/>
                  </a:lnTo>
                  <a:cubicBezTo>
                    <a:pt x="737915" y="0"/>
                    <a:pt x="752020" y="5842"/>
                    <a:pt x="762419" y="16242"/>
                  </a:cubicBezTo>
                  <a:cubicBezTo>
                    <a:pt x="772819" y="26641"/>
                    <a:pt x="778661" y="40746"/>
                    <a:pt x="778661" y="55453"/>
                  </a:cubicBezTo>
                  <a:lnTo>
                    <a:pt x="778661" y="936793"/>
                  </a:lnTo>
                  <a:cubicBezTo>
                    <a:pt x="778661" y="967419"/>
                    <a:pt x="753834" y="992247"/>
                    <a:pt x="723208" y="992247"/>
                  </a:cubicBezTo>
                  <a:lnTo>
                    <a:pt x="55453" y="992247"/>
                  </a:lnTo>
                  <a:cubicBezTo>
                    <a:pt x="24827" y="992247"/>
                    <a:pt x="0" y="967419"/>
                    <a:pt x="0" y="936793"/>
                  </a:cubicBezTo>
                  <a:lnTo>
                    <a:pt x="0" y="55453"/>
                  </a:lnTo>
                  <a:cubicBezTo>
                    <a:pt x="0" y="24827"/>
                    <a:pt x="24827" y="0"/>
                    <a:pt x="55453" y="0"/>
                  </a:cubicBezTo>
                  <a:close/>
                </a:path>
              </a:pathLst>
            </a:custGeom>
            <a:blipFill>
              <a:blip r:embed="rId2"/>
              <a:stretch>
                <a:fillRect l="-34953" t="0" r="-34953" b="0"/>
              </a:stretch>
            </a:blipFill>
            <a:ln cap="rnd">
              <a:noFill/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3827811" y="1767506"/>
            <a:ext cx="1836964" cy="614356"/>
            <a:chOff x="0" y="0"/>
            <a:chExt cx="2449285" cy="81914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8704" cy="230963"/>
            </a:xfrm>
            <a:custGeom>
              <a:avLst/>
              <a:gdLst/>
              <a:ahLst/>
              <a:cxnLst/>
              <a:rect r="r" b="b" t="t" l="l"/>
              <a:pathLst>
                <a:path h="230963" w="228704">
                  <a:moveTo>
                    <a:pt x="0" y="0"/>
                  </a:moveTo>
                  <a:lnTo>
                    <a:pt x="228704" y="0"/>
                  </a:lnTo>
                  <a:lnTo>
                    <a:pt x="228704" y="230963"/>
                  </a:lnTo>
                  <a:lnTo>
                    <a:pt x="0" y="230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45475" t="-272482" r="0" b="-378581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80387" y="0"/>
              <a:ext cx="228704" cy="229770"/>
            </a:xfrm>
            <a:custGeom>
              <a:avLst/>
              <a:gdLst/>
              <a:ahLst/>
              <a:cxnLst/>
              <a:rect r="r" b="b" t="t" l="l"/>
              <a:pathLst>
                <a:path h="229770" w="228704">
                  <a:moveTo>
                    <a:pt x="0" y="0"/>
                  </a:moveTo>
                  <a:lnTo>
                    <a:pt x="228705" y="0"/>
                  </a:lnTo>
                  <a:lnTo>
                    <a:pt x="228705" y="229770"/>
                  </a:lnTo>
                  <a:lnTo>
                    <a:pt x="0" y="229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66452" t="-78640" r="-490281" b="-655409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20581" y="0"/>
              <a:ext cx="228704" cy="228704"/>
            </a:xfrm>
            <a:custGeom>
              <a:avLst/>
              <a:gdLst/>
              <a:ahLst/>
              <a:cxnLst/>
              <a:rect r="r" b="b" t="t" l="l"/>
              <a:pathLst>
                <a:path h="228704" w="228704">
                  <a:moveTo>
                    <a:pt x="0" y="0"/>
                  </a:moveTo>
                  <a:lnTo>
                    <a:pt x="228704" y="0"/>
                  </a:lnTo>
                  <a:lnTo>
                    <a:pt x="228704" y="228704"/>
                  </a:lnTo>
                  <a:lnTo>
                    <a:pt x="0" y="228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136594" t="-450599" r="-594854" b="-309891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740194" y="0"/>
              <a:ext cx="228704" cy="228704"/>
            </a:xfrm>
            <a:custGeom>
              <a:avLst/>
              <a:gdLst/>
              <a:ahLst/>
              <a:cxnLst/>
              <a:rect r="r" b="b" t="t" l="l"/>
              <a:pathLst>
                <a:path h="228704" w="228704">
                  <a:moveTo>
                    <a:pt x="0" y="0"/>
                  </a:moveTo>
                  <a:lnTo>
                    <a:pt x="228704" y="0"/>
                  </a:lnTo>
                  <a:lnTo>
                    <a:pt x="228704" y="228704"/>
                  </a:lnTo>
                  <a:lnTo>
                    <a:pt x="0" y="228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160262" t="-3793" r="-428278" b="-903213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740194" y="589185"/>
              <a:ext cx="228704" cy="227347"/>
            </a:xfrm>
            <a:custGeom>
              <a:avLst/>
              <a:gdLst/>
              <a:ahLst/>
              <a:cxnLst/>
              <a:rect r="r" b="b" t="t" l="l"/>
              <a:pathLst>
                <a:path h="227347" w="228704">
                  <a:moveTo>
                    <a:pt x="0" y="0"/>
                  </a:moveTo>
                  <a:lnTo>
                    <a:pt x="228704" y="0"/>
                  </a:lnTo>
                  <a:lnTo>
                    <a:pt x="228704" y="227347"/>
                  </a:lnTo>
                  <a:lnTo>
                    <a:pt x="0" y="227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0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259699" t="-234300" r="-615443" b="-221171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480387" y="590252"/>
              <a:ext cx="228704" cy="227681"/>
            </a:xfrm>
            <a:custGeom>
              <a:avLst/>
              <a:gdLst/>
              <a:ahLst/>
              <a:cxnLst/>
              <a:rect r="r" b="b" t="t" l="l"/>
              <a:pathLst>
                <a:path h="227681" w="228704">
                  <a:moveTo>
                    <a:pt x="0" y="0"/>
                  </a:moveTo>
                  <a:lnTo>
                    <a:pt x="228705" y="0"/>
                  </a:lnTo>
                  <a:lnTo>
                    <a:pt x="228705" y="227680"/>
                  </a:lnTo>
                  <a:lnTo>
                    <a:pt x="0" y="227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70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-374431" t="-69477" r="-78376" b="-395705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591444"/>
              <a:ext cx="228704" cy="227697"/>
            </a:xfrm>
            <a:custGeom>
              <a:avLst/>
              <a:gdLst/>
              <a:ahLst/>
              <a:cxnLst/>
              <a:rect r="r" b="b" t="t" l="l"/>
              <a:pathLst>
                <a:path h="227697" w="228704">
                  <a:moveTo>
                    <a:pt x="0" y="0"/>
                  </a:moveTo>
                  <a:lnTo>
                    <a:pt x="228704" y="0"/>
                  </a:lnTo>
                  <a:lnTo>
                    <a:pt x="228704" y="227697"/>
                  </a:lnTo>
                  <a:lnTo>
                    <a:pt x="0" y="227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70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-656435" t="-65050" r="-66000" b="-760523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220581" y="589185"/>
              <a:ext cx="228704" cy="229121"/>
            </a:xfrm>
            <a:custGeom>
              <a:avLst/>
              <a:gdLst/>
              <a:ahLst/>
              <a:cxnLst/>
              <a:rect r="r" b="b" t="t" l="l"/>
              <a:pathLst>
                <a:path h="229121" w="228704">
                  <a:moveTo>
                    <a:pt x="0" y="0"/>
                  </a:moveTo>
                  <a:lnTo>
                    <a:pt x="228704" y="0"/>
                  </a:lnTo>
                  <a:lnTo>
                    <a:pt x="228704" y="229121"/>
                  </a:lnTo>
                  <a:lnTo>
                    <a:pt x="0" y="229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70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-379070" t="-198840" r="-46137" b="-225413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-5400000">
            <a:off x="10555445" y="8851572"/>
            <a:ext cx="312434" cy="1125890"/>
          </a:xfrm>
          <a:custGeom>
            <a:avLst/>
            <a:gdLst/>
            <a:ahLst/>
            <a:cxnLst/>
            <a:rect r="r" b="b" t="t" l="l"/>
            <a:pathLst>
              <a:path h="1125890" w="312434">
                <a:moveTo>
                  <a:pt x="0" y="0"/>
                </a:moveTo>
                <a:lnTo>
                  <a:pt x="312435" y="0"/>
                </a:lnTo>
                <a:lnTo>
                  <a:pt x="312435" y="1125890"/>
                </a:lnTo>
                <a:lnTo>
                  <a:pt x="0" y="112589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>
            <a:off x="6247171" y="4439672"/>
            <a:ext cx="0" cy="393317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1028700" y="969784"/>
            <a:ext cx="10994446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>
                <a:solidFill>
                  <a:srgbClr val="164B2D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CATTLE FEED REQUIRE</a:t>
            </a:r>
            <a:r>
              <a:rPr lang="en-US" sz="9000">
                <a:solidFill>
                  <a:srgbClr val="164B2D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MENTS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4382522"/>
            <a:ext cx="4939718" cy="475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 b="true">
                <a:solidFill>
                  <a:srgbClr val="2E2016"/>
                </a:solidFill>
                <a:latin typeface="Inter Bold"/>
                <a:ea typeface="Inter Bold"/>
                <a:cs typeface="Inter Bold"/>
                <a:sym typeface="Inter Bold"/>
              </a:rPr>
              <a:t>Average intake per animal:</a:t>
            </a:r>
          </a:p>
          <a:p>
            <a:pPr algn="just">
              <a:lnSpc>
                <a:spcPts val="3639"/>
              </a:lnSpc>
            </a:pP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2E2016"/>
                </a:solidFill>
                <a:latin typeface="Inter"/>
                <a:ea typeface="Inter"/>
                <a:cs typeface="Inter"/>
                <a:sym typeface="Inter"/>
              </a:rPr>
              <a:t>12–15 kg dry matter/day</a:t>
            </a: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2E2016"/>
                </a:solidFill>
                <a:latin typeface="Inter"/>
                <a:ea typeface="Inter"/>
                <a:cs typeface="Inter"/>
                <a:sym typeface="Inter"/>
              </a:rPr>
              <a:t>360–450 kg/month</a:t>
            </a:r>
          </a:p>
          <a:p>
            <a:pPr algn="just">
              <a:lnSpc>
                <a:spcPts val="3359"/>
              </a:lnSpc>
            </a:pPr>
          </a:p>
          <a:p>
            <a:pPr algn="just">
              <a:lnSpc>
                <a:spcPts val="3639"/>
              </a:lnSpc>
            </a:pPr>
            <a:r>
              <a:rPr lang="en-US" sz="2599" b="true">
                <a:solidFill>
                  <a:srgbClr val="2E2016"/>
                </a:solidFill>
                <a:latin typeface="Inter Bold"/>
                <a:ea typeface="Inter Bold"/>
                <a:cs typeface="Inter Bold"/>
                <a:sym typeface="Inter Bold"/>
              </a:rPr>
              <a:t>Cost of commercial feeds</a:t>
            </a:r>
          </a:p>
          <a:p>
            <a:pPr algn="just">
              <a:lnSpc>
                <a:spcPts val="3639"/>
              </a:lnSpc>
            </a:pP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$18–$25 per bag</a:t>
            </a: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High cost during dry seasons</a:t>
            </a:r>
          </a:p>
          <a:p>
            <a:pPr algn="just">
              <a:lnSpc>
                <a:spcPts val="3359"/>
              </a:lnSpc>
            </a:pPr>
          </a:p>
          <a:p>
            <a:pPr algn="just">
              <a:lnSpc>
                <a:spcPts val="3359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3500096"/>
            <a:ext cx="6414104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true">
                <a:solidFill>
                  <a:srgbClr val="7A9D5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Feed Requirements for Our Herd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525923" y="4382522"/>
            <a:ext cx="5826297" cy="342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 b="true">
                <a:solidFill>
                  <a:srgbClr val="2E2016"/>
                </a:solidFill>
                <a:latin typeface="Inter Bold"/>
                <a:ea typeface="Inter Bold"/>
                <a:cs typeface="Inter Bold"/>
                <a:sym typeface="Inter Bold"/>
              </a:rPr>
              <a:t>Feed sources:</a:t>
            </a:r>
          </a:p>
          <a:p>
            <a:pPr algn="just">
              <a:lnSpc>
                <a:spcPts val="3639"/>
              </a:lnSpc>
            </a:pP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Natural grazing</a:t>
            </a: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Hay</a:t>
            </a: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Silage</a:t>
            </a: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Crop residues</a:t>
            </a: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Commercial stockfe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ed supplements</a:t>
            </a:r>
          </a:p>
          <a:p>
            <a:pPr algn="just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E5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184264">
            <a:off x="15511952" y="6420328"/>
            <a:ext cx="2833111" cy="5070445"/>
          </a:xfrm>
          <a:custGeom>
            <a:avLst/>
            <a:gdLst/>
            <a:ahLst/>
            <a:cxnLst/>
            <a:rect r="r" b="b" t="t" l="l"/>
            <a:pathLst>
              <a:path h="5070445" w="2833111">
                <a:moveTo>
                  <a:pt x="0" y="0"/>
                </a:moveTo>
                <a:lnTo>
                  <a:pt x="2833112" y="0"/>
                </a:lnTo>
                <a:lnTo>
                  <a:pt x="2833112" y="5070445"/>
                </a:lnTo>
                <a:lnTo>
                  <a:pt x="0" y="5070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521390" y="2628900"/>
            <a:ext cx="3702928" cy="6613711"/>
            <a:chOff x="0" y="0"/>
            <a:chExt cx="573680" cy="10246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680" cy="1024637"/>
            </a:xfrm>
            <a:custGeom>
              <a:avLst/>
              <a:gdLst/>
              <a:ahLst/>
              <a:cxnLst/>
              <a:rect r="r" b="b" t="t" l="l"/>
              <a:pathLst>
                <a:path h="1024637" w="573680">
                  <a:moveTo>
                    <a:pt x="75267" y="0"/>
                  </a:moveTo>
                  <a:lnTo>
                    <a:pt x="498413" y="0"/>
                  </a:lnTo>
                  <a:cubicBezTo>
                    <a:pt x="518375" y="0"/>
                    <a:pt x="537520" y="7930"/>
                    <a:pt x="551635" y="22045"/>
                  </a:cubicBezTo>
                  <a:cubicBezTo>
                    <a:pt x="565750" y="36161"/>
                    <a:pt x="573680" y="55305"/>
                    <a:pt x="573680" y="75267"/>
                  </a:cubicBezTo>
                  <a:lnTo>
                    <a:pt x="573680" y="949370"/>
                  </a:lnTo>
                  <a:cubicBezTo>
                    <a:pt x="573680" y="990939"/>
                    <a:pt x="539982" y="1024637"/>
                    <a:pt x="498413" y="1024637"/>
                  </a:cubicBezTo>
                  <a:lnTo>
                    <a:pt x="75267" y="1024637"/>
                  </a:lnTo>
                  <a:cubicBezTo>
                    <a:pt x="33698" y="1024637"/>
                    <a:pt x="0" y="990939"/>
                    <a:pt x="0" y="949370"/>
                  </a:cubicBezTo>
                  <a:lnTo>
                    <a:pt x="0" y="75267"/>
                  </a:lnTo>
                  <a:cubicBezTo>
                    <a:pt x="0" y="33698"/>
                    <a:pt x="33698" y="0"/>
                    <a:pt x="75267" y="0"/>
                  </a:cubicBezTo>
                  <a:close/>
                </a:path>
              </a:pathLst>
            </a:custGeom>
            <a:blipFill>
              <a:blip r:embed="rId4"/>
              <a:stretch>
                <a:fillRect l="-16977" t="0" r="-16977" b="0"/>
              </a:stretch>
            </a:blipFill>
            <a:ln w="85725" cap="rnd">
              <a:solidFill>
                <a:srgbClr val="164B2D"/>
              </a:solidFill>
              <a:prstDash val="solid"/>
              <a:round/>
            </a:ln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145147" y="4034966"/>
            <a:ext cx="446045" cy="498265"/>
          </a:xfrm>
          <a:custGeom>
            <a:avLst/>
            <a:gdLst/>
            <a:ahLst/>
            <a:cxnLst/>
            <a:rect r="r" b="b" t="t" l="l"/>
            <a:pathLst>
              <a:path h="498265" w="446045">
                <a:moveTo>
                  <a:pt x="0" y="0"/>
                </a:moveTo>
                <a:lnTo>
                  <a:pt x="446045" y="0"/>
                </a:lnTo>
                <a:lnTo>
                  <a:pt x="446045" y="498265"/>
                </a:lnTo>
                <a:lnTo>
                  <a:pt x="0" y="4982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178968" b="-136308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45147" y="6873743"/>
            <a:ext cx="446045" cy="498265"/>
          </a:xfrm>
          <a:custGeom>
            <a:avLst/>
            <a:gdLst/>
            <a:ahLst/>
            <a:cxnLst/>
            <a:rect r="r" b="b" t="t" l="l"/>
            <a:pathLst>
              <a:path h="498265" w="446045">
                <a:moveTo>
                  <a:pt x="0" y="0"/>
                </a:moveTo>
                <a:lnTo>
                  <a:pt x="446045" y="0"/>
                </a:lnTo>
                <a:lnTo>
                  <a:pt x="446045" y="498265"/>
                </a:lnTo>
                <a:lnTo>
                  <a:pt x="0" y="4982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178968" b="-136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333269" y="4034966"/>
            <a:ext cx="446045" cy="498265"/>
          </a:xfrm>
          <a:custGeom>
            <a:avLst/>
            <a:gdLst/>
            <a:ahLst/>
            <a:cxnLst/>
            <a:rect r="r" b="b" t="t" l="l"/>
            <a:pathLst>
              <a:path h="498265" w="446045">
                <a:moveTo>
                  <a:pt x="0" y="0"/>
                </a:moveTo>
                <a:lnTo>
                  <a:pt x="446044" y="0"/>
                </a:lnTo>
                <a:lnTo>
                  <a:pt x="446044" y="498265"/>
                </a:lnTo>
                <a:lnTo>
                  <a:pt x="0" y="4982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178968" b="-136308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333269" y="6873743"/>
            <a:ext cx="446045" cy="498265"/>
          </a:xfrm>
          <a:custGeom>
            <a:avLst/>
            <a:gdLst/>
            <a:ahLst/>
            <a:cxnLst/>
            <a:rect r="r" b="b" t="t" l="l"/>
            <a:pathLst>
              <a:path h="498265" w="446045">
                <a:moveTo>
                  <a:pt x="0" y="0"/>
                </a:moveTo>
                <a:lnTo>
                  <a:pt x="446044" y="0"/>
                </a:lnTo>
                <a:lnTo>
                  <a:pt x="446044" y="498265"/>
                </a:lnTo>
                <a:lnTo>
                  <a:pt x="0" y="4982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178968" b="-136308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15220370" y="1108118"/>
            <a:ext cx="304967" cy="1318776"/>
          </a:xfrm>
          <a:custGeom>
            <a:avLst/>
            <a:gdLst/>
            <a:ahLst/>
            <a:cxnLst/>
            <a:rect r="r" b="b" t="t" l="l"/>
            <a:pathLst>
              <a:path h="1318776" w="304967">
                <a:moveTo>
                  <a:pt x="0" y="0"/>
                </a:moveTo>
                <a:lnTo>
                  <a:pt x="304967" y="0"/>
                </a:lnTo>
                <a:lnTo>
                  <a:pt x="304967" y="1318776"/>
                </a:lnTo>
                <a:lnTo>
                  <a:pt x="0" y="13187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77269" y="510122"/>
            <a:ext cx="11416178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>
                <a:solidFill>
                  <a:srgbClr val="164B2D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CHALLENGES</a:t>
            </a:r>
            <a:r>
              <a:rPr lang="en-US" sz="9000">
                <a:solidFill>
                  <a:srgbClr val="164B2D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FARMERS FACE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011802" y="3830073"/>
            <a:ext cx="43816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>
                <a:solidFill>
                  <a:srgbClr val="164B2D"/>
                </a:solidFill>
                <a:latin typeface="Inter Bold"/>
                <a:ea typeface="Inter Bold"/>
                <a:cs typeface="Inter Bold"/>
                <a:sym typeface="Inter Bold"/>
              </a:rPr>
              <a:t>LIMITED ACCESS TO RELIABLE</a:t>
            </a:r>
            <a:r>
              <a:rPr lang="en-US" b="true" sz="2499">
                <a:solidFill>
                  <a:srgbClr val="164B2D"/>
                </a:solidFill>
                <a:latin typeface="Inter Bold"/>
                <a:ea typeface="Inter Bold"/>
                <a:cs typeface="Inter Bold"/>
                <a:sym typeface="Inter Bold"/>
              </a:rPr>
              <a:t> FODDER CROPS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011802" y="4804798"/>
            <a:ext cx="4381646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64B2D"/>
                </a:solidFill>
                <a:latin typeface="Inter"/>
                <a:ea typeface="Inter"/>
                <a:cs typeface="Inter"/>
                <a:sym typeface="Inter"/>
              </a:rPr>
              <a:t>Few high-yield, drought tolerant forage options available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011802" y="6668850"/>
            <a:ext cx="4381646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>
                <a:solidFill>
                  <a:srgbClr val="164B2D"/>
                </a:solidFill>
                <a:latin typeface="Inter Bold"/>
                <a:ea typeface="Inter Bold"/>
                <a:cs typeface="Inter Bold"/>
                <a:sym typeface="Inter Bold"/>
              </a:rPr>
              <a:t>NEED FOR CLIMATE-</a:t>
            </a:r>
            <a:r>
              <a:rPr lang="en-US" b="true" sz="2499">
                <a:solidFill>
                  <a:srgbClr val="164B2D"/>
                </a:solidFill>
                <a:latin typeface="Inter Bold"/>
                <a:ea typeface="Inter Bold"/>
                <a:cs typeface="Inter Bold"/>
                <a:sym typeface="Inter Bold"/>
              </a:rPr>
              <a:t>RESILIENT FORAGE SYSTEMS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011802" y="8006160"/>
            <a:ext cx="4381646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64B2D"/>
                </a:solidFill>
                <a:latin typeface="Inter"/>
                <a:ea typeface="Inter"/>
                <a:cs typeface="Inter"/>
                <a:sym typeface="Inter"/>
              </a:rPr>
              <a:t>Increasing pressure to adapt to unpredictable weather patterns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970956" y="3830073"/>
            <a:ext cx="43816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>
                <a:solidFill>
                  <a:srgbClr val="164B2D"/>
                </a:solidFill>
                <a:latin typeface="Inter Bold"/>
                <a:ea typeface="Inter Bold"/>
                <a:cs typeface="Inter Bold"/>
                <a:sym typeface="Inter Bold"/>
              </a:rPr>
              <a:t>D</a:t>
            </a:r>
            <a:r>
              <a:rPr lang="en-US" b="true" sz="2499">
                <a:solidFill>
                  <a:srgbClr val="164B2D"/>
                </a:solidFill>
                <a:latin typeface="Inter Bold"/>
                <a:ea typeface="Inter Bold"/>
                <a:cs typeface="Inter Bold"/>
                <a:sym typeface="Inter Bold"/>
              </a:rPr>
              <a:t>ROUGHT AND SEASONAL FEED SHORTAGES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70956" y="4757935"/>
            <a:ext cx="4381646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64B2D"/>
                </a:solidFill>
                <a:latin typeface="Inter"/>
                <a:ea typeface="Inter"/>
                <a:cs typeface="Inter"/>
                <a:sym typeface="Inter"/>
              </a:rPr>
              <a:t>Reduced grazing and poor pasture quality during dry months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70956" y="6668850"/>
            <a:ext cx="43816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2499">
                <a:solidFill>
                  <a:srgbClr val="164B2D"/>
                </a:solidFill>
                <a:latin typeface="Inter Bold"/>
                <a:ea typeface="Inter Bold"/>
                <a:cs typeface="Inter Bold"/>
                <a:sym typeface="Inter Bold"/>
              </a:rPr>
              <a:t>HIGH COST</a:t>
            </a:r>
            <a:r>
              <a:rPr lang="en-US" b="true" sz="2499">
                <a:solidFill>
                  <a:srgbClr val="164B2D"/>
                </a:solidFill>
                <a:latin typeface="Inter Bold"/>
                <a:ea typeface="Inter Bold"/>
                <a:cs typeface="Inter Bold"/>
                <a:sym typeface="Inter Bold"/>
              </a:rPr>
              <a:t> OF COMMERCIAL FEEDS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70956" y="7643576"/>
            <a:ext cx="4381646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64B2D"/>
                </a:solidFill>
                <a:latin typeface="Inter"/>
                <a:ea typeface="Inter"/>
                <a:cs typeface="Inter"/>
                <a:sym typeface="Inter"/>
              </a:rPr>
              <a:t>Unsustainable long-term, especially for large herd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77269" y="3025528"/>
            <a:ext cx="7221339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>
                <a:solidFill>
                  <a:srgbClr val="7A9D5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Fe</a:t>
            </a:r>
            <a:r>
              <a:rPr lang="en-US" b="true" sz="3200">
                <a:solidFill>
                  <a:srgbClr val="7A9D5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ed Challenges for Livestock Farmers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E5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16706" y="8276855"/>
            <a:ext cx="9244879" cy="2218068"/>
          </a:xfrm>
          <a:custGeom>
            <a:avLst/>
            <a:gdLst/>
            <a:ahLst/>
            <a:cxnLst/>
            <a:rect r="r" b="b" t="t" l="l"/>
            <a:pathLst>
              <a:path h="2218068" w="9244879">
                <a:moveTo>
                  <a:pt x="0" y="0"/>
                </a:moveTo>
                <a:lnTo>
                  <a:pt x="9244879" y="0"/>
                </a:lnTo>
                <a:lnTo>
                  <a:pt x="9244879" y="2218067"/>
                </a:lnTo>
                <a:lnTo>
                  <a:pt x="0" y="2218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317027" r="-5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6123964"/>
            <a:ext cx="7770333" cy="3379701"/>
            <a:chOff x="0" y="0"/>
            <a:chExt cx="1203828" cy="52360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03828" cy="523604"/>
            </a:xfrm>
            <a:custGeom>
              <a:avLst/>
              <a:gdLst/>
              <a:ahLst/>
              <a:cxnLst/>
              <a:rect r="r" b="b" t="t" l="l"/>
              <a:pathLst>
                <a:path h="523604" w="1203828">
                  <a:moveTo>
                    <a:pt x="35868" y="0"/>
                  </a:moveTo>
                  <a:lnTo>
                    <a:pt x="1167960" y="0"/>
                  </a:lnTo>
                  <a:cubicBezTo>
                    <a:pt x="1177472" y="0"/>
                    <a:pt x="1186596" y="3779"/>
                    <a:pt x="1193322" y="10506"/>
                  </a:cubicBezTo>
                  <a:cubicBezTo>
                    <a:pt x="1200049" y="17232"/>
                    <a:pt x="1203828" y="26355"/>
                    <a:pt x="1203828" y="35868"/>
                  </a:cubicBezTo>
                  <a:lnTo>
                    <a:pt x="1203828" y="487736"/>
                  </a:lnTo>
                  <a:cubicBezTo>
                    <a:pt x="1203828" y="507545"/>
                    <a:pt x="1187769" y="523604"/>
                    <a:pt x="1167960" y="523604"/>
                  </a:cubicBezTo>
                  <a:lnTo>
                    <a:pt x="35868" y="523604"/>
                  </a:lnTo>
                  <a:cubicBezTo>
                    <a:pt x="26355" y="523604"/>
                    <a:pt x="17232" y="519825"/>
                    <a:pt x="10506" y="513099"/>
                  </a:cubicBezTo>
                  <a:cubicBezTo>
                    <a:pt x="3779" y="506372"/>
                    <a:pt x="0" y="497249"/>
                    <a:pt x="0" y="487736"/>
                  </a:cubicBezTo>
                  <a:lnTo>
                    <a:pt x="0" y="35868"/>
                  </a:lnTo>
                  <a:cubicBezTo>
                    <a:pt x="0" y="26355"/>
                    <a:pt x="3779" y="17232"/>
                    <a:pt x="10506" y="10506"/>
                  </a:cubicBezTo>
                  <a:cubicBezTo>
                    <a:pt x="17232" y="3779"/>
                    <a:pt x="26355" y="0"/>
                    <a:pt x="35868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36216" r="0" b="-36216"/>
              </a:stretch>
            </a:blipFill>
            <a:ln cap="rnd">
              <a:noFill/>
              <a:prstDash val="solid"/>
              <a:round/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9772223" y="2758407"/>
            <a:ext cx="381015" cy="350533"/>
            <a:chOff x="0" y="0"/>
            <a:chExt cx="508019" cy="4673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8019" cy="467378"/>
            </a:xfrm>
            <a:custGeom>
              <a:avLst/>
              <a:gdLst/>
              <a:ahLst/>
              <a:cxnLst/>
              <a:rect r="r" b="b" t="t" l="l"/>
              <a:pathLst>
                <a:path h="467378" w="508019">
                  <a:moveTo>
                    <a:pt x="0" y="0"/>
                  </a:moveTo>
                  <a:lnTo>
                    <a:pt x="508019" y="0"/>
                  </a:lnTo>
                  <a:lnTo>
                    <a:pt x="508019" y="467378"/>
                  </a:lnTo>
                  <a:lnTo>
                    <a:pt x="0" y="467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5004" y="64776"/>
              <a:ext cx="340048" cy="337826"/>
            </a:xfrm>
            <a:custGeom>
              <a:avLst/>
              <a:gdLst/>
              <a:ahLst/>
              <a:cxnLst/>
              <a:rect r="r" b="b" t="t" l="l"/>
              <a:pathLst>
                <a:path h="337826" w="340048">
                  <a:moveTo>
                    <a:pt x="0" y="0"/>
                  </a:moveTo>
                  <a:lnTo>
                    <a:pt x="340048" y="0"/>
                  </a:lnTo>
                  <a:lnTo>
                    <a:pt x="340048" y="337826"/>
                  </a:lnTo>
                  <a:lnTo>
                    <a:pt x="0" y="337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-260761" r="-177315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9772223" y="5170274"/>
            <a:ext cx="381015" cy="350533"/>
            <a:chOff x="0" y="0"/>
            <a:chExt cx="508019" cy="4673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08019" cy="467378"/>
            </a:xfrm>
            <a:custGeom>
              <a:avLst/>
              <a:gdLst/>
              <a:ahLst/>
              <a:cxnLst/>
              <a:rect r="r" b="b" t="t" l="l"/>
              <a:pathLst>
                <a:path h="467378" w="508019">
                  <a:moveTo>
                    <a:pt x="0" y="0"/>
                  </a:moveTo>
                  <a:lnTo>
                    <a:pt x="508019" y="0"/>
                  </a:lnTo>
                  <a:lnTo>
                    <a:pt x="508019" y="467378"/>
                  </a:lnTo>
                  <a:lnTo>
                    <a:pt x="0" y="467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5004" y="64776"/>
              <a:ext cx="340048" cy="337826"/>
            </a:xfrm>
            <a:custGeom>
              <a:avLst/>
              <a:gdLst/>
              <a:ahLst/>
              <a:cxnLst/>
              <a:rect r="r" b="b" t="t" l="l"/>
              <a:pathLst>
                <a:path h="337826" w="340048">
                  <a:moveTo>
                    <a:pt x="0" y="0"/>
                  </a:moveTo>
                  <a:lnTo>
                    <a:pt x="340048" y="0"/>
                  </a:lnTo>
                  <a:lnTo>
                    <a:pt x="340048" y="337826"/>
                  </a:lnTo>
                  <a:lnTo>
                    <a:pt x="0" y="337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-260761" r="-177315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772223" y="7659605"/>
            <a:ext cx="381015" cy="350533"/>
            <a:chOff x="0" y="0"/>
            <a:chExt cx="508019" cy="4673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08019" cy="467378"/>
            </a:xfrm>
            <a:custGeom>
              <a:avLst/>
              <a:gdLst/>
              <a:ahLst/>
              <a:cxnLst/>
              <a:rect r="r" b="b" t="t" l="l"/>
              <a:pathLst>
                <a:path h="467378" w="508019">
                  <a:moveTo>
                    <a:pt x="0" y="0"/>
                  </a:moveTo>
                  <a:lnTo>
                    <a:pt x="508019" y="0"/>
                  </a:lnTo>
                  <a:lnTo>
                    <a:pt x="508019" y="467378"/>
                  </a:lnTo>
                  <a:lnTo>
                    <a:pt x="0" y="467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5004" y="64776"/>
              <a:ext cx="340048" cy="337826"/>
            </a:xfrm>
            <a:custGeom>
              <a:avLst/>
              <a:gdLst/>
              <a:ahLst/>
              <a:cxnLst/>
              <a:rect r="r" b="b" t="t" l="l"/>
              <a:pathLst>
                <a:path h="337826" w="340048">
                  <a:moveTo>
                    <a:pt x="0" y="0"/>
                  </a:moveTo>
                  <a:lnTo>
                    <a:pt x="340048" y="0"/>
                  </a:lnTo>
                  <a:lnTo>
                    <a:pt x="340048" y="337826"/>
                  </a:lnTo>
                  <a:lnTo>
                    <a:pt x="0" y="337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-260761" r="-177315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-5400000">
            <a:off x="16227071" y="807333"/>
            <a:ext cx="448444" cy="1616013"/>
          </a:xfrm>
          <a:custGeom>
            <a:avLst/>
            <a:gdLst/>
            <a:ahLst/>
            <a:cxnLst/>
            <a:rect r="r" b="b" t="t" l="l"/>
            <a:pathLst>
              <a:path h="1616013" w="448444">
                <a:moveTo>
                  <a:pt x="0" y="0"/>
                </a:moveTo>
                <a:lnTo>
                  <a:pt x="448444" y="0"/>
                </a:lnTo>
                <a:lnTo>
                  <a:pt x="448444" y="1616013"/>
                </a:lnTo>
                <a:lnTo>
                  <a:pt x="0" y="16160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83733" y="1181100"/>
            <a:ext cx="8115300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>
                <a:solidFill>
                  <a:srgbClr val="164B2D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EXPERIENCE WITH</a:t>
            </a:r>
            <a:r>
              <a:rPr lang="en-US" sz="9000">
                <a:solidFill>
                  <a:srgbClr val="164B2D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JUNCAO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429000" y="2701257"/>
            <a:ext cx="6830300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 b="true">
                <a:solidFill>
                  <a:srgbClr val="164B2D"/>
                </a:solidFill>
                <a:latin typeface="Inter Bold"/>
                <a:ea typeface="Inter Bold"/>
                <a:cs typeface="Inter Bold"/>
                <a:sym typeface="Inter Bold"/>
              </a:rPr>
              <a:t>Very</a:t>
            </a:r>
            <a:r>
              <a:rPr lang="en-US" b="true" sz="2599">
                <a:solidFill>
                  <a:srgbClr val="164B2D"/>
                </a:solidFill>
                <a:latin typeface="Inter Bold"/>
                <a:ea typeface="Inter Bold"/>
                <a:cs typeface="Inter Bold"/>
                <a:sym typeface="Inter Bold"/>
              </a:rPr>
              <a:t> high biomass production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429000" y="3258843"/>
            <a:ext cx="6830300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High volume of plant material produced in a small area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29000" y="5113124"/>
            <a:ext cx="6830300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 b="true">
                <a:solidFill>
                  <a:srgbClr val="164B2D"/>
                </a:solidFill>
                <a:latin typeface="Inter Bold"/>
                <a:ea typeface="Inter Bold"/>
                <a:cs typeface="Inter Bold"/>
                <a:sym typeface="Inter Bold"/>
              </a:rPr>
              <a:t>Can be used for: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429000" y="5670710"/>
            <a:ext cx="6830300" cy="166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Fresh feeding</a:t>
            </a: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ilage</a:t>
            </a: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Hay</a:t>
            </a:r>
          </a:p>
          <a:p>
            <a:pPr algn="just">
              <a:lnSpc>
                <a:spcPts val="3359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429000" y="7582142"/>
            <a:ext cx="6830300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 b="true">
                <a:solidFill>
                  <a:srgbClr val="164B2D"/>
                </a:solidFill>
                <a:latin typeface="Inter Bold"/>
                <a:ea typeface="Inter Bold"/>
                <a:cs typeface="Inter Bold"/>
                <a:sym typeface="Inter Bold"/>
              </a:rPr>
              <a:t>Farmer</a:t>
            </a:r>
            <a:r>
              <a:rPr lang="en-US" b="true" sz="2599">
                <a:solidFill>
                  <a:srgbClr val="164B2D"/>
                </a:solidFill>
                <a:latin typeface="Inter Bold"/>
                <a:ea typeface="Inter Bold"/>
                <a:cs typeface="Inter Bold"/>
                <a:sym typeface="Inter Bold"/>
              </a:rPr>
              <a:t> benefit: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429000" y="8139727"/>
            <a:ext cx="6830300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Reduced de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pendence on expensive feeds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83733" y="3637938"/>
            <a:ext cx="857369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7A9D5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Our Experience with Juncao (Early Observations)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E5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8935" y="695748"/>
            <a:ext cx="10385175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>
                <a:solidFill>
                  <a:srgbClr val="164B2D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EXPECTATIONS FROM</a:t>
            </a:r>
            <a:r>
              <a:rPr lang="en-US" sz="9000">
                <a:solidFill>
                  <a:srgbClr val="164B2D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GOVERNMENT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329759" y="2942593"/>
            <a:ext cx="6728123" cy="6281763"/>
            <a:chOff x="0" y="0"/>
            <a:chExt cx="1151090" cy="10747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1090" cy="1074724"/>
            </a:xfrm>
            <a:custGeom>
              <a:avLst/>
              <a:gdLst/>
              <a:ahLst/>
              <a:cxnLst/>
              <a:rect r="r" b="b" t="t" l="l"/>
              <a:pathLst>
                <a:path h="1074724" w="1151090">
                  <a:moveTo>
                    <a:pt x="40274" y="0"/>
                  </a:moveTo>
                  <a:lnTo>
                    <a:pt x="1110816" y="0"/>
                  </a:lnTo>
                  <a:cubicBezTo>
                    <a:pt x="1121498" y="0"/>
                    <a:pt x="1131741" y="4243"/>
                    <a:pt x="1139294" y="11796"/>
                  </a:cubicBezTo>
                  <a:cubicBezTo>
                    <a:pt x="1146847" y="19349"/>
                    <a:pt x="1151090" y="29593"/>
                    <a:pt x="1151090" y="40274"/>
                  </a:cubicBezTo>
                  <a:lnTo>
                    <a:pt x="1151090" y="1034450"/>
                  </a:lnTo>
                  <a:cubicBezTo>
                    <a:pt x="1151090" y="1045132"/>
                    <a:pt x="1146847" y="1055376"/>
                    <a:pt x="1139294" y="1062928"/>
                  </a:cubicBezTo>
                  <a:cubicBezTo>
                    <a:pt x="1131741" y="1070481"/>
                    <a:pt x="1121498" y="1074724"/>
                    <a:pt x="1110816" y="1074724"/>
                  </a:cubicBezTo>
                  <a:lnTo>
                    <a:pt x="40274" y="1074724"/>
                  </a:lnTo>
                  <a:cubicBezTo>
                    <a:pt x="29593" y="1074724"/>
                    <a:pt x="19349" y="1070481"/>
                    <a:pt x="11796" y="1062928"/>
                  </a:cubicBezTo>
                  <a:cubicBezTo>
                    <a:pt x="4243" y="1055376"/>
                    <a:pt x="0" y="1045132"/>
                    <a:pt x="0" y="1034450"/>
                  </a:cubicBezTo>
                  <a:lnTo>
                    <a:pt x="0" y="40274"/>
                  </a:lnTo>
                  <a:cubicBezTo>
                    <a:pt x="0" y="29593"/>
                    <a:pt x="4243" y="19349"/>
                    <a:pt x="11796" y="11796"/>
                  </a:cubicBezTo>
                  <a:cubicBezTo>
                    <a:pt x="19349" y="4243"/>
                    <a:pt x="29593" y="0"/>
                    <a:pt x="40274" y="0"/>
                  </a:cubicBezTo>
                  <a:close/>
                </a:path>
              </a:pathLst>
            </a:custGeom>
            <a:blipFill>
              <a:blip r:embed="rId2"/>
              <a:stretch>
                <a:fillRect l="-12243" t="0" r="-12243" b="0"/>
              </a:stretch>
            </a:blipFill>
            <a:ln w="85725" cap="rnd">
              <a:solidFill>
                <a:srgbClr val="164B2D"/>
              </a:solidFill>
              <a:prstDash val="solid"/>
              <a:round/>
            </a:ln>
          </p:spPr>
        </p:sp>
      </p:grpSp>
      <p:sp>
        <p:nvSpPr>
          <p:cNvPr name="AutoShape 5" id="5"/>
          <p:cNvSpPr/>
          <p:nvPr/>
        </p:nvSpPr>
        <p:spPr>
          <a:xfrm flipV="true">
            <a:off x="-367284" y="9128052"/>
            <a:ext cx="6767429" cy="0"/>
          </a:xfrm>
          <a:prstGeom prst="line">
            <a:avLst/>
          </a:prstGeom>
          <a:ln cap="flat" w="38100">
            <a:solidFill>
              <a:srgbClr val="164B2D"/>
            </a:solidFill>
            <a:prstDash val="solid"/>
            <a:headEnd type="oval" len="lg" w="lg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759106" y="2628900"/>
            <a:ext cx="1141307" cy="858095"/>
            <a:chOff x="0" y="0"/>
            <a:chExt cx="1521743" cy="11441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451914" y="487551"/>
              <a:ext cx="170173" cy="169026"/>
            </a:xfrm>
            <a:custGeom>
              <a:avLst/>
              <a:gdLst/>
              <a:ahLst/>
              <a:cxnLst/>
              <a:rect r="r" b="b" t="t" l="l"/>
              <a:pathLst>
                <a:path h="169026" w="170173">
                  <a:moveTo>
                    <a:pt x="0" y="0"/>
                  </a:moveTo>
                  <a:lnTo>
                    <a:pt x="170173" y="0"/>
                  </a:lnTo>
                  <a:lnTo>
                    <a:pt x="170173" y="169026"/>
                  </a:lnTo>
                  <a:lnTo>
                    <a:pt x="0" y="169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28699" t="-456958" r="-393323" b="-401096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49113" y="975101"/>
              <a:ext cx="169026" cy="169026"/>
            </a:xfrm>
            <a:custGeom>
              <a:avLst/>
              <a:gdLst/>
              <a:ahLst/>
              <a:cxnLst/>
              <a:rect r="r" b="b" t="t" l="l"/>
              <a:pathLst>
                <a:path h="169026" w="169026">
                  <a:moveTo>
                    <a:pt x="0" y="0"/>
                  </a:moveTo>
                  <a:lnTo>
                    <a:pt x="169026" y="0"/>
                  </a:lnTo>
                  <a:lnTo>
                    <a:pt x="169026" y="169026"/>
                  </a:lnTo>
                  <a:lnTo>
                    <a:pt x="0" y="169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368638" t="-332229" r="-73647" b="-257482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196" y="0"/>
              <a:ext cx="169112" cy="169026"/>
            </a:xfrm>
            <a:custGeom>
              <a:avLst/>
              <a:gdLst/>
              <a:ahLst/>
              <a:cxnLst/>
              <a:rect r="r" b="b" t="t" l="l"/>
              <a:pathLst>
                <a:path h="169026" w="169112">
                  <a:moveTo>
                    <a:pt x="0" y="0"/>
                  </a:moveTo>
                  <a:lnTo>
                    <a:pt x="169112" y="0"/>
                  </a:lnTo>
                  <a:lnTo>
                    <a:pt x="169112" y="169026"/>
                  </a:lnTo>
                  <a:lnTo>
                    <a:pt x="0" y="169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468730" t="-333719" r="-123518" b="-110837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901437" y="0"/>
              <a:ext cx="168675" cy="169026"/>
            </a:xfrm>
            <a:custGeom>
              <a:avLst/>
              <a:gdLst/>
              <a:ahLst/>
              <a:cxnLst/>
              <a:rect r="r" b="b" t="t" l="l"/>
              <a:pathLst>
                <a:path h="169026" w="168675">
                  <a:moveTo>
                    <a:pt x="0" y="0"/>
                  </a:moveTo>
                  <a:lnTo>
                    <a:pt x="168675" y="0"/>
                  </a:lnTo>
                  <a:lnTo>
                    <a:pt x="168675" y="169026"/>
                  </a:lnTo>
                  <a:lnTo>
                    <a:pt x="0" y="169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148268" t="-112465" r="-148119" b="-183097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350199" y="0"/>
              <a:ext cx="169502" cy="169026"/>
            </a:xfrm>
            <a:custGeom>
              <a:avLst/>
              <a:gdLst/>
              <a:ahLst/>
              <a:cxnLst/>
              <a:rect r="r" b="b" t="t" l="l"/>
              <a:pathLst>
                <a:path h="169026" w="169502">
                  <a:moveTo>
                    <a:pt x="0" y="0"/>
                  </a:moveTo>
                  <a:lnTo>
                    <a:pt x="169502" y="0"/>
                  </a:lnTo>
                  <a:lnTo>
                    <a:pt x="169502" y="169026"/>
                  </a:lnTo>
                  <a:lnTo>
                    <a:pt x="0" y="169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0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185349" t="-176894" r="-265301" b="-275308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98226" y="975101"/>
              <a:ext cx="168499" cy="169026"/>
            </a:xfrm>
            <a:custGeom>
              <a:avLst/>
              <a:gdLst/>
              <a:ahLst/>
              <a:cxnLst/>
              <a:rect r="r" b="b" t="t" l="l"/>
              <a:pathLst>
                <a:path h="169026" w="168499">
                  <a:moveTo>
                    <a:pt x="0" y="0"/>
                  </a:moveTo>
                  <a:lnTo>
                    <a:pt x="168499" y="0"/>
                  </a:lnTo>
                  <a:lnTo>
                    <a:pt x="168499" y="169026"/>
                  </a:lnTo>
                  <a:lnTo>
                    <a:pt x="0" y="169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70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-540641" t="-178908" r="-277782" b="-636653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902174" y="487551"/>
              <a:ext cx="170023" cy="169026"/>
            </a:xfrm>
            <a:custGeom>
              <a:avLst/>
              <a:gdLst/>
              <a:ahLst/>
              <a:cxnLst/>
              <a:rect r="r" b="b" t="t" l="l"/>
              <a:pathLst>
                <a:path h="169026" w="170023">
                  <a:moveTo>
                    <a:pt x="0" y="0"/>
                  </a:moveTo>
                  <a:lnTo>
                    <a:pt x="170023" y="0"/>
                  </a:lnTo>
                  <a:lnTo>
                    <a:pt x="170023" y="169026"/>
                  </a:lnTo>
                  <a:lnTo>
                    <a:pt x="0" y="169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70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-261789" t="-757027" r="-260574" b="-65309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451395" y="0"/>
              <a:ext cx="169955" cy="169026"/>
            </a:xfrm>
            <a:custGeom>
              <a:avLst/>
              <a:gdLst/>
              <a:ahLst/>
              <a:cxnLst/>
              <a:rect r="r" b="b" t="t" l="l"/>
              <a:pathLst>
                <a:path h="169026" w="169955">
                  <a:moveTo>
                    <a:pt x="0" y="0"/>
                  </a:moveTo>
                  <a:lnTo>
                    <a:pt x="169955" y="0"/>
                  </a:lnTo>
                  <a:lnTo>
                    <a:pt x="169955" y="169026"/>
                  </a:lnTo>
                  <a:lnTo>
                    <a:pt x="0" y="169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70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-525063" t="-507860" r="-68697" b="-66169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43" y="487551"/>
              <a:ext cx="170584" cy="169026"/>
            </a:xfrm>
            <a:custGeom>
              <a:avLst/>
              <a:gdLst/>
              <a:ahLst/>
              <a:cxnLst/>
              <a:rect r="r" b="b" t="t" l="l"/>
              <a:pathLst>
                <a:path h="169026" w="170584">
                  <a:moveTo>
                    <a:pt x="0" y="0"/>
                  </a:moveTo>
                  <a:lnTo>
                    <a:pt x="170584" y="0"/>
                  </a:lnTo>
                  <a:lnTo>
                    <a:pt x="170584" y="169026"/>
                  </a:lnTo>
                  <a:lnTo>
                    <a:pt x="0" y="169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70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-146106" t="-494241" r="-473476" b="-329402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975101"/>
              <a:ext cx="169026" cy="169026"/>
            </a:xfrm>
            <a:custGeom>
              <a:avLst/>
              <a:gdLst/>
              <a:ahLst/>
              <a:cxnLst/>
              <a:rect r="r" b="b" t="t" l="l"/>
              <a:pathLst>
                <a:path h="169026" w="169026">
                  <a:moveTo>
                    <a:pt x="0" y="0"/>
                  </a:moveTo>
                  <a:lnTo>
                    <a:pt x="169026" y="0"/>
                  </a:lnTo>
                  <a:lnTo>
                    <a:pt x="169026" y="169026"/>
                  </a:lnTo>
                  <a:lnTo>
                    <a:pt x="0" y="169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alphaModFix amt="70000"/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-318850" t="-466593" r="-196199" b="-122537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346812" y="975101"/>
              <a:ext cx="169026" cy="169026"/>
            </a:xfrm>
            <a:custGeom>
              <a:avLst/>
              <a:gdLst/>
              <a:ahLst/>
              <a:cxnLst/>
              <a:rect r="r" b="b" t="t" l="l"/>
              <a:pathLst>
                <a:path h="169026" w="169026">
                  <a:moveTo>
                    <a:pt x="0" y="0"/>
                  </a:moveTo>
                  <a:lnTo>
                    <a:pt x="169026" y="0"/>
                  </a:lnTo>
                  <a:lnTo>
                    <a:pt x="169026" y="169026"/>
                  </a:lnTo>
                  <a:lnTo>
                    <a:pt x="0" y="169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alphaModFix amt="70000"/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-328193" t="-227283" r="-341940" b="-596415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352284" y="487551"/>
              <a:ext cx="169458" cy="169026"/>
            </a:xfrm>
            <a:custGeom>
              <a:avLst/>
              <a:gdLst/>
              <a:ahLst/>
              <a:cxnLst/>
              <a:rect r="r" b="b" t="t" l="l"/>
              <a:pathLst>
                <a:path h="169026" w="169458">
                  <a:moveTo>
                    <a:pt x="0" y="0"/>
                  </a:moveTo>
                  <a:lnTo>
                    <a:pt x="169459" y="0"/>
                  </a:lnTo>
                  <a:lnTo>
                    <a:pt x="169459" y="169026"/>
                  </a:lnTo>
                  <a:lnTo>
                    <a:pt x="0" y="169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alphaModFix amt="70000"/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 l="-216056" t="-124346" r="-74784" b="-411499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5400000">
            <a:off x="1535605" y="9193645"/>
            <a:ext cx="304967" cy="1318776"/>
          </a:xfrm>
          <a:custGeom>
            <a:avLst/>
            <a:gdLst/>
            <a:ahLst/>
            <a:cxnLst/>
            <a:rect r="r" b="b" t="t" l="l"/>
            <a:pathLst>
              <a:path h="1318776" w="304967">
                <a:moveTo>
                  <a:pt x="0" y="0"/>
                </a:moveTo>
                <a:lnTo>
                  <a:pt x="304967" y="0"/>
                </a:lnTo>
                <a:lnTo>
                  <a:pt x="304967" y="1318776"/>
                </a:lnTo>
                <a:lnTo>
                  <a:pt x="0" y="131877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184109" y="9700549"/>
            <a:ext cx="7548980" cy="1531161"/>
          </a:xfrm>
          <a:custGeom>
            <a:avLst/>
            <a:gdLst/>
            <a:ahLst/>
            <a:cxnLst/>
            <a:rect r="r" b="b" t="t" l="l"/>
            <a:pathLst>
              <a:path h="1531161" w="7548980">
                <a:moveTo>
                  <a:pt x="0" y="0"/>
                </a:moveTo>
                <a:lnTo>
                  <a:pt x="7548980" y="0"/>
                </a:lnTo>
                <a:lnTo>
                  <a:pt x="7548980" y="1531161"/>
                </a:lnTo>
                <a:lnTo>
                  <a:pt x="0" y="153116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-18924" t="-69913" r="-11926" b="-26848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28700" y="4809030"/>
            <a:ext cx="9730406" cy="250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Access to planting material</a:t>
            </a: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Farmer training programs</a:t>
            </a: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Demonstration plots</a:t>
            </a: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Support for silage technology</a:t>
            </a: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Research on n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utritional value</a:t>
            </a:r>
          </a:p>
          <a:p>
            <a:pPr algn="just">
              <a:lnSpc>
                <a:spcPts val="3359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798935" y="3229612"/>
            <a:ext cx="6923051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>
                <a:solidFill>
                  <a:srgbClr val="7A9D5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Support N</a:t>
            </a:r>
            <a:r>
              <a:rPr lang="en-US" b="true" sz="3200">
                <a:solidFill>
                  <a:srgbClr val="7A9D5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eeded for Wider Adoption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E5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35027" y="-802807"/>
            <a:ext cx="4742830" cy="11567879"/>
            <a:chOff x="0" y="0"/>
            <a:chExt cx="1249141" cy="30466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9141" cy="3046684"/>
            </a:xfrm>
            <a:custGeom>
              <a:avLst/>
              <a:gdLst/>
              <a:ahLst/>
              <a:cxnLst/>
              <a:rect r="r" b="b" t="t" l="l"/>
              <a:pathLst>
                <a:path h="3046684" w="1249141">
                  <a:moveTo>
                    <a:pt x="0" y="0"/>
                  </a:moveTo>
                  <a:lnTo>
                    <a:pt x="1249141" y="0"/>
                  </a:lnTo>
                  <a:lnTo>
                    <a:pt x="1249141" y="3046684"/>
                  </a:lnTo>
                  <a:lnTo>
                    <a:pt x="0" y="3046684"/>
                  </a:lnTo>
                  <a:close/>
                </a:path>
              </a:pathLst>
            </a:custGeom>
            <a:solidFill>
              <a:srgbClr val="EBA61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47625"/>
              <a:ext cx="1249141" cy="29990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76735" y="3142160"/>
            <a:ext cx="7262137" cy="6356487"/>
            <a:chOff x="0" y="0"/>
            <a:chExt cx="1207375" cy="10568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07375" cy="1056805"/>
            </a:xfrm>
            <a:custGeom>
              <a:avLst/>
              <a:gdLst/>
              <a:ahLst/>
              <a:cxnLst/>
              <a:rect r="r" b="b" t="t" l="l"/>
              <a:pathLst>
                <a:path h="1056805" w="1207375">
                  <a:moveTo>
                    <a:pt x="37312" y="0"/>
                  </a:moveTo>
                  <a:lnTo>
                    <a:pt x="1170062" y="0"/>
                  </a:lnTo>
                  <a:cubicBezTo>
                    <a:pt x="1190670" y="0"/>
                    <a:pt x="1207375" y="16705"/>
                    <a:pt x="1207375" y="37312"/>
                  </a:cubicBezTo>
                  <a:lnTo>
                    <a:pt x="1207375" y="1019493"/>
                  </a:lnTo>
                  <a:cubicBezTo>
                    <a:pt x="1207375" y="1040100"/>
                    <a:pt x="1190670" y="1056805"/>
                    <a:pt x="1170062" y="1056805"/>
                  </a:cubicBezTo>
                  <a:lnTo>
                    <a:pt x="37312" y="1056805"/>
                  </a:lnTo>
                  <a:cubicBezTo>
                    <a:pt x="16705" y="1056805"/>
                    <a:pt x="0" y="1040100"/>
                    <a:pt x="0" y="1019493"/>
                  </a:cubicBezTo>
                  <a:lnTo>
                    <a:pt x="0" y="37312"/>
                  </a:lnTo>
                  <a:cubicBezTo>
                    <a:pt x="0" y="16705"/>
                    <a:pt x="16705" y="0"/>
                    <a:pt x="37312" y="0"/>
                  </a:cubicBezTo>
                  <a:close/>
                </a:path>
              </a:pathLst>
            </a:custGeom>
            <a:blipFill>
              <a:blip r:embed="rId2"/>
              <a:stretch>
                <a:fillRect l="-8352" t="0" r="-8352" b="0"/>
              </a:stretch>
            </a:blipFill>
            <a:ln w="85725" cap="rnd">
              <a:solidFill>
                <a:srgbClr val="164B2D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5400000">
            <a:off x="2347689" y="9170548"/>
            <a:ext cx="300927" cy="1301308"/>
          </a:xfrm>
          <a:custGeom>
            <a:avLst/>
            <a:gdLst/>
            <a:ahLst/>
            <a:cxnLst/>
            <a:rect r="r" b="b" t="t" l="l"/>
            <a:pathLst>
              <a:path h="1301308" w="300927">
                <a:moveTo>
                  <a:pt x="0" y="0"/>
                </a:moveTo>
                <a:lnTo>
                  <a:pt x="300927" y="0"/>
                </a:lnTo>
                <a:lnTo>
                  <a:pt x="300927" y="1301308"/>
                </a:lnTo>
                <a:lnTo>
                  <a:pt x="0" y="13013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636389" y="1413844"/>
            <a:ext cx="1512418" cy="941724"/>
            <a:chOff x="0" y="0"/>
            <a:chExt cx="2016557" cy="1255632"/>
          </a:xfrm>
        </p:grpSpPr>
        <p:sp>
          <p:nvSpPr>
            <p:cNvPr name="Freeform 9" id="9"/>
            <p:cNvSpPr/>
            <p:nvPr/>
          </p:nvSpPr>
          <p:spPr>
            <a:xfrm flipH="false" flipV="false" rot="-5400000">
              <a:off x="1208175" y="1954"/>
              <a:ext cx="198771" cy="198771"/>
            </a:xfrm>
            <a:custGeom>
              <a:avLst/>
              <a:gdLst/>
              <a:ahLst/>
              <a:cxnLst/>
              <a:rect r="r" b="b" t="t" l="l"/>
              <a:pathLst>
                <a:path h="198771" w="198771">
                  <a:moveTo>
                    <a:pt x="0" y="0"/>
                  </a:moveTo>
                  <a:lnTo>
                    <a:pt x="198771" y="0"/>
                  </a:lnTo>
                  <a:lnTo>
                    <a:pt x="198771" y="198771"/>
                  </a:lnTo>
                  <a:lnTo>
                    <a:pt x="0" y="198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5400000">
              <a:off x="1815832" y="525230"/>
              <a:ext cx="198771" cy="198771"/>
            </a:xfrm>
            <a:custGeom>
              <a:avLst/>
              <a:gdLst/>
              <a:ahLst/>
              <a:cxnLst/>
              <a:rect r="r" b="b" t="t" l="l"/>
              <a:pathLst>
                <a:path h="198771" w="198771">
                  <a:moveTo>
                    <a:pt x="0" y="0"/>
                  </a:moveTo>
                  <a:lnTo>
                    <a:pt x="198772" y="0"/>
                  </a:lnTo>
                  <a:lnTo>
                    <a:pt x="198772" y="198772"/>
                  </a:lnTo>
                  <a:lnTo>
                    <a:pt x="0" y="198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5400000">
              <a:off x="602472" y="1056785"/>
              <a:ext cx="198771" cy="198771"/>
            </a:xfrm>
            <a:custGeom>
              <a:avLst/>
              <a:gdLst/>
              <a:ahLst/>
              <a:cxnLst/>
              <a:rect r="r" b="b" t="t" l="l"/>
              <a:pathLst>
                <a:path h="198771" w="198771">
                  <a:moveTo>
                    <a:pt x="0" y="0"/>
                  </a:moveTo>
                  <a:lnTo>
                    <a:pt x="198771" y="0"/>
                  </a:lnTo>
                  <a:lnTo>
                    <a:pt x="198771" y="198771"/>
                  </a:lnTo>
                  <a:lnTo>
                    <a:pt x="0" y="198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5400000">
              <a:off x="602472" y="527738"/>
              <a:ext cx="198771" cy="198771"/>
            </a:xfrm>
            <a:custGeom>
              <a:avLst/>
              <a:gdLst/>
              <a:ahLst/>
              <a:cxnLst/>
              <a:rect r="r" b="b" t="t" l="l"/>
              <a:pathLst>
                <a:path h="198771" w="198771">
                  <a:moveTo>
                    <a:pt x="0" y="0"/>
                  </a:moveTo>
                  <a:lnTo>
                    <a:pt x="198771" y="0"/>
                  </a:lnTo>
                  <a:lnTo>
                    <a:pt x="198771" y="198771"/>
                  </a:lnTo>
                  <a:lnTo>
                    <a:pt x="0" y="198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-5400000">
              <a:off x="602472" y="6947"/>
              <a:ext cx="198771" cy="198771"/>
            </a:xfrm>
            <a:custGeom>
              <a:avLst/>
              <a:gdLst/>
              <a:ahLst/>
              <a:cxnLst/>
              <a:rect r="r" b="b" t="t" l="l"/>
              <a:pathLst>
                <a:path h="198771" w="198771">
                  <a:moveTo>
                    <a:pt x="0" y="0"/>
                  </a:moveTo>
                  <a:lnTo>
                    <a:pt x="198771" y="0"/>
                  </a:lnTo>
                  <a:lnTo>
                    <a:pt x="198771" y="198772"/>
                  </a:lnTo>
                  <a:lnTo>
                    <a:pt x="0" y="198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5400000">
              <a:off x="1815832" y="1056860"/>
              <a:ext cx="198771" cy="198771"/>
            </a:xfrm>
            <a:custGeom>
              <a:avLst/>
              <a:gdLst/>
              <a:ahLst/>
              <a:cxnLst/>
              <a:rect r="r" b="b" t="t" l="l"/>
              <a:pathLst>
                <a:path h="198771" w="198771">
                  <a:moveTo>
                    <a:pt x="0" y="0"/>
                  </a:moveTo>
                  <a:lnTo>
                    <a:pt x="198772" y="0"/>
                  </a:lnTo>
                  <a:lnTo>
                    <a:pt x="198772" y="198772"/>
                  </a:lnTo>
                  <a:lnTo>
                    <a:pt x="0" y="198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-5400000">
              <a:off x="1208175" y="1056860"/>
              <a:ext cx="198771" cy="198771"/>
            </a:xfrm>
            <a:custGeom>
              <a:avLst/>
              <a:gdLst/>
              <a:ahLst/>
              <a:cxnLst/>
              <a:rect r="r" b="b" t="t" l="l"/>
              <a:pathLst>
                <a:path h="198771" w="198771">
                  <a:moveTo>
                    <a:pt x="0" y="0"/>
                  </a:moveTo>
                  <a:lnTo>
                    <a:pt x="198771" y="0"/>
                  </a:lnTo>
                  <a:lnTo>
                    <a:pt x="198771" y="198772"/>
                  </a:lnTo>
                  <a:lnTo>
                    <a:pt x="0" y="198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5400000">
              <a:off x="1207643" y="524698"/>
              <a:ext cx="199836" cy="199836"/>
            </a:xfrm>
            <a:custGeom>
              <a:avLst/>
              <a:gdLst/>
              <a:ahLst/>
              <a:cxnLst/>
              <a:rect r="r" b="b" t="t" l="l"/>
              <a:pathLst>
                <a:path h="199836" w="199836">
                  <a:moveTo>
                    <a:pt x="0" y="0"/>
                  </a:moveTo>
                  <a:lnTo>
                    <a:pt x="199835" y="0"/>
                  </a:lnTo>
                  <a:lnTo>
                    <a:pt x="199835" y="199836"/>
                  </a:lnTo>
                  <a:lnTo>
                    <a:pt x="0" y="199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-5400000">
              <a:off x="76" y="6947"/>
              <a:ext cx="198771" cy="198771"/>
            </a:xfrm>
            <a:custGeom>
              <a:avLst/>
              <a:gdLst/>
              <a:ahLst/>
              <a:cxnLst/>
              <a:rect r="r" b="b" t="t" l="l"/>
              <a:pathLst>
                <a:path h="198771" w="198771">
                  <a:moveTo>
                    <a:pt x="0" y="0"/>
                  </a:moveTo>
                  <a:lnTo>
                    <a:pt x="198771" y="0"/>
                  </a:lnTo>
                  <a:lnTo>
                    <a:pt x="198771" y="198772"/>
                  </a:lnTo>
                  <a:lnTo>
                    <a:pt x="0" y="198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5400000">
              <a:off x="76" y="527738"/>
              <a:ext cx="198771" cy="198771"/>
            </a:xfrm>
            <a:custGeom>
              <a:avLst/>
              <a:gdLst/>
              <a:ahLst/>
              <a:cxnLst/>
              <a:rect r="r" b="b" t="t" l="l"/>
              <a:pathLst>
                <a:path h="198771" w="198771">
                  <a:moveTo>
                    <a:pt x="0" y="0"/>
                  </a:moveTo>
                  <a:lnTo>
                    <a:pt x="198771" y="0"/>
                  </a:lnTo>
                  <a:lnTo>
                    <a:pt x="198771" y="198771"/>
                  </a:lnTo>
                  <a:lnTo>
                    <a:pt x="0" y="198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-5400000">
              <a:off x="1813878" y="0"/>
              <a:ext cx="202679" cy="202679"/>
            </a:xfrm>
            <a:custGeom>
              <a:avLst/>
              <a:gdLst/>
              <a:ahLst/>
              <a:cxnLst/>
              <a:rect r="r" b="b" t="t" l="l"/>
              <a:pathLst>
                <a:path h="202679" w="202679">
                  <a:moveTo>
                    <a:pt x="0" y="0"/>
                  </a:moveTo>
                  <a:lnTo>
                    <a:pt x="202679" y="0"/>
                  </a:lnTo>
                  <a:lnTo>
                    <a:pt x="202679" y="202679"/>
                  </a:lnTo>
                  <a:lnTo>
                    <a:pt x="0" y="202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5400000">
              <a:off x="0" y="1056709"/>
              <a:ext cx="198923" cy="198923"/>
            </a:xfrm>
            <a:custGeom>
              <a:avLst/>
              <a:gdLst/>
              <a:ahLst/>
              <a:cxnLst/>
              <a:rect r="r" b="b" t="t" l="l"/>
              <a:pathLst>
                <a:path h="198923" w="198923">
                  <a:moveTo>
                    <a:pt x="0" y="0"/>
                  </a:moveTo>
                  <a:lnTo>
                    <a:pt x="198923" y="0"/>
                  </a:lnTo>
                  <a:lnTo>
                    <a:pt x="198923" y="198923"/>
                  </a:lnTo>
                  <a:lnTo>
                    <a:pt x="0" y="198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-5400000">
            <a:off x="16082023" y="9013730"/>
            <a:ext cx="364639" cy="1314016"/>
          </a:xfrm>
          <a:custGeom>
            <a:avLst/>
            <a:gdLst/>
            <a:ahLst/>
            <a:cxnLst/>
            <a:rect r="r" b="b" t="t" l="l"/>
            <a:pathLst>
              <a:path h="1314016" w="364639">
                <a:moveTo>
                  <a:pt x="0" y="0"/>
                </a:moveTo>
                <a:lnTo>
                  <a:pt x="364640" y="0"/>
                </a:lnTo>
                <a:lnTo>
                  <a:pt x="364640" y="1314016"/>
                </a:lnTo>
                <a:lnTo>
                  <a:pt x="0" y="131401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8013407" y="1351306"/>
            <a:ext cx="9050934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>
                <a:solidFill>
                  <a:srgbClr val="164B2D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FUTURE</a:t>
            </a:r>
            <a:r>
              <a:rPr lang="en-US" sz="9000">
                <a:solidFill>
                  <a:srgbClr val="164B2D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PLANS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290837" y="4684969"/>
            <a:ext cx="9997163" cy="193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98703" indent="-299352" lvl="1">
              <a:lnSpc>
                <a:spcPts val="3022"/>
              </a:lnSpc>
              <a:buFont typeface="Arial"/>
              <a:buChar char="•"/>
            </a:pPr>
            <a:r>
              <a:rPr lang="en-US" sz="27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Expand Juncao production area</a:t>
            </a:r>
          </a:p>
          <a:p>
            <a:pPr algn="just" marL="598703" indent="-299352" lvl="1">
              <a:lnSpc>
                <a:spcPts val="3022"/>
              </a:lnSpc>
              <a:buFont typeface="Arial"/>
              <a:buChar char="•"/>
            </a:pPr>
            <a:r>
              <a:rPr lang="en-US" sz="27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Integrate into silage systems</a:t>
            </a:r>
          </a:p>
          <a:p>
            <a:pPr algn="just" marL="598703" indent="-299352" lvl="1">
              <a:lnSpc>
                <a:spcPts val="3022"/>
              </a:lnSpc>
              <a:buFont typeface="Arial"/>
              <a:buChar char="•"/>
            </a:pPr>
            <a:r>
              <a:rPr lang="en-US" sz="27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Demonstrate to other farmers</a:t>
            </a:r>
          </a:p>
          <a:p>
            <a:pPr algn="just" marL="598703" indent="-299352" lvl="1">
              <a:lnSpc>
                <a:spcPts val="3022"/>
              </a:lnSpc>
              <a:buFont typeface="Arial"/>
              <a:buChar char="•"/>
            </a:pPr>
            <a:r>
              <a:rPr lang="en-US" sz="27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Promote climate-smart livestock feeding</a:t>
            </a:r>
          </a:p>
          <a:p>
            <a:pPr algn="just">
              <a:lnSpc>
                <a:spcPts val="3022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8082355" y="7931606"/>
            <a:ext cx="9176945" cy="709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34"/>
              </a:lnSpc>
            </a:pPr>
            <a:r>
              <a:rPr lang="en-US" b="true" sz="2600">
                <a:solidFill>
                  <a:srgbClr val="164B2D"/>
                </a:solidFill>
                <a:latin typeface="Inter Bold"/>
                <a:ea typeface="Inter Bold"/>
                <a:cs typeface="Inter Bold"/>
                <a:sym typeface="Inter Bold"/>
              </a:rPr>
              <a:t>Sustainable fodder production is key to the future of Zimbabwe’s livestock industry.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013407" y="2844663"/>
            <a:ext cx="9050934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true">
                <a:solidFill>
                  <a:srgbClr val="7A9D5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Futur</a:t>
            </a:r>
            <a:r>
              <a:rPr lang="en-US" b="true" sz="3200">
                <a:solidFill>
                  <a:srgbClr val="7A9D5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 Plans at Biano Farm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E5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95638" y="2540626"/>
            <a:ext cx="4566598" cy="2481378"/>
            <a:chOff x="0" y="0"/>
            <a:chExt cx="1684693" cy="9154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84693" cy="915421"/>
            </a:xfrm>
            <a:custGeom>
              <a:avLst/>
              <a:gdLst/>
              <a:ahLst/>
              <a:cxnLst/>
              <a:rect r="r" b="b" t="t" l="l"/>
              <a:pathLst>
                <a:path h="915421" w="1684693">
                  <a:moveTo>
                    <a:pt x="59337" y="0"/>
                  </a:moveTo>
                  <a:lnTo>
                    <a:pt x="1625356" y="0"/>
                  </a:lnTo>
                  <a:cubicBezTo>
                    <a:pt x="1641093" y="0"/>
                    <a:pt x="1656186" y="6252"/>
                    <a:pt x="1667314" y="17379"/>
                  </a:cubicBezTo>
                  <a:cubicBezTo>
                    <a:pt x="1678442" y="28507"/>
                    <a:pt x="1684693" y="43600"/>
                    <a:pt x="1684693" y="59337"/>
                  </a:cubicBezTo>
                  <a:lnTo>
                    <a:pt x="1684693" y="856084"/>
                  </a:lnTo>
                  <a:cubicBezTo>
                    <a:pt x="1684693" y="888855"/>
                    <a:pt x="1658127" y="915421"/>
                    <a:pt x="1625356" y="915421"/>
                  </a:cubicBezTo>
                  <a:lnTo>
                    <a:pt x="59337" y="915421"/>
                  </a:lnTo>
                  <a:cubicBezTo>
                    <a:pt x="43600" y="915421"/>
                    <a:pt x="28507" y="909169"/>
                    <a:pt x="17379" y="898042"/>
                  </a:cubicBezTo>
                  <a:cubicBezTo>
                    <a:pt x="6252" y="886914"/>
                    <a:pt x="0" y="871821"/>
                    <a:pt x="0" y="856084"/>
                  </a:cubicBezTo>
                  <a:lnTo>
                    <a:pt x="0" y="59337"/>
                  </a:lnTo>
                  <a:cubicBezTo>
                    <a:pt x="0" y="43600"/>
                    <a:pt x="6252" y="28507"/>
                    <a:pt x="17379" y="17379"/>
                  </a:cubicBezTo>
                  <a:cubicBezTo>
                    <a:pt x="28507" y="6252"/>
                    <a:pt x="43600" y="0"/>
                    <a:pt x="59337" y="0"/>
                  </a:cubicBezTo>
                  <a:close/>
                </a:path>
              </a:pathLst>
            </a:custGeom>
            <a:solidFill>
              <a:srgbClr val="EBA61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1684693" cy="886846"/>
            </a:xfrm>
            <a:prstGeom prst="rect">
              <a:avLst/>
            </a:prstGeom>
          </p:spPr>
          <p:txBody>
            <a:bodyPr anchor="ctr" rtlCol="false" tIns="54004" lIns="54004" bIns="54004" rIns="54004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729497"/>
            <a:ext cx="8607915" cy="5213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00"/>
              </a:lnSpc>
            </a:pPr>
            <a:r>
              <a:rPr lang="en-US" sz="20000">
                <a:solidFill>
                  <a:srgbClr val="164B2D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THANK YOU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3706162" y="6320255"/>
            <a:ext cx="3321387" cy="3321387"/>
            <a:chOff x="0" y="0"/>
            <a:chExt cx="1225314" cy="12253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25314" cy="1225314"/>
            </a:xfrm>
            <a:custGeom>
              <a:avLst/>
              <a:gdLst/>
              <a:ahLst/>
              <a:cxnLst/>
              <a:rect r="r" b="b" t="t" l="l"/>
              <a:pathLst>
                <a:path h="1225314" w="1225314">
                  <a:moveTo>
                    <a:pt x="81583" y="0"/>
                  </a:moveTo>
                  <a:lnTo>
                    <a:pt x="1143732" y="0"/>
                  </a:lnTo>
                  <a:cubicBezTo>
                    <a:pt x="1188788" y="0"/>
                    <a:pt x="1225314" y="36526"/>
                    <a:pt x="1225314" y="81583"/>
                  </a:cubicBezTo>
                  <a:lnTo>
                    <a:pt x="1225314" y="1143732"/>
                  </a:lnTo>
                  <a:cubicBezTo>
                    <a:pt x="1225314" y="1188788"/>
                    <a:pt x="1188788" y="1225314"/>
                    <a:pt x="1143732" y="1225314"/>
                  </a:cubicBezTo>
                  <a:lnTo>
                    <a:pt x="81583" y="1225314"/>
                  </a:lnTo>
                  <a:cubicBezTo>
                    <a:pt x="36526" y="1225314"/>
                    <a:pt x="0" y="1188788"/>
                    <a:pt x="0" y="1143732"/>
                  </a:cubicBezTo>
                  <a:lnTo>
                    <a:pt x="0" y="81583"/>
                  </a:lnTo>
                  <a:cubicBezTo>
                    <a:pt x="0" y="36526"/>
                    <a:pt x="36526" y="0"/>
                    <a:pt x="81583" y="0"/>
                  </a:cubicBezTo>
                  <a:close/>
                </a:path>
              </a:pathLst>
            </a:custGeom>
            <a:solidFill>
              <a:srgbClr val="164B2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1225314" cy="1196739"/>
            </a:xfrm>
            <a:prstGeom prst="rect">
              <a:avLst/>
            </a:prstGeom>
          </p:spPr>
          <p:txBody>
            <a:bodyPr anchor="ctr" rtlCol="false" tIns="54004" lIns="54004" bIns="54004" rIns="54004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230941" y="3092901"/>
            <a:ext cx="4950442" cy="5839610"/>
            <a:chOff x="0" y="0"/>
            <a:chExt cx="1281067" cy="15111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81067" cy="1511164"/>
            </a:xfrm>
            <a:custGeom>
              <a:avLst/>
              <a:gdLst/>
              <a:ahLst/>
              <a:cxnLst/>
              <a:rect r="r" b="b" t="t" l="l"/>
              <a:pathLst>
                <a:path h="1511164" w="1281067">
                  <a:moveTo>
                    <a:pt x="54736" y="0"/>
                  </a:moveTo>
                  <a:lnTo>
                    <a:pt x="1226331" y="0"/>
                  </a:lnTo>
                  <a:cubicBezTo>
                    <a:pt x="1256560" y="0"/>
                    <a:pt x="1281067" y="24506"/>
                    <a:pt x="1281067" y="54736"/>
                  </a:cubicBezTo>
                  <a:lnTo>
                    <a:pt x="1281067" y="1456428"/>
                  </a:lnTo>
                  <a:cubicBezTo>
                    <a:pt x="1281067" y="1486658"/>
                    <a:pt x="1256560" y="1511164"/>
                    <a:pt x="1226331" y="1511164"/>
                  </a:cubicBezTo>
                  <a:lnTo>
                    <a:pt x="54736" y="1511164"/>
                  </a:lnTo>
                  <a:cubicBezTo>
                    <a:pt x="24506" y="1511164"/>
                    <a:pt x="0" y="1486658"/>
                    <a:pt x="0" y="1456428"/>
                  </a:cubicBezTo>
                  <a:lnTo>
                    <a:pt x="0" y="54736"/>
                  </a:lnTo>
                  <a:cubicBezTo>
                    <a:pt x="0" y="24506"/>
                    <a:pt x="24506" y="0"/>
                    <a:pt x="54736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6515" r="0" b="-6515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16227071" y="1031555"/>
            <a:ext cx="448444" cy="1616013"/>
          </a:xfrm>
          <a:custGeom>
            <a:avLst/>
            <a:gdLst/>
            <a:ahLst/>
            <a:cxnLst/>
            <a:rect r="r" b="b" t="t" l="l"/>
            <a:pathLst>
              <a:path h="1616013" w="448444">
                <a:moveTo>
                  <a:pt x="0" y="0"/>
                </a:moveTo>
                <a:lnTo>
                  <a:pt x="448444" y="0"/>
                </a:lnTo>
                <a:lnTo>
                  <a:pt x="448444" y="1616013"/>
                </a:lnTo>
                <a:lnTo>
                  <a:pt x="0" y="16160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809171" y="6320255"/>
            <a:ext cx="1175952" cy="566815"/>
            <a:chOff x="0" y="0"/>
            <a:chExt cx="1567936" cy="75575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86875" cy="755754"/>
            </a:xfrm>
            <a:custGeom>
              <a:avLst/>
              <a:gdLst/>
              <a:ahLst/>
              <a:cxnLst/>
              <a:rect r="r" b="b" t="t" l="l"/>
              <a:pathLst>
                <a:path h="755754" w="286875">
                  <a:moveTo>
                    <a:pt x="0" y="0"/>
                  </a:moveTo>
                  <a:lnTo>
                    <a:pt x="286875" y="0"/>
                  </a:lnTo>
                  <a:lnTo>
                    <a:pt x="286875" y="755754"/>
                  </a:lnTo>
                  <a:lnTo>
                    <a:pt x="0" y="755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324053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420375" y="0"/>
              <a:ext cx="286875" cy="755754"/>
            </a:xfrm>
            <a:custGeom>
              <a:avLst/>
              <a:gdLst/>
              <a:ahLst/>
              <a:cxnLst/>
              <a:rect r="r" b="b" t="t" l="l"/>
              <a:pathLst>
                <a:path h="755754" w="286875">
                  <a:moveTo>
                    <a:pt x="0" y="0"/>
                  </a:moveTo>
                  <a:lnTo>
                    <a:pt x="286875" y="0"/>
                  </a:lnTo>
                  <a:lnTo>
                    <a:pt x="286875" y="755754"/>
                  </a:lnTo>
                  <a:lnTo>
                    <a:pt x="0" y="755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324053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850717" y="0"/>
              <a:ext cx="286875" cy="755754"/>
            </a:xfrm>
            <a:custGeom>
              <a:avLst/>
              <a:gdLst/>
              <a:ahLst/>
              <a:cxnLst/>
              <a:rect r="r" b="b" t="t" l="l"/>
              <a:pathLst>
                <a:path h="755754" w="286875">
                  <a:moveTo>
                    <a:pt x="0" y="0"/>
                  </a:moveTo>
                  <a:lnTo>
                    <a:pt x="286876" y="0"/>
                  </a:lnTo>
                  <a:lnTo>
                    <a:pt x="286876" y="755754"/>
                  </a:lnTo>
                  <a:lnTo>
                    <a:pt x="0" y="755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324053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81060" y="0"/>
              <a:ext cx="286875" cy="755754"/>
            </a:xfrm>
            <a:custGeom>
              <a:avLst/>
              <a:gdLst/>
              <a:ahLst/>
              <a:cxnLst/>
              <a:rect r="r" b="b" t="t" l="l"/>
              <a:pathLst>
                <a:path h="755754" w="286875">
                  <a:moveTo>
                    <a:pt x="0" y="0"/>
                  </a:moveTo>
                  <a:lnTo>
                    <a:pt x="286876" y="0"/>
                  </a:lnTo>
                  <a:lnTo>
                    <a:pt x="286876" y="755754"/>
                  </a:lnTo>
                  <a:lnTo>
                    <a:pt x="0" y="755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324053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825446" y="9258300"/>
            <a:ext cx="2245987" cy="593481"/>
            <a:chOff x="0" y="0"/>
            <a:chExt cx="2994649" cy="79130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2253075" y="271"/>
              <a:ext cx="178305" cy="178305"/>
            </a:xfrm>
            <a:custGeom>
              <a:avLst/>
              <a:gdLst/>
              <a:ahLst/>
              <a:cxnLst/>
              <a:rect r="r" b="b" t="t" l="l"/>
              <a:pathLst>
                <a:path h="178305" w="178305">
                  <a:moveTo>
                    <a:pt x="0" y="0"/>
                  </a:moveTo>
                  <a:lnTo>
                    <a:pt x="178306" y="0"/>
                  </a:lnTo>
                  <a:lnTo>
                    <a:pt x="178306" y="178305"/>
                  </a:lnTo>
                  <a:lnTo>
                    <a:pt x="0" y="178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458543" t="-97554" r="-360591" b="-72158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126538" y="0"/>
              <a:ext cx="178305" cy="178956"/>
            </a:xfrm>
            <a:custGeom>
              <a:avLst/>
              <a:gdLst/>
              <a:ahLst/>
              <a:cxnLst/>
              <a:rect r="r" b="b" t="t" l="l"/>
              <a:pathLst>
                <a:path h="178956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956"/>
                  </a:lnTo>
                  <a:lnTo>
                    <a:pt x="0" y="178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638766" t="-469622" r="-81317" b="-377741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816344" y="612457"/>
              <a:ext cx="178305" cy="178305"/>
            </a:xfrm>
            <a:custGeom>
              <a:avLst/>
              <a:gdLst/>
              <a:ahLst/>
              <a:cxnLst/>
              <a:rect r="r" b="b" t="t" l="l"/>
              <a:pathLst>
                <a:path h="178305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305"/>
                  </a:lnTo>
                  <a:lnTo>
                    <a:pt x="0" y="178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0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543953" t="-641085" r="-139663" b="-69902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563269" y="400"/>
              <a:ext cx="178305" cy="177996"/>
            </a:xfrm>
            <a:custGeom>
              <a:avLst/>
              <a:gdLst/>
              <a:ahLst/>
              <a:cxnLst/>
              <a:rect r="r" b="b" t="t" l="l"/>
              <a:pathLst>
                <a:path h="177996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7996"/>
                  </a:lnTo>
                  <a:lnTo>
                    <a:pt x="0" y="177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70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-470127" t="-421608" r="-123715" b="-173438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689807" y="271"/>
              <a:ext cx="178305" cy="178305"/>
            </a:xfrm>
            <a:custGeom>
              <a:avLst/>
              <a:gdLst/>
              <a:ahLst/>
              <a:cxnLst/>
              <a:rect r="r" b="b" t="t" l="l"/>
              <a:pathLst>
                <a:path h="178305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305"/>
                  </a:lnTo>
                  <a:lnTo>
                    <a:pt x="0" y="178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70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-306898" t="-56319" r="-124557" b="-403107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816344" y="271"/>
              <a:ext cx="178305" cy="178305"/>
            </a:xfrm>
            <a:custGeom>
              <a:avLst/>
              <a:gdLst/>
              <a:ahLst/>
              <a:cxnLst/>
              <a:rect r="r" b="b" t="t" l="l"/>
              <a:pathLst>
                <a:path h="178305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305"/>
                  </a:lnTo>
                  <a:lnTo>
                    <a:pt x="0" y="178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70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-85460" t="-85441" r="-503456" b="-503475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612457"/>
              <a:ext cx="178305" cy="178305"/>
            </a:xfrm>
            <a:custGeom>
              <a:avLst/>
              <a:gdLst/>
              <a:ahLst/>
              <a:cxnLst/>
              <a:rect r="r" b="b" t="t" l="l"/>
              <a:pathLst>
                <a:path h="178305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305"/>
                  </a:lnTo>
                  <a:lnTo>
                    <a:pt x="0" y="178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70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-468660" t="-344973" r="-122978" b="-172314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563269" y="612287"/>
              <a:ext cx="178305" cy="178713"/>
            </a:xfrm>
            <a:custGeom>
              <a:avLst/>
              <a:gdLst/>
              <a:ahLst/>
              <a:cxnLst/>
              <a:rect r="r" b="b" t="t" l="l"/>
              <a:pathLst>
                <a:path h="178713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713"/>
                  </a:lnTo>
                  <a:lnTo>
                    <a:pt x="0" y="178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alphaModFix amt="70000"/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-320832" t="-278811" r="-40455" b="-81423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253075" y="612067"/>
              <a:ext cx="178305" cy="179241"/>
            </a:xfrm>
            <a:custGeom>
              <a:avLst/>
              <a:gdLst/>
              <a:ahLst/>
              <a:cxnLst/>
              <a:rect r="r" b="b" t="t" l="l"/>
              <a:pathLst>
                <a:path h="179241" w="178305">
                  <a:moveTo>
                    <a:pt x="0" y="0"/>
                  </a:moveTo>
                  <a:lnTo>
                    <a:pt x="178306" y="0"/>
                  </a:lnTo>
                  <a:lnTo>
                    <a:pt x="178306" y="179241"/>
                  </a:lnTo>
                  <a:lnTo>
                    <a:pt x="0" y="179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alphaModFix amt="70000"/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-456846" t="-60785" r="-135515" b="-527961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1259"/>
              <a:ext cx="178305" cy="175934"/>
            </a:xfrm>
            <a:custGeom>
              <a:avLst/>
              <a:gdLst/>
              <a:ahLst/>
              <a:cxnLst/>
              <a:rect r="r" b="b" t="t" l="l"/>
              <a:pathLst>
                <a:path h="175934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5934"/>
                  </a:lnTo>
                  <a:lnTo>
                    <a:pt x="0" y="175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alphaModFix amt="70000"/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 l="-492466" t="-104900" r="-217722" b="-616207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89807" y="612457"/>
              <a:ext cx="178305" cy="178305"/>
            </a:xfrm>
            <a:custGeom>
              <a:avLst/>
              <a:gdLst/>
              <a:ahLst/>
              <a:cxnLst/>
              <a:rect r="r" b="b" t="t" l="l"/>
              <a:pathLst>
                <a:path h="178305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305"/>
                  </a:lnTo>
                  <a:lnTo>
                    <a:pt x="0" y="178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alphaModFix amt="70000"/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 l="-605518" t="-68326" r="-226411" b="-717008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126538" y="612260"/>
              <a:ext cx="178305" cy="178777"/>
            </a:xfrm>
            <a:custGeom>
              <a:avLst/>
              <a:gdLst/>
              <a:ahLst/>
              <a:cxnLst/>
              <a:rect r="r" b="b" t="t" l="l"/>
              <a:pathLst>
                <a:path h="178777" w="178305">
                  <a:moveTo>
                    <a:pt x="0" y="0"/>
                  </a:moveTo>
                  <a:lnTo>
                    <a:pt x="178305" y="0"/>
                  </a:lnTo>
                  <a:lnTo>
                    <a:pt x="178305" y="178777"/>
                  </a:lnTo>
                  <a:lnTo>
                    <a:pt x="0" y="178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alphaModFix amt="70000"/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 l="-527907" t="-465593" r="-164378" b="-211761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DAHEOQN2D0Y</dc:identifier>
  <dcterms:modified xsi:type="dcterms:W3CDTF">2011-08-01T06:04:30Z</dcterms:modified>
  <cp:revision>1</cp:revision>
  <dc:title>FARMER PERSPECTIVE</dc:title>
</cp:coreProperties>
</file>