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4"/>
  </p:notesMasterIdLst>
  <p:sldIdLst>
    <p:sldId id="256" r:id="rId2"/>
    <p:sldId id="361" r:id="rId3"/>
    <p:sldId id="1637156701" r:id="rId4"/>
    <p:sldId id="1637156702" r:id="rId5"/>
    <p:sldId id="1637156705" r:id="rId6"/>
    <p:sldId id="1637156706" r:id="rId7"/>
    <p:sldId id="1637156708" r:id="rId8"/>
    <p:sldId id="643" r:id="rId9"/>
    <p:sldId id="1637156703" r:id="rId10"/>
    <p:sldId id="1637156704" r:id="rId11"/>
    <p:sldId id="1637156709" r:id="rId12"/>
    <p:sldId id="1637156693"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Black" panose="00000A00000000000000" pitchFamily="2" charset="0"/>
      <p:bold r:id="rId19"/>
      <p:boldItalic r:id="rId20"/>
    </p:embeddedFont>
    <p:embeddedFont>
      <p:font typeface="Roboto" panose="02000000000000000000" pitchFamily="2" charset="0"/>
      <p:regular r:id="rId21"/>
      <p:bold r:id="rId22"/>
      <p:italic r:id="rId23"/>
      <p:boldItalic r:id="rId24"/>
    </p:embeddedFont>
    <p:embeddedFont>
      <p:font typeface="Roboto Condensed"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09" autoAdjust="0"/>
  </p:normalViewPr>
  <p:slideViewPr>
    <p:cSldViewPr snapToGrid="0">
      <p:cViewPr varScale="1">
        <p:scale>
          <a:sx n="91" d="100"/>
          <a:sy n="91" d="100"/>
        </p:scale>
        <p:origin x="1094" y="72"/>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8C081-471A-4C53-8EA5-7F6C45ECF50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07B022B-F15F-41BD-86C0-6BBC8014B2FC}">
      <dgm:prSet phldrT="[Text]"/>
      <dgm:spPr>
        <a:solidFill>
          <a:schemeClr val="bg2">
            <a:lumMod val="75000"/>
            <a:lumOff val="25000"/>
          </a:schemeClr>
        </a:solidFill>
      </dgm:spPr>
      <dgm:t>
        <a:bodyPr/>
        <a:lstStyle/>
        <a:p>
          <a:r>
            <a:rPr lang="en-US" dirty="0">
              <a:latin typeface="Roboto Condensed" panose="02000000000000000000" pitchFamily="2" charset="0"/>
              <a:ea typeface="Roboto Condensed" panose="02000000000000000000" pitchFamily="2" charset="0"/>
              <a:cs typeface="Roboto Condensed" panose="02000000000000000000" pitchFamily="2" charset="0"/>
            </a:rPr>
            <a:t>A) Increased data coordination and collaboration</a:t>
          </a:r>
        </a:p>
      </dgm:t>
    </dgm:pt>
    <dgm:pt modelId="{47F40710-C35C-4474-AD34-DED4EA47AA2C}" type="parTrans" cxnId="{244875CB-F9B5-4654-991F-6EAA28CCB640}">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BBE9BF60-5CC4-48F8-914A-A73C8E50C8A2}" type="sibTrans" cxnId="{244875CB-F9B5-4654-991F-6EAA28CCB640}">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935F832F-A0AC-4A37-A7B9-36DCF9B03E84}">
      <dgm:prSet phldrT="[Text]"/>
      <dgm:spPr>
        <a:solidFill>
          <a:schemeClr val="bg2">
            <a:lumMod val="75000"/>
            <a:lumOff val="25000"/>
          </a:schemeClr>
        </a:solidFill>
      </dgm:spPr>
      <dgm:t>
        <a:bodyPr/>
        <a:lstStyle/>
        <a:p>
          <a:r>
            <a:rPr lang="en-US" dirty="0">
              <a:latin typeface="Roboto Condensed" panose="02000000000000000000" pitchFamily="2" charset="0"/>
              <a:ea typeface="Roboto Condensed" panose="02000000000000000000" pitchFamily="2" charset="0"/>
              <a:cs typeface="Roboto Condensed" panose="02000000000000000000" pitchFamily="2" charset="0"/>
            </a:rPr>
            <a:t>B) Improved national data production</a:t>
          </a:r>
        </a:p>
      </dgm:t>
    </dgm:pt>
    <dgm:pt modelId="{7F799F09-54B8-48AA-ADD1-0D2AFB3AC4F2}" type="parTrans" cxnId="{463C619E-CF5A-4401-B474-50D2064D2FDC}">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F20A040B-A4F8-42A6-828D-FAE4797E44A5}" type="sibTrans" cxnId="{463C619E-CF5A-4401-B474-50D2064D2FDC}">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320363B2-ACFF-4FE5-B66A-CC836D61C7A5}">
      <dgm:prSet phldrT="[Text]"/>
      <dgm:spPr>
        <a:solidFill>
          <a:schemeClr val="bg2">
            <a:lumMod val="75000"/>
            <a:lumOff val="25000"/>
          </a:schemeClr>
        </a:solidFill>
      </dgm:spPr>
      <dgm:t>
        <a:bodyPr/>
        <a:lstStyle/>
        <a:p>
          <a:r>
            <a:rPr lang="en-US" dirty="0">
              <a:latin typeface="Roboto Condensed" panose="02000000000000000000" pitchFamily="2" charset="0"/>
              <a:ea typeface="Roboto Condensed" panose="02000000000000000000" pitchFamily="2" charset="0"/>
              <a:cs typeface="Roboto Condensed" panose="02000000000000000000" pitchFamily="2" charset="0"/>
            </a:rPr>
            <a:t>C) Improved national data dissemination and reporting</a:t>
          </a:r>
        </a:p>
      </dgm:t>
    </dgm:pt>
    <dgm:pt modelId="{E91CAE23-08B5-4D5A-94A0-1E54F2E65158}" type="parTrans" cxnId="{2FBB3116-D478-472B-B338-D678706BA2AE}">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2F24AE7D-DB3A-45BF-A98F-60423CA38AF8}" type="sibTrans" cxnId="{2FBB3116-D478-472B-B338-D678706BA2AE}">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184A7499-8E29-41CC-89AE-3BBE7D05ED8A}">
      <dgm:prSet phldrT="[Text]"/>
      <dgm:spPr>
        <a:solidFill>
          <a:schemeClr val="bg2">
            <a:lumMod val="75000"/>
            <a:lumOff val="25000"/>
          </a:schemeClr>
        </a:solidFill>
      </dgm:spPr>
      <dgm:t>
        <a:bodyPr/>
        <a:lstStyle/>
        <a:p>
          <a:r>
            <a:rPr lang="en-US" dirty="0">
              <a:latin typeface="Roboto Condensed" panose="02000000000000000000" pitchFamily="2" charset="0"/>
              <a:ea typeface="Roboto Condensed" panose="02000000000000000000" pitchFamily="2" charset="0"/>
              <a:cs typeface="Roboto Condensed" panose="02000000000000000000" pitchFamily="2" charset="0"/>
            </a:rPr>
            <a:t>D) Experience exchange and learning across SIDS</a:t>
          </a:r>
        </a:p>
      </dgm:t>
    </dgm:pt>
    <dgm:pt modelId="{164F0BCF-9549-468D-B141-274931060012}" type="parTrans" cxnId="{C42BF111-33C0-4C71-BA19-207D9CC4A392}">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7E102552-5DA2-41AA-8597-692E5AC91CEB}" type="sibTrans" cxnId="{C42BF111-33C0-4C71-BA19-207D9CC4A392}">
      <dgm:prSet/>
      <dgm:spPr/>
      <dgm:t>
        <a:bodyPr/>
        <a:lstStyle/>
        <a:p>
          <a:endParaRPr lang="en-US">
            <a:latin typeface="Roboto Condensed" panose="02000000000000000000" pitchFamily="2" charset="0"/>
            <a:ea typeface="Roboto Condensed" panose="02000000000000000000" pitchFamily="2" charset="0"/>
            <a:cs typeface="Roboto Condensed" panose="02000000000000000000" pitchFamily="2" charset="0"/>
          </a:endParaRPr>
        </a:p>
      </dgm:t>
    </dgm:pt>
    <dgm:pt modelId="{A9A671F4-A7E7-491B-9C87-25BB1BE6A4E7}" type="pres">
      <dgm:prSet presAssocID="{E6D8C081-471A-4C53-8EA5-7F6C45ECF50B}" presName="Name0" presStyleCnt="0">
        <dgm:presLayoutVars>
          <dgm:dir/>
          <dgm:resizeHandles val="exact"/>
        </dgm:presLayoutVars>
      </dgm:prSet>
      <dgm:spPr/>
    </dgm:pt>
    <dgm:pt modelId="{7784AC9B-EE49-49E7-8044-387633AF62D1}" type="pres">
      <dgm:prSet presAssocID="{E6D8C081-471A-4C53-8EA5-7F6C45ECF50B}" presName="cycle" presStyleCnt="0"/>
      <dgm:spPr/>
    </dgm:pt>
    <dgm:pt modelId="{7CD1F071-9DDC-4E9C-927F-E4EF23EF0C89}" type="pres">
      <dgm:prSet presAssocID="{807B022B-F15F-41BD-86C0-6BBC8014B2FC}" presName="nodeFirstNode" presStyleLbl="node1" presStyleIdx="0" presStyleCnt="4">
        <dgm:presLayoutVars>
          <dgm:bulletEnabled val="1"/>
        </dgm:presLayoutVars>
      </dgm:prSet>
      <dgm:spPr/>
    </dgm:pt>
    <dgm:pt modelId="{DD015E87-321F-4A44-A749-43656A3A20CE}" type="pres">
      <dgm:prSet presAssocID="{BBE9BF60-5CC4-48F8-914A-A73C8E50C8A2}" presName="sibTransFirstNode" presStyleLbl="bgShp" presStyleIdx="0" presStyleCnt="1"/>
      <dgm:spPr/>
    </dgm:pt>
    <dgm:pt modelId="{F1FB74DA-036D-4430-BD49-100A2E935950}" type="pres">
      <dgm:prSet presAssocID="{935F832F-A0AC-4A37-A7B9-36DCF9B03E84}" presName="nodeFollowingNodes" presStyleLbl="node1" presStyleIdx="1" presStyleCnt="4">
        <dgm:presLayoutVars>
          <dgm:bulletEnabled val="1"/>
        </dgm:presLayoutVars>
      </dgm:prSet>
      <dgm:spPr/>
    </dgm:pt>
    <dgm:pt modelId="{9DDC163F-C970-4491-BA0F-454EEE37AC14}" type="pres">
      <dgm:prSet presAssocID="{320363B2-ACFF-4FE5-B66A-CC836D61C7A5}" presName="nodeFollowingNodes" presStyleLbl="node1" presStyleIdx="2" presStyleCnt="4">
        <dgm:presLayoutVars>
          <dgm:bulletEnabled val="1"/>
        </dgm:presLayoutVars>
      </dgm:prSet>
      <dgm:spPr/>
    </dgm:pt>
    <dgm:pt modelId="{3831AFE4-6153-4CA6-BF14-5CD9F7986BAB}" type="pres">
      <dgm:prSet presAssocID="{184A7499-8E29-41CC-89AE-3BBE7D05ED8A}" presName="nodeFollowingNodes" presStyleLbl="node1" presStyleIdx="3" presStyleCnt="4">
        <dgm:presLayoutVars>
          <dgm:bulletEnabled val="1"/>
        </dgm:presLayoutVars>
      </dgm:prSet>
      <dgm:spPr/>
    </dgm:pt>
  </dgm:ptLst>
  <dgm:cxnLst>
    <dgm:cxn modelId="{C42BF111-33C0-4C71-BA19-207D9CC4A392}" srcId="{E6D8C081-471A-4C53-8EA5-7F6C45ECF50B}" destId="{184A7499-8E29-41CC-89AE-3BBE7D05ED8A}" srcOrd="3" destOrd="0" parTransId="{164F0BCF-9549-468D-B141-274931060012}" sibTransId="{7E102552-5DA2-41AA-8597-692E5AC91CEB}"/>
    <dgm:cxn modelId="{2FBB3116-D478-472B-B338-D678706BA2AE}" srcId="{E6D8C081-471A-4C53-8EA5-7F6C45ECF50B}" destId="{320363B2-ACFF-4FE5-B66A-CC836D61C7A5}" srcOrd="2" destOrd="0" parTransId="{E91CAE23-08B5-4D5A-94A0-1E54F2E65158}" sibTransId="{2F24AE7D-DB3A-45BF-A98F-60423CA38AF8}"/>
    <dgm:cxn modelId="{AE231784-640B-4E49-92EA-C3489EB556E2}" type="presOf" srcId="{184A7499-8E29-41CC-89AE-3BBE7D05ED8A}" destId="{3831AFE4-6153-4CA6-BF14-5CD9F7986BAB}" srcOrd="0" destOrd="0" presId="urn:microsoft.com/office/officeart/2005/8/layout/cycle3"/>
    <dgm:cxn modelId="{463C619E-CF5A-4401-B474-50D2064D2FDC}" srcId="{E6D8C081-471A-4C53-8EA5-7F6C45ECF50B}" destId="{935F832F-A0AC-4A37-A7B9-36DCF9B03E84}" srcOrd="1" destOrd="0" parTransId="{7F799F09-54B8-48AA-ADD1-0D2AFB3AC4F2}" sibTransId="{F20A040B-A4F8-42A6-828D-FAE4797E44A5}"/>
    <dgm:cxn modelId="{23B616AE-5C76-4583-ABFA-041143BC4E24}" type="presOf" srcId="{320363B2-ACFF-4FE5-B66A-CC836D61C7A5}" destId="{9DDC163F-C970-4491-BA0F-454EEE37AC14}" srcOrd="0" destOrd="0" presId="urn:microsoft.com/office/officeart/2005/8/layout/cycle3"/>
    <dgm:cxn modelId="{244875CB-F9B5-4654-991F-6EAA28CCB640}" srcId="{E6D8C081-471A-4C53-8EA5-7F6C45ECF50B}" destId="{807B022B-F15F-41BD-86C0-6BBC8014B2FC}" srcOrd="0" destOrd="0" parTransId="{47F40710-C35C-4474-AD34-DED4EA47AA2C}" sibTransId="{BBE9BF60-5CC4-48F8-914A-A73C8E50C8A2}"/>
    <dgm:cxn modelId="{12C293DC-167D-4D6D-99A2-A9704CA45798}" type="presOf" srcId="{807B022B-F15F-41BD-86C0-6BBC8014B2FC}" destId="{7CD1F071-9DDC-4E9C-927F-E4EF23EF0C89}" srcOrd="0" destOrd="0" presId="urn:microsoft.com/office/officeart/2005/8/layout/cycle3"/>
    <dgm:cxn modelId="{57995FE3-B975-4FF9-8966-37AF7383E2A8}" type="presOf" srcId="{935F832F-A0AC-4A37-A7B9-36DCF9B03E84}" destId="{F1FB74DA-036D-4430-BD49-100A2E935950}" srcOrd="0" destOrd="0" presId="urn:microsoft.com/office/officeart/2005/8/layout/cycle3"/>
    <dgm:cxn modelId="{414402F7-522B-41BF-AA73-149AEB49B7DD}" type="presOf" srcId="{BBE9BF60-5CC4-48F8-914A-A73C8E50C8A2}" destId="{DD015E87-321F-4A44-A749-43656A3A20CE}" srcOrd="0" destOrd="0" presId="urn:microsoft.com/office/officeart/2005/8/layout/cycle3"/>
    <dgm:cxn modelId="{F5484AFD-8157-4719-8716-19A005C480B0}" type="presOf" srcId="{E6D8C081-471A-4C53-8EA5-7F6C45ECF50B}" destId="{A9A671F4-A7E7-491B-9C87-25BB1BE6A4E7}" srcOrd="0" destOrd="0" presId="urn:microsoft.com/office/officeart/2005/8/layout/cycle3"/>
    <dgm:cxn modelId="{EAC2746E-EB7E-4BD7-8B74-1FD80DAF2E1D}" type="presParOf" srcId="{A9A671F4-A7E7-491B-9C87-25BB1BE6A4E7}" destId="{7784AC9B-EE49-49E7-8044-387633AF62D1}" srcOrd="0" destOrd="0" presId="urn:microsoft.com/office/officeart/2005/8/layout/cycle3"/>
    <dgm:cxn modelId="{251215E8-3941-4753-81F8-B9B5D5967D56}" type="presParOf" srcId="{7784AC9B-EE49-49E7-8044-387633AF62D1}" destId="{7CD1F071-9DDC-4E9C-927F-E4EF23EF0C89}" srcOrd="0" destOrd="0" presId="urn:microsoft.com/office/officeart/2005/8/layout/cycle3"/>
    <dgm:cxn modelId="{853A54F0-A7D8-4EF0-8861-52583F19F4E5}" type="presParOf" srcId="{7784AC9B-EE49-49E7-8044-387633AF62D1}" destId="{DD015E87-321F-4A44-A749-43656A3A20CE}" srcOrd="1" destOrd="0" presId="urn:microsoft.com/office/officeart/2005/8/layout/cycle3"/>
    <dgm:cxn modelId="{9318DF22-5E30-4E55-B889-2AA34DB686C8}" type="presParOf" srcId="{7784AC9B-EE49-49E7-8044-387633AF62D1}" destId="{F1FB74DA-036D-4430-BD49-100A2E935950}" srcOrd="2" destOrd="0" presId="urn:microsoft.com/office/officeart/2005/8/layout/cycle3"/>
    <dgm:cxn modelId="{6E109998-A654-4A02-8E27-BB6244DD45E9}" type="presParOf" srcId="{7784AC9B-EE49-49E7-8044-387633AF62D1}" destId="{9DDC163F-C970-4491-BA0F-454EEE37AC14}" srcOrd="3" destOrd="0" presId="urn:microsoft.com/office/officeart/2005/8/layout/cycle3"/>
    <dgm:cxn modelId="{DB29479A-F974-490D-A0A2-7DA44A736255}" type="presParOf" srcId="{7784AC9B-EE49-49E7-8044-387633AF62D1}" destId="{3831AFE4-6153-4CA6-BF14-5CD9F7986BA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A39EF-78F6-4A2D-B961-299D813D4BAF}" type="doc">
      <dgm:prSet loTypeId="urn:microsoft.com/office/officeart/2005/8/layout/pyramid2" loCatId="pyramid" qsTypeId="urn:microsoft.com/office/officeart/2005/8/quickstyle/simple1" qsCatId="simple" csTypeId="urn:microsoft.com/office/officeart/2005/8/colors/accent1_2" csCatId="accent1" phldr="1"/>
      <dgm:spPr/>
    </dgm:pt>
    <dgm:pt modelId="{15318C75-D773-4D76-B6C3-D48F35931D0A}">
      <dgm:prSet phldrT="[Text]"/>
      <dgm:spPr/>
      <dgm:t>
        <a:bodyPr/>
        <a:lstStyle/>
        <a:p>
          <a:r>
            <a:rPr lang="en-GB" b="1" u="sng" dirty="0">
              <a:effectLst/>
              <a:latin typeface="Roboto" panose="02000000000000000000" pitchFamily="2" charset="0"/>
              <a:ea typeface="Roboto" panose="02000000000000000000" pitchFamily="2" charset="0"/>
              <a:cs typeface="Roboto" panose="02000000000000000000" pitchFamily="2" charset="0"/>
            </a:rPr>
            <a:t>Phase 3 </a:t>
          </a:r>
          <a:br>
            <a:rPr lang="en-GB" b="1" u="sng" dirty="0">
              <a:effectLst/>
              <a:latin typeface="Roboto" panose="02000000000000000000" pitchFamily="2" charset="0"/>
              <a:ea typeface="Roboto" panose="02000000000000000000" pitchFamily="2" charset="0"/>
              <a:cs typeface="Roboto" panose="02000000000000000000" pitchFamily="2" charset="0"/>
            </a:rPr>
          </a:br>
          <a:r>
            <a:rPr lang="en-GB" b="1" dirty="0">
              <a:solidFill>
                <a:srgbClr val="00B0F0"/>
              </a:solidFill>
              <a:effectLst/>
              <a:latin typeface="Roboto" panose="02000000000000000000" pitchFamily="2" charset="0"/>
              <a:ea typeface="Roboto" panose="02000000000000000000" pitchFamily="2" charset="0"/>
              <a:cs typeface="Roboto" panose="02000000000000000000" pitchFamily="2" charset="0"/>
            </a:rPr>
            <a:t>Cooperation</a:t>
          </a:r>
          <a:r>
            <a:rPr lang="en-GB" b="1" dirty="0">
              <a:effectLst/>
              <a:latin typeface="Roboto" panose="02000000000000000000" pitchFamily="2" charset="0"/>
              <a:ea typeface="Roboto" panose="02000000000000000000" pitchFamily="2" charset="0"/>
              <a:cs typeface="Roboto" panose="02000000000000000000" pitchFamily="2" charset="0"/>
            </a:rPr>
            <a:t> </a:t>
          </a:r>
          <a:r>
            <a:rPr lang="en-GB" b="1" dirty="0">
              <a:solidFill>
                <a:srgbClr val="00B0F0"/>
              </a:solidFill>
              <a:effectLst/>
              <a:latin typeface="Roboto" panose="02000000000000000000" pitchFamily="2" charset="0"/>
              <a:ea typeface="Roboto" panose="02000000000000000000" pitchFamily="2" charset="0"/>
              <a:cs typeface="Roboto" panose="02000000000000000000" pitchFamily="2" charset="0"/>
            </a:rPr>
            <a:t>Roadmap Implementation </a:t>
          </a:r>
          <a:endParaRPr lang="en-US" dirty="0">
            <a:solidFill>
              <a:srgbClr val="00B0F0"/>
            </a:solidFill>
            <a:latin typeface="Roboto" panose="02000000000000000000" pitchFamily="2" charset="0"/>
            <a:ea typeface="Roboto" panose="02000000000000000000" pitchFamily="2" charset="0"/>
            <a:cs typeface="Roboto" panose="02000000000000000000" pitchFamily="2" charset="0"/>
          </a:endParaRPr>
        </a:p>
      </dgm:t>
    </dgm:pt>
    <dgm:pt modelId="{7296B1E5-48AA-4BE1-A45D-586CEB1CC812}" type="parTrans" cxnId="{FF7CC9DF-5349-4E43-8493-7BF6FC45C972}">
      <dgm:prSet/>
      <dgm:spPr/>
      <dgm:t>
        <a:bodyPr/>
        <a:lstStyle/>
        <a:p>
          <a:endParaRPr lang="en-US"/>
        </a:p>
      </dgm:t>
    </dgm:pt>
    <dgm:pt modelId="{6274F431-91BA-4498-9D1D-AAC9D2E543AD}" type="sibTrans" cxnId="{FF7CC9DF-5349-4E43-8493-7BF6FC45C972}">
      <dgm:prSet/>
      <dgm:spPr/>
      <dgm:t>
        <a:bodyPr/>
        <a:lstStyle/>
        <a:p>
          <a:endParaRPr lang="en-US"/>
        </a:p>
      </dgm:t>
    </dgm:pt>
    <dgm:pt modelId="{59E5A2A6-7B8A-4C6B-86EF-20AD549F8FB5}">
      <dgm:prSet phldrT="[Text]"/>
      <dgm:spPr/>
      <dgm:t>
        <a:bodyPr/>
        <a:lstStyle/>
        <a:p>
          <a:r>
            <a:rPr lang="en-GB" b="1" u="sng" dirty="0">
              <a:effectLst/>
              <a:latin typeface="Roboto" panose="02000000000000000000" pitchFamily="2" charset="0"/>
              <a:ea typeface="Roboto" panose="02000000000000000000" pitchFamily="2" charset="0"/>
              <a:cs typeface="Roboto" panose="02000000000000000000" pitchFamily="2" charset="0"/>
            </a:rPr>
            <a:t>Phase </a:t>
          </a:r>
          <a:br>
            <a:rPr lang="en-GB" b="1" u="sng" dirty="0">
              <a:effectLst/>
              <a:latin typeface="Roboto" panose="02000000000000000000" pitchFamily="2" charset="0"/>
              <a:ea typeface="Roboto" panose="02000000000000000000" pitchFamily="2" charset="0"/>
              <a:cs typeface="Roboto" panose="02000000000000000000" pitchFamily="2" charset="0"/>
            </a:rPr>
          </a:br>
          <a:r>
            <a:rPr lang="en-GB" b="1" dirty="0">
              <a:solidFill>
                <a:srgbClr val="00B0F0"/>
              </a:solidFill>
              <a:effectLst/>
              <a:latin typeface="Roboto" panose="02000000000000000000" pitchFamily="2" charset="0"/>
              <a:ea typeface="Roboto" panose="02000000000000000000" pitchFamily="2" charset="0"/>
              <a:cs typeface="Roboto" panose="02000000000000000000" pitchFamily="2" charset="0"/>
            </a:rPr>
            <a:t>Cooperation Roadmap </a:t>
          </a:r>
          <a:endParaRPr lang="en-US" dirty="0">
            <a:solidFill>
              <a:srgbClr val="00B0F0"/>
            </a:solidFill>
            <a:latin typeface="Roboto" panose="02000000000000000000" pitchFamily="2" charset="0"/>
            <a:ea typeface="Roboto" panose="02000000000000000000" pitchFamily="2" charset="0"/>
            <a:cs typeface="Roboto" panose="02000000000000000000" pitchFamily="2" charset="0"/>
          </a:endParaRPr>
        </a:p>
      </dgm:t>
    </dgm:pt>
    <dgm:pt modelId="{E86E8AC3-B7A6-45F3-B4F8-55BE3313ADA3}" type="parTrans" cxnId="{621C2DFD-02F0-4401-9554-909AF433D633}">
      <dgm:prSet/>
      <dgm:spPr/>
      <dgm:t>
        <a:bodyPr/>
        <a:lstStyle/>
        <a:p>
          <a:endParaRPr lang="en-US"/>
        </a:p>
      </dgm:t>
    </dgm:pt>
    <dgm:pt modelId="{571CE58B-6D3C-45A9-B923-B4E9C710D6F3}" type="sibTrans" cxnId="{621C2DFD-02F0-4401-9554-909AF433D633}">
      <dgm:prSet/>
      <dgm:spPr/>
      <dgm:t>
        <a:bodyPr/>
        <a:lstStyle/>
        <a:p>
          <a:endParaRPr lang="en-US"/>
        </a:p>
      </dgm:t>
    </dgm:pt>
    <dgm:pt modelId="{7EAA3895-904F-44CF-967D-98AE0508816F}">
      <dgm:prSet phldrT="[Text]"/>
      <dgm:spPr/>
      <dgm:t>
        <a:bodyPr/>
        <a:lstStyle/>
        <a:p>
          <a:r>
            <a:rPr lang="en-GB" b="1" u="sng" dirty="0">
              <a:effectLst/>
              <a:latin typeface="Roboto" panose="02000000000000000000" pitchFamily="2" charset="0"/>
              <a:ea typeface="Roboto" panose="02000000000000000000" pitchFamily="2" charset="0"/>
              <a:cs typeface="Roboto" panose="02000000000000000000" pitchFamily="2" charset="0"/>
            </a:rPr>
            <a:t>Phase 1 </a:t>
          </a:r>
          <a:br>
            <a:rPr lang="en-GB" b="1" u="sng" dirty="0">
              <a:effectLst/>
              <a:latin typeface="Roboto" panose="02000000000000000000" pitchFamily="2" charset="0"/>
              <a:ea typeface="Roboto" panose="02000000000000000000" pitchFamily="2" charset="0"/>
              <a:cs typeface="Roboto" panose="02000000000000000000" pitchFamily="2" charset="0"/>
            </a:rPr>
          </a:br>
          <a:r>
            <a:rPr lang="en-GB" b="1" dirty="0">
              <a:solidFill>
                <a:srgbClr val="00B0F0"/>
              </a:solidFill>
              <a:effectLst/>
              <a:latin typeface="Roboto" panose="02000000000000000000" pitchFamily="2" charset="0"/>
              <a:ea typeface="Roboto" panose="02000000000000000000" pitchFamily="2" charset="0"/>
              <a:cs typeface="Roboto" panose="02000000000000000000" pitchFamily="2" charset="0"/>
            </a:rPr>
            <a:t>Peer-learning Platforms</a:t>
          </a:r>
          <a:r>
            <a:rPr lang="en-GB" dirty="0">
              <a:solidFill>
                <a:srgbClr val="00B0F0"/>
              </a:solidFill>
              <a:effectLst/>
              <a:latin typeface="Roboto" panose="02000000000000000000" pitchFamily="2" charset="0"/>
              <a:ea typeface="Roboto" panose="02000000000000000000" pitchFamily="2" charset="0"/>
              <a:cs typeface="Roboto" panose="02000000000000000000" pitchFamily="2" charset="0"/>
            </a:rPr>
            <a:t> </a:t>
          </a:r>
          <a:endParaRPr lang="en-US" dirty="0">
            <a:solidFill>
              <a:srgbClr val="00B0F0"/>
            </a:solidFill>
            <a:latin typeface="Roboto" panose="02000000000000000000" pitchFamily="2" charset="0"/>
            <a:ea typeface="Roboto" panose="02000000000000000000" pitchFamily="2" charset="0"/>
            <a:cs typeface="Roboto" panose="02000000000000000000" pitchFamily="2" charset="0"/>
          </a:endParaRPr>
        </a:p>
      </dgm:t>
    </dgm:pt>
    <dgm:pt modelId="{862CF52C-DE2D-4423-A4EF-3329322D9CAF}" type="parTrans" cxnId="{02A30865-D5B6-4BCF-867F-8F9BDFABC263}">
      <dgm:prSet/>
      <dgm:spPr/>
      <dgm:t>
        <a:bodyPr/>
        <a:lstStyle/>
        <a:p>
          <a:endParaRPr lang="en-US"/>
        </a:p>
      </dgm:t>
    </dgm:pt>
    <dgm:pt modelId="{80E908E0-F0AC-4D95-A8D6-4BA7CFBB1516}" type="sibTrans" cxnId="{02A30865-D5B6-4BCF-867F-8F9BDFABC263}">
      <dgm:prSet/>
      <dgm:spPr/>
      <dgm:t>
        <a:bodyPr/>
        <a:lstStyle/>
        <a:p>
          <a:endParaRPr lang="en-US"/>
        </a:p>
      </dgm:t>
    </dgm:pt>
    <dgm:pt modelId="{04988245-1E60-4347-9605-D28ED5A51F6D}" type="pres">
      <dgm:prSet presAssocID="{E7FA39EF-78F6-4A2D-B961-299D813D4BAF}" presName="compositeShape" presStyleCnt="0">
        <dgm:presLayoutVars>
          <dgm:dir/>
          <dgm:resizeHandles/>
        </dgm:presLayoutVars>
      </dgm:prSet>
      <dgm:spPr/>
    </dgm:pt>
    <dgm:pt modelId="{18DB444E-7DDA-4D3B-A816-4BEE390BB35C}" type="pres">
      <dgm:prSet presAssocID="{E7FA39EF-78F6-4A2D-B961-299D813D4BAF}" presName="pyramid" presStyleLbl="node1" presStyleIdx="0" presStyleCnt="1" custLinFactNeighborX="-16024" custLinFactNeighborY="-961"/>
      <dgm:spPr>
        <a:solidFill>
          <a:srgbClr val="00B0F0"/>
        </a:solidFill>
      </dgm:spPr>
    </dgm:pt>
    <dgm:pt modelId="{455D0635-3A25-4F0F-BBF5-06FD6DE1EA3F}" type="pres">
      <dgm:prSet presAssocID="{E7FA39EF-78F6-4A2D-B961-299D813D4BAF}" presName="theList" presStyleCnt="0"/>
      <dgm:spPr/>
    </dgm:pt>
    <dgm:pt modelId="{8F8E2882-078C-48CD-B0B7-CD8B33C3E1BD}" type="pres">
      <dgm:prSet presAssocID="{15318C75-D773-4D76-B6C3-D48F35931D0A}" presName="aNode" presStyleLbl="fgAcc1" presStyleIdx="0" presStyleCnt="3" custLinFactNeighborX="-23334">
        <dgm:presLayoutVars>
          <dgm:bulletEnabled val="1"/>
        </dgm:presLayoutVars>
      </dgm:prSet>
      <dgm:spPr/>
    </dgm:pt>
    <dgm:pt modelId="{4C22E346-DAB9-4BD6-B919-F60189155DA5}" type="pres">
      <dgm:prSet presAssocID="{15318C75-D773-4D76-B6C3-D48F35931D0A}" presName="aSpace" presStyleCnt="0"/>
      <dgm:spPr/>
    </dgm:pt>
    <dgm:pt modelId="{34BFD82C-61E5-47AD-AFB6-EB56DE689C07}" type="pres">
      <dgm:prSet presAssocID="{59E5A2A6-7B8A-4C6B-86EF-20AD549F8FB5}" presName="aNode" presStyleLbl="fgAcc1" presStyleIdx="1" presStyleCnt="3" custLinFactNeighborX="-24658">
        <dgm:presLayoutVars>
          <dgm:bulletEnabled val="1"/>
        </dgm:presLayoutVars>
      </dgm:prSet>
      <dgm:spPr/>
    </dgm:pt>
    <dgm:pt modelId="{F0155536-448E-445E-80C2-84ED03CA81D2}" type="pres">
      <dgm:prSet presAssocID="{59E5A2A6-7B8A-4C6B-86EF-20AD549F8FB5}" presName="aSpace" presStyleCnt="0"/>
      <dgm:spPr/>
    </dgm:pt>
    <dgm:pt modelId="{2B4423DF-890B-44E0-A22E-DD808A0FB311}" type="pres">
      <dgm:prSet presAssocID="{7EAA3895-904F-44CF-967D-98AE0508816F}" presName="aNode" presStyleLbl="fgAcc1" presStyleIdx="2" presStyleCnt="3" custLinFactNeighborX="-25348">
        <dgm:presLayoutVars>
          <dgm:bulletEnabled val="1"/>
        </dgm:presLayoutVars>
      </dgm:prSet>
      <dgm:spPr/>
    </dgm:pt>
    <dgm:pt modelId="{478E161D-86DB-4A3B-A1DF-5642EB03D8A3}" type="pres">
      <dgm:prSet presAssocID="{7EAA3895-904F-44CF-967D-98AE0508816F}" presName="aSpace" presStyleCnt="0"/>
      <dgm:spPr/>
    </dgm:pt>
  </dgm:ptLst>
  <dgm:cxnLst>
    <dgm:cxn modelId="{16F3671A-30BF-4CD3-A3A4-9C3ABA1521EE}" type="presOf" srcId="{7EAA3895-904F-44CF-967D-98AE0508816F}" destId="{2B4423DF-890B-44E0-A22E-DD808A0FB311}" srcOrd="0" destOrd="0" presId="urn:microsoft.com/office/officeart/2005/8/layout/pyramid2"/>
    <dgm:cxn modelId="{9EE3212F-9BD6-49EF-95BC-197D2A67AF5A}" type="presOf" srcId="{E7FA39EF-78F6-4A2D-B961-299D813D4BAF}" destId="{04988245-1E60-4347-9605-D28ED5A51F6D}" srcOrd="0" destOrd="0" presId="urn:microsoft.com/office/officeart/2005/8/layout/pyramid2"/>
    <dgm:cxn modelId="{02A30865-D5B6-4BCF-867F-8F9BDFABC263}" srcId="{E7FA39EF-78F6-4A2D-B961-299D813D4BAF}" destId="{7EAA3895-904F-44CF-967D-98AE0508816F}" srcOrd="2" destOrd="0" parTransId="{862CF52C-DE2D-4423-A4EF-3329322D9CAF}" sibTransId="{80E908E0-F0AC-4D95-A8D6-4BA7CFBB1516}"/>
    <dgm:cxn modelId="{0D927C72-933C-48C6-84F5-FCA3144C28D0}" type="presOf" srcId="{59E5A2A6-7B8A-4C6B-86EF-20AD549F8FB5}" destId="{34BFD82C-61E5-47AD-AFB6-EB56DE689C07}" srcOrd="0" destOrd="0" presId="urn:microsoft.com/office/officeart/2005/8/layout/pyramid2"/>
    <dgm:cxn modelId="{0AACA2A1-0505-4D73-A94D-9F66EE867D61}" type="presOf" srcId="{15318C75-D773-4D76-B6C3-D48F35931D0A}" destId="{8F8E2882-078C-48CD-B0B7-CD8B33C3E1BD}" srcOrd="0" destOrd="0" presId="urn:microsoft.com/office/officeart/2005/8/layout/pyramid2"/>
    <dgm:cxn modelId="{FF7CC9DF-5349-4E43-8493-7BF6FC45C972}" srcId="{E7FA39EF-78F6-4A2D-B961-299D813D4BAF}" destId="{15318C75-D773-4D76-B6C3-D48F35931D0A}" srcOrd="0" destOrd="0" parTransId="{7296B1E5-48AA-4BE1-A45D-586CEB1CC812}" sibTransId="{6274F431-91BA-4498-9D1D-AAC9D2E543AD}"/>
    <dgm:cxn modelId="{621C2DFD-02F0-4401-9554-909AF433D633}" srcId="{E7FA39EF-78F6-4A2D-B961-299D813D4BAF}" destId="{59E5A2A6-7B8A-4C6B-86EF-20AD549F8FB5}" srcOrd="1" destOrd="0" parTransId="{E86E8AC3-B7A6-45F3-B4F8-55BE3313ADA3}" sibTransId="{571CE58B-6D3C-45A9-B923-B4E9C710D6F3}"/>
    <dgm:cxn modelId="{54E791CF-FB3F-4D92-BC80-F06A350C6CA0}" type="presParOf" srcId="{04988245-1E60-4347-9605-D28ED5A51F6D}" destId="{18DB444E-7DDA-4D3B-A816-4BEE390BB35C}" srcOrd="0" destOrd="0" presId="urn:microsoft.com/office/officeart/2005/8/layout/pyramid2"/>
    <dgm:cxn modelId="{AD388714-76FF-4A56-B2FA-6821302DCFDF}" type="presParOf" srcId="{04988245-1E60-4347-9605-D28ED5A51F6D}" destId="{455D0635-3A25-4F0F-BBF5-06FD6DE1EA3F}" srcOrd="1" destOrd="0" presId="urn:microsoft.com/office/officeart/2005/8/layout/pyramid2"/>
    <dgm:cxn modelId="{52C2693B-2F46-4167-95EC-A874D783095E}" type="presParOf" srcId="{455D0635-3A25-4F0F-BBF5-06FD6DE1EA3F}" destId="{8F8E2882-078C-48CD-B0B7-CD8B33C3E1BD}" srcOrd="0" destOrd="0" presId="urn:microsoft.com/office/officeart/2005/8/layout/pyramid2"/>
    <dgm:cxn modelId="{1D722F0C-F9D3-402D-A7B7-AD16CDF8F769}" type="presParOf" srcId="{455D0635-3A25-4F0F-BBF5-06FD6DE1EA3F}" destId="{4C22E346-DAB9-4BD6-B919-F60189155DA5}" srcOrd="1" destOrd="0" presId="urn:microsoft.com/office/officeart/2005/8/layout/pyramid2"/>
    <dgm:cxn modelId="{D9AFDD92-D667-45E1-AFBC-5AF69C73C46E}" type="presParOf" srcId="{455D0635-3A25-4F0F-BBF5-06FD6DE1EA3F}" destId="{34BFD82C-61E5-47AD-AFB6-EB56DE689C07}" srcOrd="2" destOrd="0" presId="urn:microsoft.com/office/officeart/2005/8/layout/pyramid2"/>
    <dgm:cxn modelId="{3A64BA82-25E1-4652-B5D2-E84255C8E5E7}" type="presParOf" srcId="{455D0635-3A25-4F0F-BBF5-06FD6DE1EA3F}" destId="{F0155536-448E-445E-80C2-84ED03CA81D2}" srcOrd="3" destOrd="0" presId="urn:microsoft.com/office/officeart/2005/8/layout/pyramid2"/>
    <dgm:cxn modelId="{9F50BC75-9B5F-4047-97B5-06DF568DCCAC}" type="presParOf" srcId="{455D0635-3A25-4F0F-BBF5-06FD6DE1EA3F}" destId="{2B4423DF-890B-44E0-A22E-DD808A0FB311}" srcOrd="4" destOrd="0" presId="urn:microsoft.com/office/officeart/2005/8/layout/pyramid2"/>
    <dgm:cxn modelId="{FB7802BE-DF07-4750-8AD2-5500FA8F0CA3}" type="presParOf" srcId="{455D0635-3A25-4F0F-BBF5-06FD6DE1EA3F}" destId="{478E161D-86DB-4A3B-A1DF-5642EB03D8A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15E87-321F-4A44-A749-43656A3A20CE}">
      <dsp:nvSpPr>
        <dsp:cNvPr id="0" name=""/>
        <dsp:cNvSpPr/>
      </dsp:nvSpPr>
      <dsp:spPr>
        <a:xfrm>
          <a:off x="875419" y="-31513"/>
          <a:ext cx="2469691" cy="2469691"/>
        </a:xfrm>
        <a:prstGeom prst="circularArrow">
          <a:avLst>
            <a:gd name="adj1" fmla="val 4668"/>
            <a:gd name="adj2" fmla="val 272909"/>
            <a:gd name="adj3" fmla="val 13166007"/>
            <a:gd name="adj4" fmla="val 1780711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1F071-9DDC-4E9C-927F-E4EF23EF0C89}">
      <dsp:nvSpPr>
        <dsp:cNvPr id="0" name=""/>
        <dsp:cNvSpPr/>
      </dsp:nvSpPr>
      <dsp:spPr>
        <a:xfrm>
          <a:off x="1360131" y="157"/>
          <a:ext cx="1500266" cy="750133"/>
        </a:xfrm>
        <a:prstGeom prst="roundRect">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cs typeface="Roboto Condensed" panose="02000000000000000000" pitchFamily="2" charset="0"/>
            </a:rPr>
            <a:t>A) Increased data coordination and collaboration</a:t>
          </a:r>
        </a:p>
      </dsp:txBody>
      <dsp:txXfrm>
        <a:off x="1396749" y="36775"/>
        <a:ext cx="1427030" cy="676897"/>
      </dsp:txXfrm>
    </dsp:sp>
    <dsp:sp modelId="{F1FB74DA-036D-4430-BD49-100A2E935950}">
      <dsp:nvSpPr>
        <dsp:cNvPr id="0" name=""/>
        <dsp:cNvSpPr/>
      </dsp:nvSpPr>
      <dsp:spPr>
        <a:xfrm>
          <a:off x="2246915" y="886940"/>
          <a:ext cx="1500266" cy="750133"/>
        </a:xfrm>
        <a:prstGeom prst="roundRect">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cs typeface="Roboto Condensed" panose="02000000000000000000" pitchFamily="2" charset="0"/>
            </a:rPr>
            <a:t>B) Improved national data production</a:t>
          </a:r>
        </a:p>
      </dsp:txBody>
      <dsp:txXfrm>
        <a:off x="2283533" y="923558"/>
        <a:ext cx="1427030" cy="676897"/>
      </dsp:txXfrm>
    </dsp:sp>
    <dsp:sp modelId="{9DDC163F-C970-4491-BA0F-454EEE37AC14}">
      <dsp:nvSpPr>
        <dsp:cNvPr id="0" name=""/>
        <dsp:cNvSpPr/>
      </dsp:nvSpPr>
      <dsp:spPr>
        <a:xfrm>
          <a:off x="1360131" y="1773723"/>
          <a:ext cx="1500266" cy="750133"/>
        </a:xfrm>
        <a:prstGeom prst="roundRect">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cs typeface="Roboto Condensed" panose="02000000000000000000" pitchFamily="2" charset="0"/>
            </a:rPr>
            <a:t>C) Improved national data dissemination and reporting</a:t>
          </a:r>
        </a:p>
      </dsp:txBody>
      <dsp:txXfrm>
        <a:off x="1396749" y="1810341"/>
        <a:ext cx="1427030" cy="676897"/>
      </dsp:txXfrm>
    </dsp:sp>
    <dsp:sp modelId="{3831AFE4-6153-4CA6-BF14-5CD9F7986BAB}">
      <dsp:nvSpPr>
        <dsp:cNvPr id="0" name=""/>
        <dsp:cNvSpPr/>
      </dsp:nvSpPr>
      <dsp:spPr>
        <a:xfrm>
          <a:off x="473348" y="886940"/>
          <a:ext cx="1500266" cy="750133"/>
        </a:xfrm>
        <a:prstGeom prst="roundRect">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cs typeface="Roboto Condensed" panose="02000000000000000000" pitchFamily="2" charset="0"/>
            </a:rPr>
            <a:t>D) Experience exchange and learning across SIDS</a:t>
          </a:r>
        </a:p>
      </dsp:txBody>
      <dsp:txXfrm>
        <a:off x="509966" y="923558"/>
        <a:ext cx="1427030" cy="67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444E-7DDA-4D3B-A816-4BEE390BB35C}">
      <dsp:nvSpPr>
        <dsp:cNvPr id="0" name=""/>
        <dsp:cNvSpPr/>
      </dsp:nvSpPr>
      <dsp:spPr>
        <a:xfrm>
          <a:off x="199022" y="0"/>
          <a:ext cx="3248723" cy="3248723"/>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E2882-078C-48CD-B0B7-CD8B33C3E1BD}">
      <dsp:nvSpPr>
        <dsp:cNvPr id="0" name=""/>
        <dsp:cNvSpPr/>
      </dsp:nvSpPr>
      <dsp:spPr>
        <a:xfrm>
          <a:off x="1851222" y="326617"/>
          <a:ext cx="2111669" cy="7690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effectLst/>
              <a:latin typeface="Roboto" panose="02000000000000000000" pitchFamily="2" charset="0"/>
              <a:ea typeface="Roboto" panose="02000000000000000000" pitchFamily="2" charset="0"/>
              <a:cs typeface="Roboto" panose="02000000000000000000" pitchFamily="2" charset="0"/>
            </a:rPr>
            <a:t>Phase 3 </a:t>
          </a:r>
          <a:br>
            <a:rPr lang="en-GB" sz="1400" b="1" u="sng" kern="1200" dirty="0">
              <a:effectLst/>
              <a:latin typeface="Roboto" panose="02000000000000000000" pitchFamily="2" charset="0"/>
              <a:ea typeface="Roboto" panose="02000000000000000000" pitchFamily="2" charset="0"/>
              <a:cs typeface="Roboto" panose="02000000000000000000" pitchFamily="2" charset="0"/>
            </a:rPr>
          </a:br>
          <a:r>
            <a:rPr lang="en-GB" sz="1400" b="1" kern="1200" dirty="0">
              <a:solidFill>
                <a:srgbClr val="00B0F0"/>
              </a:solidFill>
              <a:effectLst/>
              <a:latin typeface="Roboto" panose="02000000000000000000" pitchFamily="2" charset="0"/>
              <a:ea typeface="Roboto" panose="02000000000000000000" pitchFamily="2" charset="0"/>
              <a:cs typeface="Roboto" panose="02000000000000000000" pitchFamily="2" charset="0"/>
            </a:rPr>
            <a:t>Cooperation</a:t>
          </a:r>
          <a:r>
            <a:rPr lang="en-GB" sz="1400" b="1" kern="1200" dirty="0">
              <a:effectLst/>
              <a:latin typeface="Roboto" panose="02000000000000000000" pitchFamily="2" charset="0"/>
              <a:ea typeface="Roboto" panose="02000000000000000000" pitchFamily="2" charset="0"/>
              <a:cs typeface="Roboto" panose="02000000000000000000" pitchFamily="2" charset="0"/>
            </a:rPr>
            <a:t> </a:t>
          </a:r>
          <a:r>
            <a:rPr lang="en-GB" sz="1400" b="1" kern="1200" dirty="0">
              <a:solidFill>
                <a:srgbClr val="00B0F0"/>
              </a:solidFill>
              <a:effectLst/>
              <a:latin typeface="Roboto" panose="02000000000000000000" pitchFamily="2" charset="0"/>
              <a:ea typeface="Roboto" panose="02000000000000000000" pitchFamily="2" charset="0"/>
              <a:cs typeface="Roboto" panose="02000000000000000000" pitchFamily="2" charset="0"/>
            </a:rPr>
            <a:t>Roadmap Implementation </a:t>
          </a:r>
          <a:endParaRPr lang="en-US" sz="1400" kern="1200" dirty="0">
            <a:solidFill>
              <a:srgbClr val="00B0F0"/>
            </a:solidFill>
            <a:latin typeface="Roboto" panose="02000000000000000000" pitchFamily="2" charset="0"/>
            <a:ea typeface="Roboto" panose="02000000000000000000" pitchFamily="2" charset="0"/>
            <a:cs typeface="Roboto" panose="02000000000000000000" pitchFamily="2" charset="0"/>
          </a:endParaRPr>
        </a:p>
      </dsp:txBody>
      <dsp:txXfrm>
        <a:off x="1888763" y="364158"/>
        <a:ext cx="2036587" cy="693951"/>
      </dsp:txXfrm>
    </dsp:sp>
    <dsp:sp modelId="{34BFD82C-61E5-47AD-AFB6-EB56DE689C07}">
      <dsp:nvSpPr>
        <dsp:cNvPr id="0" name=""/>
        <dsp:cNvSpPr/>
      </dsp:nvSpPr>
      <dsp:spPr>
        <a:xfrm>
          <a:off x="1823263" y="1191780"/>
          <a:ext cx="2111669" cy="7690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effectLst/>
              <a:latin typeface="Roboto" panose="02000000000000000000" pitchFamily="2" charset="0"/>
              <a:ea typeface="Roboto" panose="02000000000000000000" pitchFamily="2" charset="0"/>
              <a:cs typeface="Roboto" panose="02000000000000000000" pitchFamily="2" charset="0"/>
            </a:rPr>
            <a:t>Phase </a:t>
          </a:r>
          <a:br>
            <a:rPr lang="en-GB" sz="1400" b="1" u="sng" kern="1200" dirty="0">
              <a:effectLst/>
              <a:latin typeface="Roboto" panose="02000000000000000000" pitchFamily="2" charset="0"/>
              <a:ea typeface="Roboto" panose="02000000000000000000" pitchFamily="2" charset="0"/>
              <a:cs typeface="Roboto" panose="02000000000000000000" pitchFamily="2" charset="0"/>
            </a:rPr>
          </a:br>
          <a:r>
            <a:rPr lang="en-GB" sz="1400" b="1" kern="1200" dirty="0">
              <a:solidFill>
                <a:srgbClr val="00B0F0"/>
              </a:solidFill>
              <a:effectLst/>
              <a:latin typeface="Roboto" panose="02000000000000000000" pitchFamily="2" charset="0"/>
              <a:ea typeface="Roboto" panose="02000000000000000000" pitchFamily="2" charset="0"/>
              <a:cs typeface="Roboto" panose="02000000000000000000" pitchFamily="2" charset="0"/>
            </a:rPr>
            <a:t>Cooperation Roadmap </a:t>
          </a:r>
          <a:endParaRPr lang="en-US" sz="1400" kern="1200" dirty="0">
            <a:solidFill>
              <a:srgbClr val="00B0F0"/>
            </a:solidFill>
            <a:latin typeface="Roboto" panose="02000000000000000000" pitchFamily="2" charset="0"/>
            <a:ea typeface="Roboto" panose="02000000000000000000" pitchFamily="2" charset="0"/>
            <a:cs typeface="Roboto" panose="02000000000000000000" pitchFamily="2" charset="0"/>
          </a:endParaRPr>
        </a:p>
      </dsp:txBody>
      <dsp:txXfrm>
        <a:off x="1860804" y="1229321"/>
        <a:ext cx="2036587" cy="693951"/>
      </dsp:txXfrm>
    </dsp:sp>
    <dsp:sp modelId="{2B4423DF-890B-44E0-A22E-DD808A0FB311}">
      <dsp:nvSpPr>
        <dsp:cNvPr id="0" name=""/>
        <dsp:cNvSpPr/>
      </dsp:nvSpPr>
      <dsp:spPr>
        <a:xfrm>
          <a:off x="1808693" y="2056942"/>
          <a:ext cx="2111669" cy="7690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effectLst/>
              <a:latin typeface="Roboto" panose="02000000000000000000" pitchFamily="2" charset="0"/>
              <a:ea typeface="Roboto" panose="02000000000000000000" pitchFamily="2" charset="0"/>
              <a:cs typeface="Roboto" panose="02000000000000000000" pitchFamily="2" charset="0"/>
            </a:rPr>
            <a:t>Phase 1 </a:t>
          </a:r>
          <a:br>
            <a:rPr lang="en-GB" sz="1400" b="1" u="sng" kern="1200" dirty="0">
              <a:effectLst/>
              <a:latin typeface="Roboto" panose="02000000000000000000" pitchFamily="2" charset="0"/>
              <a:ea typeface="Roboto" panose="02000000000000000000" pitchFamily="2" charset="0"/>
              <a:cs typeface="Roboto" panose="02000000000000000000" pitchFamily="2" charset="0"/>
            </a:rPr>
          </a:br>
          <a:r>
            <a:rPr lang="en-GB" sz="1400" b="1" kern="1200" dirty="0">
              <a:solidFill>
                <a:srgbClr val="00B0F0"/>
              </a:solidFill>
              <a:effectLst/>
              <a:latin typeface="Roboto" panose="02000000000000000000" pitchFamily="2" charset="0"/>
              <a:ea typeface="Roboto" panose="02000000000000000000" pitchFamily="2" charset="0"/>
              <a:cs typeface="Roboto" panose="02000000000000000000" pitchFamily="2" charset="0"/>
            </a:rPr>
            <a:t>Peer-learning Platforms</a:t>
          </a:r>
          <a:r>
            <a:rPr lang="en-GB" sz="1400" kern="1200" dirty="0">
              <a:solidFill>
                <a:srgbClr val="00B0F0"/>
              </a:solidFill>
              <a:effectLst/>
              <a:latin typeface="Roboto" panose="02000000000000000000" pitchFamily="2" charset="0"/>
              <a:ea typeface="Roboto" panose="02000000000000000000" pitchFamily="2" charset="0"/>
              <a:cs typeface="Roboto" panose="02000000000000000000" pitchFamily="2" charset="0"/>
            </a:rPr>
            <a:t> </a:t>
          </a:r>
          <a:endParaRPr lang="en-US" sz="1400" kern="1200" dirty="0">
            <a:solidFill>
              <a:srgbClr val="00B0F0"/>
            </a:solidFill>
            <a:latin typeface="Roboto" panose="02000000000000000000" pitchFamily="2" charset="0"/>
            <a:ea typeface="Roboto" panose="02000000000000000000" pitchFamily="2" charset="0"/>
            <a:cs typeface="Roboto" panose="02000000000000000000" pitchFamily="2" charset="0"/>
          </a:endParaRPr>
        </a:p>
      </dsp:txBody>
      <dsp:txXfrm>
        <a:off x="1846234" y="2094483"/>
        <a:ext cx="2036587" cy="69395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407de06a2_1_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g30407de06a2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lnSpc>
                <a:spcPct val="100000"/>
              </a:lnSpc>
              <a:spcBef>
                <a:spcPts val="1800"/>
              </a:spcBef>
            </a:pPr>
            <a:r>
              <a:rPr lang="en-US" dirty="0"/>
              <a:t>In conclusion, our approach is about connecting global and regional frameworks with country needs. For example:</a:t>
            </a:r>
            <a:endParaRPr lang="en-US" sz="2200" dirty="0"/>
          </a:p>
          <a:p>
            <a:pPr marL="914400" lvl="1" indent="-342900">
              <a:lnSpc>
                <a:spcPct val="100000"/>
              </a:lnSpc>
              <a:spcBef>
                <a:spcPts val="600"/>
              </a:spcBef>
              <a:buFont typeface="Aptos" panose="020B0004020202020204" pitchFamily="34" charset="0"/>
              <a:buChar char="−"/>
            </a:pPr>
            <a:r>
              <a:rPr lang="en-US" sz="2200" dirty="0"/>
              <a:t>International Maritime Organization’s Greenhouse Gas Emissions Strategy</a:t>
            </a:r>
          </a:p>
          <a:p>
            <a:pPr marL="914400" lvl="1" indent="-342900">
              <a:lnSpc>
                <a:spcPct val="100000"/>
              </a:lnSpc>
              <a:spcBef>
                <a:spcPts val="600"/>
              </a:spcBef>
              <a:buFont typeface="Aptos" panose="020B0004020202020204" pitchFamily="34" charset="0"/>
              <a:buChar char="−"/>
            </a:pPr>
            <a:r>
              <a:rPr lang="en-US" sz="2200" dirty="0"/>
              <a:t>Paris Agreement and Nationally Determined Contributions</a:t>
            </a:r>
          </a:p>
          <a:p>
            <a:pPr marL="914400" lvl="1" indent="-342900">
              <a:lnSpc>
                <a:spcPct val="100000"/>
              </a:lnSpc>
              <a:spcBef>
                <a:spcPts val="600"/>
              </a:spcBef>
              <a:buFont typeface="Aptos" panose="020B0004020202020204" pitchFamily="34" charset="0"/>
              <a:buChar char="−"/>
            </a:pPr>
            <a:r>
              <a:rPr lang="en-US" sz="2200" dirty="0"/>
              <a:t>Kunming- Montreal global biodiversity framework</a:t>
            </a:r>
          </a:p>
          <a:p>
            <a:pPr marL="914400" lvl="1" indent="-342900">
              <a:lnSpc>
                <a:spcPct val="100000"/>
              </a:lnSpc>
              <a:spcBef>
                <a:spcPts val="600"/>
              </a:spcBef>
              <a:buFont typeface="Aptos" panose="020B0004020202020204" pitchFamily="34" charset="0"/>
              <a:buChar char="−"/>
            </a:pPr>
            <a:r>
              <a:rPr lang="en-US" sz="2200" dirty="0"/>
              <a:t>WTO Fisheries Subsidies Agreement </a:t>
            </a:r>
          </a:p>
          <a:p>
            <a:pPr marL="914400" lvl="1" indent="-342900">
              <a:lnSpc>
                <a:spcPct val="100000"/>
              </a:lnSpc>
              <a:spcBef>
                <a:spcPts val="600"/>
              </a:spcBef>
              <a:buFont typeface="Aptos" panose="020B0004020202020204" pitchFamily="34" charset="0"/>
              <a:buChar char="−"/>
            </a:pPr>
            <a:r>
              <a:rPr lang="en-US" sz="2200" dirty="0"/>
              <a:t>Cape town agreement on vessel safety</a:t>
            </a:r>
          </a:p>
          <a:p>
            <a:pPr marL="914400" lvl="1" indent="-342900">
              <a:lnSpc>
                <a:spcPct val="100000"/>
              </a:lnSpc>
              <a:spcBef>
                <a:spcPts val="600"/>
              </a:spcBef>
              <a:buFont typeface="Aptos" panose="020B0004020202020204" pitchFamily="34" charset="0"/>
              <a:buChar char="−"/>
            </a:pPr>
            <a:r>
              <a:rPr lang="en-US" sz="2200" dirty="0"/>
              <a:t>Antigua and Barbuda Agenda for SIDS</a:t>
            </a:r>
          </a:p>
          <a:p>
            <a:pPr marL="914400" lvl="1" indent="-342900">
              <a:lnSpc>
                <a:spcPct val="100000"/>
              </a:lnSpc>
              <a:spcBef>
                <a:spcPts val="600"/>
              </a:spcBef>
              <a:buFont typeface="Aptos" panose="020B0004020202020204" pitchFamily="34" charset="0"/>
              <a:buChar char="−"/>
            </a:pPr>
            <a:r>
              <a:rPr lang="en-US" sz="2200" dirty="0"/>
              <a:t>Regional Agreements (e.g., Cartagena Convention) and Regional action plans</a:t>
            </a:r>
          </a:p>
          <a:p>
            <a:r>
              <a:rPr lang="en-US" dirty="0"/>
              <a:t>By integrating geospatial data, big data, and official statistics, we are building the foundational evidence base that SIDS need for their climate action and their Science, Technology, and Innovation roadmaps.</a:t>
            </a:r>
          </a:p>
          <a:p>
            <a:r>
              <a:rPr lang="en-US" dirty="0"/>
              <a:t>This work directly operationalizes recent high-level commitments on oceans and data. Ultimately, our goal is to empower SIDS to move from a reactive to a proactive stance, using data and foresight to build a more resilient and sustainable future</a:t>
            </a:r>
          </a:p>
          <a:p>
            <a:endParaRPr lang="en-US" dirty="0"/>
          </a:p>
        </p:txBody>
      </p:sp>
    </p:spTree>
    <p:extLst>
      <p:ext uri="{BB962C8B-B14F-4D97-AF65-F5344CB8AC3E}">
        <p14:creationId xmlns:p14="http://schemas.microsoft.com/office/powerpoint/2010/main" val="50746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304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6E4CB38-CCB7-F8D7-3C28-BB3F3C4E2898}"/>
            </a:ext>
          </a:extLst>
        </p:cNvPr>
        <p:cNvGrpSpPr/>
        <p:nvPr/>
      </p:nvGrpSpPr>
      <p:grpSpPr>
        <a:xfrm>
          <a:off x="0" y="0"/>
          <a:ext cx="0" cy="0"/>
          <a:chOff x="0" y="0"/>
          <a:chExt cx="0" cy="0"/>
        </a:xfrm>
      </p:grpSpPr>
      <p:sp>
        <p:nvSpPr>
          <p:cNvPr id="174" name="Google Shape;174;g30407de06a2_1_121:notes">
            <a:extLst>
              <a:ext uri="{FF2B5EF4-FFF2-40B4-BE49-F238E27FC236}">
                <a16:creationId xmlns:a16="http://schemas.microsoft.com/office/drawing/2014/main" id="{EA345FDC-AA4F-5867-1B9B-E6DC16319E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30407de06a2_1_121:notes">
            <a:extLst>
              <a:ext uri="{FF2B5EF4-FFF2-40B4-BE49-F238E27FC236}">
                <a16:creationId xmlns:a16="http://schemas.microsoft.com/office/drawing/2014/main" id="{700DF45E-FE68-76FB-4A28-00731AD40B7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dirty="0"/>
              <a:t>The UN Committee of Experts on Big Data and Data Science brings together countries to create standards and methods for using new data sources. </a:t>
            </a:r>
            <a:br>
              <a:rPr lang="en-US" sz="1000" dirty="0"/>
            </a:br>
            <a:br>
              <a:rPr lang="en-US" sz="1000" dirty="0"/>
            </a:br>
            <a:r>
              <a:rPr lang="en-US" sz="1000" dirty="0"/>
              <a:t>A prime example is our Task Team on AIS data, which turns signals from ships into statistics on economic activity and GHG emissions. </a:t>
            </a:r>
            <a:br>
              <a:rPr lang="en-US" sz="1000" dirty="0"/>
            </a:br>
            <a:br>
              <a:rPr lang="en-US" sz="1000" dirty="0"/>
            </a:br>
            <a:r>
              <a:rPr lang="en-US" sz="1000" dirty="0"/>
              <a:t>These global efforts, supported by the UN Global Platform and the DATA4Now initiative, create the tools and expertise that we can then tailor to specific country needs, especially for those on the front lines of climate change, the SIDS.</a:t>
            </a:r>
            <a:endParaRPr sz="1000" dirty="0"/>
          </a:p>
        </p:txBody>
      </p:sp>
      <p:sp>
        <p:nvSpPr>
          <p:cNvPr id="176" name="Google Shape;176;g30407de06a2_1_121:notes">
            <a:extLst>
              <a:ext uri="{FF2B5EF4-FFF2-40B4-BE49-F238E27FC236}">
                <a16:creationId xmlns:a16="http://schemas.microsoft.com/office/drawing/2014/main" id="{68F6AA7B-54ED-B61F-99B6-25EA229E2F7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156825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SIDS4 conference recognized data as a core priority. SIDS face unique and pressing challenges. </a:t>
            </a:r>
          </a:p>
          <a:p>
            <a:pPr lvl="1"/>
            <a:r>
              <a:rPr lang="en-US" dirty="0"/>
              <a:t>Large data gaps still exist in terms of geographic coverage, timeliness and the level of disaggregation required. While some good examples exist in SIDS, overall there are poor national environmental accounting in SIDS </a:t>
            </a:r>
          </a:p>
          <a:p>
            <a:pPr lvl="1"/>
            <a:r>
              <a:rPr lang="en-US" sz="1100" spc="55" dirty="0">
                <a:solidFill>
                  <a:srgbClr val="2D2119"/>
                </a:solidFill>
                <a:latin typeface="Aileron Regular"/>
              </a:rPr>
              <a:t>SIDS countries face difficulties maintaining modern data platforms. Data is often stored in disparate systems without proper reliability, scalability, and performance. And SIDS data infrastructure is highly vulnerable due to its physical exposure to natural hazards.</a:t>
            </a:r>
          </a:p>
          <a:p>
            <a:pPr lvl="0"/>
            <a:r>
              <a:rPr lang="en-US" dirty="0"/>
              <a:t>3rd UN Ocean conference, 9-13 June 2025 recognized the critical role of maritime transport, maritime routes and marine infrastructure in the global economy, trade, food and energy security, as well as the significant challenges of reducing GHG in this sector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dirty="0"/>
              <a:t>The 5th UN Ocean Forum, 3-5 March 2025, recommended to track ocean sector emissions, empower developing countries for climate action, and ensure resilient and low-carbon maritime transport, ports and logistics</a:t>
            </a:r>
          </a:p>
          <a:p>
            <a:pPr lvl="0"/>
            <a:endParaRPr lang="en-US" dirty="0"/>
          </a:p>
          <a:p>
            <a:pPr lvl="0"/>
            <a:endParaRPr lang="en-US" dirty="0"/>
          </a:p>
        </p:txBody>
      </p:sp>
    </p:spTree>
    <p:extLst>
      <p:ext uri="{BB962C8B-B14F-4D97-AF65-F5344CB8AC3E}">
        <p14:creationId xmlns:p14="http://schemas.microsoft.com/office/powerpoint/2010/main" val="5777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DATAS Programme is a broad framework for systemic capacity building across SIDS. It works on everything from governance to SIDS-SIDS collaboration. </a:t>
            </a:r>
          </a:p>
          <a:p>
            <a:pPr lvl="0"/>
            <a:r>
              <a:rPr lang="en-US" sz="1100" dirty="0">
                <a:solidFill>
                  <a:srgbClr val="000000"/>
                </a:solidFill>
                <a:latin typeface="Arimo" panose="020B0604020202020204" charset="0"/>
              </a:rPr>
              <a:t>The 4 building blocks of DATAS are built upon and will leverage the extensive expertise gained, lessons learned, and the tools/approaches developed by UNDESA (Statistical Division and the SIDS Unit) at country level with national statistical offices and other members of the national statistical systems. </a:t>
            </a:r>
            <a:endParaRPr lang="en-US" dirty="0"/>
          </a:p>
        </p:txBody>
      </p:sp>
    </p:spTree>
    <p:extLst>
      <p:ext uri="{BB962C8B-B14F-4D97-AF65-F5344CB8AC3E}">
        <p14:creationId xmlns:p14="http://schemas.microsoft.com/office/powerpoint/2010/main" val="348413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Fiji: Following a high-level stakeholder meeting in May 2025 , support through the DATAS </a:t>
            </a:r>
            <a:r>
              <a:rPr lang="en-US" dirty="0" err="1"/>
              <a:t>programme</a:t>
            </a:r>
            <a:r>
              <a:rPr lang="en-US" dirty="0"/>
              <a:t> is focused on improving crime and justice statistics and health statistics, with an emphasis on non-communicable diseases.</a:t>
            </a:r>
          </a:p>
          <a:p>
            <a:r>
              <a:rPr lang="en-US" dirty="0"/>
              <a:t>Comoros: After a scoping mission in April 2025 , preliminary areas for support were identified, including the refinement of the National Strategy for the Development of Statistics (NSDS) and increasing the use of administrative data for official statistics in areas like disaster, fisheries, and education.</a:t>
            </a:r>
          </a:p>
          <a:p>
            <a:r>
              <a:rPr lang="en-US" dirty="0"/>
              <a:t>Jamaica: An initiation mission in April 2025 led to the identification of two priority areas aligned with the country’s National Development Plan: the development of a migration database and the establishment of an address register.</a:t>
            </a:r>
          </a:p>
        </p:txBody>
      </p:sp>
    </p:spTree>
    <p:extLst>
      <p:ext uri="{BB962C8B-B14F-4D97-AF65-F5344CB8AC3E}">
        <p14:creationId xmlns:p14="http://schemas.microsoft.com/office/powerpoint/2010/main" val="132114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25CF-3B66-92E9-D2BC-45C12581A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2CE8E-3F4B-7CA7-0BCC-5859EE0375A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7C906D7-401D-6CB0-5DDD-A7A71CE8399C}"/>
              </a:ext>
            </a:extLst>
          </p:cNvPr>
          <p:cNvSpPr>
            <a:spLocks noGrp="1"/>
          </p:cNvSpPr>
          <p:nvPr>
            <p:ph type="body" idx="1"/>
          </p:nvPr>
        </p:nvSpPr>
        <p:spPr/>
        <p:txBody>
          <a:bodyPr/>
          <a:lstStyle/>
          <a:p>
            <a:pPr marL="171450" indent="-171450"/>
            <a:r>
              <a:rPr lang="en-US" sz="1100" kern="100" dirty="0">
                <a:ea typeface="Calibri" panose="020F0502020204030204" pitchFamily="34" charset="0"/>
                <a:cs typeface="Arial" panose="020B0604020202020204" pitchFamily="34" charset="0"/>
              </a:rPr>
              <a:t>Covering </a:t>
            </a:r>
            <a:r>
              <a:rPr lang="en-US" sz="1100" kern="100" dirty="0">
                <a:solidFill>
                  <a:srgbClr val="00B0F0"/>
                </a:solidFill>
                <a:ea typeface="Calibri" panose="020F0502020204030204" pitchFamily="34" charset="0"/>
                <a:cs typeface="Arial" panose="020B0604020202020204" pitchFamily="34" charset="0"/>
              </a:rPr>
              <a:t>Caribbean SIDS </a:t>
            </a:r>
            <a:r>
              <a:rPr lang="en-US" sz="1100" kern="100" dirty="0">
                <a:ea typeface="Calibri" panose="020F0502020204030204" pitchFamily="34" charset="0"/>
                <a:cs typeface="Arial" panose="020B0604020202020204" pitchFamily="34" charset="0"/>
              </a:rPr>
              <a:t>: </a:t>
            </a:r>
            <a:r>
              <a:rPr lang="en-US" sz="1100" b="1" kern="100" dirty="0">
                <a:ea typeface="Calibri" panose="020F0502020204030204" pitchFamily="34" charset="0"/>
                <a:cs typeface="Arial" panose="020B0604020202020204" pitchFamily="34" charset="0"/>
              </a:rPr>
              <a:t>NSOs + </a:t>
            </a:r>
            <a:r>
              <a:rPr lang="en-US" sz="1100" b="1" kern="100" dirty="0" err="1">
                <a:ea typeface="Calibri" panose="020F0502020204030204" pitchFamily="34" charset="0"/>
                <a:cs typeface="Arial" panose="020B0604020202020204" pitchFamily="34" charset="0"/>
              </a:rPr>
              <a:t>MoE</a:t>
            </a:r>
            <a:endParaRPr lang="en-US" sz="1100" b="1" kern="100" dirty="0">
              <a:ea typeface="Calibri" panose="020F0502020204030204" pitchFamily="34" charset="0"/>
              <a:cs typeface="Arial" panose="020B0604020202020204" pitchFamily="34" charset="0"/>
            </a:endParaRPr>
          </a:p>
          <a:p>
            <a:pPr marL="171450" marR="0" indent="-171450">
              <a:spcBef>
                <a:spcPts val="0"/>
              </a:spcBef>
              <a:spcAft>
                <a:spcPts val="0"/>
              </a:spcAft>
            </a:pPr>
            <a:r>
              <a:rPr lang="en-US" sz="1100" kern="100" dirty="0">
                <a:solidFill>
                  <a:srgbClr val="00B0F0"/>
                </a:solidFill>
                <a:ea typeface="Calibri" panose="020F0502020204030204" pitchFamily="34" charset="0"/>
                <a:cs typeface="Arial" panose="020B0604020202020204" pitchFamily="34" charset="0"/>
              </a:rPr>
              <a:t>Strategic support</a:t>
            </a:r>
            <a:r>
              <a:rPr lang="en-US" sz="1100" kern="100" dirty="0">
                <a:effectLst/>
                <a:ea typeface="Calibri" panose="020F0502020204030204" pitchFamily="34" charset="0"/>
                <a:cs typeface="Arial" panose="020B0604020202020204" pitchFamily="34" charset="0"/>
              </a:rPr>
              <a:t> by </a:t>
            </a:r>
            <a:r>
              <a:rPr lang="en-US" sz="1100" b="1" kern="100" dirty="0">
                <a:effectLst/>
                <a:ea typeface="Calibri" panose="020F0502020204030204" pitchFamily="34" charset="0"/>
                <a:cs typeface="Arial" panose="020B0604020202020204" pitchFamily="34" charset="0"/>
              </a:rPr>
              <a:t>Belize</a:t>
            </a:r>
            <a:r>
              <a:rPr lang="en-US" sz="1100" kern="100" dirty="0">
                <a:effectLst/>
                <a:ea typeface="Calibri" panose="020F0502020204030204" pitchFamily="34" charset="0"/>
                <a:cs typeface="Arial" panose="020B0604020202020204" pitchFamily="34" charset="0"/>
              </a:rPr>
              <a:t>  (as Caribbean co-lead of the </a:t>
            </a:r>
            <a:r>
              <a:rPr lang="en-US" sz="1100" b="1" kern="100" dirty="0">
                <a:effectLst/>
                <a:ea typeface="Calibri" panose="020F0502020204030204" pitchFamily="34" charset="0"/>
                <a:cs typeface="Arial" panose="020B0604020202020204" pitchFamily="34" charset="0"/>
              </a:rPr>
              <a:t>SIDS Coalition for Nature</a:t>
            </a:r>
            <a:r>
              <a:rPr lang="en-US" sz="1100" kern="100" dirty="0">
                <a:effectLst/>
                <a:ea typeface="Calibri" panose="020F0502020204030204" pitchFamily="34" charset="0"/>
                <a:cs typeface="Arial" panose="020B0604020202020204" pitchFamily="34" charset="0"/>
              </a:rPr>
              <a:t>)</a:t>
            </a:r>
          </a:p>
          <a:p>
            <a:pPr marL="171450" indent="-171450" algn="just"/>
            <a:r>
              <a:rPr lang="en-US" sz="1100" kern="100" dirty="0">
                <a:solidFill>
                  <a:srgbClr val="00B0F0"/>
                </a:solidFill>
                <a:ea typeface="Calibri" panose="020F0502020204030204" pitchFamily="34" charset="0"/>
                <a:cs typeface="Arial" panose="020B0604020202020204" pitchFamily="34" charset="0"/>
              </a:rPr>
              <a:t>Financial support </a:t>
            </a:r>
            <a:r>
              <a:rPr lang="en-US" sz="1100" kern="100" dirty="0">
                <a:ea typeface="Calibri" panose="020F0502020204030204" pitchFamily="34" charset="0"/>
                <a:cs typeface="Arial" panose="020B0604020202020204" pitchFamily="34" charset="0"/>
              </a:rPr>
              <a:t>provided by </a:t>
            </a:r>
            <a:r>
              <a:rPr lang="en-US" sz="1100" b="1" kern="100" dirty="0">
                <a:ea typeface="Calibri" panose="020F0502020204030204" pitchFamily="34" charset="0"/>
                <a:cs typeface="Arial" panose="020B0604020202020204" pitchFamily="34" charset="0"/>
              </a:rPr>
              <a:t>Spain</a:t>
            </a:r>
            <a:r>
              <a:rPr lang="en-US" sz="1100" kern="100" dirty="0">
                <a:ea typeface="Calibri" panose="020F0502020204030204" pitchFamily="34" charset="0"/>
                <a:cs typeface="Arial" panose="020B0604020202020204" pitchFamily="34" charset="0"/>
              </a:rPr>
              <a:t> -as Friend of the Coalition- and </a:t>
            </a:r>
            <a:r>
              <a:rPr lang="en-US" sz="1100" b="1" kern="100" dirty="0">
                <a:ea typeface="Calibri" panose="020F0502020204030204" pitchFamily="34" charset="0"/>
                <a:cs typeface="Arial" panose="020B0604020202020204" pitchFamily="34" charset="0"/>
              </a:rPr>
              <a:t>South Korea </a:t>
            </a:r>
            <a:r>
              <a:rPr lang="en-US" sz="1100" kern="100" dirty="0">
                <a:ea typeface="Calibri" panose="020F0502020204030204" pitchFamily="34" charset="0"/>
                <a:cs typeface="Arial" panose="020B0604020202020204" pitchFamily="34" charset="0"/>
              </a:rPr>
              <a:t>(through UNDESA/UNOSD office)</a:t>
            </a:r>
          </a:p>
          <a:p>
            <a:pPr marL="171450" indent="-171450" algn="just"/>
            <a:r>
              <a:rPr lang="en-US" sz="1100" kern="100" dirty="0">
                <a:solidFill>
                  <a:srgbClr val="00B0F0"/>
                </a:solidFill>
                <a:ea typeface="Calibri" panose="020F0502020204030204" pitchFamily="34" charset="0"/>
                <a:cs typeface="Arial" panose="020B0604020202020204" pitchFamily="34" charset="0"/>
              </a:rPr>
              <a:t>Technical s</a:t>
            </a:r>
            <a:r>
              <a:rPr lang="en-US" sz="1100" kern="100" dirty="0">
                <a:solidFill>
                  <a:srgbClr val="00B0F0"/>
                </a:solidFill>
                <a:effectLst/>
                <a:ea typeface="Calibri" panose="020F0502020204030204" pitchFamily="34" charset="0"/>
                <a:cs typeface="Arial" panose="020B0604020202020204" pitchFamily="34" charset="0"/>
              </a:rPr>
              <a:t>upport </a:t>
            </a:r>
            <a:r>
              <a:rPr lang="en-US" sz="1100" kern="100" dirty="0">
                <a:effectLst/>
                <a:ea typeface="Calibri" panose="020F0502020204030204" pitchFamily="34" charset="0"/>
                <a:cs typeface="Arial" panose="020B0604020202020204" pitchFamily="34" charset="0"/>
              </a:rPr>
              <a:t>provided </a:t>
            </a:r>
            <a:r>
              <a:rPr lang="en-US" sz="1100" kern="100" dirty="0">
                <a:ea typeface="Calibri" panose="020F0502020204030204" pitchFamily="34" charset="0"/>
                <a:cs typeface="Arial" panose="020B0604020202020204" pitchFamily="34" charset="0"/>
              </a:rPr>
              <a:t>by </a:t>
            </a:r>
            <a:r>
              <a:rPr lang="en-US" sz="1100" b="1" kern="100" dirty="0">
                <a:effectLst/>
                <a:ea typeface="Calibri" panose="020F0502020204030204" pitchFamily="34" charset="0"/>
                <a:cs typeface="Arial" panose="020B0604020202020204" pitchFamily="34" charset="0"/>
              </a:rPr>
              <a:t>UNDESA</a:t>
            </a:r>
            <a:r>
              <a:rPr lang="en-US" sz="1100" kern="100" dirty="0">
                <a:effectLst/>
                <a:ea typeface="Calibri" panose="020F0502020204030204" pitchFamily="34" charset="0"/>
                <a:cs typeface="Arial" panose="020B0604020202020204" pitchFamily="34" charset="0"/>
              </a:rPr>
              <a:t> (SIDS Unit, UNSD) in close collaboration with </a:t>
            </a:r>
            <a:r>
              <a:rPr lang="en-US" sz="1100" b="1" kern="100" dirty="0">
                <a:effectLst/>
                <a:ea typeface="Calibri" panose="020F0502020204030204" pitchFamily="34" charset="0"/>
                <a:cs typeface="Arial" panose="020B0604020202020204" pitchFamily="34" charset="0"/>
              </a:rPr>
              <a:t>CARICOM</a:t>
            </a:r>
            <a:r>
              <a:rPr lang="en-US" sz="1100" kern="100" dirty="0">
                <a:effectLst/>
                <a:ea typeface="Calibri" panose="020F0502020204030204" pitchFamily="34" charset="0"/>
                <a:cs typeface="Arial" panose="020B0604020202020204" pitchFamily="34" charset="0"/>
              </a:rPr>
              <a:t> Secretariat, UNRCO/UNCT (</a:t>
            </a:r>
            <a:r>
              <a:rPr lang="en-US" sz="1100" b="1" kern="100" dirty="0">
                <a:effectLst/>
                <a:ea typeface="Calibri" panose="020F0502020204030204" pitchFamily="34" charset="0"/>
                <a:cs typeface="Arial" panose="020B0604020202020204" pitchFamily="34" charset="0"/>
              </a:rPr>
              <a:t>ECLAC, </a:t>
            </a:r>
            <a:r>
              <a:rPr lang="en-US" sz="1100" kern="100" dirty="0" err="1">
                <a:effectLst/>
                <a:ea typeface="Calibri" panose="020F0502020204030204" pitchFamily="34" charset="0"/>
                <a:cs typeface="Arial" panose="020B0604020202020204" pitchFamily="34" charset="0"/>
              </a:rPr>
              <a:t>etc</a:t>
            </a:r>
            <a:r>
              <a:rPr lang="en-US" sz="1100" kern="100" dirty="0">
                <a:ea typeface="Calibri" panose="020F0502020204030204" pitchFamily="34" charset="0"/>
                <a:cs typeface="Arial" panose="020B0604020202020204" pitchFamily="34" charset="0"/>
              </a:rPr>
              <a:t>)</a:t>
            </a:r>
            <a:r>
              <a:rPr lang="en-US" sz="1100" kern="1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6178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43EC-A7FF-13AD-D878-3A792820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FFB79-5678-B155-6B39-76691A9010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ED92B0-E0AE-5D6F-2CF0-10A2B56151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F878E1-1155-708D-19B9-0A4BB5512782}"/>
              </a:ext>
            </a:extLst>
          </p:cNvPr>
          <p:cNvSpPr>
            <a:spLocks noGrp="1"/>
          </p:cNvSpPr>
          <p:nvPr>
            <p:ph type="sldNum" sz="quarter" idx="5"/>
          </p:nvPr>
        </p:nvSpPr>
        <p:spPr/>
        <p:txBody>
          <a:bodyPr/>
          <a:lstStyle/>
          <a:p>
            <a:fld id="{4836C8C8-F914-4254-962B-4D458447FA58}" type="slidenum">
              <a:rPr lang="en-US" smtClean="0"/>
              <a:t>7</a:t>
            </a:fld>
            <a:endParaRPr lang="en-US"/>
          </a:p>
        </p:txBody>
      </p:sp>
    </p:spTree>
    <p:extLst>
      <p:ext uri="{BB962C8B-B14F-4D97-AF65-F5344CB8AC3E}">
        <p14:creationId xmlns:p14="http://schemas.microsoft.com/office/powerpoint/2010/main" val="106387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6C8C8-F914-4254-962B-4D458447FA58}" type="slidenum">
              <a:rPr lang="en-US" smtClean="0"/>
              <a:t>8</a:t>
            </a:fld>
            <a:endParaRPr lang="en-US"/>
          </a:p>
        </p:txBody>
      </p:sp>
    </p:spTree>
    <p:extLst>
      <p:ext uri="{BB962C8B-B14F-4D97-AF65-F5344CB8AC3E}">
        <p14:creationId xmlns:p14="http://schemas.microsoft.com/office/powerpoint/2010/main" val="23103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DA17 project is designed around three concrete outcomes:</a:t>
            </a:r>
          </a:p>
          <a:p>
            <a:pPr lvl="1"/>
            <a:r>
              <a:rPr lang="en-US" dirty="0"/>
              <a:t>First, we work with countries to value their natural capital. In the Dominican Republic and Trinidad and Tobago, we are building capacity for SEEA Ocean Accounts. This uses geospatial data to </a:t>
            </a:r>
            <a:r>
              <a:rPr lang="en-US" sz="1100" dirty="0" err="1"/>
              <a:t>to</a:t>
            </a:r>
            <a:r>
              <a:rPr lang="en-US" sz="1100" dirty="0"/>
              <a:t> map and value crucial ecosystems like mangroves and coral reefs.</a:t>
            </a:r>
            <a:endParaRPr lang="en-US" dirty="0"/>
          </a:p>
          <a:p>
            <a:pPr lvl="1"/>
            <a:r>
              <a:rPr lang="en-US" dirty="0"/>
              <a:t>Second, we focus on emissions. In Barbados and Belize, we are using AI and Big Data from vessel tracking systems to create official statistics on GHG emissions from maritime transport and fisheries. This provides hard numbers on the climate impact of key economic sectors.</a:t>
            </a:r>
          </a:p>
          <a:p>
            <a:pPr lvl="1"/>
            <a:r>
              <a:rPr lang="en-US" dirty="0"/>
              <a:t>Finally, and most critically, we connect this data to policy. The third outcome is to use these new statistics to develop a policy roadmap, informing everything from a country's climate commitments under the Paris Agreement to their national maritime strategies.  </a:t>
            </a:r>
            <a:r>
              <a:rPr lang="en-US" sz="1100" dirty="0"/>
              <a:t>This directly supports foresight and the creation of evidence-based national policies.</a:t>
            </a:r>
          </a:p>
          <a:p>
            <a:endParaRPr lang="en-US" dirty="0"/>
          </a:p>
        </p:txBody>
      </p:sp>
    </p:spTree>
    <p:extLst>
      <p:ext uri="{BB962C8B-B14F-4D97-AF65-F5344CB8AC3E}">
        <p14:creationId xmlns:p14="http://schemas.microsoft.com/office/powerpoint/2010/main" val="9887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Montserrat"/>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 name="Google Shape;60;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1" name="Google Shape;61;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1278385"/>
            <a:ext cx="7886700" cy="73240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2010791"/>
            <a:ext cx="7886700" cy="2621930"/>
          </a:xfrm>
          <a:prstGeom prst="rect">
            <a:avLst/>
          </a:prstGeom>
          <a:noFill/>
          <a:ln>
            <a:noFill/>
          </a:ln>
        </p:spPr>
        <p:txBody>
          <a:bodyPr spcFirstLastPara="1" wrap="square" lIns="68575" tIns="34275" rIns="68575" bIns="34275" anchor="t" anchorCtr="0">
            <a:normAutofit/>
          </a:bodyPr>
          <a:lstStyle>
            <a:lvl1pPr marL="457200" lvl="0" indent="-361950" algn="l">
              <a:lnSpc>
                <a:spcPct val="100000"/>
              </a:lnSpc>
              <a:spcBef>
                <a:spcPts val="500"/>
              </a:spcBef>
              <a:spcAft>
                <a:spcPts val="0"/>
              </a:spcAft>
              <a:buSzPts val="2100"/>
              <a:buChar char="▪"/>
              <a:defRPr/>
            </a:lvl1pPr>
            <a:lvl2pPr marL="914400" lvl="1" indent="-342900" algn="l">
              <a:lnSpc>
                <a:spcPct val="100000"/>
              </a:lnSpc>
              <a:spcBef>
                <a:spcPts val="500"/>
              </a:spcBef>
              <a:spcAft>
                <a:spcPts val="0"/>
              </a:spcAft>
              <a:buSzPts val="1800"/>
              <a:buChar char="▪"/>
              <a:defRPr/>
            </a:lvl2pPr>
            <a:lvl3pPr marL="1371600" lvl="2" indent="-323850" algn="l">
              <a:lnSpc>
                <a:spcPct val="100000"/>
              </a:lnSpc>
              <a:spcBef>
                <a:spcPts val="500"/>
              </a:spcBef>
              <a:spcAft>
                <a:spcPts val="0"/>
              </a:spcAft>
              <a:buSzPts val="15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1158536"/>
            <a:ext cx="7886700" cy="568167"/>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9841" y="1765228"/>
            <a:ext cx="3868340" cy="427308"/>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body" idx="2"/>
          </p:nvPr>
        </p:nvSpPr>
        <p:spPr>
          <a:xfrm>
            <a:off x="629841" y="2255044"/>
            <a:ext cx="3868340" cy="23872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body" idx="3"/>
          </p:nvPr>
        </p:nvSpPr>
        <p:spPr>
          <a:xfrm>
            <a:off x="4629150" y="1765228"/>
            <a:ext cx="3887391" cy="427307"/>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3" name="Google Shape;93;p19"/>
          <p:cNvSpPr txBox="1">
            <a:spLocks noGrp="1"/>
          </p:cNvSpPr>
          <p:nvPr>
            <p:ph type="body" idx="4"/>
          </p:nvPr>
        </p:nvSpPr>
        <p:spPr>
          <a:xfrm>
            <a:off x="4629150" y="2255044"/>
            <a:ext cx="3887391" cy="23872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627459" y="1208311"/>
            <a:ext cx="2949178" cy="80248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Montserra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0"/>
          <p:cNvSpPr txBox="1">
            <a:spLocks noGrp="1"/>
          </p:cNvSpPr>
          <p:nvPr>
            <p:ph type="body" idx="1"/>
          </p:nvPr>
        </p:nvSpPr>
        <p:spPr>
          <a:xfrm>
            <a:off x="3887391" y="1208311"/>
            <a:ext cx="4629150" cy="3187477"/>
          </a:xfrm>
          <a:prstGeom prst="rect">
            <a:avLst/>
          </a:prstGeom>
          <a:noFill/>
          <a:ln>
            <a:noFill/>
          </a:ln>
        </p:spPr>
        <p:txBody>
          <a:bodyPr spcFirstLastPara="1" wrap="square" lIns="68575" tIns="34275" rIns="68575" bIns="34275" anchor="t" anchorCtr="0">
            <a:normAutofit/>
          </a:bodyPr>
          <a:lstStyle>
            <a:lvl1pPr marL="457200" lvl="0" indent="-381000" algn="l">
              <a:lnSpc>
                <a:spcPct val="100000"/>
              </a:lnSpc>
              <a:spcBef>
                <a:spcPts val="500"/>
              </a:spcBef>
              <a:spcAft>
                <a:spcPts val="0"/>
              </a:spcAft>
              <a:buSzPts val="2400"/>
              <a:buChar char="▪"/>
              <a:defRPr sz="2400"/>
            </a:lvl1pPr>
            <a:lvl2pPr marL="914400" lvl="1" indent="-361950" algn="l">
              <a:lnSpc>
                <a:spcPct val="100000"/>
              </a:lnSpc>
              <a:spcBef>
                <a:spcPts val="500"/>
              </a:spcBef>
              <a:spcAft>
                <a:spcPts val="0"/>
              </a:spcAft>
              <a:buSzPts val="2100"/>
              <a:buChar char="▪"/>
              <a:defRPr sz="2100"/>
            </a:lvl2pPr>
            <a:lvl3pPr marL="1371600" lvl="2" indent="-342900" algn="l">
              <a:lnSpc>
                <a:spcPct val="100000"/>
              </a:lnSpc>
              <a:spcBef>
                <a:spcPts val="500"/>
              </a:spcBef>
              <a:spcAft>
                <a:spcPts val="0"/>
              </a:spcAft>
              <a:buSzPts val="1800"/>
              <a:buChar char="▪"/>
              <a:defRPr sz="1800"/>
            </a:lvl3pPr>
            <a:lvl4pPr marL="1828800" lvl="3" indent="-323850" algn="l">
              <a:lnSpc>
                <a:spcPct val="100000"/>
              </a:lnSpc>
              <a:spcBef>
                <a:spcPts val="500"/>
              </a:spcBef>
              <a:spcAft>
                <a:spcPts val="0"/>
              </a:spcAft>
              <a:buSzPts val="1500"/>
              <a:buChar char="▪"/>
              <a:defRPr sz="1500"/>
            </a:lvl4pPr>
            <a:lvl5pPr marL="2286000" lvl="4" indent="-323850" algn="l">
              <a:lnSpc>
                <a:spcPct val="100000"/>
              </a:lnSpc>
              <a:spcBef>
                <a:spcPts val="5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0" name="Google Shape;100;p20"/>
          <p:cNvSpPr txBox="1">
            <a:spLocks noGrp="1"/>
          </p:cNvSpPr>
          <p:nvPr>
            <p:ph type="body" idx="2"/>
          </p:nvPr>
        </p:nvSpPr>
        <p:spPr>
          <a:xfrm>
            <a:off x="629841" y="2010792"/>
            <a:ext cx="2949178" cy="2390949"/>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1" name="Google Shape;101;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Montserra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1"/>
          <p:cNvSpPr>
            <a:spLocks noGrp="1"/>
          </p:cNvSpPr>
          <p:nvPr>
            <p:ph type="pic" idx="2"/>
          </p:nvPr>
        </p:nvSpPr>
        <p:spPr>
          <a:xfrm>
            <a:off x="3887391" y="740569"/>
            <a:ext cx="4629150" cy="3655219"/>
          </a:xfrm>
          <a:prstGeom prst="rect">
            <a:avLst/>
          </a:prstGeom>
          <a:noFill/>
          <a:ln>
            <a:noFill/>
          </a:ln>
        </p:spPr>
      </p:sp>
      <p:sp>
        <p:nvSpPr>
          <p:cNvPr id="107" name="Google Shape;107;p21"/>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8" name="Google Shape;108;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1278385"/>
            <a:ext cx="7886700" cy="73240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700"/>
              <a:buFont typeface="Montserrat"/>
              <a:buNone/>
              <a:defRPr sz="2700" b="1" i="0" u="none" strike="noStrike" cap="none">
                <a:solidFill>
                  <a:schemeClr val="dk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2010791"/>
            <a:ext cx="7886700" cy="262193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00B0F0"/>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00B0F0"/>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00B0F0"/>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00B0F0"/>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00B0F0"/>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Roboto"/>
                <a:ea typeface="Roboto"/>
                <a:cs typeface="Roboto"/>
                <a:sym typeface="Roboto"/>
              </a:defRPr>
            </a:lvl1pPr>
            <a:lvl2pPr marL="0" marR="0" lvl="1" indent="0" algn="r" rtl="0">
              <a:spcBef>
                <a:spcPts val="0"/>
              </a:spcBef>
              <a:buNone/>
              <a:defRPr sz="900" b="0" i="0" u="none" strike="noStrike" cap="none">
                <a:solidFill>
                  <a:srgbClr val="757575"/>
                </a:solidFill>
                <a:latin typeface="Roboto"/>
                <a:ea typeface="Roboto"/>
                <a:cs typeface="Roboto"/>
                <a:sym typeface="Roboto"/>
              </a:defRPr>
            </a:lvl2pPr>
            <a:lvl3pPr marL="0" marR="0" lvl="2" indent="0" algn="r" rtl="0">
              <a:spcBef>
                <a:spcPts val="0"/>
              </a:spcBef>
              <a:buNone/>
              <a:defRPr sz="900" b="0" i="0" u="none" strike="noStrike" cap="none">
                <a:solidFill>
                  <a:srgbClr val="757575"/>
                </a:solidFill>
                <a:latin typeface="Roboto"/>
                <a:ea typeface="Roboto"/>
                <a:cs typeface="Roboto"/>
                <a:sym typeface="Roboto"/>
              </a:defRPr>
            </a:lvl3pPr>
            <a:lvl4pPr marL="0" marR="0" lvl="3" indent="0" algn="r" rtl="0">
              <a:spcBef>
                <a:spcPts val="0"/>
              </a:spcBef>
              <a:buNone/>
              <a:defRPr sz="900" b="0" i="0" u="none" strike="noStrike" cap="none">
                <a:solidFill>
                  <a:srgbClr val="757575"/>
                </a:solidFill>
                <a:latin typeface="Roboto"/>
                <a:ea typeface="Roboto"/>
                <a:cs typeface="Roboto"/>
                <a:sym typeface="Roboto"/>
              </a:defRPr>
            </a:lvl4pPr>
            <a:lvl5pPr marL="0" marR="0" lvl="4" indent="0" algn="r" rtl="0">
              <a:spcBef>
                <a:spcPts val="0"/>
              </a:spcBef>
              <a:buNone/>
              <a:defRPr sz="900" b="0" i="0" u="none" strike="noStrike" cap="none">
                <a:solidFill>
                  <a:srgbClr val="757575"/>
                </a:solidFill>
                <a:latin typeface="Roboto"/>
                <a:ea typeface="Roboto"/>
                <a:cs typeface="Roboto"/>
                <a:sym typeface="Roboto"/>
              </a:defRPr>
            </a:lvl5pPr>
            <a:lvl6pPr marL="0" marR="0" lvl="5" indent="0" algn="r" rtl="0">
              <a:spcBef>
                <a:spcPts val="0"/>
              </a:spcBef>
              <a:buNone/>
              <a:defRPr sz="900" b="0" i="0" u="none" strike="noStrike" cap="none">
                <a:solidFill>
                  <a:srgbClr val="757575"/>
                </a:solidFill>
                <a:latin typeface="Roboto"/>
                <a:ea typeface="Roboto"/>
                <a:cs typeface="Roboto"/>
                <a:sym typeface="Roboto"/>
              </a:defRPr>
            </a:lvl6pPr>
            <a:lvl7pPr marL="0" marR="0" lvl="6" indent="0" algn="r" rtl="0">
              <a:spcBef>
                <a:spcPts val="0"/>
              </a:spcBef>
              <a:buNone/>
              <a:defRPr sz="900" b="0" i="0" u="none" strike="noStrike" cap="none">
                <a:solidFill>
                  <a:srgbClr val="757575"/>
                </a:solidFill>
                <a:latin typeface="Roboto"/>
                <a:ea typeface="Roboto"/>
                <a:cs typeface="Roboto"/>
                <a:sym typeface="Roboto"/>
              </a:defRPr>
            </a:lvl7pPr>
            <a:lvl8pPr marL="0" marR="0" lvl="7" indent="0" algn="r" rtl="0">
              <a:spcBef>
                <a:spcPts val="0"/>
              </a:spcBef>
              <a:buNone/>
              <a:defRPr sz="900" b="0" i="0" u="none" strike="noStrike" cap="none">
                <a:solidFill>
                  <a:srgbClr val="757575"/>
                </a:solidFill>
                <a:latin typeface="Roboto"/>
                <a:ea typeface="Roboto"/>
                <a:cs typeface="Roboto"/>
                <a:sym typeface="Roboto"/>
              </a:defRPr>
            </a:lvl8pPr>
            <a:lvl9pPr marL="0" marR="0" lvl="8" indent="0" algn="r" rtl="0">
              <a:spcBef>
                <a:spcPts val="0"/>
              </a:spcBef>
              <a:buNone/>
              <a:defRPr sz="900" b="0" i="0" u="none" strike="noStrike" cap="none">
                <a:solidFill>
                  <a:srgbClr val="75757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3" descr="Google Shape;171;p26"/>
          <p:cNvPicPr preferRelativeResize="0"/>
          <p:nvPr/>
        </p:nvPicPr>
        <p:blipFill rotWithShape="1">
          <a:blip r:embed="rId7">
            <a:alphaModFix/>
          </a:blip>
          <a:srcRect/>
          <a:stretch/>
        </p:blipFill>
        <p:spPr>
          <a:xfrm>
            <a:off x="6579355" y="313142"/>
            <a:ext cx="2221650" cy="4027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ctrTitle"/>
          </p:nvPr>
        </p:nvSpPr>
        <p:spPr>
          <a:xfrm>
            <a:off x="1143000" y="1327608"/>
            <a:ext cx="6858000" cy="17907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4500"/>
              <a:buFont typeface="Montserrat"/>
              <a:buNone/>
            </a:pPr>
            <a:r>
              <a:rPr lang="en-US" sz="2000" b="0" dirty="0"/>
              <a:t>UNDESA–CBAS SIDS Knowledge-sharing and Briefing Event on Big Data and Digital Tools for Sustainable Development in SIDS</a:t>
            </a:r>
            <a:br>
              <a:rPr lang="en-US" sz="2000" b="0" dirty="0"/>
            </a:br>
            <a:r>
              <a:rPr lang="en-US" sz="2000" b="0" dirty="0"/>
              <a:t> </a:t>
            </a:r>
            <a:br>
              <a:rPr lang="en-US" sz="2000" b="0" dirty="0"/>
            </a:br>
            <a:r>
              <a:rPr lang="en-US" sz="1600" dirty="0"/>
              <a:t>Insights from SIDS-focused capacity-building efforts and potential for using foresight and geospatial datasets for national Science, Technology and Innovation (STI) Roadmaps</a:t>
            </a:r>
            <a:endParaRPr sz="4000" dirty="0"/>
          </a:p>
        </p:txBody>
      </p:sp>
      <p:sp>
        <p:nvSpPr>
          <p:cNvPr id="2" name="TextBox 1">
            <a:extLst>
              <a:ext uri="{FF2B5EF4-FFF2-40B4-BE49-F238E27FC236}">
                <a16:creationId xmlns:a16="http://schemas.microsoft.com/office/drawing/2014/main" id="{DA3E1D48-3B53-A690-F80A-0813C9E5FC83}"/>
              </a:ext>
            </a:extLst>
          </p:cNvPr>
          <p:cNvSpPr txBox="1"/>
          <p:nvPr/>
        </p:nvSpPr>
        <p:spPr>
          <a:xfrm>
            <a:off x="2511679" y="3564754"/>
            <a:ext cx="3890809" cy="954107"/>
          </a:xfrm>
          <a:prstGeom prst="rect">
            <a:avLst/>
          </a:prstGeom>
          <a:noFill/>
        </p:spPr>
        <p:txBody>
          <a:bodyPr wrap="non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Luis G. Gonzalez Morales</a:t>
            </a:r>
          </a:p>
          <a:p>
            <a:pPr algn="ctr"/>
            <a:r>
              <a:rPr lang="en-US" dirty="0">
                <a:latin typeface="Roboto" panose="02000000000000000000" pitchFamily="2" charset="0"/>
                <a:ea typeface="Roboto" panose="02000000000000000000" pitchFamily="2" charset="0"/>
                <a:cs typeface="Roboto" panose="02000000000000000000" pitchFamily="2" charset="0"/>
              </a:rPr>
              <a:t>Data Innovation Section, UN Statistics Division</a:t>
            </a:r>
          </a:p>
          <a:p>
            <a:pPr algn="ctr"/>
            <a:endParaRPr lang="en-US" dirty="0">
              <a:latin typeface="Roboto" panose="02000000000000000000" pitchFamily="2" charset="0"/>
              <a:ea typeface="Roboto" panose="02000000000000000000" pitchFamily="2" charset="0"/>
              <a:cs typeface="Roboto" panose="02000000000000000000" pitchFamily="2" charset="0"/>
            </a:endParaRPr>
          </a:p>
          <a:p>
            <a:pPr algn="ctr"/>
            <a:r>
              <a:rPr lang="en-US" dirty="0">
                <a:latin typeface="Roboto" panose="02000000000000000000" pitchFamily="2" charset="0"/>
                <a:ea typeface="Roboto" panose="02000000000000000000" pitchFamily="2" charset="0"/>
                <a:cs typeface="Roboto" panose="02000000000000000000" pitchFamily="2" charset="0"/>
              </a:rPr>
              <a:t>18 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4514-E00F-0BC7-F26F-FCDF00741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7B98A-3569-E751-111A-1F033EF55E24}"/>
              </a:ext>
            </a:extLst>
          </p:cNvPr>
          <p:cNvSpPr>
            <a:spLocks noGrp="1"/>
          </p:cNvSpPr>
          <p:nvPr>
            <p:ph type="title"/>
          </p:nvPr>
        </p:nvSpPr>
        <p:spPr>
          <a:xfrm>
            <a:off x="519319" y="808954"/>
            <a:ext cx="7886700" cy="732406"/>
          </a:xfrm>
        </p:spPr>
        <p:txBody>
          <a:bodyPr>
            <a:noAutofit/>
          </a:bodyPr>
          <a:lstStyle/>
          <a:p>
            <a:r>
              <a:rPr lang="en-US" sz="2000" dirty="0"/>
              <a:t>DA17 Project: From Geospatial Data to Policy</a:t>
            </a:r>
            <a:endParaRPr lang="en-US" sz="1800" dirty="0"/>
          </a:p>
        </p:txBody>
      </p:sp>
      <p:sp>
        <p:nvSpPr>
          <p:cNvPr id="3" name="Text Placeholder 2">
            <a:extLst>
              <a:ext uri="{FF2B5EF4-FFF2-40B4-BE49-F238E27FC236}">
                <a16:creationId xmlns:a16="http://schemas.microsoft.com/office/drawing/2014/main" id="{A32AF707-818C-D2F5-3A8B-180AFC89C8B8}"/>
              </a:ext>
            </a:extLst>
          </p:cNvPr>
          <p:cNvSpPr>
            <a:spLocks noGrp="1"/>
          </p:cNvSpPr>
          <p:nvPr>
            <p:ph type="body" idx="1"/>
          </p:nvPr>
        </p:nvSpPr>
        <p:spPr>
          <a:xfrm>
            <a:off x="519319" y="1541360"/>
            <a:ext cx="8412232" cy="3069190"/>
          </a:xfrm>
        </p:spPr>
        <p:txBody>
          <a:bodyPr>
            <a:noAutofit/>
          </a:bodyPr>
          <a:lstStyle/>
          <a:p>
            <a:pPr marL="339725" indent="-200025">
              <a:lnSpc>
                <a:spcPct val="120000"/>
              </a:lnSpc>
              <a:buSzPct val="100000"/>
            </a:pPr>
            <a:r>
              <a:rPr lang="en-US" sz="1800" b="1" dirty="0"/>
              <a:t>Valuing coastal ecosystems: </a:t>
            </a:r>
          </a:p>
          <a:p>
            <a:pPr marL="796925" lvl="1" indent="-200025">
              <a:lnSpc>
                <a:spcPct val="120000"/>
              </a:lnSpc>
              <a:buSzPct val="100000"/>
            </a:pPr>
            <a:r>
              <a:rPr lang="en-US" dirty="0"/>
              <a:t>Strengthening capacity for SEEA Ocean Accounts in the Dominican Republic and Trinidad and Tobago. </a:t>
            </a:r>
          </a:p>
          <a:p>
            <a:pPr marL="339725" indent="-200025">
              <a:lnSpc>
                <a:spcPct val="120000"/>
              </a:lnSpc>
              <a:buSzPct val="100000"/>
            </a:pPr>
            <a:r>
              <a:rPr lang="en-US" sz="1800" b="1" dirty="0"/>
              <a:t>Maritime trade and fisheries emissions: </a:t>
            </a:r>
          </a:p>
          <a:p>
            <a:pPr marL="796925" lvl="1" indent="-200025">
              <a:lnSpc>
                <a:spcPct val="120000"/>
              </a:lnSpc>
              <a:buSzPct val="100000"/>
            </a:pPr>
            <a:r>
              <a:rPr lang="en-US" dirty="0"/>
              <a:t>Strengthening capacity for maritime trade and fisheries emissions statistics in Barbados and Belize. </a:t>
            </a:r>
          </a:p>
          <a:p>
            <a:pPr marL="339725" indent="-200025">
              <a:lnSpc>
                <a:spcPct val="120000"/>
              </a:lnSpc>
              <a:buSzPct val="100000"/>
            </a:pPr>
            <a:r>
              <a:rPr lang="en-US" sz="1800" b="1" dirty="0"/>
              <a:t>Informing policy:</a:t>
            </a:r>
          </a:p>
          <a:p>
            <a:pPr marL="796925" lvl="1" indent="-200025">
              <a:lnSpc>
                <a:spcPct val="120000"/>
              </a:lnSpc>
              <a:buSzPct val="100000"/>
            </a:pPr>
            <a:r>
              <a:rPr lang="en-US" dirty="0"/>
              <a:t>Developing a cross-country roadmap for decarbonization and conservation. </a:t>
            </a:r>
          </a:p>
          <a:p>
            <a:endParaRPr lang="en-US" sz="1800" dirty="0"/>
          </a:p>
        </p:txBody>
      </p:sp>
    </p:spTree>
    <p:extLst>
      <p:ext uri="{BB962C8B-B14F-4D97-AF65-F5344CB8AC3E}">
        <p14:creationId xmlns:p14="http://schemas.microsoft.com/office/powerpoint/2010/main" val="381254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A25E-6F28-7F6E-AF2D-C7094C9E147A}"/>
              </a:ext>
            </a:extLst>
          </p:cNvPr>
          <p:cNvSpPr>
            <a:spLocks noGrp="1"/>
          </p:cNvSpPr>
          <p:nvPr>
            <p:ph type="title"/>
          </p:nvPr>
        </p:nvSpPr>
        <p:spPr/>
        <p:txBody>
          <a:bodyPr/>
          <a:lstStyle/>
          <a:p>
            <a:r>
              <a:rPr lang="en-US" dirty="0"/>
              <a:t>Building a Data-Driven Future for SIDS</a:t>
            </a:r>
          </a:p>
        </p:txBody>
      </p:sp>
      <p:sp>
        <p:nvSpPr>
          <p:cNvPr id="3" name="Text Placeholder 2">
            <a:extLst>
              <a:ext uri="{FF2B5EF4-FFF2-40B4-BE49-F238E27FC236}">
                <a16:creationId xmlns:a16="http://schemas.microsoft.com/office/drawing/2014/main" id="{15B2D53A-F64F-E660-DD1E-08FF9508D553}"/>
              </a:ext>
            </a:extLst>
          </p:cNvPr>
          <p:cNvSpPr>
            <a:spLocks noGrp="1"/>
          </p:cNvSpPr>
          <p:nvPr>
            <p:ph type="body" idx="1"/>
          </p:nvPr>
        </p:nvSpPr>
        <p:spPr/>
        <p:txBody>
          <a:bodyPr>
            <a:normAutofit/>
          </a:bodyPr>
          <a:lstStyle/>
          <a:p>
            <a:r>
              <a:rPr lang="en-US" b="1" dirty="0"/>
              <a:t>From Global </a:t>
            </a:r>
            <a:r>
              <a:rPr lang="en-US" b="1" dirty="0" err="1"/>
              <a:t>framewoks</a:t>
            </a:r>
            <a:r>
              <a:rPr lang="en-US" b="1" dirty="0"/>
              <a:t> to local action:</a:t>
            </a:r>
            <a:r>
              <a:rPr lang="en-US" dirty="0"/>
              <a:t> Operationalize global frameworks for tangible results in SIDS.</a:t>
            </a:r>
          </a:p>
          <a:p>
            <a:r>
              <a:rPr lang="en-US" b="1" dirty="0"/>
              <a:t>Data as a foundation for STI: </a:t>
            </a:r>
            <a:r>
              <a:rPr lang="en-US" dirty="0"/>
              <a:t>Integrate geospatial, statistical, and big data into national STI roadmaps.</a:t>
            </a:r>
          </a:p>
          <a:p>
            <a:r>
              <a:rPr lang="en-US" b="1" dirty="0"/>
              <a:t>Policy alignment</a:t>
            </a:r>
            <a:r>
              <a:rPr lang="en-US" dirty="0"/>
              <a:t>: Support major global commitments, including the Nice Declaration on oceans and the Sevilla Commitment on data for sustainable development.</a:t>
            </a:r>
          </a:p>
        </p:txBody>
      </p:sp>
    </p:spTree>
    <p:extLst>
      <p:ext uri="{BB962C8B-B14F-4D97-AF65-F5344CB8AC3E}">
        <p14:creationId xmlns:p14="http://schemas.microsoft.com/office/powerpoint/2010/main" val="122056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0C73-314F-15AD-5790-E69E027A6F9B}"/>
              </a:ext>
            </a:extLst>
          </p:cNvPr>
          <p:cNvSpPr>
            <a:spLocks noGrp="1"/>
          </p:cNvSpPr>
          <p:nvPr>
            <p:ph type="title"/>
          </p:nvPr>
        </p:nvSpPr>
        <p:spPr>
          <a:xfrm>
            <a:off x="677950" y="888420"/>
            <a:ext cx="7886700" cy="732406"/>
          </a:xfrm>
          <a:ln>
            <a:noFill/>
          </a:ln>
        </p:spPr>
        <p:txBody>
          <a:bodyPr>
            <a:normAutofit/>
          </a:bodyPr>
          <a:lstStyle/>
          <a:p>
            <a:r>
              <a:rPr lang="en-US" sz="2000" dirty="0"/>
              <a:t>Conclusions and potential Collaboration with CBAS</a:t>
            </a:r>
          </a:p>
        </p:txBody>
      </p:sp>
      <p:sp>
        <p:nvSpPr>
          <p:cNvPr id="3" name="Content Placeholder 2">
            <a:extLst>
              <a:ext uri="{FF2B5EF4-FFF2-40B4-BE49-F238E27FC236}">
                <a16:creationId xmlns:a16="http://schemas.microsoft.com/office/drawing/2014/main" id="{B005BC92-5D64-8DA3-EB4C-5DF1F1147F5A}"/>
              </a:ext>
            </a:extLst>
          </p:cNvPr>
          <p:cNvSpPr>
            <a:spLocks noGrp="1"/>
          </p:cNvSpPr>
          <p:nvPr>
            <p:ph idx="1"/>
          </p:nvPr>
        </p:nvSpPr>
        <p:spPr>
          <a:xfrm>
            <a:off x="628650" y="1425388"/>
            <a:ext cx="7985300" cy="3718112"/>
          </a:xfrm>
        </p:spPr>
        <p:txBody>
          <a:bodyPr>
            <a:normAutofit/>
          </a:bodyPr>
          <a:lstStyle/>
          <a:p>
            <a:pPr>
              <a:spcBef>
                <a:spcPts val="1200"/>
              </a:spcBef>
              <a:spcAft>
                <a:spcPts val="600"/>
              </a:spcAft>
            </a:pPr>
            <a:r>
              <a:rPr lang="en-US" sz="2000" dirty="0"/>
              <a:t>SIDS need unique data solutions</a:t>
            </a:r>
          </a:p>
          <a:p>
            <a:pPr>
              <a:spcBef>
                <a:spcPts val="1200"/>
              </a:spcBef>
              <a:spcAft>
                <a:spcPts val="600"/>
              </a:spcAft>
            </a:pPr>
            <a:r>
              <a:rPr lang="en-US" sz="2000" dirty="0"/>
              <a:t>SIDS-SIDS Matchmaking and Knowledge sharing is key to develop a road map for the implementation of SIDS-led solutions. </a:t>
            </a:r>
          </a:p>
          <a:p>
            <a:pPr>
              <a:spcBef>
                <a:spcPts val="1200"/>
              </a:spcBef>
              <a:spcAft>
                <a:spcPts val="600"/>
              </a:spcAft>
            </a:pPr>
            <a:r>
              <a:rPr lang="en-US" sz="2000" dirty="0"/>
              <a:t>The global frameworks for environment and geospatial statistics and accounts have supported the advance of several best practices in the Caribbean region already. </a:t>
            </a:r>
          </a:p>
          <a:p>
            <a:pPr>
              <a:spcBef>
                <a:spcPts val="1200"/>
              </a:spcBef>
              <a:spcAft>
                <a:spcPts val="600"/>
              </a:spcAft>
            </a:pPr>
            <a:r>
              <a:rPr lang="en-US" sz="2000" dirty="0"/>
              <a:t>Strengthening collaboration between DATAS and CBAS will unlock new potential for SIDS and leverage emerging solutions</a:t>
            </a:r>
          </a:p>
        </p:txBody>
      </p:sp>
    </p:spTree>
    <p:extLst>
      <p:ext uri="{BB962C8B-B14F-4D97-AF65-F5344CB8AC3E}">
        <p14:creationId xmlns:p14="http://schemas.microsoft.com/office/powerpoint/2010/main" val="259923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E5C8EA1B-CB53-218F-42A2-97B3DB870835}"/>
            </a:ext>
          </a:extLst>
        </p:cNvPr>
        <p:cNvGrpSpPr/>
        <p:nvPr/>
      </p:nvGrpSpPr>
      <p:grpSpPr>
        <a:xfrm>
          <a:off x="0" y="0"/>
          <a:ext cx="0" cy="0"/>
          <a:chOff x="0" y="0"/>
          <a:chExt cx="0" cy="0"/>
        </a:xfrm>
      </p:grpSpPr>
      <p:sp>
        <p:nvSpPr>
          <p:cNvPr id="178" name="Google Shape;178;p26">
            <a:extLst>
              <a:ext uri="{FF2B5EF4-FFF2-40B4-BE49-F238E27FC236}">
                <a16:creationId xmlns:a16="http://schemas.microsoft.com/office/drawing/2014/main" id="{074F5842-1E46-9ADE-AE37-20A481E8E1C9}"/>
              </a:ext>
            </a:extLst>
          </p:cNvPr>
          <p:cNvSpPr txBox="1">
            <a:spLocks noGrp="1"/>
          </p:cNvSpPr>
          <p:nvPr>
            <p:ph type="title"/>
          </p:nvPr>
        </p:nvSpPr>
        <p:spPr>
          <a:xfrm>
            <a:off x="628650" y="825098"/>
            <a:ext cx="8221104" cy="732406"/>
          </a:xfrm>
          <a:prstGeom prst="rect">
            <a:avLst/>
          </a:prstGeom>
          <a:noFill/>
          <a:ln>
            <a:noFill/>
          </a:ln>
        </p:spPr>
        <p:txBody>
          <a:bodyPr spcFirstLastPara="1" wrap="square" lIns="68575" tIns="34275" rIns="68575" bIns="34275" anchor="ctr" anchorCtr="0">
            <a:normAutofit fontScale="90000"/>
          </a:bodyPr>
          <a:lstStyle/>
          <a:p>
            <a:pPr lvl="0">
              <a:buSzPts val="2700"/>
            </a:pPr>
            <a:r>
              <a:rPr lang="en-US" dirty="0"/>
              <a:t>Our team: Building capacity for data innovation</a:t>
            </a:r>
          </a:p>
        </p:txBody>
      </p:sp>
      <p:sp>
        <p:nvSpPr>
          <p:cNvPr id="2" name="Text Placeholder 1">
            <a:extLst>
              <a:ext uri="{FF2B5EF4-FFF2-40B4-BE49-F238E27FC236}">
                <a16:creationId xmlns:a16="http://schemas.microsoft.com/office/drawing/2014/main" id="{30C0DC95-D032-0D98-0B8E-04F56209A514}"/>
              </a:ext>
            </a:extLst>
          </p:cNvPr>
          <p:cNvSpPr>
            <a:spLocks noGrp="1"/>
          </p:cNvSpPr>
          <p:nvPr>
            <p:ph type="body" idx="1"/>
          </p:nvPr>
        </p:nvSpPr>
        <p:spPr>
          <a:xfrm>
            <a:off x="628650" y="1423447"/>
            <a:ext cx="7886700" cy="2995610"/>
          </a:xfrm>
        </p:spPr>
        <p:txBody>
          <a:bodyPr>
            <a:normAutofit fontScale="77500" lnSpcReduction="20000"/>
          </a:bodyPr>
          <a:lstStyle/>
          <a:p>
            <a:pPr marL="339725" indent="-200025">
              <a:lnSpc>
                <a:spcPct val="120000"/>
              </a:lnSpc>
              <a:buSzPct val="100000"/>
            </a:pPr>
            <a:r>
              <a:rPr lang="en-US" b="1" dirty="0"/>
              <a:t>UN Committee of Experts on Big Data and Data Science (UNCEBD): </a:t>
            </a:r>
            <a:r>
              <a:rPr lang="en-US" dirty="0"/>
              <a:t>Fostering collaboration and developing methodologies for new data sources.</a:t>
            </a:r>
          </a:p>
          <a:p>
            <a:pPr marL="339725" indent="-200025">
              <a:lnSpc>
                <a:spcPct val="120000"/>
              </a:lnSpc>
              <a:buSzPct val="100000"/>
            </a:pPr>
            <a:r>
              <a:rPr lang="en-US" b="1" dirty="0"/>
              <a:t>Example - The AIS Task Team:</a:t>
            </a:r>
          </a:p>
          <a:p>
            <a:pPr marL="796925" lvl="1" indent="-200025">
              <a:lnSpc>
                <a:spcPct val="120000"/>
              </a:lnSpc>
              <a:buSzPct val="100000"/>
            </a:pPr>
            <a:r>
              <a:rPr lang="en-US" dirty="0"/>
              <a:t>Develops methods for using vessel tracking data (AIS) to measure trade, port efficiency,  CO₂ emissions, …</a:t>
            </a:r>
          </a:p>
          <a:p>
            <a:pPr marL="796925" lvl="1" indent="-200025">
              <a:lnSpc>
                <a:spcPct val="120000"/>
              </a:lnSpc>
              <a:buSzPct val="100000"/>
            </a:pPr>
            <a:r>
              <a:rPr lang="en-US" dirty="0"/>
              <a:t>Provides training and guidance for National Statistical Offices</a:t>
            </a:r>
          </a:p>
          <a:p>
            <a:pPr marL="339725" indent="-200025">
              <a:lnSpc>
                <a:spcPct val="120000"/>
              </a:lnSpc>
              <a:buSzPct val="100000"/>
            </a:pPr>
            <a:r>
              <a:rPr lang="en-US" b="1" dirty="0"/>
              <a:t>UN Global Platform: </a:t>
            </a:r>
            <a:r>
              <a:rPr lang="en-US" dirty="0"/>
              <a:t>A collaborative environment for developing and sharing data solutions.</a:t>
            </a:r>
          </a:p>
          <a:p>
            <a:pPr marL="339725" indent="-200025">
              <a:lnSpc>
                <a:spcPct val="120000"/>
              </a:lnSpc>
              <a:buSzPct val="100000"/>
            </a:pPr>
            <a:r>
              <a:rPr lang="en-US" b="1" dirty="0"/>
              <a:t>DATA4Now Initiative: </a:t>
            </a:r>
            <a:r>
              <a:rPr lang="en-US" dirty="0"/>
              <a:t>A DESA-led initiative to increase the use of robust data for the SDGs.</a:t>
            </a:r>
          </a:p>
        </p:txBody>
      </p:sp>
      <p:pic>
        <p:nvPicPr>
          <p:cNvPr id="1026" name="Picture 2" descr="UN Committee of Experts on Big Data and Data Science for Official Statistics">
            <a:extLst>
              <a:ext uri="{FF2B5EF4-FFF2-40B4-BE49-F238E27FC236}">
                <a16:creationId xmlns:a16="http://schemas.microsoft.com/office/drawing/2014/main" id="{38BE643C-FA4C-5B9A-697F-6908BDBB9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46" y="4419057"/>
            <a:ext cx="1921053" cy="34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a:extLst>
              <a:ext uri="{FF2B5EF4-FFF2-40B4-BE49-F238E27FC236}">
                <a16:creationId xmlns:a16="http://schemas.microsoft.com/office/drawing/2014/main" id="{EB66C557-0E52-0AC0-5106-DC3B55991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427" y="4377397"/>
            <a:ext cx="858232" cy="51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13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491-3D4F-85A1-A8B2-5C564E7216EE}"/>
              </a:ext>
            </a:extLst>
          </p:cNvPr>
          <p:cNvSpPr>
            <a:spLocks noGrp="1"/>
          </p:cNvSpPr>
          <p:nvPr>
            <p:ph type="title"/>
          </p:nvPr>
        </p:nvSpPr>
        <p:spPr>
          <a:xfrm>
            <a:off x="628650" y="976381"/>
            <a:ext cx="7886700" cy="732406"/>
          </a:xfrm>
        </p:spPr>
        <p:txBody>
          <a:bodyPr>
            <a:normAutofit/>
          </a:bodyPr>
          <a:lstStyle/>
          <a:p>
            <a:r>
              <a:rPr lang="en-US" dirty="0"/>
              <a:t>Urgent need for data innovation for SIDS</a:t>
            </a:r>
          </a:p>
        </p:txBody>
      </p:sp>
      <p:sp>
        <p:nvSpPr>
          <p:cNvPr id="3" name="Text Placeholder 2">
            <a:extLst>
              <a:ext uri="{FF2B5EF4-FFF2-40B4-BE49-F238E27FC236}">
                <a16:creationId xmlns:a16="http://schemas.microsoft.com/office/drawing/2014/main" id="{23109DF1-1443-0B8A-D976-4DE5D1A34F8E}"/>
              </a:ext>
            </a:extLst>
          </p:cNvPr>
          <p:cNvSpPr>
            <a:spLocks noGrp="1"/>
          </p:cNvSpPr>
          <p:nvPr>
            <p:ph type="body" idx="1"/>
          </p:nvPr>
        </p:nvSpPr>
        <p:spPr>
          <a:xfrm>
            <a:off x="628650" y="1708787"/>
            <a:ext cx="7886700" cy="2923934"/>
          </a:xfrm>
        </p:spPr>
        <p:txBody>
          <a:bodyPr>
            <a:normAutofit fontScale="77500" lnSpcReduction="20000"/>
          </a:bodyPr>
          <a:lstStyle/>
          <a:p>
            <a:pPr>
              <a:spcAft>
                <a:spcPts val="600"/>
              </a:spcAft>
            </a:pPr>
            <a:r>
              <a:rPr lang="en-US" b="1" dirty="0"/>
              <a:t>SIDS4: </a:t>
            </a:r>
            <a:r>
              <a:rPr lang="en-US" dirty="0"/>
              <a:t>The Antigua and Barbuda Agenda explicitly calls for strengthening data collection, storage and analysis for SIDS.</a:t>
            </a:r>
          </a:p>
          <a:p>
            <a:pPr lvl="1">
              <a:spcAft>
                <a:spcPts val="600"/>
              </a:spcAft>
            </a:pPr>
            <a:r>
              <a:rPr lang="en-US" b="1" dirty="0"/>
              <a:t>Data availability</a:t>
            </a:r>
            <a:r>
              <a:rPr lang="en-US" dirty="0"/>
              <a:t>: Significant gaps in timely, disaggregated environmental and economic data.</a:t>
            </a:r>
          </a:p>
          <a:p>
            <a:pPr lvl="1">
              <a:spcAft>
                <a:spcPts val="600"/>
              </a:spcAft>
            </a:pPr>
            <a:r>
              <a:rPr lang="en-US" b="1" dirty="0"/>
              <a:t>Data infrastructure: </a:t>
            </a:r>
            <a:r>
              <a:rPr lang="en-US" dirty="0"/>
              <a:t>Modern data platforms are hard to maintain, and infrastructure is often vulnerable to natural hazards.</a:t>
            </a:r>
          </a:p>
          <a:p>
            <a:pPr lvl="1">
              <a:spcAft>
                <a:spcPts val="600"/>
              </a:spcAft>
            </a:pPr>
            <a:r>
              <a:rPr lang="en-US" b="1" dirty="0"/>
              <a:t>Data governance: </a:t>
            </a:r>
            <a:r>
              <a:rPr lang="en-US" dirty="0"/>
              <a:t>Insufficient funding and institutional capacity hinders evidence-based approaches.</a:t>
            </a:r>
          </a:p>
          <a:p>
            <a:pPr>
              <a:spcAft>
                <a:spcPts val="600"/>
              </a:spcAft>
            </a:pPr>
            <a:r>
              <a:rPr lang="en-US" sz="2000" b="1" dirty="0"/>
              <a:t>5th UN Ocean Forum, 3-5 March 2025 </a:t>
            </a:r>
          </a:p>
          <a:p>
            <a:pPr>
              <a:spcAft>
                <a:spcPts val="600"/>
              </a:spcAft>
            </a:pPr>
            <a:r>
              <a:rPr lang="en-US" sz="2000" b="1" dirty="0"/>
              <a:t>3rd UN Ocean conference, 9-13 June 2025</a:t>
            </a:r>
            <a:br>
              <a:rPr lang="en-US" sz="2000" dirty="0"/>
            </a:br>
            <a:r>
              <a:rPr lang="en-US" sz="2000" dirty="0"/>
              <a:t>Draft Declaration: “Our ocean, our future: united for urgent action”</a:t>
            </a:r>
          </a:p>
          <a:p>
            <a:pPr>
              <a:spcAft>
                <a:spcPts val="600"/>
              </a:spcAft>
            </a:pPr>
            <a:endParaRPr lang="en-US" dirty="0"/>
          </a:p>
        </p:txBody>
      </p:sp>
    </p:spTree>
    <p:extLst>
      <p:ext uri="{BB962C8B-B14F-4D97-AF65-F5344CB8AC3E}">
        <p14:creationId xmlns:p14="http://schemas.microsoft.com/office/powerpoint/2010/main" val="175227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85C-32F7-1003-4BD3-5C978966276F}"/>
              </a:ext>
            </a:extLst>
          </p:cNvPr>
          <p:cNvSpPr>
            <a:spLocks noGrp="1"/>
          </p:cNvSpPr>
          <p:nvPr>
            <p:ph type="title"/>
          </p:nvPr>
        </p:nvSpPr>
        <p:spPr>
          <a:xfrm>
            <a:off x="449746" y="445428"/>
            <a:ext cx="7886700" cy="732406"/>
          </a:xfrm>
        </p:spPr>
        <p:txBody>
          <a:bodyPr/>
          <a:lstStyle/>
          <a:p>
            <a:r>
              <a:rPr lang="en-US" dirty="0"/>
              <a:t>Responding to the challenge</a:t>
            </a:r>
          </a:p>
        </p:txBody>
      </p:sp>
      <p:sp>
        <p:nvSpPr>
          <p:cNvPr id="6" name="Text Placeholder 1">
            <a:extLst>
              <a:ext uri="{FF2B5EF4-FFF2-40B4-BE49-F238E27FC236}">
                <a16:creationId xmlns:a16="http://schemas.microsoft.com/office/drawing/2014/main" id="{392D6ADD-00EA-0A14-DC45-C0E76DC725B7}"/>
              </a:ext>
            </a:extLst>
          </p:cNvPr>
          <p:cNvSpPr>
            <a:spLocks noGrp="1"/>
          </p:cNvSpPr>
          <p:nvPr>
            <p:ph type="body" idx="1"/>
          </p:nvPr>
        </p:nvSpPr>
        <p:spPr>
          <a:xfrm>
            <a:off x="351470" y="1537010"/>
            <a:ext cx="7886700" cy="3376408"/>
          </a:xfrm>
        </p:spPr>
        <p:txBody>
          <a:bodyPr>
            <a:noAutofit/>
          </a:bodyPr>
          <a:lstStyle/>
          <a:p>
            <a:pPr marL="139700" indent="0">
              <a:lnSpc>
                <a:spcPct val="120000"/>
              </a:lnSpc>
              <a:buSzPct val="100000"/>
              <a:buNone/>
            </a:pPr>
            <a:r>
              <a:rPr lang="en-US" sz="1800" b="1" dirty="0"/>
              <a:t>DATAS: The Data for SIDS Programme. </a:t>
            </a:r>
            <a:br>
              <a:rPr lang="en-US" sz="1800" b="1" dirty="0"/>
            </a:br>
            <a:r>
              <a:rPr lang="en-US" sz="1800" dirty="0"/>
              <a:t>A broad initiative to support SIDS </a:t>
            </a:r>
            <a:br>
              <a:rPr lang="en-US" sz="1800" dirty="0"/>
            </a:br>
            <a:r>
              <a:rPr lang="en-US" sz="1800" dirty="0"/>
              <a:t>National Statistical Systems through: </a:t>
            </a:r>
          </a:p>
          <a:p>
            <a:pPr marL="517525" lvl="1" indent="-200025">
              <a:lnSpc>
                <a:spcPct val="120000"/>
              </a:lnSpc>
              <a:buSzPct val="100000"/>
            </a:pPr>
            <a:r>
              <a:rPr lang="en-US" dirty="0"/>
              <a:t>Data Governance</a:t>
            </a:r>
          </a:p>
          <a:p>
            <a:pPr marL="517525" lvl="1" indent="-200025">
              <a:lnSpc>
                <a:spcPct val="120000"/>
              </a:lnSpc>
              <a:buSzPct val="100000"/>
            </a:pPr>
            <a:r>
              <a:rPr lang="en-US" dirty="0"/>
              <a:t>Data Production</a:t>
            </a:r>
          </a:p>
          <a:p>
            <a:pPr marL="517525" lvl="1" indent="-200025">
              <a:lnSpc>
                <a:spcPct val="120000"/>
              </a:lnSpc>
              <a:buSzPct val="100000"/>
            </a:pPr>
            <a:r>
              <a:rPr lang="en-US" dirty="0"/>
              <a:t>Data Dissemination</a:t>
            </a:r>
          </a:p>
          <a:p>
            <a:pPr marL="517525" lvl="1" indent="-200025">
              <a:lnSpc>
                <a:spcPct val="120000"/>
              </a:lnSpc>
              <a:buSzPct val="100000"/>
            </a:pPr>
            <a:r>
              <a:rPr lang="en-US" dirty="0"/>
              <a:t>SIDS-SIDS Collaboration.</a:t>
            </a:r>
          </a:p>
          <a:p>
            <a:pPr marL="796925" lvl="1" indent="-200025">
              <a:lnSpc>
                <a:spcPct val="120000"/>
              </a:lnSpc>
              <a:buSzPct val="100000"/>
            </a:pPr>
            <a:endParaRPr lang="en-US" sz="1300" dirty="0"/>
          </a:p>
        </p:txBody>
      </p:sp>
      <p:graphicFrame>
        <p:nvGraphicFramePr>
          <p:cNvPr id="8" name="Diagram 7">
            <a:extLst>
              <a:ext uri="{FF2B5EF4-FFF2-40B4-BE49-F238E27FC236}">
                <a16:creationId xmlns:a16="http://schemas.microsoft.com/office/drawing/2014/main" id="{3C62D493-3CAE-0F81-5D2F-9E539FF9D91D}"/>
              </a:ext>
            </a:extLst>
          </p:cNvPr>
          <p:cNvGraphicFramePr/>
          <p:nvPr>
            <p:extLst>
              <p:ext uri="{D42A27DB-BD31-4B8C-83A1-F6EECF244321}">
                <p14:modId xmlns:p14="http://schemas.microsoft.com/office/powerpoint/2010/main" val="3447393415"/>
              </p:ext>
            </p:extLst>
          </p:nvPr>
        </p:nvGraphicFramePr>
        <p:xfrm>
          <a:off x="4785151" y="1486169"/>
          <a:ext cx="4220530" cy="252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C5CBDFE-590F-CD16-8F47-7BF845108CB5}"/>
              </a:ext>
            </a:extLst>
          </p:cNvPr>
          <p:cNvSpPr txBox="1"/>
          <p:nvPr/>
        </p:nvSpPr>
        <p:spPr>
          <a:xfrm>
            <a:off x="5995678" y="4130171"/>
            <a:ext cx="1854641" cy="307777"/>
          </a:xfrm>
          <a:prstGeom prst="rect">
            <a:avLst/>
          </a:prstGeom>
          <a:noFill/>
        </p:spPr>
        <p:txBody>
          <a:bodyPr wrap="square" rtlCol="0">
            <a:spAutoFit/>
          </a:bodyPr>
          <a:lstStyle/>
          <a:p>
            <a:pPr algn="ctr"/>
            <a:r>
              <a:rPr lang="en-US" dirty="0">
                <a:latin typeface="Montserrat Black" panose="020F0502020204030204" pitchFamily="2" charset="0"/>
              </a:rPr>
              <a:t>Building blocks</a:t>
            </a:r>
          </a:p>
        </p:txBody>
      </p:sp>
    </p:spTree>
    <p:extLst>
      <p:ext uri="{BB962C8B-B14F-4D97-AF65-F5344CB8AC3E}">
        <p14:creationId xmlns:p14="http://schemas.microsoft.com/office/powerpoint/2010/main" val="412568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204-F443-D0CC-2E86-8872580C8809}"/>
              </a:ext>
            </a:extLst>
          </p:cNvPr>
          <p:cNvSpPr>
            <a:spLocks noGrp="1"/>
          </p:cNvSpPr>
          <p:nvPr>
            <p:ph type="title"/>
          </p:nvPr>
        </p:nvSpPr>
        <p:spPr>
          <a:xfrm>
            <a:off x="628650" y="1039846"/>
            <a:ext cx="7886700" cy="732406"/>
          </a:xfrm>
        </p:spPr>
        <p:txBody>
          <a:bodyPr>
            <a:normAutofit fontScale="90000"/>
          </a:bodyPr>
          <a:lstStyle/>
          <a:p>
            <a:r>
              <a:rPr lang="en-US" dirty="0"/>
              <a:t>Implementation of DATAS:</a:t>
            </a:r>
            <a:br>
              <a:rPr lang="en-US" dirty="0"/>
            </a:br>
            <a:r>
              <a:rPr lang="en-US" dirty="0"/>
              <a:t>national-level capacity development projects</a:t>
            </a:r>
          </a:p>
        </p:txBody>
      </p:sp>
      <p:sp>
        <p:nvSpPr>
          <p:cNvPr id="3" name="Text Placeholder 2">
            <a:extLst>
              <a:ext uri="{FF2B5EF4-FFF2-40B4-BE49-F238E27FC236}">
                <a16:creationId xmlns:a16="http://schemas.microsoft.com/office/drawing/2014/main" id="{5175EB41-8788-6429-B9BF-27706C77F82E}"/>
              </a:ext>
            </a:extLst>
          </p:cNvPr>
          <p:cNvSpPr>
            <a:spLocks noGrp="1"/>
          </p:cNvSpPr>
          <p:nvPr>
            <p:ph type="body" idx="1"/>
          </p:nvPr>
        </p:nvSpPr>
        <p:spPr/>
        <p:txBody>
          <a:bodyPr>
            <a:normAutofit/>
          </a:bodyPr>
          <a:lstStyle/>
          <a:p>
            <a:pPr>
              <a:lnSpc>
                <a:spcPts val="2800"/>
              </a:lnSpc>
            </a:pPr>
            <a:r>
              <a:rPr lang="en-US" b="1" dirty="0"/>
              <a:t>Fiji: </a:t>
            </a:r>
            <a:r>
              <a:rPr lang="en-US" dirty="0"/>
              <a:t>Crime and health statistics. </a:t>
            </a:r>
          </a:p>
          <a:p>
            <a:pPr>
              <a:lnSpc>
                <a:spcPts val="2800"/>
              </a:lnSpc>
            </a:pPr>
            <a:r>
              <a:rPr lang="en-US" b="1" dirty="0"/>
              <a:t>Comoros: </a:t>
            </a:r>
            <a:r>
              <a:rPr lang="en-US" dirty="0"/>
              <a:t>Strengthening the National Strategy for Statistics and use of administrative data</a:t>
            </a:r>
          </a:p>
          <a:p>
            <a:pPr>
              <a:lnSpc>
                <a:spcPts val="2800"/>
              </a:lnSpc>
            </a:pPr>
            <a:r>
              <a:rPr lang="en-US" b="1" dirty="0"/>
              <a:t>Jamaica: </a:t>
            </a:r>
            <a:r>
              <a:rPr lang="en-US" dirty="0"/>
              <a:t>Migration databases and address registers</a:t>
            </a:r>
          </a:p>
          <a:p>
            <a:pPr marL="403225" indent="-344488">
              <a:lnSpc>
                <a:spcPts val="2800"/>
              </a:lnSpc>
              <a:buNone/>
              <a:tabLst>
                <a:tab pos="511175" algn="l"/>
              </a:tabLst>
            </a:pPr>
            <a:r>
              <a:rPr lang="en-US" sz="2000" i="1" dirty="0">
                <a:sym typeface="Wingdings" panose="05000000000000000000" pitchFamily="2" charset="2"/>
              </a:rPr>
              <a:t> 	</a:t>
            </a:r>
            <a:r>
              <a:rPr lang="en-US" sz="2000" i="1" dirty="0"/>
              <a:t>Launched by DESA in January 2025, with support from the Government of Ireland</a:t>
            </a:r>
          </a:p>
          <a:p>
            <a:pPr marL="95250" indent="0">
              <a:lnSpc>
                <a:spcPts val="2800"/>
              </a:lnSpc>
              <a:buNone/>
            </a:pPr>
            <a:endParaRPr lang="en-US" dirty="0"/>
          </a:p>
          <a:p>
            <a:pPr lvl="1">
              <a:lnSpc>
                <a:spcPts val="2800"/>
              </a:lnSpc>
            </a:pPr>
            <a:endParaRPr lang="en-US" dirty="0"/>
          </a:p>
        </p:txBody>
      </p:sp>
    </p:spTree>
    <p:extLst>
      <p:ext uri="{BB962C8B-B14F-4D97-AF65-F5344CB8AC3E}">
        <p14:creationId xmlns:p14="http://schemas.microsoft.com/office/powerpoint/2010/main" val="283153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61A60-C5F3-28C5-0707-1EECE684E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76A84-AE68-6C2F-F03C-8FD51D9BC0E2}"/>
              </a:ext>
            </a:extLst>
          </p:cNvPr>
          <p:cNvSpPr>
            <a:spLocks noGrp="1"/>
          </p:cNvSpPr>
          <p:nvPr>
            <p:ph type="title"/>
          </p:nvPr>
        </p:nvSpPr>
        <p:spPr>
          <a:xfrm>
            <a:off x="734667" y="920576"/>
            <a:ext cx="7886700" cy="732406"/>
          </a:xfrm>
        </p:spPr>
        <p:txBody>
          <a:bodyPr>
            <a:normAutofit fontScale="90000"/>
          </a:bodyPr>
          <a:lstStyle/>
          <a:p>
            <a:r>
              <a:rPr lang="en-US" dirty="0"/>
              <a:t>Implementation of DATAS:</a:t>
            </a:r>
            <a:br>
              <a:rPr lang="en-US" dirty="0"/>
            </a:br>
            <a:r>
              <a:rPr lang="en-US" dirty="0"/>
              <a:t>SIDS-SIDS cooperation</a:t>
            </a:r>
          </a:p>
        </p:txBody>
      </p:sp>
      <p:sp>
        <p:nvSpPr>
          <p:cNvPr id="3" name="Text Placeholder 2">
            <a:extLst>
              <a:ext uri="{FF2B5EF4-FFF2-40B4-BE49-F238E27FC236}">
                <a16:creationId xmlns:a16="http://schemas.microsoft.com/office/drawing/2014/main" id="{7FF0A31C-DBEB-5312-A7A8-20C27B867AA2}"/>
              </a:ext>
            </a:extLst>
          </p:cNvPr>
          <p:cNvSpPr>
            <a:spLocks noGrp="1"/>
          </p:cNvSpPr>
          <p:nvPr>
            <p:ph type="body" idx="1"/>
          </p:nvPr>
        </p:nvSpPr>
        <p:spPr>
          <a:xfrm>
            <a:off x="2104302" y="1652982"/>
            <a:ext cx="6721645" cy="3344744"/>
          </a:xfrm>
        </p:spPr>
        <p:txBody>
          <a:bodyPr>
            <a:normAutofit/>
          </a:bodyPr>
          <a:lstStyle/>
          <a:p>
            <a:pPr marL="95250" indent="0">
              <a:lnSpc>
                <a:spcPct val="120000"/>
              </a:lnSpc>
              <a:buNone/>
            </a:pPr>
            <a:r>
              <a:rPr lang="en-US" dirty="0"/>
              <a:t>Covering National Statistical Offices and Ministries of Environment in Caribbean SIDS</a:t>
            </a:r>
          </a:p>
          <a:p>
            <a:pPr marL="463550" lvl="1" indent="-288925">
              <a:lnSpc>
                <a:spcPct val="120000"/>
              </a:lnSpc>
            </a:pPr>
            <a:r>
              <a:rPr lang="en-US" sz="2000" b="1" dirty="0"/>
              <a:t>Strategic support: </a:t>
            </a:r>
            <a:r>
              <a:rPr lang="en-US" sz="2000" dirty="0"/>
              <a:t>Belize</a:t>
            </a:r>
          </a:p>
          <a:p>
            <a:pPr marL="463550" lvl="1" indent="-288925">
              <a:lnSpc>
                <a:spcPct val="120000"/>
              </a:lnSpc>
            </a:pPr>
            <a:r>
              <a:rPr lang="en-US" sz="2000" b="1" dirty="0"/>
              <a:t>Financial support:</a:t>
            </a:r>
            <a:r>
              <a:rPr lang="en-US" sz="2000" dirty="0"/>
              <a:t> Spain and Korea</a:t>
            </a:r>
          </a:p>
          <a:p>
            <a:pPr marL="463550" lvl="1" indent="-288925">
              <a:lnSpc>
                <a:spcPct val="120000"/>
              </a:lnSpc>
            </a:pPr>
            <a:r>
              <a:rPr lang="en-US" sz="2000" b="1" dirty="0"/>
              <a:t>Technical support: </a:t>
            </a:r>
            <a:r>
              <a:rPr lang="en-US" sz="2000" dirty="0"/>
              <a:t>DESA’s SIDS Unit and Statistics Division, in close collaboration with CARICOM, UNRCO/UNCT, ECLAC and other stakeholders</a:t>
            </a:r>
          </a:p>
        </p:txBody>
      </p:sp>
      <p:grpSp>
        <p:nvGrpSpPr>
          <p:cNvPr id="13" name="Group 12">
            <a:extLst>
              <a:ext uri="{FF2B5EF4-FFF2-40B4-BE49-F238E27FC236}">
                <a16:creationId xmlns:a16="http://schemas.microsoft.com/office/drawing/2014/main" id="{4398B34A-5A80-A176-7117-EB7366623ED0}"/>
              </a:ext>
            </a:extLst>
          </p:cNvPr>
          <p:cNvGrpSpPr/>
          <p:nvPr/>
        </p:nvGrpSpPr>
        <p:grpSpPr>
          <a:xfrm>
            <a:off x="774423" y="1820468"/>
            <a:ext cx="1243317" cy="2963567"/>
            <a:chOff x="835629" y="1165089"/>
            <a:chExt cx="2133763" cy="5086032"/>
          </a:xfrm>
        </p:grpSpPr>
        <p:pic>
          <p:nvPicPr>
            <p:cNvPr id="5" name="Picture 4">
              <a:extLst>
                <a:ext uri="{FF2B5EF4-FFF2-40B4-BE49-F238E27FC236}">
                  <a16:creationId xmlns:a16="http://schemas.microsoft.com/office/drawing/2014/main" id="{F1838B6F-6693-D0F5-6F19-2110409EB8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247"/>
            <a:stretch/>
          </p:blipFill>
          <p:spPr>
            <a:xfrm>
              <a:off x="840587" y="2878164"/>
              <a:ext cx="2043236" cy="1556675"/>
            </a:xfrm>
            <a:prstGeom prst="rect">
              <a:avLst/>
            </a:prstGeom>
          </p:spPr>
        </p:pic>
        <p:pic>
          <p:nvPicPr>
            <p:cNvPr id="8" name="Picture 7">
              <a:extLst>
                <a:ext uri="{FF2B5EF4-FFF2-40B4-BE49-F238E27FC236}">
                  <a16:creationId xmlns:a16="http://schemas.microsoft.com/office/drawing/2014/main" id="{7ECAE613-E611-0E3A-BD39-01F8B6C3B1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789"/>
            <a:stretch/>
          </p:blipFill>
          <p:spPr>
            <a:xfrm>
              <a:off x="863448" y="1165089"/>
              <a:ext cx="2003074" cy="1570082"/>
            </a:xfrm>
            <a:prstGeom prst="rect">
              <a:avLst/>
            </a:prstGeom>
          </p:spPr>
        </p:pic>
        <p:pic>
          <p:nvPicPr>
            <p:cNvPr id="9" name="Graphic 8">
              <a:extLst>
                <a:ext uri="{FF2B5EF4-FFF2-40B4-BE49-F238E27FC236}">
                  <a16:creationId xmlns:a16="http://schemas.microsoft.com/office/drawing/2014/main" id="{E0E0A1E4-676D-37EA-1216-7D9E4E83650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59529" y="3499447"/>
              <a:ext cx="1009863" cy="965339"/>
            </a:xfrm>
            <a:prstGeom prst="rect">
              <a:avLst/>
            </a:prstGeom>
          </p:spPr>
        </p:pic>
        <p:pic>
          <p:nvPicPr>
            <p:cNvPr id="10" name="Graphic 9">
              <a:extLst>
                <a:ext uri="{FF2B5EF4-FFF2-40B4-BE49-F238E27FC236}">
                  <a16:creationId xmlns:a16="http://schemas.microsoft.com/office/drawing/2014/main" id="{59018495-C33D-ABFD-3B68-6DC965B7325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43939" y="1599262"/>
              <a:ext cx="1009863" cy="1141465"/>
            </a:xfrm>
            <a:prstGeom prst="rect">
              <a:avLst/>
            </a:prstGeom>
          </p:spPr>
        </p:pic>
        <p:pic>
          <p:nvPicPr>
            <p:cNvPr id="11" name="Picture 10">
              <a:extLst>
                <a:ext uri="{FF2B5EF4-FFF2-40B4-BE49-F238E27FC236}">
                  <a16:creationId xmlns:a16="http://schemas.microsoft.com/office/drawing/2014/main" id="{8773FC0A-931A-0913-0B2B-FE88DC906D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7812"/>
            <a:stretch/>
          </p:blipFill>
          <p:spPr>
            <a:xfrm>
              <a:off x="835629" y="4623650"/>
              <a:ext cx="2024194" cy="1454177"/>
            </a:xfrm>
            <a:prstGeom prst="rect">
              <a:avLst/>
            </a:prstGeom>
          </p:spPr>
        </p:pic>
        <p:pic>
          <p:nvPicPr>
            <p:cNvPr id="12" name="Graphic 11">
              <a:extLst>
                <a:ext uri="{FF2B5EF4-FFF2-40B4-BE49-F238E27FC236}">
                  <a16:creationId xmlns:a16="http://schemas.microsoft.com/office/drawing/2014/main" id="{6B16ABE3-5BB2-FBD1-50A8-946D9DEEC7B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57448" y="5109656"/>
              <a:ext cx="1009863" cy="1141465"/>
            </a:xfrm>
            <a:prstGeom prst="rect">
              <a:avLst/>
            </a:prstGeom>
          </p:spPr>
        </p:pic>
      </p:grpSp>
    </p:spTree>
    <p:extLst>
      <p:ext uri="{BB962C8B-B14F-4D97-AF65-F5344CB8AC3E}">
        <p14:creationId xmlns:p14="http://schemas.microsoft.com/office/powerpoint/2010/main" val="85781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28E68-70DF-F87D-2940-5B227A40B612}"/>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BE5B679-2CE5-69D2-9058-E12A3813E76C}"/>
              </a:ext>
            </a:extLst>
          </p:cNvPr>
          <p:cNvCxnSpPr>
            <a:cxnSpLocks/>
          </p:cNvCxnSpPr>
          <p:nvPr/>
        </p:nvCxnSpPr>
        <p:spPr>
          <a:xfrm flipH="1">
            <a:off x="20196" y="6029750"/>
            <a:ext cx="8244508" cy="42695"/>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BA617EEC-5A2C-54D9-4565-61F3C6651B2D}"/>
              </a:ext>
            </a:extLst>
          </p:cNvPr>
          <p:cNvGraphicFramePr/>
          <p:nvPr>
            <p:extLst>
              <p:ext uri="{D42A27DB-BD31-4B8C-83A1-F6EECF244321}">
                <p14:modId xmlns:p14="http://schemas.microsoft.com/office/powerpoint/2010/main" val="2197105653"/>
              </p:ext>
            </p:extLst>
          </p:nvPr>
        </p:nvGraphicFramePr>
        <p:xfrm>
          <a:off x="56649" y="1599880"/>
          <a:ext cx="5175227" cy="324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73F97E65-558F-BB99-4AB9-90282FC2E9D9}"/>
              </a:ext>
            </a:extLst>
          </p:cNvPr>
          <p:cNvSpPr txBox="1"/>
          <p:nvPr/>
        </p:nvSpPr>
        <p:spPr>
          <a:xfrm>
            <a:off x="4283930" y="3592450"/>
            <a:ext cx="4604400" cy="923330"/>
          </a:xfrm>
          <a:prstGeom prst="rect">
            <a:avLst/>
          </a:prstGeom>
          <a:noFill/>
        </p:spPr>
        <p:txBody>
          <a:bodyPr wrap="square">
            <a:spAutoFit/>
          </a:bodyPr>
          <a:lstStyle/>
          <a:p>
            <a:r>
              <a:rPr lang="en-GB" sz="1800" b="1" dirty="0">
                <a:solidFill>
                  <a:srgbClr val="00B0F0"/>
                </a:solidFill>
                <a:ea typeface="Times New Roman" panose="02020603050405020304" pitchFamily="18" charset="0"/>
                <a:cs typeface="Times New Roman" panose="02020603050405020304" pitchFamily="18" charset="0"/>
              </a:rPr>
              <a:t>→</a:t>
            </a:r>
            <a:r>
              <a:rPr lang="en-GB" sz="1800" dirty="0">
                <a:ea typeface="Times New Roman" panose="02020603050405020304" pitchFamily="18" charset="0"/>
                <a:cs typeface="Times New Roman" panose="02020603050405020304" pitchFamily="18" charset="0"/>
              </a:rPr>
              <a:t>  Increased </a:t>
            </a:r>
            <a:r>
              <a:rPr lang="en-GB" sz="1800" b="1" dirty="0">
                <a:ea typeface="Times New Roman" panose="02020603050405020304" pitchFamily="18" charset="0"/>
                <a:cs typeface="Times New Roman" panose="02020603050405020304" pitchFamily="18" charset="0"/>
              </a:rPr>
              <a:t>knowledge and awareness </a:t>
            </a:r>
            <a:r>
              <a:rPr lang="en-GB" sz="1800" dirty="0">
                <a:ea typeface="Times New Roman" panose="02020603050405020304" pitchFamily="18" charset="0"/>
                <a:cs typeface="Times New Roman" panose="02020603050405020304" pitchFamily="18" charset="0"/>
              </a:rPr>
              <a:t>amid SIDS about best practices, lessons learned</a:t>
            </a:r>
            <a:endParaRPr lang="en-US" sz="1800" dirty="0"/>
          </a:p>
        </p:txBody>
      </p:sp>
      <p:sp>
        <p:nvSpPr>
          <p:cNvPr id="14" name="TextBox 13">
            <a:extLst>
              <a:ext uri="{FF2B5EF4-FFF2-40B4-BE49-F238E27FC236}">
                <a16:creationId xmlns:a16="http://schemas.microsoft.com/office/drawing/2014/main" id="{425DA279-54CF-2DBD-7D0C-3A0AFB13AAD3}"/>
              </a:ext>
            </a:extLst>
          </p:cNvPr>
          <p:cNvSpPr txBox="1"/>
          <p:nvPr/>
        </p:nvSpPr>
        <p:spPr>
          <a:xfrm>
            <a:off x="4257102" y="2744127"/>
            <a:ext cx="4830249" cy="923330"/>
          </a:xfrm>
          <a:prstGeom prst="rect">
            <a:avLst/>
          </a:prstGeom>
          <a:noFill/>
        </p:spPr>
        <p:txBody>
          <a:bodyPr wrap="square">
            <a:spAutoFit/>
          </a:bodyPr>
          <a:lstStyle/>
          <a:p>
            <a:r>
              <a:rPr lang="en-GB" sz="1800" b="1" dirty="0">
                <a:solidFill>
                  <a:srgbClr val="00B0F0"/>
                </a:solidFill>
                <a:ea typeface="Times New Roman" panose="02020603050405020304" pitchFamily="18" charset="0"/>
                <a:cs typeface="Times New Roman" panose="02020603050405020304" pitchFamily="18" charset="0"/>
              </a:rPr>
              <a:t>→</a:t>
            </a:r>
            <a:r>
              <a:rPr lang="en-GB" sz="1800" dirty="0">
                <a:ea typeface="Times New Roman" panose="02020603050405020304" pitchFamily="18" charset="0"/>
                <a:cs typeface="Times New Roman" panose="02020603050405020304" pitchFamily="18" charset="0"/>
              </a:rPr>
              <a:t> Increased understanding about </a:t>
            </a:r>
            <a:r>
              <a:rPr lang="en-GB" sz="1800" b="1" dirty="0">
                <a:ea typeface="Times New Roman" panose="02020603050405020304" pitchFamily="18" charset="0"/>
                <a:cs typeface="Times New Roman" panose="02020603050405020304" pitchFamily="18" charset="0"/>
              </a:rPr>
              <a:t>SIDS-SIDS know-how transfer opportunities</a:t>
            </a:r>
            <a:br>
              <a:rPr lang="en-GB" sz="1800" b="1" dirty="0">
                <a:ea typeface="Times New Roman" panose="02020603050405020304" pitchFamily="18" charset="0"/>
                <a:cs typeface="Times New Roman" panose="02020603050405020304" pitchFamily="18" charset="0"/>
              </a:rPr>
            </a:br>
            <a:r>
              <a:rPr lang="en-GB" sz="1800" dirty="0">
                <a:ea typeface="Times New Roman" panose="02020603050405020304" pitchFamily="18" charset="0"/>
                <a:cs typeface="Times New Roman" panose="02020603050405020304" pitchFamily="18" charset="0"/>
              </a:rPr>
              <a:t>and potential cooperation schemes</a:t>
            </a:r>
            <a:endParaRPr lang="en-US" sz="1800" dirty="0">
              <a:ea typeface="Times New Roman" panose="02020603050405020304" pitchFamily="18" charset="0"/>
            </a:endParaRPr>
          </a:p>
        </p:txBody>
      </p:sp>
      <p:sp>
        <p:nvSpPr>
          <p:cNvPr id="16" name="TextBox 15">
            <a:extLst>
              <a:ext uri="{FF2B5EF4-FFF2-40B4-BE49-F238E27FC236}">
                <a16:creationId xmlns:a16="http://schemas.microsoft.com/office/drawing/2014/main" id="{5BC5EE92-59AF-ECD7-D269-F88BAA6ED6A6}"/>
              </a:ext>
            </a:extLst>
          </p:cNvPr>
          <p:cNvSpPr txBox="1"/>
          <p:nvPr/>
        </p:nvSpPr>
        <p:spPr>
          <a:xfrm>
            <a:off x="4247834" y="1864140"/>
            <a:ext cx="4604400" cy="923330"/>
          </a:xfrm>
          <a:prstGeom prst="rect">
            <a:avLst/>
          </a:prstGeom>
          <a:noFill/>
        </p:spPr>
        <p:txBody>
          <a:bodyPr wrap="square">
            <a:spAutoFit/>
          </a:bodyPr>
          <a:lstStyle/>
          <a:p>
            <a:r>
              <a:rPr lang="en-GB" sz="1800" b="1" dirty="0">
                <a:solidFill>
                  <a:srgbClr val="00B0F0"/>
                </a:solidFill>
                <a:ea typeface="Times New Roman" panose="02020603050405020304" pitchFamily="18" charset="0"/>
                <a:cs typeface="Times New Roman" panose="02020603050405020304" pitchFamily="18" charset="0"/>
              </a:rPr>
              <a:t>→</a:t>
            </a:r>
            <a:r>
              <a:rPr lang="en-GB" sz="1800" dirty="0">
                <a:ea typeface="Times New Roman" panose="02020603050405020304" pitchFamily="18" charset="0"/>
                <a:cs typeface="Times New Roman" panose="02020603050405020304" pitchFamily="18" charset="0"/>
              </a:rPr>
              <a:t>  Increased SIDS capacities through specific </a:t>
            </a:r>
            <a:r>
              <a:rPr lang="en-GB" sz="1800" b="1" dirty="0">
                <a:ea typeface="Times New Roman" panose="02020603050405020304" pitchFamily="18" charset="0"/>
                <a:cs typeface="Times New Roman" panose="02020603050405020304" pitchFamily="18" charset="0"/>
              </a:rPr>
              <a:t>SIDS-SIDS know-how transfer implementation </a:t>
            </a:r>
            <a:endParaRPr lang="en-US" sz="1800" b="1" dirty="0"/>
          </a:p>
        </p:txBody>
      </p:sp>
      <p:sp>
        <p:nvSpPr>
          <p:cNvPr id="17" name="TextBox 16">
            <a:extLst>
              <a:ext uri="{FF2B5EF4-FFF2-40B4-BE49-F238E27FC236}">
                <a16:creationId xmlns:a16="http://schemas.microsoft.com/office/drawing/2014/main" id="{C109203C-3794-A876-DF81-5F93347B46AF}"/>
              </a:ext>
            </a:extLst>
          </p:cNvPr>
          <p:cNvSpPr txBox="1"/>
          <p:nvPr/>
        </p:nvSpPr>
        <p:spPr>
          <a:xfrm rot="17798757">
            <a:off x="-255923" y="3046222"/>
            <a:ext cx="3023894" cy="253916"/>
          </a:xfrm>
          <a:prstGeom prst="rect">
            <a:avLst/>
          </a:prstGeom>
          <a:noFill/>
        </p:spPr>
        <p:txBody>
          <a:bodyPr wrap="square" rtlCol="0">
            <a:spAutoFit/>
          </a:bodyPr>
          <a:lstStyle/>
          <a:p>
            <a:r>
              <a:rPr lang="en-US" sz="1050" b="1" dirty="0">
                <a:solidFill>
                  <a:schemeClr val="bg1"/>
                </a:solidFill>
              </a:rPr>
              <a:t>3-PHASED MATCH-MAKING PROCESS</a:t>
            </a:r>
          </a:p>
        </p:txBody>
      </p:sp>
      <p:cxnSp>
        <p:nvCxnSpPr>
          <p:cNvPr id="19" name="Straight Arrow Connector 18">
            <a:extLst>
              <a:ext uri="{FF2B5EF4-FFF2-40B4-BE49-F238E27FC236}">
                <a16:creationId xmlns:a16="http://schemas.microsoft.com/office/drawing/2014/main" id="{49910E4D-5E8B-D7F9-73E6-F6ACFFB97574}"/>
              </a:ext>
            </a:extLst>
          </p:cNvPr>
          <p:cNvCxnSpPr>
            <a:cxnSpLocks/>
          </p:cNvCxnSpPr>
          <p:nvPr/>
        </p:nvCxnSpPr>
        <p:spPr>
          <a:xfrm flipV="1">
            <a:off x="663572" y="2382595"/>
            <a:ext cx="1147199" cy="23385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41F03FC-5904-FF97-EEC8-0A2F1A590AE2}"/>
              </a:ext>
            </a:extLst>
          </p:cNvPr>
          <p:cNvSpPr txBox="1"/>
          <p:nvPr/>
        </p:nvSpPr>
        <p:spPr>
          <a:xfrm>
            <a:off x="88098" y="778901"/>
            <a:ext cx="8391663" cy="677108"/>
          </a:xfrm>
          <a:prstGeom prst="rect">
            <a:avLst/>
          </a:prstGeom>
          <a:noFill/>
        </p:spPr>
        <p:txBody>
          <a:bodyPr wrap="square">
            <a:spAutoFit/>
          </a:bodyPr>
          <a:lstStyle/>
          <a:p>
            <a:pPr algn="just"/>
            <a:r>
              <a:rPr lang="en-US" sz="2000" kern="100" dirty="0">
                <a:latin typeface="Montserrat Black" panose="00000A00000000000000" pitchFamily="2" charset="0"/>
                <a:ea typeface="Roboto" panose="02000000000000000000" pitchFamily="2" charset="0"/>
                <a:cs typeface="Roboto" panose="02000000000000000000" pitchFamily="2" charset="0"/>
              </a:rPr>
              <a:t>SIDS-SIDS Peer-learning and Cooperation</a:t>
            </a:r>
          </a:p>
          <a:p>
            <a:pPr algn="just"/>
            <a:r>
              <a:rPr lang="en-US" sz="1800" b="1" kern="100" dirty="0">
                <a:solidFill>
                  <a:srgbClr val="00B0F0"/>
                </a:solidFill>
                <a:latin typeface="Roboto" panose="02000000000000000000" pitchFamily="2" charset="0"/>
                <a:ea typeface="Roboto" panose="02000000000000000000" pitchFamily="2" charset="0"/>
                <a:cs typeface="Roboto" panose="02000000000000000000" pitchFamily="2" charset="0"/>
              </a:rPr>
              <a:t>3-Phased Match-Making Process</a:t>
            </a:r>
            <a:endParaRPr lang="en-US" sz="1800" b="1" i="1" kern="100" dirty="0">
              <a:solidFill>
                <a:srgbClr val="00B0F0"/>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7DBF4535-B717-6F41-FFFA-04FF1705E206}"/>
              </a:ext>
            </a:extLst>
          </p:cNvPr>
          <p:cNvSpPr txBox="1"/>
          <p:nvPr/>
        </p:nvSpPr>
        <p:spPr>
          <a:xfrm>
            <a:off x="1355572" y="4506918"/>
            <a:ext cx="1147199" cy="307777"/>
          </a:xfrm>
          <a:prstGeom prst="rect">
            <a:avLst/>
          </a:prstGeom>
          <a:noFill/>
        </p:spPr>
        <p:txBody>
          <a:bodyPr wrap="square">
            <a:spAutoFit/>
          </a:bodyPr>
          <a:lstStyle/>
          <a:p>
            <a:r>
              <a:rPr lang="en-US" sz="1400" b="1" kern="100" dirty="0">
                <a:solidFill>
                  <a:schemeClr val="bg1"/>
                </a:solidFill>
                <a:latin typeface="Montserrat Black" panose="00000A00000000000000" pitchFamily="2" charset="0"/>
                <a:ea typeface="Calibri" panose="020F0502020204030204" pitchFamily="34" charset="0"/>
                <a:cs typeface="Arial" panose="020B0604020202020204" pitchFamily="34" charset="0"/>
              </a:rPr>
              <a:t>SIDS-SIDS</a:t>
            </a:r>
            <a:endParaRPr lang="en-US" dirty="0">
              <a:solidFill>
                <a:schemeClr val="bg1"/>
              </a:solidFill>
              <a:latin typeface="Montserrat Black" panose="00000A00000000000000" pitchFamily="2" charset="0"/>
            </a:endParaRPr>
          </a:p>
        </p:txBody>
      </p:sp>
    </p:spTree>
    <p:extLst>
      <p:ext uri="{BB962C8B-B14F-4D97-AF65-F5344CB8AC3E}">
        <p14:creationId xmlns:p14="http://schemas.microsoft.com/office/powerpoint/2010/main" val="14869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8825B7-5997-4E71-B5F3-6DE24C644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247"/>
          <a:stretch/>
        </p:blipFill>
        <p:spPr>
          <a:xfrm>
            <a:off x="630440" y="2158624"/>
            <a:ext cx="1532427" cy="1167506"/>
          </a:xfrm>
          <a:prstGeom prst="rect">
            <a:avLst/>
          </a:prstGeom>
        </p:spPr>
      </p:pic>
      <p:pic>
        <p:nvPicPr>
          <p:cNvPr id="29" name="Picture 28">
            <a:extLst>
              <a:ext uri="{FF2B5EF4-FFF2-40B4-BE49-F238E27FC236}">
                <a16:creationId xmlns:a16="http://schemas.microsoft.com/office/drawing/2014/main" id="{D5F4FB79-B517-4FEA-BC20-D3828CD70A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789"/>
          <a:stretch/>
        </p:blipFill>
        <p:spPr>
          <a:xfrm>
            <a:off x="647586" y="873817"/>
            <a:ext cx="1502306" cy="1177562"/>
          </a:xfrm>
          <a:prstGeom prst="rect">
            <a:avLst/>
          </a:prstGeom>
        </p:spPr>
      </p:pic>
      <p:cxnSp>
        <p:nvCxnSpPr>
          <p:cNvPr id="11" name="Straight Connector 10">
            <a:extLst>
              <a:ext uri="{FF2B5EF4-FFF2-40B4-BE49-F238E27FC236}">
                <a16:creationId xmlns:a16="http://schemas.microsoft.com/office/drawing/2014/main" id="{6A52A56F-97F3-43A3-97A0-0A60BC176CDA}"/>
              </a:ext>
            </a:extLst>
          </p:cNvPr>
          <p:cNvCxnSpPr>
            <a:cxnSpLocks/>
          </p:cNvCxnSpPr>
          <p:nvPr/>
        </p:nvCxnSpPr>
        <p:spPr>
          <a:xfrm flipH="1">
            <a:off x="20196" y="6029750"/>
            <a:ext cx="8244508" cy="4269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94AB3FB0-4825-4BC9-9E7D-CA9E37903D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69647" y="2624586"/>
            <a:ext cx="757397" cy="724004"/>
          </a:xfrm>
          <a:prstGeom prst="rect">
            <a:avLst/>
          </a:prstGeom>
        </p:spPr>
      </p:pic>
      <p:pic>
        <p:nvPicPr>
          <p:cNvPr id="25" name="Graphic 24">
            <a:extLst>
              <a:ext uri="{FF2B5EF4-FFF2-40B4-BE49-F238E27FC236}">
                <a16:creationId xmlns:a16="http://schemas.microsoft.com/office/drawing/2014/main" id="{C1F79F63-FA93-46F7-AD71-B9F8829AC5A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7955" y="1199447"/>
            <a:ext cx="757397" cy="856099"/>
          </a:xfrm>
          <a:prstGeom prst="rect">
            <a:avLst/>
          </a:prstGeom>
        </p:spPr>
      </p:pic>
      <p:sp>
        <p:nvSpPr>
          <p:cNvPr id="2" name="TextBox 1">
            <a:extLst>
              <a:ext uri="{FF2B5EF4-FFF2-40B4-BE49-F238E27FC236}">
                <a16:creationId xmlns:a16="http://schemas.microsoft.com/office/drawing/2014/main" id="{6E12EF98-9842-92FC-3CC6-5F12DF9FBA55}"/>
              </a:ext>
            </a:extLst>
          </p:cNvPr>
          <p:cNvSpPr txBox="1"/>
          <p:nvPr/>
        </p:nvSpPr>
        <p:spPr>
          <a:xfrm>
            <a:off x="3025720" y="907408"/>
            <a:ext cx="5981120" cy="369332"/>
          </a:xfrm>
          <a:prstGeom prst="rect">
            <a:avLst/>
          </a:prstGeom>
          <a:noFill/>
        </p:spPr>
        <p:txBody>
          <a:bodyPr wrap="square">
            <a:spAutoFit/>
          </a:bodyPr>
          <a:lstStyle/>
          <a:p>
            <a:r>
              <a:rPr lang="en-US" sz="1800" b="1" dirty="0"/>
              <a:t>SIDS-SIDS Project Potential and Perspectives </a:t>
            </a:r>
          </a:p>
        </p:txBody>
      </p:sp>
      <p:sp>
        <p:nvSpPr>
          <p:cNvPr id="14" name="TextBox 13">
            <a:extLst>
              <a:ext uri="{FF2B5EF4-FFF2-40B4-BE49-F238E27FC236}">
                <a16:creationId xmlns:a16="http://schemas.microsoft.com/office/drawing/2014/main" id="{57915281-B1CB-3685-DB04-D7A0D063602A}"/>
              </a:ext>
            </a:extLst>
          </p:cNvPr>
          <p:cNvSpPr txBox="1"/>
          <p:nvPr/>
        </p:nvSpPr>
        <p:spPr>
          <a:xfrm>
            <a:off x="2490659" y="1683914"/>
            <a:ext cx="6332065" cy="646331"/>
          </a:xfrm>
          <a:prstGeom prst="rect">
            <a:avLst/>
          </a:prstGeom>
          <a:noFill/>
        </p:spPr>
        <p:txBody>
          <a:bodyPr wrap="square">
            <a:spAutoFit/>
          </a:bodyPr>
          <a:lstStyle/>
          <a:p>
            <a:pPr marL="257175" indent="-257175" algn="just">
              <a:buFont typeface="Arial" panose="020B0604020202020204" pitchFamily="34" charset="0"/>
              <a:buChar char="•"/>
            </a:pPr>
            <a:r>
              <a:rPr lang="en-US" sz="1800" dirty="0">
                <a:ea typeface="Calibri" panose="020F0502020204030204" pitchFamily="34" charset="0"/>
              </a:rPr>
              <a:t>Leveraging SIDS’ commitment to </a:t>
            </a:r>
            <a:r>
              <a:rPr lang="en-US" sz="1800" b="1" dirty="0">
                <a:solidFill>
                  <a:srgbClr val="00B0F0"/>
                </a:solidFill>
                <a:ea typeface="Calibri" panose="020F0502020204030204" pitchFamily="34" charset="0"/>
              </a:rPr>
              <a:t>lead by example </a:t>
            </a:r>
            <a:r>
              <a:rPr lang="en-US" sz="1800" dirty="0">
                <a:ea typeface="Calibri" panose="020F0502020204030204" pitchFamily="34" charset="0"/>
              </a:rPr>
              <a:t>and unlocking SIDS-SIDS cooperation potential. </a:t>
            </a:r>
          </a:p>
        </p:txBody>
      </p:sp>
      <p:pic>
        <p:nvPicPr>
          <p:cNvPr id="16" name="Picture 15">
            <a:extLst>
              <a:ext uri="{FF2B5EF4-FFF2-40B4-BE49-F238E27FC236}">
                <a16:creationId xmlns:a16="http://schemas.microsoft.com/office/drawing/2014/main" id="{DC59ABC4-5C1A-60BB-D8B6-13A8E5CDEC9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7812"/>
          <a:stretch/>
        </p:blipFill>
        <p:spPr>
          <a:xfrm>
            <a:off x="626722" y="3467738"/>
            <a:ext cx="1518146" cy="1090633"/>
          </a:xfrm>
          <a:prstGeom prst="rect">
            <a:avLst/>
          </a:prstGeom>
        </p:spPr>
      </p:pic>
      <p:pic>
        <p:nvPicPr>
          <p:cNvPr id="17" name="Graphic 16">
            <a:extLst>
              <a:ext uri="{FF2B5EF4-FFF2-40B4-BE49-F238E27FC236}">
                <a16:creationId xmlns:a16="http://schemas.microsoft.com/office/drawing/2014/main" id="{3AE9FA5E-1CE1-6DB5-9B37-8F76E338211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68087" y="3832242"/>
            <a:ext cx="757397" cy="856099"/>
          </a:xfrm>
          <a:prstGeom prst="rect">
            <a:avLst/>
          </a:prstGeom>
        </p:spPr>
      </p:pic>
      <p:sp>
        <p:nvSpPr>
          <p:cNvPr id="6" name="TextBox 5">
            <a:extLst>
              <a:ext uri="{FF2B5EF4-FFF2-40B4-BE49-F238E27FC236}">
                <a16:creationId xmlns:a16="http://schemas.microsoft.com/office/drawing/2014/main" id="{97D008E0-2C02-5D1E-77C8-6FC0C0BD0E22}"/>
              </a:ext>
            </a:extLst>
          </p:cNvPr>
          <p:cNvSpPr txBox="1"/>
          <p:nvPr/>
        </p:nvSpPr>
        <p:spPr>
          <a:xfrm>
            <a:off x="2490658" y="3548150"/>
            <a:ext cx="6537660" cy="646331"/>
          </a:xfrm>
          <a:prstGeom prst="rect">
            <a:avLst/>
          </a:prstGeom>
          <a:noFill/>
        </p:spPr>
        <p:txBody>
          <a:bodyPr wrap="square">
            <a:spAutoFit/>
          </a:bodyPr>
          <a:lstStyle/>
          <a:p>
            <a:pPr marL="214313" indent="-214313">
              <a:buFont typeface="Arial" panose="020B0604020202020204" pitchFamily="34" charset="0"/>
              <a:buChar char="•"/>
            </a:pPr>
            <a:r>
              <a:rPr lang="en-US" sz="1800" dirty="0">
                <a:ea typeface="Calibri" panose="020F0502020204030204" pitchFamily="34" charset="0"/>
              </a:rPr>
              <a:t>The SIDS Coalition for Nature will </a:t>
            </a:r>
            <a:r>
              <a:rPr lang="en-US" sz="1800" b="1" dirty="0">
                <a:solidFill>
                  <a:srgbClr val="00B0F0"/>
                </a:solidFill>
                <a:ea typeface="Calibri" panose="020F0502020204030204" pitchFamily="34" charset="0"/>
              </a:rPr>
              <a:t>promote this approach</a:t>
            </a:r>
            <a:r>
              <a:rPr lang="en-US" sz="1800" b="1" dirty="0">
                <a:ea typeface="Calibri" panose="020F0502020204030204" pitchFamily="34" charset="0"/>
              </a:rPr>
              <a:t> </a:t>
            </a:r>
            <a:r>
              <a:rPr lang="en-US" sz="1800" dirty="0">
                <a:ea typeface="Calibri" panose="020F0502020204030204" pitchFamily="34" charset="0"/>
              </a:rPr>
              <a:t>and project outcomes</a:t>
            </a:r>
            <a:r>
              <a:rPr lang="en-US" sz="1800" b="1" dirty="0">
                <a:solidFill>
                  <a:srgbClr val="00B0F0"/>
                </a:solidFill>
                <a:ea typeface="Calibri" panose="020F0502020204030204" pitchFamily="34" charset="0"/>
              </a:rPr>
              <a:t> </a:t>
            </a:r>
            <a:r>
              <a:rPr lang="en-US" sz="1800" dirty="0">
                <a:ea typeface="Calibri" panose="020F0502020204030204" pitchFamily="34" charset="0"/>
              </a:rPr>
              <a:t>in major regional and global events</a:t>
            </a:r>
          </a:p>
        </p:txBody>
      </p:sp>
      <p:sp>
        <p:nvSpPr>
          <p:cNvPr id="10" name="TextBox 9">
            <a:extLst>
              <a:ext uri="{FF2B5EF4-FFF2-40B4-BE49-F238E27FC236}">
                <a16:creationId xmlns:a16="http://schemas.microsoft.com/office/drawing/2014/main" id="{76EB3E21-4835-F910-E8F5-6279DA106F7F}"/>
              </a:ext>
            </a:extLst>
          </p:cNvPr>
          <p:cNvSpPr txBox="1"/>
          <p:nvPr/>
        </p:nvSpPr>
        <p:spPr>
          <a:xfrm>
            <a:off x="2490658" y="2602612"/>
            <a:ext cx="6332065" cy="646331"/>
          </a:xfrm>
          <a:prstGeom prst="rect">
            <a:avLst/>
          </a:prstGeom>
          <a:noFill/>
        </p:spPr>
        <p:txBody>
          <a:bodyPr wrap="square">
            <a:spAutoFit/>
          </a:bodyPr>
          <a:lstStyle/>
          <a:p>
            <a:pPr marL="257175" indent="-257175" algn="just">
              <a:buFont typeface="Arial" panose="020B0604020202020204" pitchFamily="34" charset="0"/>
              <a:buChar char="•"/>
            </a:pPr>
            <a:r>
              <a:rPr lang="en-US" sz="1800" dirty="0">
                <a:ea typeface="Calibri" panose="020F0502020204030204" pitchFamily="34" charset="0"/>
              </a:rPr>
              <a:t>Potential to </a:t>
            </a:r>
            <a:r>
              <a:rPr lang="en-US" sz="1800" b="1" dirty="0">
                <a:solidFill>
                  <a:srgbClr val="00B0F0"/>
                </a:solidFill>
                <a:ea typeface="Calibri" panose="020F0502020204030204" pitchFamily="34" charset="0"/>
              </a:rPr>
              <a:t>accelerate transformative actions</a:t>
            </a:r>
            <a:r>
              <a:rPr lang="en-US" sz="1800" dirty="0">
                <a:ea typeface="Calibri" panose="020F0502020204030204" pitchFamily="34" charset="0"/>
              </a:rPr>
              <a:t>, through inter-ministerial collaboration </a:t>
            </a:r>
            <a:r>
              <a:rPr lang="en-US" sz="1800">
                <a:ea typeface="Calibri" panose="020F0502020204030204" pitchFamily="34" charset="0"/>
              </a:rPr>
              <a:t>and synergies</a:t>
            </a:r>
            <a:endParaRPr lang="en-US" sz="1800" kern="1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821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8FB4-1B50-189C-B117-F2BBCE9A0A6F}"/>
              </a:ext>
            </a:extLst>
          </p:cNvPr>
          <p:cNvSpPr>
            <a:spLocks noGrp="1"/>
          </p:cNvSpPr>
          <p:nvPr>
            <p:ph type="title"/>
          </p:nvPr>
        </p:nvSpPr>
        <p:spPr/>
        <p:txBody>
          <a:bodyPr>
            <a:noAutofit/>
          </a:bodyPr>
          <a:lstStyle/>
          <a:p>
            <a:r>
              <a:rPr lang="en-US" sz="2000" dirty="0"/>
              <a:t>The DA17 Project on "Evidence-based Climate Action through AI and Data Innovation for Caribbean SIDS"</a:t>
            </a:r>
            <a:endParaRPr lang="en-US" sz="1800" dirty="0"/>
          </a:p>
        </p:txBody>
      </p:sp>
      <p:sp>
        <p:nvSpPr>
          <p:cNvPr id="3" name="Text Placeholder 2">
            <a:extLst>
              <a:ext uri="{FF2B5EF4-FFF2-40B4-BE49-F238E27FC236}">
                <a16:creationId xmlns:a16="http://schemas.microsoft.com/office/drawing/2014/main" id="{93862B2C-E9B9-8680-93A5-D3BFCAE165AC}"/>
              </a:ext>
            </a:extLst>
          </p:cNvPr>
          <p:cNvSpPr>
            <a:spLocks noGrp="1"/>
          </p:cNvSpPr>
          <p:nvPr>
            <p:ph type="body" idx="1"/>
          </p:nvPr>
        </p:nvSpPr>
        <p:spPr/>
        <p:txBody>
          <a:bodyPr/>
          <a:lstStyle/>
          <a:p>
            <a:pPr marL="339725" indent="-200025">
              <a:lnSpc>
                <a:spcPct val="120000"/>
              </a:lnSpc>
              <a:buSzPct val="100000"/>
            </a:pPr>
            <a:r>
              <a:rPr lang="en-US" sz="2000" dirty="0"/>
              <a:t>The objective is to enhance capacities for monitoring maritime trade, fisheries, coastal ecosystems, and their CO₂ emissions to inform policy.</a:t>
            </a:r>
          </a:p>
          <a:p>
            <a:pPr marL="339725" indent="-200025">
              <a:lnSpc>
                <a:spcPct val="120000"/>
              </a:lnSpc>
              <a:buSzPct val="100000"/>
            </a:pPr>
            <a:r>
              <a:rPr lang="en-US" sz="1900" dirty="0"/>
              <a:t>Jointly implemented by DESA and UNCTAD, in close collaboration with CARICOM, ECLAC, and other stakeholders</a:t>
            </a:r>
          </a:p>
          <a:p>
            <a:pPr marL="339725" indent="-200025">
              <a:lnSpc>
                <a:spcPct val="120000"/>
              </a:lnSpc>
              <a:buSzPct val="100000"/>
            </a:pPr>
            <a:endParaRPr lang="en-US" sz="1900" dirty="0"/>
          </a:p>
          <a:p>
            <a:endParaRPr lang="en-US" dirty="0"/>
          </a:p>
        </p:txBody>
      </p:sp>
    </p:spTree>
    <p:extLst>
      <p:ext uri="{BB962C8B-B14F-4D97-AF65-F5344CB8AC3E}">
        <p14:creationId xmlns:p14="http://schemas.microsoft.com/office/powerpoint/2010/main" val="190734454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1652</Words>
  <Application>Microsoft Office PowerPoint</Application>
  <PresentationFormat>On-screen Show (16:9)</PresentationFormat>
  <Paragraphs>105</Paragraphs>
  <Slides>12</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Roboto</vt:lpstr>
      <vt:lpstr>Montserrat Black</vt:lpstr>
      <vt:lpstr>Aileron Regular</vt:lpstr>
      <vt:lpstr>Arial</vt:lpstr>
      <vt:lpstr>Arimo</vt:lpstr>
      <vt:lpstr>Calibri</vt:lpstr>
      <vt:lpstr>Aptos</vt:lpstr>
      <vt:lpstr>Montserrat</vt:lpstr>
      <vt:lpstr>Roboto Condensed</vt:lpstr>
      <vt:lpstr>Noto Sans Symbols</vt:lpstr>
      <vt:lpstr>Times New Roman</vt:lpstr>
      <vt:lpstr>Wingdings</vt:lpstr>
      <vt:lpstr>Office Theme</vt:lpstr>
      <vt:lpstr>UNDESA–CBAS SIDS Knowledge-sharing and Briefing Event on Big Data and Digital Tools for Sustainable Development in SIDS   Insights from SIDS-focused capacity-building efforts and potential for using foresight and geospatial datasets for national Science, Technology and Innovation (STI) Roadmaps</vt:lpstr>
      <vt:lpstr>Our team: Building capacity for data innovation</vt:lpstr>
      <vt:lpstr>Urgent need for data innovation for SIDS</vt:lpstr>
      <vt:lpstr>Responding to the challenge</vt:lpstr>
      <vt:lpstr>Implementation of DATAS: national-level capacity development projects</vt:lpstr>
      <vt:lpstr>Implementation of DATAS: SIDS-SIDS cooperation</vt:lpstr>
      <vt:lpstr>PowerPoint Presentation</vt:lpstr>
      <vt:lpstr>PowerPoint Presentation</vt:lpstr>
      <vt:lpstr>The DA17 Project on "Evidence-based Climate Action through AI and Data Innovation for Caribbean SIDS"</vt:lpstr>
      <vt:lpstr>DA17 Project: From Geospatial Data to Policy</vt:lpstr>
      <vt:lpstr>Building a Data-Driven Future for SIDS</vt:lpstr>
      <vt:lpstr>Conclusions and potential Collaboration with CBAS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CODATA CNIC Training Workshop:   Cross-Domain Data Integration for SDGs: Challenges and Solutions</dc:title>
  <dc:creator>Luis Gerardo Gonzalez Morales</dc:creator>
  <cp:lastModifiedBy>Luis Gerardo Gonzalez Morales</cp:lastModifiedBy>
  <cp:revision>16</cp:revision>
  <dcterms:modified xsi:type="dcterms:W3CDTF">2025-07-18T14:41:33Z</dcterms:modified>
</cp:coreProperties>
</file>