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618" r:id="rId2"/>
    <p:sldId id="620" r:id="rId3"/>
    <p:sldId id="628" r:id="rId4"/>
    <p:sldId id="600" r:id="rId5"/>
    <p:sldId id="627" r:id="rId6"/>
    <p:sldId id="626" r:id="rId7"/>
    <p:sldId id="621" r:id="rId8"/>
    <p:sldId id="623" r:id="rId9"/>
    <p:sldId id="629" r:id="rId10"/>
    <p:sldId id="256" r:id="rId11"/>
    <p:sldId id="630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0000"/>
    <a:srgbClr val="87CEEB"/>
    <a:srgbClr val="F08080"/>
    <a:srgbClr val="FF0066"/>
    <a:srgbClr val="F1E4F4"/>
    <a:srgbClr val="005D70"/>
    <a:srgbClr val="36174D"/>
    <a:srgbClr val="00839C"/>
    <a:srgbClr val="008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6198" autoAdjust="0"/>
  </p:normalViewPr>
  <p:slideViewPr>
    <p:cSldViewPr snapToGrid="0">
      <p:cViewPr varScale="1">
        <p:scale>
          <a:sx n="73" d="100"/>
          <a:sy n="73" d="100"/>
        </p:scale>
        <p:origin x="368" y="52"/>
      </p:cViewPr>
      <p:guideLst>
        <p:guide orient="horz" pos="686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1A0FE-7819-4035-BDCE-1F24C2664AD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180FA2-9C4B-4B13-A74B-9BE8BB73B396}">
      <dgm:prSet phldrT="[텍스트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Structural Barriers</a:t>
          </a:r>
        </a:p>
      </dgm:t>
    </dgm:pt>
    <dgm:pt modelId="{2609553A-E615-42F0-9423-5F518382C1C2}" type="parTrans" cxnId="{3F69AC2F-303F-4D13-BF54-3734C0CF2AD8}">
      <dgm:prSet/>
      <dgm:spPr/>
      <dgm:t>
        <a:bodyPr/>
        <a:lstStyle/>
        <a:p>
          <a:endParaRPr lang="en-US"/>
        </a:p>
      </dgm:t>
    </dgm:pt>
    <dgm:pt modelId="{3FC34098-0CC3-40DE-BD61-E53B4DF38824}" type="sibTrans" cxnId="{3F69AC2F-303F-4D13-BF54-3734C0CF2AD8}">
      <dgm:prSet/>
      <dgm:spPr/>
      <dgm:t>
        <a:bodyPr/>
        <a:lstStyle/>
        <a:p>
          <a:endParaRPr lang="en-US"/>
        </a:p>
      </dgm:t>
    </dgm:pt>
    <dgm:pt modelId="{CE396E2D-1BBD-44F2-944A-FCABF8E8AF37}">
      <dgm:prSet phldrT="[텍스트]"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Lack of access to affordable and quality digital infrastructure</a:t>
          </a:r>
        </a:p>
      </dgm:t>
    </dgm:pt>
    <dgm:pt modelId="{AB90577E-83AF-43BD-8B1D-EC267FCB985E}" type="parTrans" cxnId="{DBBE9F16-7403-4433-BA45-6ACD37AB1D59}">
      <dgm:prSet/>
      <dgm:spPr/>
      <dgm:t>
        <a:bodyPr/>
        <a:lstStyle/>
        <a:p>
          <a:endParaRPr lang="en-US"/>
        </a:p>
      </dgm:t>
    </dgm:pt>
    <dgm:pt modelId="{89DD38DD-9631-4AD3-983E-43EDE98F2C0C}" type="sibTrans" cxnId="{DBBE9F16-7403-4433-BA45-6ACD37AB1D59}">
      <dgm:prSet/>
      <dgm:spPr/>
      <dgm:t>
        <a:bodyPr/>
        <a:lstStyle/>
        <a:p>
          <a:endParaRPr lang="en-US"/>
        </a:p>
      </dgm:t>
    </dgm:pt>
    <dgm:pt modelId="{1A44855D-5328-4B94-84C0-4D9F996F6822}">
      <dgm:prSet phldrT="[텍스트]"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Under-representation in education and professional fields related to STEM</a:t>
          </a:r>
        </a:p>
      </dgm:t>
    </dgm:pt>
    <dgm:pt modelId="{0433A21A-C268-48C6-B8B0-89FAAE912A0D}" type="parTrans" cxnId="{1FB1722D-4340-4C0A-AF49-A3618D7AACE9}">
      <dgm:prSet/>
      <dgm:spPr/>
      <dgm:t>
        <a:bodyPr/>
        <a:lstStyle/>
        <a:p>
          <a:endParaRPr lang="en-US"/>
        </a:p>
      </dgm:t>
    </dgm:pt>
    <dgm:pt modelId="{0B7E19CB-0A38-4701-8569-3ECA95D1EBEB}" type="sibTrans" cxnId="{1FB1722D-4340-4C0A-AF49-A3618D7AACE9}">
      <dgm:prSet/>
      <dgm:spPr/>
      <dgm:t>
        <a:bodyPr/>
        <a:lstStyle/>
        <a:p>
          <a:endParaRPr lang="en-US"/>
        </a:p>
      </dgm:t>
    </dgm:pt>
    <dgm:pt modelId="{6537FC3D-4AD2-431D-B211-4B82BCBB981E}">
      <dgm:prSet phldrT="[텍스트]" custT="1"/>
      <dgm:spPr>
        <a:solidFill>
          <a:srgbClr val="005D7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Systemic Biases</a:t>
          </a:r>
        </a:p>
      </dgm:t>
    </dgm:pt>
    <dgm:pt modelId="{C0A5B7C4-B90E-4E64-BF53-22B64B884292}" type="parTrans" cxnId="{C5E0D96D-9635-4E3B-A595-C80793249BBD}">
      <dgm:prSet/>
      <dgm:spPr/>
      <dgm:t>
        <a:bodyPr/>
        <a:lstStyle/>
        <a:p>
          <a:endParaRPr lang="en-US"/>
        </a:p>
      </dgm:t>
    </dgm:pt>
    <dgm:pt modelId="{0F397BB9-B833-4EFF-B8E4-73C6FA8972A9}" type="sibTrans" cxnId="{C5E0D96D-9635-4E3B-A595-C80793249BBD}">
      <dgm:prSet/>
      <dgm:spPr/>
      <dgm:t>
        <a:bodyPr/>
        <a:lstStyle/>
        <a:p>
          <a:endParaRPr lang="en-US"/>
        </a:p>
      </dgm:t>
    </dgm:pt>
    <dgm:pt modelId="{D56220BD-98B3-4E4B-AB61-40BB94FE1D94}">
      <dgm:prSet phldrT="[텍스트]"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Gender biases embedded in AI and digital systems that perpetuate inequality</a:t>
          </a:r>
        </a:p>
      </dgm:t>
    </dgm:pt>
    <dgm:pt modelId="{B7CEA6D3-1E31-4C92-8E3E-D5CBA3FD9DF2}" type="parTrans" cxnId="{7C8FEE84-D86E-4F1B-A7A9-B8C61952C9EC}">
      <dgm:prSet/>
      <dgm:spPr/>
      <dgm:t>
        <a:bodyPr/>
        <a:lstStyle/>
        <a:p>
          <a:endParaRPr lang="en-US"/>
        </a:p>
      </dgm:t>
    </dgm:pt>
    <dgm:pt modelId="{CB06D5F7-B326-4374-9690-2DCFF088A143}" type="sibTrans" cxnId="{7C8FEE84-D86E-4F1B-A7A9-B8C61952C9EC}">
      <dgm:prSet/>
      <dgm:spPr/>
      <dgm:t>
        <a:bodyPr/>
        <a:lstStyle/>
        <a:p>
          <a:endParaRPr lang="en-US"/>
        </a:p>
      </dgm:t>
    </dgm:pt>
    <dgm:pt modelId="{075DE941-04B9-4CCB-B71B-A11BDB3F8B6C}">
      <dgm:prSet phldrT="[텍스트]" custT="1"/>
      <dgm:spPr/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Insufficient gender-responsive policy frameworks in technology development</a:t>
          </a:r>
        </a:p>
      </dgm:t>
    </dgm:pt>
    <dgm:pt modelId="{B047D67F-8C99-42FC-9C95-21E69751B9B4}" type="parTrans" cxnId="{A21593EB-9882-4FB0-89F1-74C8FACAF15B}">
      <dgm:prSet/>
      <dgm:spPr/>
      <dgm:t>
        <a:bodyPr/>
        <a:lstStyle/>
        <a:p>
          <a:endParaRPr lang="en-US"/>
        </a:p>
      </dgm:t>
    </dgm:pt>
    <dgm:pt modelId="{F97D0748-E0A9-4DAF-9AAC-6C416E0C0BD2}" type="sibTrans" cxnId="{A21593EB-9882-4FB0-89F1-74C8FACAF15B}">
      <dgm:prSet/>
      <dgm:spPr/>
      <dgm:t>
        <a:bodyPr/>
        <a:lstStyle/>
        <a:p>
          <a:endParaRPr lang="en-US"/>
        </a:p>
      </dgm:t>
    </dgm:pt>
    <dgm:pt modelId="{932ED634-EAA7-45A6-8240-DD56BB52BF30}">
      <dgm:prSet phldrT="[텍스트]" custT="1"/>
      <dgm:spPr>
        <a:solidFill>
          <a:srgbClr val="36174D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Intersectional Inequalities</a:t>
          </a:r>
        </a:p>
      </dgm:t>
    </dgm:pt>
    <dgm:pt modelId="{2D8D60DF-28A3-46A0-97F8-FBDCDDF4E59D}" type="parTrans" cxnId="{C37731ED-3D65-452A-8A4E-87A88EBB94C5}">
      <dgm:prSet/>
      <dgm:spPr/>
      <dgm:t>
        <a:bodyPr/>
        <a:lstStyle/>
        <a:p>
          <a:endParaRPr lang="en-US"/>
        </a:p>
      </dgm:t>
    </dgm:pt>
    <dgm:pt modelId="{E6D20170-5861-41E5-B6EA-32AB9748CC38}" type="sibTrans" cxnId="{C37731ED-3D65-452A-8A4E-87A88EBB94C5}">
      <dgm:prSet/>
      <dgm:spPr/>
      <dgm:t>
        <a:bodyPr/>
        <a:lstStyle/>
        <a:p>
          <a:endParaRPr lang="en-US"/>
        </a:p>
      </dgm:t>
    </dgm:pt>
    <dgm:pt modelId="{637B0DCC-9758-49C0-84CC-0DD2375C7AD3}">
      <dgm:prSet phldrT="[텍스트]" custT="1"/>
      <dgm:spPr>
        <a:solidFill>
          <a:srgbClr val="F1E4F4">
            <a:alpha val="89804"/>
          </a:srgbClr>
        </a:solidFill>
      </dgm:spPr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Women from marginalized communities face compounded barriers due to ethnicity, age, disability, and socio-economic status</a:t>
          </a:r>
        </a:p>
      </dgm:t>
    </dgm:pt>
    <dgm:pt modelId="{41BBB003-C737-4505-AA95-FCC37FCB1254}" type="parTrans" cxnId="{44596CDC-17D4-4EFA-9EA0-3DFAC99D54C4}">
      <dgm:prSet/>
      <dgm:spPr/>
      <dgm:t>
        <a:bodyPr/>
        <a:lstStyle/>
        <a:p>
          <a:endParaRPr lang="en-US"/>
        </a:p>
      </dgm:t>
    </dgm:pt>
    <dgm:pt modelId="{BF87CF2E-E80E-4EE4-8727-1933154FC897}" type="sibTrans" cxnId="{44596CDC-17D4-4EFA-9EA0-3DFAC99D54C4}">
      <dgm:prSet/>
      <dgm:spPr/>
      <dgm:t>
        <a:bodyPr/>
        <a:lstStyle/>
        <a:p>
          <a:endParaRPr lang="en-US"/>
        </a:p>
      </dgm:t>
    </dgm:pt>
    <dgm:pt modelId="{A4A99BDA-E1F0-4506-990D-104EFC186F1E}" type="pres">
      <dgm:prSet presAssocID="{BAF1A0FE-7819-4035-BDCE-1F24C2664AD8}" presName="Name0" presStyleCnt="0">
        <dgm:presLayoutVars>
          <dgm:dir/>
          <dgm:animLvl val="lvl"/>
          <dgm:resizeHandles val="exact"/>
        </dgm:presLayoutVars>
      </dgm:prSet>
      <dgm:spPr/>
    </dgm:pt>
    <dgm:pt modelId="{A7063793-8B02-4245-B386-BB65D88B7190}" type="pres">
      <dgm:prSet presAssocID="{E8180FA2-9C4B-4B13-A74B-9BE8BB73B396}" presName="linNode" presStyleCnt="0"/>
      <dgm:spPr/>
    </dgm:pt>
    <dgm:pt modelId="{67513367-0013-4124-88EE-ABAE2F2C5732}" type="pres">
      <dgm:prSet presAssocID="{E8180FA2-9C4B-4B13-A74B-9BE8BB73B396}" presName="parentText" presStyleLbl="node1" presStyleIdx="0" presStyleCnt="3" custScaleX="45462">
        <dgm:presLayoutVars>
          <dgm:chMax val="1"/>
          <dgm:bulletEnabled val="1"/>
        </dgm:presLayoutVars>
      </dgm:prSet>
      <dgm:spPr/>
    </dgm:pt>
    <dgm:pt modelId="{8662A043-9C3F-46C7-A95D-FE8E13B281CD}" type="pres">
      <dgm:prSet presAssocID="{E8180FA2-9C4B-4B13-A74B-9BE8BB73B396}" presName="descendantText" presStyleLbl="alignAccFollowNode1" presStyleIdx="0" presStyleCnt="3" custScaleX="114357">
        <dgm:presLayoutVars>
          <dgm:bulletEnabled val="1"/>
        </dgm:presLayoutVars>
      </dgm:prSet>
      <dgm:spPr/>
    </dgm:pt>
    <dgm:pt modelId="{D6FC361F-EA1D-487A-A59F-2BDB63FF277B}" type="pres">
      <dgm:prSet presAssocID="{3FC34098-0CC3-40DE-BD61-E53B4DF38824}" presName="sp" presStyleCnt="0"/>
      <dgm:spPr/>
    </dgm:pt>
    <dgm:pt modelId="{CF550DC8-9BA6-4150-AE9E-9D2900FA6468}" type="pres">
      <dgm:prSet presAssocID="{6537FC3D-4AD2-431D-B211-4B82BCBB981E}" presName="linNode" presStyleCnt="0"/>
      <dgm:spPr/>
    </dgm:pt>
    <dgm:pt modelId="{C1C03EBE-B3C2-4559-B7A4-4F4B4B83C261}" type="pres">
      <dgm:prSet presAssocID="{6537FC3D-4AD2-431D-B211-4B82BCBB981E}" presName="parentText" presStyleLbl="node1" presStyleIdx="1" presStyleCnt="3" custScaleX="45462" custLinFactNeighborX="-236" custLinFactNeighborY="-654">
        <dgm:presLayoutVars>
          <dgm:chMax val="1"/>
          <dgm:bulletEnabled val="1"/>
        </dgm:presLayoutVars>
      </dgm:prSet>
      <dgm:spPr/>
    </dgm:pt>
    <dgm:pt modelId="{0DC603B7-CA93-4966-AF79-A26413CA1F24}" type="pres">
      <dgm:prSet presAssocID="{6537FC3D-4AD2-431D-B211-4B82BCBB981E}" presName="descendantText" presStyleLbl="alignAccFollowNode1" presStyleIdx="1" presStyleCnt="3" custScaleX="114357">
        <dgm:presLayoutVars>
          <dgm:bulletEnabled val="1"/>
        </dgm:presLayoutVars>
      </dgm:prSet>
      <dgm:spPr/>
    </dgm:pt>
    <dgm:pt modelId="{FC4806C4-E8BA-44E7-AEFB-890DF6EB2614}" type="pres">
      <dgm:prSet presAssocID="{0F397BB9-B833-4EFF-B8E4-73C6FA8972A9}" presName="sp" presStyleCnt="0"/>
      <dgm:spPr/>
    </dgm:pt>
    <dgm:pt modelId="{6C7E55A9-076B-4383-A55D-CEC08CBE1E01}" type="pres">
      <dgm:prSet presAssocID="{932ED634-EAA7-45A6-8240-DD56BB52BF30}" presName="linNode" presStyleCnt="0"/>
      <dgm:spPr/>
    </dgm:pt>
    <dgm:pt modelId="{E978F174-F9C6-48A7-BD44-D8AA4F8A7B68}" type="pres">
      <dgm:prSet presAssocID="{932ED634-EAA7-45A6-8240-DD56BB52BF30}" presName="parentText" presStyleLbl="node1" presStyleIdx="2" presStyleCnt="3" custScaleX="58108" custScaleY="103867">
        <dgm:presLayoutVars>
          <dgm:chMax val="1"/>
          <dgm:bulletEnabled val="1"/>
        </dgm:presLayoutVars>
      </dgm:prSet>
      <dgm:spPr/>
    </dgm:pt>
    <dgm:pt modelId="{497E46BC-3D0E-41A0-AB3C-6BB2077056E3}" type="pres">
      <dgm:prSet presAssocID="{932ED634-EAA7-45A6-8240-DD56BB52BF30}" presName="descendantText" presStyleLbl="alignAccFollowNode1" presStyleIdx="2" presStyleCnt="3" custScaleX="114357">
        <dgm:presLayoutVars>
          <dgm:bulletEnabled val="1"/>
        </dgm:presLayoutVars>
      </dgm:prSet>
      <dgm:spPr/>
    </dgm:pt>
  </dgm:ptLst>
  <dgm:cxnLst>
    <dgm:cxn modelId="{DBBE9F16-7403-4433-BA45-6ACD37AB1D59}" srcId="{E8180FA2-9C4B-4B13-A74B-9BE8BB73B396}" destId="{CE396E2D-1BBD-44F2-944A-FCABF8E8AF37}" srcOrd="0" destOrd="0" parTransId="{AB90577E-83AF-43BD-8B1D-EC267FCB985E}" sibTransId="{89DD38DD-9631-4AD3-983E-43EDE98F2C0C}"/>
    <dgm:cxn modelId="{1FB1722D-4340-4C0A-AF49-A3618D7AACE9}" srcId="{E8180FA2-9C4B-4B13-A74B-9BE8BB73B396}" destId="{1A44855D-5328-4B94-84C0-4D9F996F6822}" srcOrd="1" destOrd="0" parTransId="{0433A21A-C268-48C6-B8B0-89FAAE912A0D}" sibTransId="{0B7E19CB-0A38-4701-8569-3ECA95D1EBEB}"/>
    <dgm:cxn modelId="{3F69AC2F-303F-4D13-BF54-3734C0CF2AD8}" srcId="{BAF1A0FE-7819-4035-BDCE-1F24C2664AD8}" destId="{E8180FA2-9C4B-4B13-A74B-9BE8BB73B396}" srcOrd="0" destOrd="0" parTransId="{2609553A-E615-42F0-9423-5F518382C1C2}" sibTransId="{3FC34098-0CC3-40DE-BD61-E53B4DF38824}"/>
    <dgm:cxn modelId="{9251A44A-9767-4B20-AC65-A2F3F8D794D6}" type="presOf" srcId="{1A44855D-5328-4B94-84C0-4D9F996F6822}" destId="{8662A043-9C3F-46C7-A95D-FE8E13B281CD}" srcOrd="0" destOrd="1" presId="urn:microsoft.com/office/officeart/2005/8/layout/vList5"/>
    <dgm:cxn modelId="{C5E0D96D-9635-4E3B-A595-C80793249BBD}" srcId="{BAF1A0FE-7819-4035-BDCE-1F24C2664AD8}" destId="{6537FC3D-4AD2-431D-B211-4B82BCBB981E}" srcOrd="1" destOrd="0" parTransId="{C0A5B7C4-B90E-4E64-BF53-22B64B884292}" sibTransId="{0F397BB9-B833-4EFF-B8E4-73C6FA8972A9}"/>
    <dgm:cxn modelId="{8C34E47E-695A-4EBB-A1B1-1E124939A62B}" type="presOf" srcId="{075DE941-04B9-4CCB-B71B-A11BDB3F8B6C}" destId="{0DC603B7-CA93-4966-AF79-A26413CA1F24}" srcOrd="0" destOrd="1" presId="urn:microsoft.com/office/officeart/2005/8/layout/vList5"/>
    <dgm:cxn modelId="{7C8FEE84-D86E-4F1B-A7A9-B8C61952C9EC}" srcId="{6537FC3D-4AD2-431D-B211-4B82BCBB981E}" destId="{D56220BD-98B3-4E4B-AB61-40BB94FE1D94}" srcOrd="0" destOrd="0" parTransId="{B7CEA6D3-1E31-4C92-8E3E-D5CBA3FD9DF2}" sibTransId="{CB06D5F7-B326-4374-9690-2DCFF088A143}"/>
    <dgm:cxn modelId="{23A4AD87-47ED-466A-9C32-1B1D9E5176EC}" type="presOf" srcId="{637B0DCC-9758-49C0-84CC-0DD2375C7AD3}" destId="{497E46BC-3D0E-41A0-AB3C-6BB2077056E3}" srcOrd="0" destOrd="0" presId="urn:microsoft.com/office/officeart/2005/8/layout/vList5"/>
    <dgm:cxn modelId="{742D608E-1C47-4679-8C2D-91A77CC91AB1}" type="presOf" srcId="{BAF1A0FE-7819-4035-BDCE-1F24C2664AD8}" destId="{A4A99BDA-E1F0-4506-990D-104EFC186F1E}" srcOrd="0" destOrd="0" presId="urn:microsoft.com/office/officeart/2005/8/layout/vList5"/>
    <dgm:cxn modelId="{256C05AB-1BF1-4D28-AB6A-B232B648BC9E}" type="presOf" srcId="{D56220BD-98B3-4E4B-AB61-40BB94FE1D94}" destId="{0DC603B7-CA93-4966-AF79-A26413CA1F24}" srcOrd="0" destOrd="0" presId="urn:microsoft.com/office/officeart/2005/8/layout/vList5"/>
    <dgm:cxn modelId="{0B2354AD-575C-4127-9AC5-DF60BCD011D7}" type="presOf" srcId="{CE396E2D-1BBD-44F2-944A-FCABF8E8AF37}" destId="{8662A043-9C3F-46C7-A95D-FE8E13B281CD}" srcOrd="0" destOrd="0" presId="urn:microsoft.com/office/officeart/2005/8/layout/vList5"/>
    <dgm:cxn modelId="{D0B181B1-087B-4214-9A40-919793BE99B7}" type="presOf" srcId="{932ED634-EAA7-45A6-8240-DD56BB52BF30}" destId="{E978F174-F9C6-48A7-BD44-D8AA4F8A7B68}" srcOrd="0" destOrd="0" presId="urn:microsoft.com/office/officeart/2005/8/layout/vList5"/>
    <dgm:cxn modelId="{44596CDC-17D4-4EFA-9EA0-3DFAC99D54C4}" srcId="{932ED634-EAA7-45A6-8240-DD56BB52BF30}" destId="{637B0DCC-9758-49C0-84CC-0DD2375C7AD3}" srcOrd="0" destOrd="0" parTransId="{41BBB003-C737-4505-AA95-FCC37FCB1254}" sibTransId="{BF87CF2E-E80E-4EE4-8727-1933154FC897}"/>
    <dgm:cxn modelId="{A05EACE3-0063-4723-B27B-C729DEBCD246}" type="presOf" srcId="{6537FC3D-4AD2-431D-B211-4B82BCBB981E}" destId="{C1C03EBE-B3C2-4559-B7A4-4F4B4B83C261}" srcOrd="0" destOrd="0" presId="urn:microsoft.com/office/officeart/2005/8/layout/vList5"/>
    <dgm:cxn modelId="{A21593EB-9882-4FB0-89F1-74C8FACAF15B}" srcId="{6537FC3D-4AD2-431D-B211-4B82BCBB981E}" destId="{075DE941-04B9-4CCB-B71B-A11BDB3F8B6C}" srcOrd="1" destOrd="0" parTransId="{B047D67F-8C99-42FC-9C95-21E69751B9B4}" sibTransId="{F97D0748-E0A9-4DAF-9AAC-6C416E0C0BD2}"/>
    <dgm:cxn modelId="{C37731ED-3D65-452A-8A4E-87A88EBB94C5}" srcId="{BAF1A0FE-7819-4035-BDCE-1F24C2664AD8}" destId="{932ED634-EAA7-45A6-8240-DD56BB52BF30}" srcOrd="2" destOrd="0" parTransId="{2D8D60DF-28A3-46A0-97F8-FBDCDDF4E59D}" sibTransId="{E6D20170-5861-41E5-B6EA-32AB9748CC38}"/>
    <dgm:cxn modelId="{B5F7F7F3-11D5-4435-ADCF-B29937D2FD4F}" type="presOf" srcId="{E8180FA2-9C4B-4B13-A74B-9BE8BB73B396}" destId="{67513367-0013-4124-88EE-ABAE2F2C5732}" srcOrd="0" destOrd="0" presId="urn:microsoft.com/office/officeart/2005/8/layout/vList5"/>
    <dgm:cxn modelId="{C63D3210-C482-4B46-96FD-7DB4A0E89869}" type="presParOf" srcId="{A4A99BDA-E1F0-4506-990D-104EFC186F1E}" destId="{A7063793-8B02-4245-B386-BB65D88B7190}" srcOrd="0" destOrd="0" presId="urn:microsoft.com/office/officeart/2005/8/layout/vList5"/>
    <dgm:cxn modelId="{ACE38D82-7694-4E6E-ADE0-F7D362F8F834}" type="presParOf" srcId="{A7063793-8B02-4245-B386-BB65D88B7190}" destId="{67513367-0013-4124-88EE-ABAE2F2C5732}" srcOrd="0" destOrd="0" presId="urn:microsoft.com/office/officeart/2005/8/layout/vList5"/>
    <dgm:cxn modelId="{43528EFB-18DF-428A-B3DA-B1A6A507E87D}" type="presParOf" srcId="{A7063793-8B02-4245-B386-BB65D88B7190}" destId="{8662A043-9C3F-46C7-A95D-FE8E13B281CD}" srcOrd="1" destOrd="0" presId="urn:microsoft.com/office/officeart/2005/8/layout/vList5"/>
    <dgm:cxn modelId="{8FF9F6E9-65BC-4456-82B9-73144E54F442}" type="presParOf" srcId="{A4A99BDA-E1F0-4506-990D-104EFC186F1E}" destId="{D6FC361F-EA1D-487A-A59F-2BDB63FF277B}" srcOrd="1" destOrd="0" presId="urn:microsoft.com/office/officeart/2005/8/layout/vList5"/>
    <dgm:cxn modelId="{D976E39A-7653-4275-BA7F-DC55A296E76B}" type="presParOf" srcId="{A4A99BDA-E1F0-4506-990D-104EFC186F1E}" destId="{CF550DC8-9BA6-4150-AE9E-9D2900FA6468}" srcOrd="2" destOrd="0" presId="urn:microsoft.com/office/officeart/2005/8/layout/vList5"/>
    <dgm:cxn modelId="{BC93EFAC-5189-4B99-8FE8-5C645C44FB33}" type="presParOf" srcId="{CF550DC8-9BA6-4150-AE9E-9D2900FA6468}" destId="{C1C03EBE-B3C2-4559-B7A4-4F4B4B83C261}" srcOrd="0" destOrd="0" presId="urn:microsoft.com/office/officeart/2005/8/layout/vList5"/>
    <dgm:cxn modelId="{1FA937F7-80E4-4BB0-8C4B-3089E39423CA}" type="presParOf" srcId="{CF550DC8-9BA6-4150-AE9E-9D2900FA6468}" destId="{0DC603B7-CA93-4966-AF79-A26413CA1F24}" srcOrd="1" destOrd="0" presId="urn:microsoft.com/office/officeart/2005/8/layout/vList5"/>
    <dgm:cxn modelId="{DAB98370-3764-4B5F-A4F6-B95ABD9CD849}" type="presParOf" srcId="{A4A99BDA-E1F0-4506-990D-104EFC186F1E}" destId="{FC4806C4-E8BA-44E7-AEFB-890DF6EB2614}" srcOrd="3" destOrd="0" presId="urn:microsoft.com/office/officeart/2005/8/layout/vList5"/>
    <dgm:cxn modelId="{485B2E74-AEB4-4E66-BC70-DADA257934F1}" type="presParOf" srcId="{A4A99BDA-E1F0-4506-990D-104EFC186F1E}" destId="{6C7E55A9-076B-4383-A55D-CEC08CBE1E01}" srcOrd="4" destOrd="0" presId="urn:microsoft.com/office/officeart/2005/8/layout/vList5"/>
    <dgm:cxn modelId="{A6AB8864-9A09-436D-85BE-82DF98EE5963}" type="presParOf" srcId="{6C7E55A9-076B-4383-A55D-CEC08CBE1E01}" destId="{E978F174-F9C6-48A7-BD44-D8AA4F8A7B68}" srcOrd="0" destOrd="0" presId="urn:microsoft.com/office/officeart/2005/8/layout/vList5"/>
    <dgm:cxn modelId="{B3D6E32A-FED6-495B-A856-0CA9B3859F6C}" type="presParOf" srcId="{6C7E55A9-076B-4383-A55D-CEC08CBE1E01}" destId="{497E46BC-3D0E-41A0-AB3C-6BB2077056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043-9C3F-46C7-A95D-FE8E13B281CD}">
      <dsp:nvSpPr>
        <dsp:cNvPr id="0" name=""/>
        <dsp:cNvSpPr/>
      </dsp:nvSpPr>
      <dsp:spPr>
        <a:xfrm rot="5400000">
          <a:off x="5861069" y="-3476889"/>
          <a:ext cx="1189816" cy="84446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Lack of access to affordable and quality digital infrastructure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Under-representation in education and professional fields related to STEM</a:t>
          </a:r>
        </a:p>
      </dsp:txBody>
      <dsp:txXfrm rot="-5400000">
        <a:off x="2233642" y="208620"/>
        <a:ext cx="8386588" cy="1073652"/>
      </dsp:txXfrm>
    </dsp:sp>
    <dsp:sp modelId="{67513367-0013-4124-88EE-ABAE2F2C5732}">
      <dsp:nvSpPr>
        <dsp:cNvPr id="0" name=""/>
        <dsp:cNvSpPr/>
      </dsp:nvSpPr>
      <dsp:spPr>
        <a:xfrm>
          <a:off x="345255" y="1810"/>
          <a:ext cx="1888387" cy="148727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Structural Barriers</a:t>
          </a:r>
        </a:p>
      </dsp:txBody>
      <dsp:txXfrm>
        <a:off x="417858" y="74413"/>
        <a:ext cx="1743181" cy="1342064"/>
      </dsp:txXfrm>
    </dsp:sp>
    <dsp:sp modelId="{0DC603B7-CA93-4966-AF79-A26413CA1F24}">
      <dsp:nvSpPr>
        <dsp:cNvPr id="0" name=""/>
        <dsp:cNvSpPr/>
      </dsp:nvSpPr>
      <dsp:spPr>
        <a:xfrm rot="5400000">
          <a:off x="5861069" y="-1915255"/>
          <a:ext cx="1189816" cy="8444670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Gender biases embedded in AI and digital systems that perpetuate inequality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Insufficient gender-responsive policy frameworks in technology development</a:t>
          </a:r>
        </a:p>
      </dsp:txBody>
      <dsp:txXfrm rot="-5400000">
        <a:off x="2233642" y="1770254"/>
        <a:ext cx="8386588" cy="1073652"/>
      </dsp:txXfrm>
    </dsp:sp>
    <dsp:sp modelId="{C1C03EBE-B3C2-4559-B7A4-4F4B4B83C261}">
      <dsp:nvSpPr>
        <dsp:cNvPr id="0" name=""/>
        <dsp:cNvSpPr/>
      </dsp:nvSpPr>
      <dsp:spPr>
        <a:xfrm>
          <a:off x="327828" y="1553717"/>
          <a:ext cx="1888387" cy="1487270"/>
        </a:xfrm>
        <a:prstGeom prst="roundRect">
          <a:avLst/>
        </a:prstGeom>
        <a:solidFill>
          <a:srgbClr val="005D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Systemic Biases</a:t>
          </a:r>
        </a:p>
      </dsp:txBody>
      <dsp:txXfrm>
        <a:off x="400431" y="1626320"/>
        <a:ext cx="1743181" cy="1342064"/>
      </dsp:txXfrm>
    </dsp:sp>
    <dsp:sp modelId="{497E46BC-3D0E-41A0-AB3C-6BB2077056E3}">
      <dsp:nvSpPr>
        <dsp:cNvPr id="0" name=""/>
        <dsp:cNvSpPr/>
      </dsp:nvSpPr>
      <dsp:spPr>
        <a:xfrm rot="5400000">
          <a:off x="6379875" y="-320741"/>
          <a:ext cx="1189816" cy="8436423"/>
        </a:xfrm>
        <a:prstGeom prst="round2SameRect">
          <a:avLst/>
        </a:prstGeom>
        <a:solidFill>
          <a:srgbClr val="F1E4F4">
            <a:alpha val="89804"/>
          </a:srgb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Women from marginalized communities face compounded barriers due to ethnicity, age, disability, and socio-economic status</a:t>
          </a:r>
        </a:p>
      </dsp:txBody>
      <dsp:txXfrm rot="-5400000">
        <a:off x="2756572" y="3360644"/>
        <a:ext cx="8378341" cy="1073652"/>
      </dsp:txXfrm>
    </dsp:sp>
    <dsp:sp modelId="{E978F174-F9C6-48A7-BD44-D8AA4F8A7B68}">
      <dsp:nvSpPr>
        <dsp:cNvPr id="0" name=""/>
        <dsp:cNvSpPr/>
      </dsp:nvSpPr>
      <dsp:spPr>
        <a:xfrm>
          <a:off x="345255" y="3125078"/>
          <a:ext cx="2411315" cy="1544783"/>
        </a:xfrm>
        <a:prstGeom prst="roundRect">
          <a:avLst/>
        </a:prstGeom>
        <a:solidFill>
          <a:srgbClr val="3617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Intersectional Inequalities</a:t>
          </a:r>
        </a:p>
      </dsp:txBody>
      <dsp:txXfrm>
        <a:off x="420665" y="3200488"/>
        <a:ext cx="2260495" cy="1393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한컴 고딕" panose="02000500000000000000" pitchFamily="2" charset="-127"/>
                <a:ea typeface="한컴 고딕" panose="020005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한컴 고딕" panose="02000500000000000000" pitchFamily="2" charset="-127"/>
                <a:ea typeface="한컴 고딕" panose="02000500000000000000" pitchFamily="2" charset="-127"/>
              </a:defRPr>
            </a:lvl1pPr>
          </a:lstStyle>
          <a:p>
            <a:fld id="{94816291-BE24-4980-A394-8907449C7CDF}" type="datetimeFigureOut">
              <a:rPr lang="ko-KR" altLang="en-US" smtClean="0"/>
              <a:pPr/>
              <a:t>2025-01-22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한컴 고딕" panose="02000500000000000000" pitchFamily="2" charset="-127"/>
                <a:ea typeface="한컴 고딕" panose="020005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한컴 고딕" panose="02000500000000000000" pitchFamily="2" charset="-127"/>
                <a:ea typeface="한컴 고딕" panose="02000500000000000000" pitchFamily="2" charset="-127"/>
              </a:defRPr>
            </a:lvl1pPr>
          </a:lstStyle>
          <a:p>
            <a:fld id="{AE50E613-C6FC-44CE-AD08-E950263938F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225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한컴 고딕" panose="02000500000000000000" pitchFamily="2" charset="-127"/>
        <a:ea typeface="한컴 고딕" panose="02000500000000000000" pitchFamily="2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한컴 고딕" panose="02000500000000000000" pitchFamily="2" charset="-127"/>
        <a:ea typeface="한컴 고딕" panose="02000500000000000000" pitchFamily="2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한컴 고딕" panose="02000500000000000000" pitchFamily="2" charset="-127"/>
        <a:ea typeface="한컴 고딕" panose="02000500000000000000" pitchFamily="2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한컴 고딕" panose="02000500000000000000" pitchFamily="2" charset="-127"/>
        <a:ea typeface="한컴 고딕" panose="02000500000000000000" pitchFamily="2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한컴 고딕" panose="02000500000000000000" pitchFamily="2" charset="-127"/>
        <a:ea typeface="한컴 고딕" panose="02000500000000000000" pitchFamily="2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0E613-C6FC-44CE-AD08-E950263938F2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877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F6EA89-92D7-E857-4B98-450641EA2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34B58F7-7D42-03D6-B462-F6711B65B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2B1CF-5A49-6D0C-0102-2808DF20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EF46-3C59-4A4A-B5D7-EEA2FAA1BEA5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8BE62A-B386-6560-C778-2276A0F1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A4A124-EBF0-196F-8B1A-F208CCE4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1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082F5-3F82-85E9-12D8-BB41C6A2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3FEAE3-259F-AA3D-A2A6-26E7AC6B1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C2E1F1-568F-9A4C-EA2C-8DFECD92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5C217C-4094-739D-9053-10CD454D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17AF-A6B3-402B-A546-44E5E200A6EA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CB1749-DA2B-48EF-4074-FE8DB179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62762B-7CA6-969F-63D9-6608A887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41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4727B4-1779-5B05-276C-95D38097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4CFE5C-02E6-815C-0CFB-2BB3C53E9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FB330C-E88E-15B8-C09B-51925439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D9FA-0A73-436E-B000-C921158FCE95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E0790C-BDA7-AF4F-753A-A5E947B4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4C9C51-6911-3924-F6AA-BCF8B745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67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8DEB954-F15A-942C-F7FF-021463A34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C002D7-6C2C-41A2-FE5A-9A1DFB324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9592EC-8664-6DBD-03E2-6F21B29A6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8B26-28A6-4C89-BE54-309618138CF2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4D23C6-0914-B4D0-A214-9CB297EE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F46515-4F37-5450-FC29-F10C0663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502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A14A5-E515-4394-8E5C-150C0808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F746-EA13-41B3-8E1E-0A237D1D2DCD}" type="datetimeFigureOut">
              <a:rPr lang="en-IN" smtClean="0"/>
              <a:t>22-01-2025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B5FD2-C3F7-48EF-9A39-F0FB7665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BD91C-6658-41FB-9E5D-E1BA90FF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9678-045D-4D8F-B364-170F332D4CF3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0989EE-1865-4735-8E3E-674EEC0F0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511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14BDBC-586E-0A41-BA2D-1145B713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814EBB-63B2-866C-F7F8-7CA538C27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D2B070-5B41-5265-47FA-3CD5C056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D6C1-E6F9-43F3-88D0-16A1D734488C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099E06-8F03-1C72-C23C-B3170948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3D2A08-D7C3-82D1-6A5F-E275EF17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30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4EC8C7-3D5F-12E5-FA96-0900099C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BCC585-906C-365D-4920-5DC0F3852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C1AA89-B713-2D12-8077-86213A90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7B98-A0ED-46A3-8AFE-55995FDFCA7F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8483D6-D1CB-A63D-7ECF-C4B6FE29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8D5097-2FDE-59CE-F813-D49E3E27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42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A00596-A40E-3079-C2BA-817DD29F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07D6EC-D2E8-E0D3-92F2-76C739C04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94BC36-2220-39DF-14DC-5FA83886C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62302B-BEE7-AC99-9112-610E2FC2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C3A0-29E3-4C72-9DB4-DC8165460B69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3D5BE2-8282-9673-F484-A86C269C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B77BE5C-8533-4D41-504D-20D1B90E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13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812493-240E-E539-4EE6-EB9A4DEE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37F2A7-D1ED-B941-6F0E-87B9CC5F7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4951CB2-FC1D-FB6F-DDD8-EA4D5D3B1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3DAB38F-FE93-B682-95B7-FB412B7E0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1B1CB5F-4FCD-CB0A-AD28-2FFAA5D2E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0E0596A-5308-1D38-6F18-A83A260C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BBF8-20BE-4A3E-B027-374A8488345B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4924E8B-85F6-9A1F-56A6-7FD8B69F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6BF754F-153F-CBBF-D323-0346822E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88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880FAD-8645-5CC7-8D3F-E67BF0EA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8A84737-5938-D7FC-CC3F-CB2E4775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FA29-BC07-49CC-9E76-744CAE02B8F6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3B84F5B-18F1-3DD8-953B-19F47825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1D0C034-3A93-BB9A-824C-C451296B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75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CC8443F-ECD9-B50F-B597-CBD6CB7B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DE81-93C4-4F31-893C-6046A9C7D88D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3316566-99EF-008E-DD8D-ED05A9BE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BDA710-92DD-4741-1AB4-56278477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1107" y="64948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EDEAE05-AEEA-6D87-26EB-9666C3AD8396}"/>
              </a:ext>
            </a:extLst>
          </p:cNvPr>
          <p:cNvSpPr/>
          <p:nvPr userDrawn="1"/>
        </p:nvSpPr>
        <p:spPr>
          <a:xfrm>
            <a:off x="-8229" y="1585639"/>
            <a:ext cx="855157" cy="5272361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A926248-D46A-6F08-514A-08ADB24AB233}"/>
              </a:ext>
            </a:extLst>
          </p:cNvPr>
          <p:cNvSpPr/>
          <p:nvPr userDrawn="1"/>
        </p:nvSpPr>
        <p:spPr>
          <a:xfrm>
            <a:off x="-8228" y="1"/>
            <a:ext cx="855157" cy="15856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648F740-99A3-1A90-A651-3E8E4C2E2CF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592828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FA7AA286-7C15-2672-6331-D129566D2F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8750" y="5193278"/>
            <a:ext cx="2556000" cy="8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CC8443F-ECD9-B50F-B597-CBD6CB7B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9C69-C6C9-46FA-89A1-3D50EF2C56AD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3316566-99EF-008E-DD8D-ED05A9BE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BDA710-92DD-4741-1AB4-56278477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869" y="650413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A661634A-7B56-9049-8964-24A4B3E1C72E}"/>
              </a:ext>
            </a:extLst>
          </p:cNvPr>
          <p:cNvSpPr/>
          <p:nvPr userDrawn="1"/>
        </p:nvSpPr>
        <p:spPr>
          <a:xfrm>
            <a:off x="0" y="0"/>
            <a:ext cx="12185069" cy="79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92AA9B2F-F259-CBF0-EE88-DC12CA4D44F3}"/>
              </a:ext>
            </a:extLst>
          </p:cNvPr>
          <p:cNvSpPr/>
          <p:nvPr userDrawn="1"/>
        </p:nvSpPr>
        <p:spPr>
          <a:xfrm>
            <a:off x="-287392" y="-284541"/>
            <a:ext cx="598415" cy="584775"/>
          </a:xfrm>
          <a:prstGeom prst="rect">
            <a:avLst/>
          </a:prstGeom>
          <a:solidFill>
            <a:schemeClr val="bg1">
              <a:alpha val="61000"/>
            </a:schemeClr>
          </a:solidFill>
          <a:ln w="66675">
            <a:solidFill>
              <a:srgbClr val="FFFFFF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A514805D-739C-ADD8-E9B1-97296D929C80}"/>
              </a:ext>
            </a:extLst>
          </p:cNvPr>
          <p:cNvCxnSpPr/>
          <p:nvPr userDrawn="1"/>
        </p:nvCxnSpPr>
        <p:spPr>
          <a:xfrm>
            <a:off x="0" y="726741"/>
            <a:ext cx="12192000" cy="0"/>
          </a:xfrm>
          <a:prstGeom prst="line">
            <a:avLst/>
          </a:prstGeom>
          <a:ln w="19050">
            <a:solidFill>
              <a:srgbClr val="EBEC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C70EC8CA-07C2-46A5-7928-06D724B168A8}"/>
              </a:ext>
            </a:extLst>
          </p:cNvPr>
          <p:cNvSpPr/>
          <p:nvPr userDrawn="1"/>
        </p:nvSpPr>
        <p:spPr>
          <a:xfrm>
            <a:off x="131760" y="123027"/>
            <a:ext cx="468000" cy="468000"/>
          </a:xfrm>
          <a:prstGeom prst="rect">
            <a:avLst/>
          </a:prstGeom>
          <a:noFill/>
          <a:ln w="66675">
            <a:solidFill>
              <a:srgbClr val="FFFFFF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32EBA79-B1D5-4933-AC92-08B2C4421FFD}"/>
              </a:ext>
            </a:extLst>
          </p:cNvPr>
          <p:cNvGrpSpPr/>
          <p:nvPr userDrawn="1"/>
        </p:nvGrpSpPr>
        <p:grpSpPr>
          <a:xfrm>
            <a:off x="9307900" y="188270"/>
            <a:ext cx="2649779" cy="315391"/>
            <a:chOff x="9307900" y="204937"/>
            <a:chExt cx="2649779" cy="31539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B16BE41-1B2E-4E10-9801-FA87F383F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900" y="204937"/>
              <a:ext cx="2649779" cy="315391"/>
            </a:xfrm>
            <a:prstGeom prst="rect">
              <a:avLst/>
            </a:prstGeom>
          </p:spPr>
        </p:pic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B71E64A-A471-476A-92E6-63C60A8A7A29}"/>
                </a:ext>
              </a:extLst>
            </p:cNvPr>
            <p:cNvSpPr/>
            <p:nvPr userDrawn="1"/>
          </p:nvSpPr>
          <p:spPr>
            <a:xfrm>
              <a:off x="9707099" y="209699"/>
              <a:ext cx="88154" cy="88154"/>
            </a:xfrm>
            <a:prstGeom prst="ellipse">
              <a:avLst/>
            </a:prstGeom>
            <a:solidFill>
              <a:srgbClr val="EFA8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032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61CC8B-066F-1438-CA01-1745CC14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ABC9C3-28F6-6871-8D36-E3333B0C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4799DD3-9D58-E9FA-B418-79A796E71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82D2EF-E17A-17B0-126B-C2BBBA84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3B1C-340F-4F6F-8BEF-64DC517F0357}" type="datetime1">
              <a:rPr lang="ko-KR" altLang="en-US" smtClean="0"/>
              <a:pPr/>
              <a:t>2025-01-22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4DF1D73-FB7E-EFB3-4B73-C4E636DD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33AD71-C53A-A740-4308-81288111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11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BD1C54-0EC3-B1CD-0D4B-3E98D17C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C3DB52-F4A6-DE93-5CBA-8585CF66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5535E3-6A8C-18BB-6F64-0E1DD5091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defRPr>
            </a:lvl1pPr>
          </a:lstStyle>
          <a:p>
            <a:fld id="{C0A73EC4-7DC1-475C-82CE-0F4A1ADBDBE0}" type="datetime1">
              <a:rPr lang="ko-KR" altLang="en-US" smtClean="0"/>
              <a:pPr/>
              <a:t>2025-01-22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1EF5C1-7E49-C182-130B-B23F43F50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9C61A8-2D05-DF85-47C1-7B9C3ABC5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defRPr>
            </a:lvl1pPr>
          </a:lstStyle>
          <a:p>
            <a:fld id="{1BF23E9C-DF51-4584-85A0-CFBF6C5719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38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한컴 고딕" panose="02000500000000000000" pitchFamily="2" charset="-127"/>
          <a:ea typeface="한컴 고딕" panose="02000500000000000000" pitchFamily="2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 logo png에 대한 이미지 검색결과">
            <a:extLst>
              <a:ext uri="{FF2B5EF4-FFF2-40B4-BE49-F238E27FC236}">
                <a16:creationId xmlns:a16="http://schemas.microsoft.com/office/drawing/2014/main" id="{F67B52D3-49F9-4E22-B3A8-329B900E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03" y="274412"/>
            <a:ext cx="684351" cy="56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FB211D-1DCE-4D75-BDFA-B7EA2B0E689B}"/>
              </a:ext>
            </a:extLst>
          </p:cNvPr>
          <p:cNvSpPr txBox="1"/>
          <p:nvPr/>
        </p:nvSpPr>
        <p:spPr>
          <a:xfrm>
            <a:off x="452761" y="1901330"/>
            <a:ext cx="112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Bridging the Digital Divide</a:t>
            </a:r>
            <a:r>
              <a:rPr lang="en-US" altLang="ko-KR" sz="360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: Empowering Women and Girls through Gender-Responsive Technology and Innovation</a:t>
            </a:r>
            <a:endParaRPr lang="ko-KR" altLang="en-US" sz="3600" dirty="0">
              <a:solidFill>
                <a:srgbClr val="002060"/>
              </a:solidFill>
              <a:latin typeface="Calibri" panose="020F0502020204030204" pitchFamily="34" charset="0"/>
              <a:ea typeface="조선일보명조" panose="02030304000000000000" pitchFamily="18" charset="-127"/>
              <a:cs typeface="Calibri" panose="020F050202020403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4DF1B32-DE00-4A1D-93F9-320892897805}"/>
              </a:ext>
            </a:extLst>
          </p:cNvPr>
          <p:cNvCxnSpPr>
            <a:cxnSpLocks/>
          </p:cNvCxnSpPr>
          <p:nvPr/>
        </p:nvCxnSpPr>
        <p:spPr>
          <a:xfrm>
            <a:off x="0" y="988284"/>
            <a:ext cx="1185414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4ADC4020-940D-4EB4-B433-CD8A4CA223AF}"/>
              </a:ext>
            </a:extLst>
          </p:cNvPr>
          <p:cNvSpPr/>
          <p:nvPr/>
        </p:nvSpPr>
        <p:spPr>
          <a:xfrm>
            <a:off x="0" y="0"/>
            <a:ext cx="452761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C241854-E1FF-400F-85A5-3B4A06899273}"/>
              </a:ext>
            </a:extLst>
          </p:cNvPr>
          <p:cNvSpPr/>
          <p:nvPr/>
        </p:nvSpPr>
        <p:spPr>
          <a:xfrm>
            <a:off x="11739239" y="0"/>
            <a:ext cx="452761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D8FF92C-E397-4DD9-BD40-14A69C0ACF29}"/>
              </a:ext>
            </a:extLst>
          </p:cNvPr>
          <p:cNvSpPr/>
          <p:nvPr/>
        </p:nvSpPr>
        <p:spPr>
          <a:xfrm>
            <a:off x="1526573" y="422247"/>
            <a:ext cx="4183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An Expert Group Meeting in preparation for HLPF 2025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3A9549D-E7DB-432A-9698-BF7E2C4896CF}"/>
              </a:ext>
            </a:extLst>
          </p:cNvPr>
          <p:cNvGrpSpPr/>
          <p:nvPr/>
        </p:nvGrpSpPr>
        <p:grpSpPr>
          <a:xfrm>
            <a:off x="567308" y="5815330"/>
            <a:ext cx="4676815" cy="461665"/>
            <a:chOff x="1032436" y="6248145"/>
            <a:chExt cx="4676815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81C06C-20DD-4526-985A-AECCB60DD01E}"/>
                </a:ext>
              </a:extLst>
            </p:cNvPr>
            <p:cNvSpPr txBox="1"/>
            <p:nvPr/>
          </p:nvSpPr>
          <p:spPr>
            <a:xfrm>
              <a:off x="1032436" y="6349503"/>
              <a:ext cx="199173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dirty="0">
                  <a:ln>
                    <a:solidFill>
                      <a:schemeClr val="tx1">
                        <a:lumMod val="75000"/>
                        <a:lumOff val="25000"/>
                        <a:alpha val="20000"/>
                      </a:schemeClr>
                    </a:solidFill>
                  </a:ln>
                  <a:solidFill>
                    <a:srgbClr val="404040"/>
                  </a:solidFill>
                  <a:latin typeface="Century Gothic" panose="020B0502020202020204" pitchFamily="34" charset="0"/>
                  <a:ea typeface="Malgun Gothic" panose="020B0503020000020004" pitchFamily="50" charset="-127"/>
                </a:rPr>
                <a:t>President of WISET</a:t>
              </a:r>
              <a:endParaRPr lang="en-US" altLang="ko-KR" sz="1600" b="0" i="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rgbClr val="404040"/>
                </a:solidFill>
                <a:effectLst/>
                <a:latin typeface="Century Gothic" panose="020B0502020202020204" pitchFamily="34" charset="0"/>
                <a:ea typeface="Malgun Gothic" panose="020B0503020000020004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940FE75-5364-42A7-A16E-9555A26F51C9}"/>
                </a:ext>
              </a:extLst>
            </p:cNvPr>
            <p:cNvSpPr/>
            <p:nvPr/>
          </p:nvSpPr>
          <p:spPr>
            <a:xfrm>
              <a:off x="2986740" y="6248145"/>
              <a:ext cx="27225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 err="1">
                  <a:ln>
                    <a:solidFill>
                      <a:schemeClr val="tx1">
                        <a:lumMod val="75000"/>
                        <a:lumOff val="25000"/>
                        <a:alpha val="20000"/>
                      </a:schemeClr>
                    </a:solidFill>
                  </a:ln>
                  <a:solidFill>
                    <a:srgbClr val="0000FF"/>
                  </a:solidFill>
                  <a:latin typeface="Arial" panose="020B0604020202020204" pitchFamily="34" charset="0"/>
                  <a:ea typeface="Malgun Gothic" panose="020B0503020000020004" pitchFamily="50" charset="-127"/>
                  <a:cs typeface="Arial" panose="020B0604020202020204" pitchFamily="34" charset="0"/>
                </a:rPr>
                <a:t>Aree</a:t>
              </a:r>
              <a:r>
                <a:rPr lang="en-US" altLang="ko-KR" sz="2400" b="1" dirty="0">
                  <a:ln>
                    <a:solidFill>
                      <a:schemeClr val="tx1">
                        <a:lumMod val="75000"/>
                        <a:lumOff val="25000"/>
                        <a:alpha val="20000"/>
                      </a:schemeClr>
                    </a:solidFill>
                  </a:ln>
                  <a:solidFill>
                    <a:srgbClr val="0000FF"/>
                  </a:solidFill>
                  <a:latin typeface="Arial" panose="020B0604020202020204" pitchFamily="34" charset="0"/>
                  <a:ea typeface="Malgun Gothic" panose="020B0503020000020004" pitchFamily="50" charset="-127"/>
                  <a:cs typeface="Arial" panose="020B0604020202020204" pitchFamily="34" charset="0"/>
                </a:rPr>
                <a:t> Moon</a:t>
              </a:r>
              <a:r>
                <a:rPr lang="en-US" altLang="ko-KR" sz="2400" b="1" dirty="0">
                  <a:ln>
                    <a:solidFill>
                      <a:schemeClr val="tx1">
                        <a:lumMod val="75000"/>
                        <a:lumOff val="25000"/>
                        <a:alpha val="20000"/>
                      </a:schemeClr>
                    </a:solidFill>
                  </a:ln>
                  <a:solidFill>
                    <a:srgbClr val="404040"/>
                  </a:solidFill>
                  <a:latin typeface="Arial" panose="020B0604020202020204" pitchFamily="34" charset="0"/>
                  <a:ea typeface="Malgun Gothic" panose="020B0503020000020004" pitchFamily="50" charset="-127"/>
                  <a:cs typeface="Arial" panose="020B0604020202020204" pitchFamily="34" charset="0"/>
                </a:rPr>
                <a:t>, Ph.D.</a:t>
              </a:r>
              <a:endParaRPr lang="ko-KR" altLang="en-US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C5C1537D-1C48-4B3D-A0A3-BD25FD999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3" y="5007756"/>
            <a:ext cx="5801999" cy="690585"/>
          </a:xfrm>
          <a:prstGeom prst="rect">
            <a:avLst/>
          </a:prstGeom>
        </p:spPr>
      </p:pic>
      <p:sp>
        <p:nvSpPr>
          <p:cNvPr id="16" name="AutoShape 1029">
            <a:extLst>
              <a:ext uri="{FF2B5EF4-FFF2-40B4-BE49-F238E27FC236}">
                <a16:creationId xmlns:a16="http://schemas.microsoft.com/office/drawing/2014/main" id="{544FAF68-D697-4812-AC7B-660E243A4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931" y="363601"/>
            <a:ext cx="2248966" cy="435368"/>
          </a:xfrm>
          <a:prstGeom prst="roundRect">
            <a:avLst>
              <a:gd name="adj" fmla="val 16667"/>
            </a:avLst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Jan 22, 2025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79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7613B8D-2A4F-4367-9389-5526651659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59CDA2-47CE-40C6-9606-9D4FEB142A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3CD5B-5704-408F-825F-AFC20B67BD99}"/>
              </a:ext>
            </a:extLst>
          </p:cNvPr>
          <p:cNvSpPr txBox="1"/>
          <p:nvPr/>
        </p:nvSpPr>
        <p:spPr>
          <a:xfrm>
            <a:off x="0" y="265955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0" i="0" u="none" strike="noStrike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Discussion</a:t>
            </a:r>
            <a:endParaRPr lang="en-IN" sz="48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D2EE9-1D6E-4661-BD42-FFA026E89DE7}"/>
              </a:ext>
            </a:extLst>
          </p:cNvPr>
          <p:cNvSpPr txBox="1"/>
          <p:nvPr/>
        </p:nvSpPr>
        <p:spPr>
          <a:xfrm>
            <a:off x="452761" y="3527673"/>
            <a:ext cx="112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Bridging the Digital Divide</a:t>
            </a:r>
            <a:r>
              <a:rPr lang="en-US" altLang="ko-KR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: Empowering Women and Girls through Gender-Responsive Technology and Innovation</a:t>
            </a:r>
            <a:endParaRPr lang="ko-KR" alt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조선일보명조" panose="02030304000000000000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9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87B7E-C597-42E4-BC77-0EF1C91A125E}"/>
              </a:ext>
            </a:extLst>
          </p:cNvPr>
          <p:cNvSpPr txBox="1"/>
          <p:nvPr/>
        </p:nvSpPr>
        <p:spPr>
          <a:xfrm>
            <a:off x="551122" y="96228"/>
            <a:ext cx="7714104" cy="558000"/>
          </a:xfrm>
          <a:prstGeom prst="rect">
            <a:avLst/>
          </a:prstGeom>
          <a:noFill/>
        </p:spPr>
        <p:txBody>
          <a:bodyPr wrap="square" lIns="216000" tIns="0" rIns="21600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spc="-5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Roboto Black" panose="02000000000000000000" pitchFamily="50" charset="0"/>
              </a:rPr>
              <a:t>Participants</a:t>
            </a:r>
            <a:endParaRPr lang="ko-KR" altLang="en-US" sz="2600" b="1" spc="-5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Roboto Black" panose="02000000000000000000" pitchFamily="50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C6E106-A7ED-410F-8CE7-A4B6789F9C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98"/>
          <a:stretch/>
        </p:blipFill>
        <p:spPr>
          <a:xfrm flipH="1">
            <a:off x="0" y="6733507"/>
            <a:ext cx="12192000" cy="126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ACD37C2-9C8A-4682-82E2-F630315FA886}"/>
              </a:ext>
            </a:extLst>
          </p:cNvPr>
          <p:cNvSpPr/>
          <p:nvPr/>
        </p:nvSpPr>
        <p:spPr>
          <a:xfrm>
            <a:off x="367438" y="836025"/>
            <a:ext cx="1165216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Reema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Nanavaty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Self-Employed Women's Association (SEWA)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Isnawati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Hidayah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Young Scientist Group World Food Forum; ROTASI Institute; Leiden University and Sapienza University of Rome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Catherine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Ngila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African Foundation for Women &amp; Youth in Education &amp; STI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Laxman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Belbase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MenEngage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Alliance 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Diane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Ndarbawa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Association Pour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meilleure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insertion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socioprofessionnelle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filles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et femmes du Cameroun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HRH Princess Dr.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Nisreen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El-Hashemite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Royal academy of Science International Trust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Albert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Motivans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Equal Measures 2030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Eugenia McGill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Columbia University, School of International and Public Affairs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Kemi DaSilva-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Ibru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Equality Now Africa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Timothée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Macé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Dubois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Schneider Electric </a:t>
            </a: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Zara Rapoport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CARE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Antonia Kirkland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Equality Now 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Madhavi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Ariyabandu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Diryog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Nivaran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- South Asia Network for Disaster Mitigation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Claudia Flores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Working Group on Discrimination against Women and Girls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2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87B7E-C597-42E4-BC77-0EF1C91A125E}"/>
              </a:ext>
            </a:extLst>
          </p:cNvPr>
          <p:cNvSpPr txBox="1"/>
          <p:nvPr/>
        </p:nvSpPr>
        <p:spPr>
          <a:xfrm>
            <a:off x="551122" y="96228"/>
            <a:ext cx="7714104" cy="558000"/>
          </a:xfrm>
          <a:prstGeom prst="rect">
            <a:avLst/>
          </a:prstGeom>
          <a:noFill/>
        </p:spPr>
        <p:txBody>
          <a:bodyPr wrap="square" lIns="216000" tIns="0" rIns="21600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spc="-5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Roboto Black" panose="02000000000000000000" pitchFamily="50" charset="0"/>
              </a:rPr>
              <a:t>About this session</a:t>
            </a:r>
            <a:endParaRPr lang="ko-KR" altLang="en-US" sz="2600" b="1" spc="-5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Roboto Black" panose="02000000000000000000" pitchFamily="50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C6E106-A7ED-410F-8CE7-A4B6789F9C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98"/>
          <a:stretch/>
        </p:blipFill>
        <p:spPr>
          <a:xfrm flipH="1">
            <a:off x="0" y="6733507"/>
            <a:ext cx="12192000" cy="12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5E3C8F-2B0C-4536-B4BC-EA43453DE9C3}"/>
              </a:ext>
            </a:extLst>
          </p:cNvPr>
          <p:cNvSpPr txBox="1"/>
          <p:nvPr/>
        </p:nvSpPr>
        <p:spPr>
          <a:xfrm>
            <a:off x="452761" y="1034431"/>
            <a:ext cx="112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Bridging the Digital Divide</a:t>
            </a:r>
            <a:r>
              <a:rPr lang="en-US" altLang="ko-KR" sz="3200" dirty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: Empowering Women and Girls through Gender-Responsive Technology and Innovation</a:t>
            </a:r>
            <a:endParaRPr lang="ko-KR" altLang="en-US" sz="3200" dirty="0">
              <a:solidFill>
                <a:srgbClr val="002060"/>
              </a:solidFill>
              <a:latin typeface="Calibri" panose="020F0502020204030204" pitchFamily="34" charset="0"/>
              <a:ea typeface="조선일보명조" panose="02030304000000000000" pitchFamily="18" charset="-127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ACD37C2-9C8A-4682-82E2-F630315FA886}"/>
              </a:ext>
            </a:extLst>
          </p:cNvPr>
          <p:cNvSpPr/>
          <p:nvPr/>
        </p:nvSpPr>
        <p:spPr>
          <a:xfrm>
            <a:off x="532908" y="2971904"/>
            <a:ext cx="10852221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Day/Time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: 8:10 am – 10:10 am (2h) , 22 January 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: Discuss recommendations for accelerating progress on SDG 5, managing trade-offs and generating synergies across the 2030 Agenda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Facilitator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Aree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Moon, President, Korea Foundation for Women in Science, Engineering and Technology (WISET)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8DDFBC2-7625-43F6-95F3-7A56847CDDE1}"/>
              </a:ext>
            </a:extLst>
          </p:cNvPr>
          <p:cNvSpPr/>
          <p:nvPr/>
        </p:nvSpPr>
        <p:spPr>
          <a:xfrm>
            <a:off x="270737" y="2043228"/>
            <a:ext cx="1137656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-108494" algn="ctr" defTabSz="1020193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</a:pPr>
            <a:r>
              <a:rPr lang="en-US" altLang="ko-KR" sz="28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ea typeface="나눔스퀘어 ExtraBold" panose="020B0600000101010101" pitchFamily="50" charset="-127"/>
                <a:cs typeface="Calibri" panose="020F0502020204030204" pitchFamily="34" charset="0"/>
              </a:rPr>
              <a:t>Addressing systemic barriers in technology to foster inclusion and equity</a:t>
            </a:r>
          </a:p>
        </p:txBody>
      </p:sp>
    </p:spTree>
    <p:extLst>
      <p:ext uri="{BB962C8B-B14F-4D97-AF65-F5344CB8AC3E}">
        <p14:creationId xmlns:p14="http://schemas.microsoft.com/office/powerpoint/2010/main" val="410545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87B7E-C597-42E4-BC77-0EF1C91A125E}"/>
              </a:ext>
            </a:extLst>
          </p:cNvPr>
          <p:cNvSpPr txBox="1"/>
          <p:nvPr/>
        </p:nvSpPr>
        <p:spPr>
          <a:xfrm>
            <a:off x="551122" y="96228"/>
            <a:ext cx="7714104" cy="558000"/>
          </a:xfrm>
          <a:prstGeom prst="rect">
            <a:avLst/>
          </a:prstGeom>
          <a:noFill/>
        </p:spPr>
        <p:txBody>
          <a:bodyPr wrap="square" lIns="216000" tIns="0" rIns="21600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spc="-5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Roboto Black" panose="02000000000000000000" pitchFamily="50" charset="0"/>
              </a:rPr>
              <a:t>Participants</a:t>
            </a:r>
            <a:endParaRPr lang="ko-KR" altLang="en-US" sz="2600" b="1" spc="-5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Roboto Black" panose="02000000000000000000" pitchFamily="50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C6E106-A7ED-410F-8CE7-A4B6789F9C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98"/>
          <a:stretch/>
        </p:blipFill>
        <p:spPr>
          <a:xfrm flipH="1">
            <a:off x="0" y="6733507"/>
            <a:ext cx="12192000" cy="126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ACD37C2-9C8A-4682-82E2-F630315FA886}"/>
              </a:ext>
            </a:extLst>
          </p:cNvPr>
          <p:cNvSpPr/>
          <p:nvPr/>
        </p:nvSpPr>
        <p:spPr>
          <a:xfrm>
            <a:off x="367438" y="836025"/>
            <a:ext cx="1165216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Reema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Nanavaty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Self-Employed Women's Association (SEWA)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Isnawati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Hidayah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Young Scientist Group World Food Forum; ROTASI Institute; Leiden University and Sapienza University of Rome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Catherine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Ngila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African Foundation for Women &amp; Youth in Education &amp; STI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Laxman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Belbase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MenEngage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Alliance 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Diane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Ndarbawa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Association Pour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meilleure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insertion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socioprofessionnelle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filles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et femmes du Cameroun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HRH Princess Dr.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Nisreen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El-Hashemite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Royal academy of Science International Trust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Albert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Motivans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Equal Measures 2030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Eugenia McGill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Columbia University, School of International and Public Affairs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Kemi DaSilva-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Ibru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Equality Now Africa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Timothée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Macé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Dubois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Schneider Electric </a:t>
            </a: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Zara Rapoport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CARE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Antonia Kirkland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Equality Now </a:t>
            </a: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Madhavi </a:t>
            </a:r>
            <a:r>
              <a:rPr lang="en-US" altLang="ko-K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Ariyabandu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Diryog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Nivaran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- South Asia Network for Disaster Mitigation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n-US" altLang="ko-K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Claudia Flores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Working Group on Discrimination against Women and Girls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spcAft>
                <a:spcPts val="600"/>
              </a:spcAft>
            </a:pPr>
            <a:endParaRPr lang="ko-KR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0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87B7E-C597-42E4-BC77-0EF1C91A125E}"/>
              </a:ext>
            </a:extLst>
          </p:cNvPr>
          <p:cNvSpPr txBox="1"/>
          <p:nvPr/>
        </p:nvSpPr>
        <p:spPr>
          <a:xfrm>
            <a:off x="551122" y="96228"/>
            <a:ext cx="7714104" cy="558000"/>
          </a:xfrm>
          <a:prstGeom prst="rect">
            <a:avLst/>
          </a:prstGeom>
          <a:noFill/>
        </p:spPr>
        <p:txBody>
          <a:bodyPr wrap="square" lIns="216000" tIns="0" rIns="21600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spc="-5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Roboto Black" panose="02000000000000000000" pitchFamily="50" charset="0"/>
              </a:rPr>
              <a:t>The Digital Gender Divide</a:t>
            </a:r>
            <a:endParaRPr lang="ko-KR" altLang="en-US" sz="2600" b="1" spc="-5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Roboto Black" panose="02000000000000000000" pitchFamily="50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C6E106-A7ED-410F-8CE7-A4B6789F9C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98"/>
          <a:stretch/>
        </p:blipFill>
        <p:spPr>
          <a:xfrm flipH="1">
            <a:off x="0" y="6733507"/>
            <a:ext cx="12192000" cy="126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A30BA0C-51DD-4E81-886B-6ABF54B6C0D3}"/>
              </a:ext>
            </a:extLst>
          </p:cNvPr>
          <p:cNvSpPr/>
          <p:nvPr/>
        </p:nvSpPr>
        <p:spPr>
          <a:xfrm>
            <a:off x="532908" y="940163"/>
            <a:ext cx="1114606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Women hold only </a:t>
            </a:r>
            <a:r>
              <a:rPr lang="en-US" altLang="ko-KR" sz="2300" b="1" dirty="0">
                <a:latin typeface="Calibri" panose="020F0502020204030204" pitchFamily="34" charset="0"/>
                <a:cs typeface="Calibri" panose="020F0502020204030204" pitchFamily="34" charset="0"/>
              </a:rPr>
              <a:t>1 in 3 research positions </a:t>
            </a: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worldwide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In 2022, women comprised </a:t>
            </a:r>
            <a:r>
              <a:rPr lang="en-US" altLang="ko-KR" sz="2300" b="1" dirty="0">
                <a:latin typeface="Calibri" panose="020F0502020204030204" pitchFamily="34" charset="0"/>
                <a:cs typeface="Calibri" panose="020F0502020204030204" pitchFamily="34" charset="0"/>
              </a:rPr>
              <a:t>less than 25% of employees in STEM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Calibri" panose="020F0502020204030204" pitchFamily="34" charset="0"/>
                <a:cs typeface="Calibri" panose="020F0502020204030204" pitchFamily="34" charset="0"/>
              </a:rPr>
              <a:t>15% of tech startup founders are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ko-KR" sz="2300" b="1" dirty="0">
                <a:latin typeface="Calibri" panose="020F0502020204030204" pitchFamily="34" charset="0"/>
                <a:cs typeface="Calibri" panose="020F0502020204030204" pitchFamily="34" charset="0"/>
              </a:rPr>
              <a:t>17.7% of inventors </a:t>
            </a:r>
            <a:r>
              <a:rPr lang="en-US" altLang="ko-KR" sz="2300" dirty="0">
                <a:latin typeface="Calibri" panose="020F0502020204030204" pitchFamily="34" charset="0"/>
                <a:cs typeface="Calibri" panose="020F0502020204030204" pitchFamily="34" charset="0"/>
              </a:rPr>
              <a:t>named in international patents are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300" b="1" dirty="0">
                <a:latin typeface="Calibri" panose="020F0502020204030204" pitchFamily="34" charset="0"/>
                <a:cs typeface="Calibri" panose="020F0502020204030204" pitchFamily="34" charset="0"/>
              </a:rPr>
              <a:t>Over 70% of AI training data is male-centric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AE4D2A9-B022-4E3A-8623-B282FE10B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2" y="2997162"/>
            <a:ext cx="3463855" cy="34638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31FAA2-CC8D-42D4-A97F-DEC9A09981BD}"/>
              </a:ext>
            </a:extLst>
          </p:cNvPr>
          <p:cNvSpPr txBox="1"/>
          <p:nvPr/>
        </p:nvSpPr>
        <p:spPr>
          <a:xfrm>
            <a:off x="5389301" y="2974679"/>
            <a:ext cx="556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The percentage of women in STEM-related fields in 2022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BC7396B-EFEE-44FC-AF83-13578C7399BF}"/>
              </a:ext>
            </a:extLst>
          </p:cNvPr>
          <p:cNvGrpSpPr/>
          <p:nvPr/>
        </p:nvGrpSpPr>
        <p:grpSpPr>
          <a:xfrm>
            <a:off x="4908625" y="3426997"/>
            <a:ext cx="6359663" cy="3034021"/>
            <a:chOff x="4934752" y="3575050"/>
            <a:chExt cx="6359663" cy="3034021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B4ED2A5-9728-4521-9B2B-B4A5A6D04852}"/>
                </a:ext>
              </a:extLst>
            </p:cNvPr>
            <p:cNvSpPr/>
            <p:nvPr/>
          </p:nvSpPr>
          <p:spPr>
            <a:xfrm>
              <a:off x="6998329" y="3627223"/>
              <a:ext cx="4100600" cy="310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1C719C55-1066-41F1-8546-836039724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2" t="6578" r="8583" b="28279"/>
            <a:stretch/>
          </p:blipFill>
          <p:spPr>
            <a:xfrm>
              <a:off x="4934752" y="3627223"/>
              <a:ext cx="6359663" cy="23003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447A31-C6A7-4465-BC07-B39B71B22087}"/>
                </a:ext>
              </a:extLst>
            </p:cNvPr>
            <p:cNvSpPr txBox="1"/>
            <p:nvPr/>
          </p:nvSpPr>
          <p:spPr>
            <a:xfrm>
              <a:off x="5542046" y="5951200"/>
              <a:ext cx="905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Research position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F75E53-17E3-404A-BFF7-C6CF915C81B7}"/>
                </a:ext>
              </a:extLst>
            </p:cNvPr>
            <p:cNvSpPr txBox="1"/>
            <p:nvPr/>
          </p:nvSpPr>
          <p:spPr>
            <a:xfrm>
              <a:off x="6830123" y="5951200"/>
              <a:ext cx="1365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Employees </a:t>
              </a:r>
            </a:p>
            <a:p>
              <a:pPr algn="ctr"/>
              <a:r>
                <a:rPr 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in STEM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CE38EE-BC34-4A89-A834-6956AA38C5F0}"/>
                </a:ext>
              </a:extLst>
            </p:cNvPr>
            <p:cNvSpPr txBox="1"/>
            <p:nvPr/>
          </p:nvSpPr>
          <p:spPr>
            <a:xfrm>
              <a:off x="8478186" y="5937743"/>
              <a:ext cx="1264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Tech Startup </a:t>
              </a:r>
            </a:p>
            <a:p>
              <a:pPr algn="ctr"/>
              <a:r>
                <a:rPr 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Founders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EAD65D-2CAF-4553-93FE-FFB18D3DE6E3}"/>
                </a:ext>
              </a:extLst>
            </p:cNvPr>
            <p:cNvSpPr txBox="1"/>
            <p:nvPr/>
          </p:nvSpPr>
          <p:spPr>
            <a:xfrm>
              <a:off x="10130111" y="5932311"/>
              <a:ext cx="949768" cy="67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Inventors in Patents</a:t>
              </a: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A6C6165-69C3-4ABA-B2A9-20E8047D22FC}"/>
                </a:ext>
              </a:extLst>
            </p:cNvPr>
            <p:cNvGrpSpPr/>
            <p:nvPr/>
          </p:nvGrpSpPr>
          <p:grpSpPr>
            <a:xfrm>
              <a:off x="5701139" y="4943407"/>
              <a:ext cx="5218209" cy="447497"/>
              <a:chOff x="6209831" y="3819966"/>
              <a:chExt cx="4594826" cy="427354"/>
            </a:xfrm>
            <a:solidFill>
              <a:srgbClr val="87CEEB"/>
            </a:solidFill>
          </p:grpSpPr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5885F797-B007-49AB-9E3A-A816FCAB900D}"/>
                  </a:ext>
                </a:extLst>
              </p:cNvPr>
              <p:cNvSpPr/>
              <p:nvPr/>
            </p:nvSpPr>
            <p:spPr>
              <a:xfrm>
                <a:off x="6209831" y="3939503"/>
                <a:ext cx="516893" cy="3078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spc="-9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66.7%</a:t>
                </a:r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AD91C230-2F0C-4473-AA0C-B49A638B6ADB}"/>
                  </a:ext>
                </a:extLst>
              </p:cNvPr>
              <p:cNvSpPr/>
              <p:nvPr/>
            </p:nvSpPr>
            <p:spPr>
              <a:xfrm>
                <a:off x="7555594" y="3903291"/>
                <a:ext cx="516893" cy="3078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spc="-9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75%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CAC968BD-2F2B-42C1-951C-EE097073BE92}"/>
                  </a:ext>
                </a:extLst>
              </p:cNvPr>
              <p:cNvSpPr/>
              <p:nvPr/>
            </p:nvSpPr>
            <p:spPr>
              <a:xfrm>
                <a:off x="8924976" y="3819966"/>
                <a:ext cx="516893" cy="2324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spc="-9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85%</a:t>
                </a:r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6DFFEDEF-B92E-4CB4-A274-097190D3FC4E}"/>
                  </a:ext>
                </a:extLst>
              </p:cNvPr>
              <p:cNvSpPr/>
              <p:nvPr/>
            </p:nvSpPr>
            <p:spPr>
              <a:xfrm>
                <a:off x="10287764" y="3819966"/>
                <a:ext cx="516893" cy="2324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spc="-9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82.3%</a:t>
                </a:r>
              </a:p>
            </p:txBody>
          </p:sp>
        </p:grp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DA316E65-38C3-468A-BE1D-CC0BDEB92DB2}"/>
                </a:ext>
              </a:extLst>
            </p:cNvPr>
            <p:cNvSpPr/>
            <p:nvPr/>
          </p:nvSpPr>
          <p:spPr>
            <a:xfrm>
              <a:off x="5679565" y="3958516"/>
              <a:ext cx="614944" cy="6425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973063D-1C47-47A9-8AEA-C61C3C6FDC0F}"/>
                </a:ext>
              </a:extLst>
            </p:cNvPr>
            <p:cNvSpPr/>
            <p:nvPr/>
          </p:nvSpPr>
          <p:spPr>
            <a:xfrm>
              <a:off x="7233458" y="3974646"/>
              <a:ext cx="614944" cy="47306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3E66C43-5046-4381-8C56-C34572654C69}"/>
                </a:ext>
              </a:extLst>
            </p:cNvPr>
            <p:cNvSpPr/>
            <p:nvPr/>
          </p:nvSpPr>
          <p:spPr>
            <a:xfrm>
              <a:off x="8782639" y="3946518"/>
              <a:ext cx="614944" cy="31023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67B9F7C-999B-48C9-8441-55EA3E55EA9C}"/>
                </a:ext>
              </a:extLst>
            </p:cNvPr>
            <p:cNvSpPr/>
            <p:nvPr/>
          </p:nvSpPr>
          <p:spPr>
            <a:xfrm>
              <a:off x="6998329" y="3575050"/>
              <a:ext cx="3921019" cy="356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52E391E5-67FA-4E73-A85A-22E8D2BC8592}"/>
                </a:ext>
              </a:extLst>
            </p:cNvPr>
            <p:cNvSpPr/>
            <p:nvPr/>
          </p:nvSpPr>
          <p:spPr>
            <a:xfrm>
              <a:off x="10331820" y="3962400"/>
              <a:ext cx="614944" cy="35022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F0D3B80B-D0C4-4FA1-A3B0-DF6D3AC7CC97}"/>
                </a:ext>
              </a:extLst>
            </p:cNvPr>
            <p:cNvGrpSpPr/>
            <p:nvPr/>
          </p:nvGrpSpPr>
          <p:grpSpPr>
            <a:xfrm>
              <a:off x="5701139" y="3974646"/>
              <a:ext cx="5218209" cy="447497"/>
              <a:chOff x="6209831" y="3819966"/>
              <a:chExt cx="4594826" cy="427354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19FD3FA0-9355-4242-B64C-26F24AEB540D}"/>
                  </a:ext>
                </a:extLst>
              </p:cNvPr>
              <p:cNvSpPr/>
              <p:nvPr/>
            </p:nvSpPr>
            <p:spPr>
              <a:xfrm>
                <a:off x="7561186" y="3903291"/>
                <a:ext cx="516893" cy="30781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spc="-9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25%</a:t>
                </a: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067B490C-6ABC-41E9-AEA6-29F7C15B8134}"/>
                  </a:ext>
                </a:extLst>
              </p:cNvPr>
              <p:cNvSpPr/>
              <p:nvPr/>
            </p:nvSpPr>
            <p:spPr>
              <a:xfrm>
                <a:off x="8930567" y="3819966"/>
                <a:ext cx="516893" cy="23243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spc="-9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15%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66F2A5F5-AFDE-4A57-9747-26340743D80D}"/>
                  </a:ext>
                </a:extLst>
              </p:cNvPr>
              <p:cNvSpPr/>
              <p:nvPr/>
            </p:nvSpPr>
            <p:spPr>
              <a:xfrm>
                <a:off x="10287764" y="3860975"/>
                <a:ext cx="516893" cy="23243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spc="-21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17.7%</a:t>
                </a: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9A2A110D-3B4A-464C-A2EE-E18BD87328DC}"/>
                  </a:ext>
                </a:extLst>
              </p:cNvPr>
              <p:cNvSpPr/>
              <p:nvPr/>
            </p:nvSpPr>
            <p:spPr>
              <a:xfrm>
                <a:off x="6209831" y="3939503"/>
                <a:ext cx="516893" cy="30781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spc="-2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33.3%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487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87B7E-C597-42E4-BC77-0EF1C91A125E}"/>
              </a:ext>
            </a:extLst>
          </p:cNvPr>
          <p:cNvSpPr txBox="1"/>
          <p:nvPr/>
        </p:nvSpPr>
        <p:spPr>
          <a:xfrm>
            <a:off x="551121" y="60960"/>
            <a:ext cx="8549335" cy="593268"/>
          </a:xfrm>
          <a:prstGeom prst="rect">
            <a:avLst/>
          </a:prstGeom>
          <a:noFill/>
        </p:spPr>
        <p:txBody>
          <a:bodyPr wrap="square" lIns="216000" tIns="0" rIns="21600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한컴 고딕" panose="02000500000000000000" pitchFamily="2" charset="-127"/>
                <a:cs typeface="Calibri" panose="020F0502020204030204" pitchFamily="34" charset="0"/>
              </a:rPr>
              <a:t> Technological Advancement and Gender Inequality</a:t>
            </a:r>
            <a:endParaRPr lang="ko-KR" altLang="en-US" sz="2600" b="1" spc="-5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Roboto Black" panose="02000000000000000000" pitchFamily="50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C6E106-A7ED-410F-8CE7-A4B6789F9C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98"/>
          <a:stretch/>
        </p:blipFill>
        <p:spPr>
          <a:xfrm flipH="1">
            <a:off x="0" y="6733507"/>
            <a:ext cx="12192000" cy="126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CAD5525-CDF9-451A-BE51-F5EC1C5AF71E}"/>
              </a:ext>
            </a:extLst>
          </p:cNvPr>
          <p:cNvSpPr/>
          <p:nvPr/>
        </p:nvSpPr>
        <p:spPr>
          <a:xfrm>
            <a:off x="437109" y="996367"/>
            <a:ext cx="11173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Emerging technologies like AI can 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reinforce biases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against women and minorities.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However, 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when used responsibly,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they can address gender inequalities.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Women are more likely to hold jobs 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 risk of AI replacement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(3.7% female vs. 1.4% male employment)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They have the Potential for widening inequalities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D9A73FE-5B42-42CE-9C20-1ECB5CD6E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95" y="3202212"/>
            <a:ext cx="5847201" cy="32890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53DF63-6BF5-4CFF-A0EF-2FE19EA4E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22" y="3202212"/>
            <a:ext cx="5381862" cy="32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8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87B7E-C597-42E4-BC77-0EF1C91A125E}"/>
              </a:ext>
            </a:extLst>
          </p:cNvPr>
          <p:cNvSpPr txBox="1"/>
          <p:nvPr/>
        </p:nvSpPr>
        <p:spPr>
          <a:xfrm>
            <a:off x="551122" y="96228"/>
            <a:ext cx="7578890" cy="558000"/>
          </a:xfrm>
          <a:prstGeom prst="rect">
            <a:avLst/>
          </a:prstGeom>
          <a:noFill/>
        </p:spPr>
        <p:txBody>
          <a:bodyPr wrap="square" lIns="216000" tIns="0" rIns="21600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spc="-5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Roboto Black" panose="02000000000000000000" pitchFamily="50" charset="0"/>
              </a:rPr>
              <a:t>Challenges in Bridging the Digital Divide</a:t>
            </a:r>
            <a:endParaRPr lang="ko-KR" altLang="en-US" sz="2600" b="1" spc="-5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Roboto Black" panose="02000000000000000000" pitchFamily="50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C6E106-A7ED-410F-8CE7-A4B6789F9C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98"/>
          <a:stretch/>
        </p:blipFill>
        <p:spPr>
          <a:xfrm flipH="1">
            <a:off x="0" y="6733507"/>
            <a:ext cx="12192000" cy="126000"/>
          </a:xfrm>
          <a:prstGeom prst="rect">
            <a:avLst/>
          </a:prstGeom>
        </p:spPr>
      </p:pic>
      <p:graphicFrame>
        <p:nvGraphicFramePr>
          <p:cNvPr id="10" name="다이어그램 9">
            <a:extLst>
              <a:ext uri="{FF2B5EF4-FFF2-40B4-BE49-F238E27FC236}">
                <a16:creationId xmlns:a16="http://schemas.microsoft.com/office/drawing/2014/main" id="{ACEB1C0A-C719-4840-ABCD-34C4DF8FC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989243"/>
              </p:ext>
            </p:extLst>
          </p:nvPr>
        </p:nvGraphicFramePr>
        <p:xfrm>
          <a:off x="326874" y="1330871"/>
          <a:ext cx="11538251" cy="467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830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9441869" y="6347375"/>
            <a:ext cx="2743200" cy="365125"/>
          </a:xfrm>
        </p:spPr>
        <p:txBody>
          <a:bodyPr/>
          <a:lstStyle/>
          <a:p>
            <a:fld id="{1BF23E9C-DF51-4584-85A0-CFBF6C57191D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87B7E-C597-42E4-BC77-0EF1C91A125E}"/>
              </a:ext>
            </a:extLst>
          </p:cNvPr>
          <p:cNvSpPr txBox="1"/>
          <p:nvPr/>
        </p:nvSpPr>
        <p:spPr>
          <a:xfrm>
            <a:off x="551122" y="96228"/>
            <a:ext cx="7714104" cy="558000"/>
          </a:xfrm>
          <a:prstGeom prst="rect">
            <a:avLst/>
          </a:prstGeom>
          <a:noFill/>
        </p:spPr>
        <p:txBody>
          <a:bodyPr wrap="square" lIns="216000" tIns="0" rIns="21600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spc="-5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Roboto Black" panose="02000000000000000000" pitchFamily="50" charset="0"/>
              </a:rPr>
              <a:t>Session Objectives</a:t>
            </a:r>
            <a:endParaRPr lang="ko-KR" altLang="en-US" sz="2600" b="1" spc="-5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Roboto Black" panose="02000000000000000000" pitchFamily="50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C6E106-A7ED-410F-8CE7-A4B6789F9C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98"/>
          <a:stretch/>
        </p:blipFill>
        <p:spPr>
          <a:xfrm flipH="1">
            <a:off x="0" y="6733507"/>
            <a:ext cx="12192000" cy="126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D83B496-2486-47B3-9F82-53F1391467DA}"/>
              </a:ext>
            </a:extLst>
          </p:cNvPr>
          <p:cNvSpPr/>
          <p:nvPr/>
        </p:nvSpPr>
        <p:spPr>
          <a:xfrm>
            <a:off x="646418" y="1654129"/>
            <a:ext cx="10852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ko-KR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showcase innovative, women-centered tech solutions for equality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3BB23E5-A899-4F51-A16E-28332FC16B60}"/>
              </a:ext>
            </a:extLst>
          </p:cNvPr>
          <p:cNvSpPr/>
          <p:nvPr/>
        </p:nvSpPr>
        <p:spPr>
          <a:xfrm>
            <a:off x="646418" y="2099550"/>
            <a:ext cx="10852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 highlight partnerships for scaling gender-responsive innovations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6D9036F-8D43-4980-9E08-23A2D901AD15}"/>
              </a:ext>
            </a:extLst>
          </p:cNvPr>
          <p:cNvSpPr/>
          <p:nvPr/>
        </p:nvSpPr>
        <p:spPr>
          <a:xfrm>
            <a:off x="646418" y="2544971"/>
            <a:ext cx="10852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 identify strategies for increasing women’s leadership in STEM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7993821-F974-470C-B05D-6DA34904ABD0}"/>
              </a:ext>
            </a:extLst>
          </p:cNvPr>
          <p:cNvSpPr/>
          <p:nvPr/>
        </p:nvSpPr>
        <p:spPr>
          <a:xfrm>
            <a:off x="646418" y="2939157"/>
            <a:ext cx="11266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 explore policy frameworks to harness AI and tech for bridging inequalities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6225F7-ADF9-45BB-9A38-52E008964977}"/>
              </a:ext>
            </a:extLst>
          </p:cNvPr>
          <p:cNvSpPr txBox="1"/>
          <p:nvPr/>
        </p:nvSpPr>
        <p:spPr>
          <a:xfrm>
            <a:off x="646418" y="1094786"/>
            <a:ext cx="102641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fontAlgn="base">
              <a:spcAft>
                <a:spcPts val="200"/>
              </a:spcAft>
              <a:defRPr spc="-10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altLang="ko-KR" sz="2800" b="1" spc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ea typeface="한컴 고딕" panose="02000500000000000000" pitchFamily="2" charset="-127"/>
                <a:cs typeface="Calibri" panose="020F0502020204030204" pitchFamily="34" charset="0"/>
              </a:rPr>
              <a:t>Session Goals</a:t>
            </a:r>
            <a:endParaRPr lang="ko-KR" altLang="en-US" sz="2800" b="1" spc="0" dirty="0">
              <a:ln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a:ln>
              <a:solidFill>
                <a:srgbClr val="0000FF"/>
              </a:solidFill>
              <a:latin typeface="Calibri" panose="020F0502020204030204" pitchFamily="34" charset="0"/>
              <a:ea typeface="한컴 고딕" panose="02000500000000000000" pitchFamily="2" charset="-127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A37B7-2F72-411B-9E81-A01063DC56E6}"/>
              </a:ext>
            </a:extLst>
          </p:cNvPr>
          <p:cNvSpPr txBox="1"/>
          <p:nvPr/>
        </p:nvSpPr>
        <p:spPr>
          <a:xfrm>
            <a:off x="646418" y="4030427"/>
            <a:ext cx="102641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fontAlgn="base">
              <a:spcAft>
                <a:spcPts val="200"/>
              </a:spcAft>
              <a:defRPr spc="-10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altLang="ko-KR" sz="2800" b="1" spc="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ea typeface="한컴 고딕" panose="02000500000000000000" pitchFamily="2" charset="-127"/>
                <a:cs typeface="Calibri" panose="020F0502020204030204" pitchFamily="34" charset="0"/>
              </a:rPr>
              <a:t>Strategies for Increasing Women in STEM - Focus Areas</a:t>
            </a:r>
            <a:endParaRPr lang="ko-KR" altLang="en-US" sz="2800" b="1" spc="0" dirty="0">
              <a:ln>
                <a:solidFill>
                  <a:schemeClr val="tx1">
                    <a:lumMod val="75000"/>
                    <a:lumOff val="25000"/>
                    <a:alpha val="20000"/>
                  </a:schemeClr>
                </a:solidFill>
              </a:ln>
              <a:solidFill>
                <a:srgbClr val="0000FF"/>
              </a:solidFill>
              <a:latin typeface="Calibri" panose="020F0502020204030204" pitchFamily="34" charset="0"/>
              <a:ea typeface="한컴 고딕" panose="02000500000000000000" pitchFamily="2" charset="-127"/>
              <a:cs typeface="Calibri" panose="020F050202020403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E791897-BC2B-49FC-B12F-2872F0F30E5D}"/>
              </a:ext>
            </a:extLst>
          </p:cNvPr>
          <p:cNvSpPr/>
          <p:nvPr/>
        </p:nvSpPr>
        <p:spPr>
          <a:xfrm>
            <a:off x="646418" y="4543169"/>
            <a:ext cx="108522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b="1">
                <a:latin typeface="Calibri" panose="020F0502020204030204" pitchFamily="34" charset="0"/>
                <a:cs typeface="Calibri" panose="020F0502020204030204" pitchFamily="34" charset="0"/>
              </a:rPr>
              <a:t>Increasing participation </a:t>
            </a:r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 women in STEM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b="1">
                <a:latin typeface="Calibri" panose="020F0502020204030204" pitchFamily="34" charset="0"/>
                <a:cs typeface="Calibri" panose="020F0502020204030204" pitchFamily="34" charset="0"/>
              </a:rPr>
              <a:t>Ensuring </a:t>
            </a:r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inclusion in design and decision-making phases of innovation</a:t>
            </a:r>
          </a:p>
        </p:txBody>
      </p:sp>
    </p:spTree>
    <p:extLst>
      <p:ext uri="{BB962C8B-B14F-4D97-AF65-F5344CB8AC3E}">
        <p14:creationId xmlns:p14="http://schemas.microsoft.com/office/powerpoint/2010/main" val="334195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87B7E-C597-42E4-BC77-0EF1C91A125E}"/>
              </a:ext>
            </a:extLst>
          </p:cNvPr>
          <p:cNvSpPr txBox="1"/>
          <p:nvPr/>
        </p:nvSpPr>
        <p:spPr>
          <a:xfrm>
            <a:off x="551122" y="96228"/>
            <a:ext cx="7714104" cy="558000"/>
          </a:xfrm>
          <a:prstGeom prst="rect">
            <a:avLst/>
          </a:prstGeom>
          <a:noFill/>
        </p:spPr>
        <p:txBody>
          <a:bodyPr wrap="square" lIns="216000" tIns="0" rIns="21600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spc="-5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Roboto Black" panose="02000000000000000000" pitchFamily="50" charset="0"/>
              </a:rPr>
              <a:t>Guiding Qustions</a:t>
            </a:r>
            <a:endParaRPr lang="ko-KR" altLang="en-US" sz="2600" b="1" spc="-5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Roboto Black" panose="02000000000000000000" pitchFamily="50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C6E106-A7ED-410F-8CE7-A4B6789F9C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98"/>
          <a:stretch/>
        </p:blipFill>
        <p:spPr>
          <a:xfrm flipH="1">
            <a:off x="0" y="6733507"/>
            <a:ext cx="12192000" cy="126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B7E5E94-2E19-4950-8DB3-0EB9C5E2DC9C}"/>
              </a:ext>
            </a:extLst>
          </p:cNvPr>
          <p:cNvSpPr/>
          <p:nvPr/>
        </p:nvSpPr>
        <p:spPr>
          <a:xfrm>
            <a:off x="646418" y="1062378"/>
            <a:ext cx="106597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can science, technology and innovation (STI) be used to address challenges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specifically faced by women? </a:t>
            </a:r>
            <a:r>
              <a:rPr lang="en-US" altLang="ko-KR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 are </a:t>
            </a:r>
            <a:r>
              <a:rPr lang="en-US" altLang="ko-K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 case studies</a:t>
            </a:r>
            <a:r>
              <a:rPr lang="en-US" altLang="ko-KR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of women-centered tech and innovation solutions?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can STI initiatives also address interlinkages and </a:t>
            </a:r>
            <a:r>
              <a:rPr lang="en-US" altLang="ko-KR" sz="24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intersectionalities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of exclusion related to gender, age, ability, ethnicity and others?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 are some policies that help ensure resources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are directed toward gender-responsive research and innovation?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can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businesses, civil society, private sector, governments and other stakeholders create an </a:t>
            </a:r>
            <a:r>
              <a:rPr lang="en-US" altLang="ko-K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enabling ecosystem for women’s leadership and participation in STI?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ko-K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 policies or regulatory frameworks are needed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so that technological change, such as the development of AI, bridges gaps and inequalities rather than leaving women and girls behind? And </a:t>
            </a:r>
            <a:r>
              <a:rPr lang="en-US" altLang="ko-KR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 are examples</a:t>
            </a:r>
            <a:r>
              <a:rPr lang="en-US" altLang="ko-KR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of AI being leveraged to close the gaps and inequalities?</a:t>
            </a:r>
          </a:p>
        </p:txBody>
      </p:sp>
    </p:spTree>
    <p:extLst>
      <p:ext uri="{BB962C8B-B14F-4D97-AF65-F5344CB8AC3E}">
        <p14:creationId xmlns:p14="http://schemas.microsoft.com/office/powerpoint/2010/main" val="365760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3E9C-DF51-4584-85A0-CFBF6C57191D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87B7E-C597-42E4-BC77-0EF1C91A125E}"/>
              </a:ext>
            </a:extLst>
          </p:cNvPr>
          <p:cNvSpPr txBox="1"/>
          <p:nvPr/>
        </p:nvSpPr>
        <p:spPr>
          <a:xfrm>
            <a:off x="551122" y="122354"/>
            <a:ext cx="7714104" cy="558000"/>
          </a:xfrm>
          <a:prstGeom prst="rect">
            <a:avLst/>
          </a:prstGeom>
          <a:noFill/>
        </p:spPr>
        <p:txBody>
          <a:bodyPr wrap="square" lIns="216000" tIns="0" rIns="21600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600" b="1" spc="-5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Roboto Black" panose="02000000000000000000" pitchFamily="50" charset="0"/>
              </a:rPr>
              <a:t>Recommendations by </a:t>
            </a:r>
            <a:r>
              <a:rPr lang="en-US" altLang="ko-KR" sz="2600" b="1" spc="-50" dirty="0" err="1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Roboto Black" panose="02000000000000000000" pitchFamily="50" charset="0"/>
              </a:rPr>
              <a:t>Aree</a:t>
            </a:r>
            <a:r>
              <a:rPr lang="en-US" altLang="ko-KR" sz="2600" b="1" spc="-5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Roboto Black" panose="02000000000000000000" pitchFamily="50" charset="0"/>
              </a:rPr>
              <a:t> Moon</a:t>
            </a:r>
            <a:endParaRPr lang="ko-KR" altLang="en-US" sz="2600" b="1" spc="-5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Roboto Black" panose="02000000000000000000" pitchFamily="50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C6E106-A7ED-410F-8CE7-A4B6789F9C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98"/>
          <a:stretch/>
        </p:blipFill>
        <p:spPr>
          <a:xfrm flipH="1">
            <a:off x="0" y="6733507"/>
            <a:ext cx="12192000" cy="126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B7E5E94-2E19-4950-8DB3-0EB9C5E2DC9C}"/>
              </a:ext>
            </a:extLst>
          </p:cNvPr>
          <p:cNvSpPr/>
          <p:nvPr/>
        </p:nvSpPr>
        <p:spPr>
          <a:xfrm>
            <a:off x="349336" y="1066167"/>
            <a:ext cx="11562999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spcAft>
                <a:spcPts val="600"/>
              </a:spcAft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1. Expanding Access to Digital Education for Women and Girls</a:t>
            </a:r>
            <a:endParaRPr lang="ko-KR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latinLnBrk="0">
              <a:spcAft>
                <a:spcPts val="600"/>
              </a:spcAft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2. Leveraging Digital Technologies to Advance Women’s Economic Empowerment</a:t>
            </a:r>
            <a:endParaRPr lang="ko-KR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latinLnBrk="0">
              <a:spcAft>
                <a:spcPts val="600"/>
              </a:spcAft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3. Improving Digital Literacy for Women of All Ages</a:t>
            </a:r>
            <a:endParaRPr lang="ko-KR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latinLnBrk="0">
              <a:spcAft>
                <a:spcPts val="600"/>
              </a:spcAft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4. Ensuring Access to Digital Devices and Internet Connectivity</a:t>
            </a:r>
            <a:endParaRPr lang="ko-KR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latinLnBrk="0">
              <a:spcAft>
                <a:spcPts val="600"/>
              </a:spcAft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5. Supporting Gender-Responsive Digital Technology Research and Development</a:t>
            </a:r>
            <a:endParaRPr lang="ko-KR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latinLnBrk="0">
              <a:spcAft>
                <a:spcPts val="600"/>
              </a:spcAft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6. Fostering Women's Leadership in Technology: Training, Mentorship, and Networking for Career Growth</a:t>
            </a:r>
            <a:endParaRPr lang="ko-KR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latinLnBrk="0">
              <a:spcAft>
                <a:spcPts val="600"/>
              </a:spcAft>
            </a:pPr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7. AI-Driven Solutions for Combating Online Gender Discrimination</a:t>
            </a:r>
            <a:endParaRPr lang="ko-KR" altLang="ko-K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0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9100</TotalTime>
  <Words>1021</Words>
  <Application>Microsoft Office PowerPoint</Application>
  <PresentationFormat>와이드스크린</PresentationFormat>
  <Paragraphs>111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3" baseType="lpstr">
      <vt:lpstr>Roboto Black</vt:lpstr>
      <vt:lpstr>나눔스퀘어 ExtraBold</vt:lpstr>
      <vt:lpstr>Malgun Gothic</vt:lpstr>
      <vt:lpstr>Malgun Gothic</vt:lpstr>
      <vt:lpstr>조선일보명조</vt:lpstr>
      <vt:lpstr>한컴 고딕</vt:lpstr>
      <vt:lpstr>Arial</vt:lpstr>
      <vt:lpstr>Calibri</vt:lpstr>
      <vt:lpstr>Cambria Math</vt:lpstr>
      <vt:lpstr>Century Gothic</vt:lpstr>
      <vt:lpstr>Georgia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Seyun Ji</dc:creator>
  <cp:lastModifiedBy>USER</cp:lastModifiedBy>
  <cp:revision>862</cp:revision>
  <dcterms:created xsi:type="dcterms:W3CDTF">2023-02-16T03:14:38Z</dcterms:created>
  <dcterms:modified xsi:type="dcterms:W3CDTF">2025-01-22T01:44:56Z</dcterms:modified>
</cp:coreProperties>
</file>