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6858000" cy="9144000"/>
  <p:embeddedFontLst>
    <p:embeddedFont>
      <p:font typeface="Arimo Bold" charset="1" panose="020B0704020202020204"/>
      <p:regular r:id="rId15"/>
    </p:embeddedFont>
    <p:embeddedFont>
      <p:font typeface="Arimo" charset="1" panose="020B0604020202020204"/>
      <p:regular r:id="rId16"/>
    </p:embeddedFont>
    <p:embeddedFont>
      <p:font typeface="Poppins Bold" charset="1" panose="00000800000000000000"/>
      <p:regular r:id="rId17"/>
    </p:embeddedFont>
    <p:embeddedFont>
      <p:font typeface="Poppins" charset="1" panose="00000500000000000000"/>
      <p:regular r:id="rId18"/>
    </p:embeddedFont>
    <p:embeddedFont>
      <p:font typeface="TT Fors Bold" charset="1" panose="020B0003030001020000"/>
      <p:regular r:id="rId19"/>
    </p:embeddedFont>
    <p:embeddedFont>
      <p:font typeface="TT Fors" charset="1" panose="020B000303000102000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20" Target="../media/image19.png" Type="http://schemas.openxmlformats.org/officeDocument/2006/relationships/image"/><Relationship Id="rId21" Target="../media/image20.svg" Type="http://schemas.openxmlformats.org/officeDocument/2006/relationships/image"/><Relationship Id="rId22" Target="../media/image21.svg" Type="http://schemas.openxmlformats.org/officeDocument/2006/relationships/image"/><Relationship Id="rId23" Target="../media/image22.png" Type="http://schemas.openxmlformats.org/officeDocument/2006/relationships/image"/><Relationship Id="rId24" Target="../media/image23.svg" Type="http://schemas.openxmlformats.org/officeDocument/2006/relationships/image"/><Relationship Id="rId25" Target="../media/image24.png" Type="http://schemas.openxmlformats.org/officeDocument/2006/relationships/image"/><Relationship Id="rId26" Target="../media/image25.svg" Type="http://schemas.openxmlformats.org/officeDocument/2006/relationships/image"/><Relationship Id="rId27" Target="../media/image26.png" Type="http://schemas.openxmlformats.org/officeDocument/2006/relationships/image"/><Relationship Id="rId28" Target="../media/image27.svg" Type="http://schemas.openxmlformats.org/officeDocument/2006/relationships/image"/><Relationship Id="rId29" Target="../media/image28.png" Type="http://schemas.openxmlformats.org/officeDocument/2006/relationships/image"/><Relationship Id="rId3" Target="../media/image2.svg" Type="http://schemas.openxmlformats.org/officeDocument/2006/relationships/image"/><Relationship Id="rId30" Target="../media/image29.svg" Type="http://schemas.openxmlformats.org/officeDocument/2006/relationships/image"/><Relationship Id="rId31" Target="../media/image30.png" Type="http://schemas.openxmlformats.org/officeDocument/2006/relationships/image"/><Relationship Id="rId32" Target="../media/image31.svg" Type="http://schemas.openxmlformats.org/officeDocument/2006/relationships/image"/><Relationship Id="rId33" Target="../media/image32.png" Type="http://schemas.openxmlformats.org/officeDocument/2006/relationships/image"/><Relationship Id="rId34" Target="../media/image33.svg" Type="http://schemas.openxmlformats.org/officeDocument/2006/relationships/image"/><Relationship Id="rId35" Target="../media/image34.png" Type="http://schemas.openxmlformats.org/officeDocument/2006/relationships/image"/><Relationship Id="rId36" Target="../media/image35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6.png" Type="http://schemas.openxmlformats.org/officeDocument/2006/relationships/image"/><Relationship Id="rId3" Target="../media/image37.png" Type="http://schemas.openxmlformats.org/officeDocument/2006/relationships/image"/><Relationship Id="rId4" Target="../media/image38.png" Type="http://schemas.openxmlformats.org/officeDocument/2006/relationships/image"/><Relationship Id="rId5" Target="../media/image39.svg" Type="http://schemas.openxmlformats.org/officeDocument/2006/relationships/image"/><Relationship Id="rId6" Target="../media/image40.png" Type="http://schemas.openxmlformats.org/officeDocument/2006/relationships/image"/><Relationship Id="rId7" Target="../media/image41.svg" Type="http://schemas.openxmlformats.org/officeDocument/2006/relationships/image"/><Relationship Id="rId8" Target="../media/image42.png" Type="http://schemas.openxmlformats.org/officeDocument/2006/relationships/image"/><Relationship Id="rId9" Target="../media/image43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0.png" Type="http://schemas.openxmlformats.org/officeDocument/2006/relationships/image"/><Relationship Id="rId11" Target="../media/image41.svg" Type="http://schemas.openxmlformats.org/officeDocument/2006/relationships/image"/><Relationship Id="rId12" Target="../media/image42.png" Type="http://schemas.openxmlformats.org/officeDocument/2006/relationships/image"/><Relationship Id="rId13" Target="../media/image43.svg" Type="http://schemas.openxmlformats.org/officeDocument/2006/relationships/image"/><Relationship Id="rId14" Target="../media/image37.png" Type="http://schemas.openxmlformats.org/officeDocument/2006/relationships/image"/><Relationship Id="rId15" Target="../media/image50.png" Type="http://schemas.openxmlformats.org/officeDocument/2006/relationships/image"/><Relationship Id="rId2" Target="../media/image44.png" Type="http://schemas.openxmlformats.org/officeDocument/2006/relationships/image"/><Relationship Id="rId3" Target="../media/image45.svg" Type="http://schemas.openxmlformats.org/officeDocument/2006/relationships/image"/><Relationship Id="rId4" Target="../media/image46.png" Type="http://schemas.openxmlformats.org/officeDocument/2006/relationships/image"/><Relationship Id="rId5" Target="../media/image47.svg" Type="http://schemas.openxmlformats.org/officeDocument/2006/relationships/image"/><Relationship Id="rId6" Target="../media/image48.png" Type="http://schemas.openxmlformats.org/officeDocument/2006/relationships/image"/><Relationship Id="rId7" Target="../media/image49.png" Type="http://schemas.openxmlformats.org/officeDocument/2006/relationships/image"/><Relationship Id="rId8" Target="../media/image38.png" Type="http://schemas.openxmlformats.org/officeDocument/2006/relationships/image"/><Relationship Id="rId9" Target="../media/image39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2.png" Type="http://schemas.openxmlformats.org/officeDocument/2006/relationships/image"/><Relationship Id="rId11" Target="../media/image53.png" Type="http://schemas.openxmlformats.org/officeDocument/2006/relationships/image"/><Relationship Id="rId2" Target="../media/image38.png" Type="http://schemas.openxmlformats.org/officeDocument/2006/relationships/image"/><Relationship Id="rId3" Target="../media/image39.svg" Type="http://schemas.openxmlformats.org/officeDocument/2006/relationships/image"/><Relationship Id="rId4" Target="../media/image40.png" Type="http://schemas.openxmlformats.org/officeDocument/2006/relationships/image"/><Relationship Id="rId5" Target="../media/image41.svg" Type="http://schemas.openxmlformats.org/officeDocument/2006/relationships/image"/><Relationship Id="rId6" Target="../media/image42.png" Type="http://schemas.openxmlformats.org/officeDocument/2006/relationships/image"/><Relationship Id="rId7" Target="../media/image43.svg" Type="http://schemas.openxmlformats.org/officeDocument/2006/relationships/image"/><Relationship Id="rId8" Target="../media/image37.png" Type="http://schemas.openxmlformats.org/officeDocument/2006/relationships/image"/><Relationship Id="rId9" Target="../media/image51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0.png" Type="http://schemas.openxmlformats.org/officeDocument/2006/relationships/image"/><Relationship Id="rId11" Target="../media/image61.svg" Type="http://schemas.openxmlformats.org/officeDocument/2006/relationships/image"/><Relationship Id="rId12" Target="../media/image62.png" Type="http://schemas.openxmlformats.org/officeDocument/2006/relationships/image"/><Relationship Id="rId13" Target="../media/image63.svg" Type="http://schemas.openxmlformats.org/officeDocument/2006/relationships/image"/><Relationship Id="rId14" Target="../media/image42.png" Type="http://schemas.openxmlformats.org/officeDocument/2006/relationships/image"/><Relationship Id="rId15" Target="../media/image43.svg" Type="http://schemas.openxmlformats.org/officeDocument/2006/relationships/image"/><Relationship Id="rId16" Target="../media/image64.png" Type="http://schemas.openxmlformats.org/officeDocument/2006/relationships/image"/><Relationship Id="rId17" Target="../media/image65.svg" Type="http://schemas.openxmlformats.org/officeDocument/2006/relationships/image"/><Relationship Id="rId18" Target="../media/image40.png" Type="http://schemas.openxmlformats.org/officeDocument/2006/relationships/image"/><Relationship Id="rId19" Target="../media/image41.svg" Type="http://schemas.openxmlformats.org/officeDocument/2006/relationships/image"/><Relationship Id="rId2" Target="../media/image54.png" Type="http://schemas.openxmlformats.org/officeDocument/2006/relationships/image"/><Relationship Id="rId20" Target="../media/image66.png" Type="http://schemas.openxmlformats.org/officeDocument/2006/relationships/image"/><Relationship Id="rId21" Target="../media/image67.svg" Type="http://schemas.openxmlformats.org/officeDocument/2006/relationships/image"/><Relationship Id="rId22" Target="../media/image68.jpeg" Type="http://schemas.openxmlformats.org/officeDocument/2006/relationships/image"/><Relationship Id="rId23" Target="../media/image69.jpeg" Type="http://schemas.openxmlformats.org/officeDocument/2006/relationships/image"/><Relationship Id="rId24" Target="../media/image37.png" Type="http://schemas.openxmlformats.org/officeDocument/2006/relationships/image"/><Relationship Id="rId25" Target="../media/image70.png" Type="http://schemas.openxmlformats.org/officeDocument/2006/relationships/image"/><Relationship Id="rId26" Target="../media/image71.svg" Type="http://schemas.openxmlformats.org/officeDocument/2006/relationships/image"/><Relationship Id="rId3" Target="../media/image55.svg" Type="http://schemas.openxmlformats.org/officeDocument/2006/relationships/image"/><Relationship Id="rId4" Target="../media/image56.png" Type="http://schemas.openxmlformats.org/officeDocument/2006/relationships/image"/><Relationship Id="rId5" Target="../media/image57.svg" Type="http://schemas.openxmlformats.org/officeDocument/2006/relationships/image"/><Relationship Id="rId6" Target="../media/image58.png" Type="http://schemas.openxmlformats.org/officeDocument/2006/relationships/image"/><Relationship Id="rId7" Target="../media/image59.svg" Type="http://schemas.openxmlformats.org/officeDocument/2006/relationships/image"/><Relationship Id="rId8" Target="../media/image38.png" Type="http://schemas.openxmlformats.org/officeDocument/2006/relationships/image"/><Relationship Id="rId9" Target="../media/image39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0.png" Type="http://schemas.openxmlformats.org/officeDocument/2006/relationships/image"/><Relationship Id="rId11" Target="../media/image61.svg" Type="http://schemas.openxmlformats.org/officeDocument/2006/relationships/image"/><Relationship Id="rId12" Target="../media/image62.png" Type="http://schemas.openxmlformats.org/officeDocument/2006/relationships/image"/><Relationship Id="rId13" Target="../media/image63.svg" Type="http://schemas.openxmlformats.org/officeDocument/2006/relationships/image"/><Relationship Id="rId14" Target="../media/image42.png" Type="http://schemas.openxmlformats.org/officeDocument/2006/relationships/image"/><Relationship Id="rId15" Target="../media/image43.svg" Type="http://schemas.openxmlformats.org/officeDocument/2006/relationships/image"/><Relationship Id="rId16" Target="../media/image64.png" Type="http://schemas.openxmlformats.org/officeDocument/2006/relationships/image"/><Relationship Id="rId17" Target="../media/image65.svg" Type="http://schemas.openxmlformats.org/officeDocument/2006/relationships/image"/><Relationship Id="rId18" Target="../media/image40.png" Type="http://schemas.openxmlformats.org/officeDocument/2006/relationships/image"/><Relationship Id="rId19" Target="../media/image41.svg" Type="http://schemas.openxmlformats.org/officeDocument/2006/relationships/image"/><Relationship Id="rId2" Target="../media/image54.png" Type="http://schemas.openxmlformats.org/officeDocument/2006/relationships/image"/><Relationship Id="rId20" Target="../media/image66.png" Type="http://schemas.openxmlformats.org/officeDocument/2006/relationships/image"/><Relationship Id="rId21" Target="../media/image67.svg" Type="http://schemas.openxmlformats.org/officeDocument/2006/relationships/image"/><Relationship Id="rId22" Target="../media/image37.png" Type="http://schemas.openxmlformats.org/officeDocument/2006/relationships/image"/><Relationship Id="rId23" Target="../media/image72.jpeg" Type="http://schemas.openxmlformats.org/officeDocument/2006/relationships/image"/><Relationship Id="rId24" Target="../media/image73.jpeg" Type="http://schemas.openxmlformats.org/officeDocument/2006/relationships/image"/><Relationship Id="rId25" Target="../media/image70.png" Type="http://schemas.openxmlformats.org/officeDocument/2006/relationships/image"/><Relationship Id="rId26" Target="../media/image71.svg" Type="http://schemas.openxmlformats.org/officeDocument/2006/relationships/image"/><Relationship Id="rId3" Target="../media/image55.svg" Type="http://schemas.openxmlformats.org/officeDocument/2006/relationships/image"/><Relationship Id="rId4" Target="../media/image56.png" Type="http://schemas.openxmlformats.org/officeDocument/2006/relationships/image"/><Relationship Id="rId5" Target="../media/image57.svg" Type="http://schemas.openxmlformats.org/officeDocument/2006/relationships/image"/><Relationship Id="rId6" Target="../media/image58.png" Type="http://schemas.openxmlformats.org/officeDocument/2006/relationships/image"/><Relationship Id="rId7" Target="../media/image59.svg" Type="http://schemas.openxmlformats.org/officeDocument/2006/relationships/image"/><Relationship Id="rId8" Target="../media/image38.png" Type="http://schemas.openxmlformats.org/officeDocument/2006/relationships/image"/><Relationship Id="rId9" Target="../media/image39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5.svg" Type="http://schemas.openxmlformats.org/officeDocument/2006/relationships/image"/><Relationship Id="rId11" Target="../media/image76.png" Type="http://schemas.openxmlformats.org/officeDocument/2006/relationships/image"/><Relationship Id="rId12" Target="../media/image77.svg" Type="http://schemas.openxmlformats.org/officeDocument/2006/relationships/image"/><Relationship Id="rId13" Target="../media/image78.png" Type="http://schemas.openxmlformats.org/officeDocument/2006/relationships/image"/><Relationship Id="rId14" Target="../media/image79.svg" Type="http://schemas.openxmlformats.org/officeDocument/2006/relationships/image"/><Relationship Id="rId15" Target="../media/image42.png" Type="http://schemas.openxmlformats.org/officeDocument/2006/relationships/image"/><Relationship Id="rId16" Target="../media/image43.svg" Type="http://schemas.openxmlformats.org/officeDocument/2006/relationships/image"/><Relationship Id="rId2" Target="../media/image38.png" Type="http://schemas.openxmlformats.org/officeDocument/2006/relationships/image"/><Relationship Id="rId3" Target="../media/image39.svg" Type="http://schemas.openxmlformats.org/officeDocument/2006/relationships/image"/><Relationship Id="rId4" Target="../media/image40.png" Type="http://schemas.openxmlformats.org/officeDocument/2006/relationships/image"/><Relationship Id="rId5" Target="../media/image41.svg" Type="http://schemas.openxmlformats.org/officeDocument/2006/relationships/image"/><Relationship Id="rId6" Target="../media/image37.png" Type="http://schemas.openxmlformats.org/officeDocument/2006/relationships/image"/><Relationship Id="rId7" Target="../media/image70.png" Type="http://schemas.openxmlformats.org/officeDocument/2006/relationships/image"/><Relationship Id="rId8" Target="../media/image71.svg" Type="http://schemas.openxmlformats.org/officeDocument/2006/relationships/image"/><Relationship Id="rId9" Target="../media/image74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1.svg" Type="http://schemas.openxmlformats.org/officeDocument/2006/relationships/image"/><Relationship Id="rId11" Target="../media/image82.png" Type="http://schemas.openxmlformats.org/officeDocument/2006/relationships/image"/><Relationship Id="rId12" Target="../media/image83.svg" Type="http://schemas.openxmlformats.org/officeDocument/2006/relationships/image"/><Relationship Id="rId13" Target="../media/image42.png" Type="http://schemas.openxmlformats.org/officeDocument/2006/relationships/image"/><Relationship Id="rId14" Target="../media/image43.svg" Type="http://schemas.openxmlformats.org/officeDocument/2006/relationships/image"/><Relationship Id="rId2" Target="../media/image70.png" Type="http://schemas.openxmlformats.org/officeDocument/2006/relationships/image"/><Relationship Id="rId3" Target="../media/image71.svg" Type="http://schemas.openxmlformats.org/officeDocument/2006/relationships/image"/><Relationship Id="rId4" Target="../media/image38.png" Type="http://schemas.openxmlformats.org/officeDocument/2006/relationships/image"/><Relationship Id="rId5" Target="../media/image39.svg" Type="http://schemas.openxmlformats.org/officeDocument/2006/relationships/image"/><Relationship Id="rId6" Target="../media/image40.png" Type="http://schemas.openxmlformats.org/officeDocument/2006/relationships/image"/><Relationship Id="rId7" Target="../media/image41.svg" Type="http://schemas.openxmlformats.org/officeDocument/2006/relationships/image"/><Relationship Id="rId8" Target="../media/image37.png" Type="http://schemas.openxmlformats.org/officeDocument/2006/relationships/image"/><Relationship Id="rId9" Target="../media/image80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2.png" Type="http://schemas.openxmlformats.org/officeDocument/2006/relationships/image"/><Relationship Id="rId11" Target="../media/image23.svg" Type="http://schemas.openxmlformats.org/officeDocument/2006/relationships/image"/><Relationship Id="rId12" Target="../media/image90.png" Type="http://schemas.openxmlformats.org/officeDocument/2006/relationships/image"/><Relationship Id="rId13" Target="../media/image91.svg" Type="http://schemas.openxmlformats.org/officeDocument/2006/relationships/image"/><Relationship Id="rId14" Target="../media/image24.png" Type="http://schemas.openxmlformats.org/officeDocument/2006/relationships/image"/><Relationship Id="rId15" Target="../media/image25.svg" Type="http://schemas.openxmlformats.org/officeDocument/2006/relationships/image"/><Relationship Id="rId16" Target="../media/image32.png" Type="http://schemas.openxmlformats.org/officeDocument/2006/relationships/image"/><Relationship Id="rId17" Target="../media/image33.svg" Type="http://schemas.openxmlformats.org/officeDocument/2006/relationships/image"/><Relationship Id="rId18" Target="../media/image92.png" Type="http://schemas.openxmlformats.org/officeDocument/2006/relationships/image"/><Relationship Id="rId19" Target="../media/image93.svg" Type="http://schemas.openxmlformats.org/officeDocument/2006/relationships/image"/><Relationship Id="rId2" Target="../media/image1.png" Type="http://schemas.openxmlformats.org/officeDocument/2006/relationships/image"/><Relationship Id="rId20" Target="../media/image94.png" Type="http://schemas.openxmlformats.org/officeDocument/2006/relationships/image"/><Relationship Id="rId21" Target="../media/image95.svg" Type="http://schemas.openxmlformats.org/officeDocument/2006/relationships/image"/><Relationship Id="rId22" Target="../media/image96.png" Type="http://schemas.openxmlformats.org/officeDocument/2006/relationships/image"/><Relationship Id="rId23" Target="../media/image97.svg" Type="http://schemas.openxmlformats.org/officeDocument/2006/relationships/image"/><Relationship Id="rId24" Target="../media/image98.png" Type="http://schemas.openxmlformats.org/officeDocument/2006/relationships/image"/><Relationship Id="rId25" Target="../media/image99.svg" Type="http://schemas.openxmlformats.org/officeDocument/2006/relationships/image"/><Relationship Id="rId26" Target="../media/image100.png" Type="http://schemas.openxmlformats.org/officeDocument/2006/relationships/image"/><Relationship Id="rId27" Target="../media/image101.svg" Type="http://schemas.openxmlformats.org/officeDocument/2006/relationships/image"/><Relationship Id="rId28" Target="../media/image102.png" Type="http://schemas.openxmlformats.org/officeDocument/2006/relationships/image"/><Relationship Id="rId29" Target="../media/image103.svg" Type="http://schemas.openxmlformats.org/officeDocument/2006/relationships/image"/><Relationship Id="rId3" Target="../media/image2.svg" Type="http://schemas.openxmlformats.org/officeDocument/2006/relationships/image"/><Relationship Id="rId30" Target="../media/image104.png" Type="http://schemas.openxmlformats.org/officeDocument/2006/relationships/image"/><Relationship Id="rId31" Target="../media/image105.svg" Type="http://schemas.openxmlformats.org/officeDocument/2006/relationships/image"/><Relationship Id="rId32" Target="../media/image106.png" Type="http://schemas.openxmlformats.org/officeDocument/2006/relationships/image"/><Relationship Id="rId33" Target="../media/image107.svg" Type="http://schemas.openxmlformats.org/officeDocument/2006/relationships/image"/><Relationship Id="rId34" Target="../media/image108.png" Type="http://schemas.openxmlformats.org/officeDocument/2006/relationships/image"/><Relationship Id="rId35" Target="../media/image109.svg" Type="http://schemas.openxmlformats.org/officeDocument/2006/relationships/image"/><Relationship Id="rId36" Target="../media/image110.png" Type="http://schemas.openxmlformats.org/officeDocument/2006/relationships/image"/><Relationship Id="rId37" Target="../media/image111.png" Type="http://schemas.openxmlformats.org/officeDocument/2006/relationships/image"/><Relationship Id="rId38" Target="../media/image112.png" Type="http://schemas.openxmlformats.org/officeDocument/2006/relationships/image"/><Relationship Id="rId4" Target="../media/image84.png" Type="http://schemas.openxmlformats.org/officeDocument/2006/relationships/image"/><Relationship Id="rId5" Target="../media/image85.svg" Type="http://schemas.openxmlformats.org/officeDocument/2006/relationships/image"/><Relationship Id="rId6" Target="../media/image86.png" Type="http://schemas.openxmlformats.org/officeDocument/2006/relationships/image"/><Relationship Id="rId7" Target="../media/image87.svg" Type="http://schemas.openxmlformats.org/officeDocument/2006/relationships/image"/><Relationship Id="rId8" Target="../media/image88.png" Type="http://schemas.openxmlformats.org/officeDocument/2006/relationships/image"/><Relationship Id="rId9" Target="../media/image89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D65A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895671" y="904689"/>
            <a:ext cx="2535079" cy="738374"/>
          </a:xfrm>
          <a:custGeom>
            <a:avLst/>
            <a:gdLst/>
            <a:ahLst/>
            <a:cxnLst/>
            <a:rect r="r" b="b" t="t" l="l"/>
            <a:pathLst>
              <a:path h="738374" w="2535079">
                <a:moveTo>
                  <a:pt x="0" y="0"/>
                </a:moveTo>
                <a:lnTo>
                  <a:pt x="2535079" y="0"/>
                </a:lnTo>
                <a:lnTo>
                  <a:pt x="2535079" y="738373"/>
                </a:lnTo>
                <a:lnTo>
                  <a:pt x="0" y="7383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1435" r="0" b="-143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111003" y="7085827"/>
            <a:ext cx="13232606" cy="2832261"/>
            <a:chOff x="0" y="0"/>
            <a:chExt cx="17643474" cy="377634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7643473" cy="3776348"/>
            </a:xfrm>
            <a:custGeom>
              <a:avLst/>
              <a:gdLst/>
              <a:ahLst/>
              <a:cxnLst/>
              <a:rect r="r" b="b" t="t" l="l"/>
              <a:pathLst>
                <a:path h="3776348" w="17643473">
                  <a:moveTo>
                    <a:pt x="0" y="0"/>
                  </a:moveTo>
                  <a:lnTo>
                    <a:pt x="17643473" y="0"/>
                  </a:lnTo>
                  <a:lnTo>
                    <a:pt x="17643473" y="3776348"/>
                  </a:lnTo>
                  <a:lnTo>
                    <a:pt x="0" y="377634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17643474" cy="3795398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3719"/>
                </a:lnSpc>
              </a:pPr>
              <a:r>
                <a:rPr lang="en-US" sz="3099" b="true">
                  <a:solidFill>
                    <a:srgbClr val="FFDC69"/>
                  </a:solidFill>
                  <a:latin typeface="Arimo Bold"/>
                  <a:ea typeface="Arimo Bold"/>
                  <a:cs typeface="Arimo Bold"/>
                  <a:sym typeface="Arimo Bold"/>
                </a:rPr>
                <a:t>Anne-Sophie Stockmarr</a:t>
              </a:r>
            </a:p>
            <a:p>
              <a:pPr algn="ctr">
                <a:lnSpc>
                  <a:spcPts val="3479"/>
                </a:lnSpc>
              </a:pPr>
              <a:r>
                <a:rPr lang="en-US" sz="2899">
                  <a:solidFill>
                    <a:srgbClr val="FFDC69"/>
                  </a:solidFill>
                  <a:latin typeface="Arimo"/>
                  <a:ea typeface="Arimo"/>
                  <a:cs typeface="Arimo"/>
                  <a:sym typeface="Arimo"/>
                </a:rPr>
                <a:t> Global Lead, Political Advocacy &amp; UN representative  </a:t>
              </a:r>
            </a:p>
            <a:p>
              <a:pPr algn="ctr">
                <a:lnSpc>
                  <a:spcPts val="3479"/>
                </a:lnSpc>
              </a:pPr>
              <a:r>
                <a:rPr lang="en-US" sz="2899">
                  <a:solidFill>
                    <a:srgbClr val="FFDC69"/>
                  </a:solidFill>
                  <a:latin typeface="Arimo"/>
                  <a:ea typeface="Arimo"/>
                  <a:cs typeface="Arimo"/>
                  <a:sym typeface="Arimo"/>
                </a:rPr>
                <a:t>International Planned Parenthood Federation</a:t>
              </a:r>
            </a:p>
            <a:p>
              <a:pPr algn="ctr">
                <a:lnSpc>
                  <a:spcPts val="3479"/>
                </a:lnSpc>
              </a:pPr>
              <a:r>
                <a:rPr lang="en-US" sz="2899">
                  <a:solidFill>
                    <a:srgbClr val="FFDC69"/>
                  </a:solidFill>
                  <a:latin typeface="Arimo"/>
                  <a:ea typeface="Arimo"/>
                  <a:cs typeface="Arimo"/>
                  <a:sym typeface="Arimo"/>
                </a:rPr>
                <a:t>New York Liaison Office</a:t>
              </a:r>
            </a:p>
            <a:p>
              <a:pPr algn="ctr">
                <a:lnSpc>
                  <a:spcPts val="3479"/>
                </a:lnSpc>
              </a:pPr>
            </a:p>
            <a:p>
              <a:pPr algn="ctr">
                <a:lnSpc>
                  <a:spcPts val="347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2878432" y="1643062"/>
            <a:ext cx="11613633" cy="4548833"/>
            <a:chOff x="0" y="0"/>
            <a:chExt cx="15484844" cy="606511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5484842" cy="6065111"/>
            </a:xfrm>
            <a:custGeom>
              <a:avLst/>
              <a:gdLst/>
              <a:ahLst/>
              <a:cxnLst/>
              <a:rect r="r" b="b" t="t" l="l"/>
              <a:pathLst>
                <a:path h="6065111" w="15484842">
                  <a:moveTo>
                    <a:pt x="0" y="0"/>
                  </a:moveTo>
                  <a:lnTo>
                    <a:pt x="15484842" y="0"/>
                  </a:lnTo>
                  <a:lnTo>
                    <a:pt x="15484842" y="6065111"/>
                  </a:lnTo>
                  <a:lnTo>
                    <a:pt x="0" y="606511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19050"/>
              <a:ext cx="15484844" cy="6046061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ctr">
                <a:lnSpc>
                  <a:spcPts val="4643"/>
                </a:lnSpc>
              </a:pPr>
              <a:r>
                <a:rPr lang="en-US" b="true" sz="4299" spc="-85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UN Expert Group Meeting on </a:t>
              </a:r>
            </a:p>
            <a:p>
              <a:pPr algn="ctr">
                <a:lnSpc>
                  <a:spcPts val="4643"/>
                </a:lnSpc>
              </a:pPr>
              <a:r>
                <a:rPr lang="en-US" b="true" sz="4299" spc="-85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Sustainable Development Goal 5 (SDG 5) </a:t>
              </a:r>
            </a:p>
            <a:p>
              <a:pPr algn="ctr">
                <a:lnSpc>
                  <a:spcPts val="4643"/>
                </a:lnSpc>
              </a:pPr>
            </a:p>
            <a:p>
              <a:pPr algn="ctr">
                <a:lnSpc>
                  <a:spcPts val="4643"/>
                </a:lnSpc>
              </a:pPr>
              <a:r>
                <a:rPr lang="en-US" b="true" sz="4299" spc="-85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Gender Equality and its interlinkages</a:t>
              </a:r>
            </a:p>
            <a:p>
              <a:pPr algn="ctr">
                <a:lnSpc>
                  <a:spcPts val="4643"/>
                </a:lnSpc>
              </a:pPr>
              <a:r>
                <a:rPr lang="en-US" b="true" sz="4299" spc="-85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with other SDGs</a:t>
              </a:r>
            </a:p>
            <a:p>
              <a:pPr algn="ctr">
                <a:lnSpc>
                  <a:spcPts val="4643"/>
                </a:lnSpc>
              </a:pPr>
              <a:r>
                <a:rPr lang="en-US" b="true" sz="4299" spc="-85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</a:p>
            <a:p>
              <a:pPr algn="ctr">
                <a:lnSpc>
                  <a:spcPts val="4643"/>
                </a:lnSpc>
              </a:pPr>
              <a:r>
                <a:rPr lang="en-US" sz="4299" spc="-89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 21st January 2025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651004" y="639828"/>
            <a:ext cx="2430282" cy="2411691"/>
          </a:xfrm>
          <a:custGeom>
            <a:avLst/>
            <a:gdLst/>
            <a:ahLst/>
            <a:cxnLst/>
            <a:rect r="r" b="b" t="t" l="l"/>
            <a:pathLst>
              <a:path h="2411691" w="2430282">
                <a:moveTo>
                  <a:pt x="0" y="0"/>
                </a:moveTo>
                <a:lnTo>
                  <a:pt x="2430282" y="0"/>
                </a:lnTo>
                <a:lnTo>
                  <a:pt x="2430282" y="2411691"/>
                </a:lnTo>
                <a:lnTo>
                  <a:pt x="0" y="24116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5343609" y="3776151"/>
            <a:ext cx="2258728" cy="2842951"/>
          </a:xfrm>
          <a:custGeom>
            <a:avLst/>
            <a:gdLst/>
            <a:ahLst/>
            <a:cxnLst/>
            <a:rect r="r" b="b" t="t" l="l"/>
            <a:pathLst>
              <a:path h="2842951" w="2258728">
                <a:moveTo>
                  <a:pt x="0" y="0"/>
                </a:moveTo>
                <a:lnTo>
                  <a:pt x="2258728" y="0"/>
                </a:lnTo>
                <a:lnTo>
                  <a:pt x="2258728" y="2842951"/>
                </a:lnTo>
                <a:lnTo>
                  <a:pt x="0" y="28429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651004" y="4658238"/>
            <a:ext cx="852302" cy="970528"/>
          </a:xfrm>
          <a:custGeom>
            <a:avLst/>
            <a:gdLst/>
            <a:ahLst/>
            <a:cxnLst/>
            <a:rect r="r" b="b" t="t" l="l"/>
            <a:pathLst>
              <a:path h="970528" w="852302">
                <a:moveTo>
                  <a:pt x="0" y="0"/>
                </a:moveTo>
                <a:lnTo>
                  <a:pt x="852302" y="0"/>
                </a:lnTo>
                <a:lnTo>
                  <a:pt x="852302" y="970527"/>
                </a:lnTo>
                <a:lnTo>
                  <a:pt x="0" y="97052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-444073" y="2979723"/>
            <a:ext cx="1131589" cy="1108755"/>
          </a:xfrm>
          <a:custGeom>
            <a:avLst/>
            <a:gdLst/>
            <a:ahLst/>
            <a:cxnLst/>
            <a:rect r="r" b="b" t="t" l="l"/>
            <a:pathLst>
              <a:path h="1108755" w="1131589">
                <a:moveTo>
                  <a:pt x="0" y="0"/>
                </a:moveTo>
                <a:lnTo>
                  <a:pt x="1131589" y="0"/>
                </a:lnTo>
                <a:lnTo>
                  <a:pt x="1131589" y="1108755"/>
                </a:lnTo>
                <a:lnTo>
                  <a:pt x="0" y="110875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4348598" y="-306255"/>
            <a:ext cx="723028" cy="810000"/>
          </a:xfrm>
          <a:custGeom>
            <a:avLst/>
            <a:gdLst/>
            <a:ahLst/>
            <a:cxnLst/>
            <a:rect r="r" b="b" t="t" l="l"/>
            <a:pathLst>
              <a:path h="810000" w="723028">
                <a:moveTo>
                  <a:pt x="0" y="0"/>
                </a:moveTo>
                <a:lnTo>
                  <a:pt x="723028" y="0"/>
                </a:lnTo>
                <a:lnTo>
                  <a:pt x="723028" y="810000"/>
                </a:lnTo>
                <a:lnTo>
                  <a:pt x="0" y="8100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405661" y="1035673"/>
            <a:ext cx="740408" cy="810000"/>
          </a:xfrm>
          <a:custGeom>
            <a:avLst/>
            <a:gdLst/>
            <a:ahLst/>
            <a:cxnLst/>
            <a:rect r="r" b="b" t="t" l="l"/>
            <a:pathLst>
              <a:path h="810000" w="740408">
                <a:moveTo>
                  <a:pt x="0" y="0"/>
                </a:moveTo>
                <a:lnTo>
                  <a:pt x="740408" y="0"/>
                </a:lnTo>
                <a:lnTo>
                  <a:pt x="740408" y="810001"/>
                </a:lnTo>
                <a:lnTo>
                  <a:pt x="0" y="81000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416387" y="742065"/>
            <a:ext cx="829875" cy="810000"/>
          </a:xfrm>
          <a:custGeom>
            <a:avLst/>
            <a:gdLst/>
            <a:ahLst/>
            <a:cxnLst/>
            <a:rect r="r" b="b" t="t" l="l"/>
            <a:pathLst>
              <a:path h="810000" w="829875">
                <a:moveTo>
                  <a:pt x="0" y="0"/>
                </a:moveTo>
                <a:lnTo>
                  <a:pt x="829875" y="0"/>
                </a:lnTo>
                <a:lnTo>
                  <a:pt x="829875" y="810000"/>
                </a:lnTo>
                <a:lnTo>
                  <a:pt x="0" y="8100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246262" y="2991552"/>
            <a:ext cx="1070195" cy="1085096"/>
          </a:xfrm>
          <a:custGeom>
            <a:avLst/>
            <a:gdLst/>
            <a:ahLst/>
            <a:cxnLst/>
            <a:rect r="r" b="b" t="t" l="l"/>
            <a:pathLst>
              <a:path h="1085096" w="1070195">
                <a:moveTo>
                  <a:pt x="0" y="0"/>
                </a:moveTo>
                <a:lnTo>
                  <a:pt x="1070195" y="0"/>
                </a:lnTo>
                <a:lnTo>
                  <a:pt x="1070195" y="1085097"/>
                </a:lnTo>
                <a:lnTo>
                  <a:pt x="0" y="108509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785704" y="-53379"/>
            <a:ext cx="850360" cy="810000"/>
          </a:xfrm>
          <a:custGeom>
            <a:avLst/>
            <a:gdLst/>
            <a:ahLst/>
            <a:cxnLst/>
            <a:rect r="r" b="b" t="t" l="l"/>
            <a:pathLst>
              <a:path h="810000" w="850360">
                <a:moveTo>
                  <a:pt x="0" y="0"/>
                </a:moveTo>
                <a:lnTo>
                  <a:pt x="850360" y="0"/>
                </a:lnTo>
                <a:lnTo>
                  <a:pt x="850360" y="810000"/>
                </a:lnTo>
                <a:lnTo>
                  <a:pt x="0" y="81000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3012927" y="966376"/>
            <a:ext cx="826538" cy="810000"/>
          </a:xfrm>
          <a:custGeom>
            <a:avLst/>
            <a:gdLst/>
            <a:ahLst/>
            <a:cxnLst/>
            <a:rect r="r" b="b" t="t" l="l"/>
            <a:pathLst>
              <a:path h="810000" w="826538">
                <a:moveTo>
                  <a:pt x="0" y="0"/>
                </a:moveTo>
                <a:lnTo>
                  <a:pt x="826537" y="0"/>
                </a:lnTo>
                <a:lnTo>
                  <a:pt x="826537" y="810001"/>
                </a:lnTo>
                <a:lnTo>
                  <a:pt x="0" y="81000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7204307" y="6977228"/>
            <a:ext cx="1136403" cy="1294037"/>
          </a:xfrm>
          <a:custGeom>
            <a:avLst/>
            <a:gdLst/>
            <a:ahLst/>
            <a:cxnLst/>
            <a:rect r="r" b="b" t="t" l="l"/>
            <a:pathLst>
              <a:path h="1294037" w="1136403">
                <a:moveTo>
                  <a:pt x="0" y="0"/>
                </a:moveTo>
                <a:lnTo>
                  <a:pt x="1136403" y="0"/>
                </a:lnTo>
                <a:lnTo>
                  <a:pt x="1136403" y="1294037"/>
                </a:lnTo>
                <a:lnTo>
                  <a:pt x="0" y="1294037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6097703" y="9371362"/>
            <a:ext cx="1161597" cy="1080000"/>
          </a:xfrm>
          <a:custGeom>
            <a:avLst/>
            <a:gdLst/>
            <a:ahLst/>
            <a:cxnLst/>
            <a:rect r="r" b="b" t="t" l="l"/>
            <a:pathLst>
              <a:path h="1080000" w="1161597">
                <a:moveTo>
                  <a:pt x="0" y="0"/>
                </a:moveTo>
                <a:lnTo>
                  <a:pt x="1161597" y="0"/>
                </a:lnTo>
                <a:lnTo>
                  <a:pt x="1161597" y="1080000"/>
                </a:lnTo>
                <a:lnTo>
                  <a:pt x="0" y="1080000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7581161" y="4142184"/>
            <a:ext cx="901767" cy="1080000"/>
          </a:xfrm>
          <a:custGeom>
            <a:avLst/>
            <a:gdLst/>
            <a:ahLst/>
            <a:cxnLst/>
            <a:rect r="r" b="b" t="t" l="l"/>
            <a:pathLst>
              <a:path h="1080000" w="901767">
                <a:moveTo>
                  <a:pt x="0" y="0"/>
                </a:moveTo>
                <a:lnTo>
                  <a:pt x="901767" y="0"/>
                </a:lnTo>
                <a:lnTo>
                  <a:pt x="901767" y="1080000"/>
                </a:lnTo>
                <a:lnTo>
                  <a:pt x="0" y="1080000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5759112" y="7731265"/>
            <a:ext cx="1061736" cy="1080000"/>
          </a:xfrm>
          <a:custGeom>
            <a:avLst/>
            <a:gdLst/>
            <a:ahLst/>
            <a:cxnLst/>
            <a:rect r="r" b="b" t="t" l="l"/>
            <a:pathLst>
              <a:path h="1080000" w="1061736">
                <a:moveTo>
                  <a:pt x="0" y="0"/>
                </a:moveTo>
                <a:lnTo>
                  <a:pt x="1061736" y="0"/>
                </a:lnTo>
                <a:lnTo>
                  <a:pt x="1061736" y="1080000"/>
                </a:lnTo>
                <a:lnTo>
                  <a:pt x="0" y="1080000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4127496" y="9100786"/>
            <a:ext cx="1436715" cy="1456271"/>
          </a:xfrm>
          <a:custGeom>
            <a:avLst/>
            <a:gdLst/>
            <a:ahLst/>
            <a:cxnLst/>
            <a:rect r="r" b="b" t="t" l="l"/>
            <a:pathLst>
              <a:path h="1456271" w="1436715">
                <a:moveTo>
                  <a:pt x="0" y="0"/>
                </a:moveTo>
                <a:lnTo>
                  <a:pt x="1436716" y="0"/>
                </a:lnTo>
                <a:lnTo>
                  <a:pt x="1436716" y="1456270"/>
                </a:lnTo>
                <a:lnTo>
                  <a:pt x="0" y="1456270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2050721" y="9424209"/>
            <a:ext cx="1495953" cy="1080000"/>
          </a:xfrm>
          <a:custGeom>
            <a:avLst/>
            <a:gdLst/>
            <a:ahLst/>
            <a:cxnLst/>
            <a:rect r="r" b="b" t="t" l="l"/>
            <a:pathLst>
              <a:path h="1080000" w="1495953">
                <a:moveTo>
                  <a:pt x="0" y="0"/>
                </a:moveTo>
                <a:lnTo>
                  <a:pt x="1495953" y="0"/>
                </a:lnTo>
                <a:lnTo>
                  <a:pt x="1495953" y="1080000"/>
                </a:lnTo>
                <a:lnTo>
                  <a:pt x="0" y="1080000"/>
                </a:lnTo>
                <a:lnTo>
                  <a:pt x="0" y="0"/>
                </a:lnTo>
                <a:close/>
              </a:path>
            </a:pathLst>
          </a:custGeom>
          <a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6372240" y="5401721"/>
            <a:ext cx="1230097" cy="1217381"/>
          </a:xfrm>
          <a:custGeom>
            <a:avLst/>
            <a:gdLst/>
            <a:ahLst/>
            <a:cxnLst/>
            <a:rect r="r" b="b" t="t" l="l"/>
            <a:pathLst>
              <a:path h="1217381" w="1230097">
                <a:moveTo>
                  <a:pt x="0" y="0"/>
                </a:moveTo>
                <a:lnTo>
                  <a:pt x="1230097" y="0"/>
                </a:lnTo>
                <a:lnTo>
                  <a:pt x="1230097" y="1217381"/>
                </a:lnTo>
                <a:lnTo>
                  <a:pt x="0" y="1217381"/>
                </a:lnTo>
                <a:lnTo>
                  <a:pt x="0" y="0"/>
                </a:lnTo>
                <a:close/>
              </a:path>
            </a:pathLst>
          </a:custGeom>
          <a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046126" y="2280128"/>
            <a:ext cx="13418540" cy="7648568"/>
          </a:xfrm>
          <a:custGeom>
            <a:avLst/>
            <a:gdLst/>
            <a:ahLst/>
            <a:cxnLst/>
            <a:rect r="r" b="b" t="t" l="l"/>
            <a:pathLst>
              <a:path h="7648568" w="13418540">
                <a:moveTo>
                  <a:pt x="0" y="0"/>
                </a:moveTo>
                <a:lnTo>
                  <a:pt x="13418540" y="0"/>
                </a:lnTo>
                <a:lnTo>
                  <a:pt x="13418540" y="7648568"/>
                </a:lnTo>
                <a:lnTo>
                  <a:pt x="0" y="76485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6000"/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3715745" y="3038979"/>
            <a:ext cx="3543555" cy="23889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54"/>
              </a:lnSpc>
            </a:pPr>
            <a:r>
              <a:rPr lang="en-US" sz="2200">
                <a:solidFill>
                  <a:srgbClr val="252982"/>
                </a:solidFill>
                <a:latin typeface="Poppins"/>
                <a:ea typeface="Poppins"/>
                <a:cs typeface="Poppins"/>
                <a:sym typeface="Poppins"/>
              </a:rPr>
              <a:t>IPPF delivers care to people in need no matter where they are, no matter who they are, including </a:t>
            </a:r>
          </a:p>
          <a:p>
            <a:pPr algn="ctr">
              <a:lnSpc>
                <a:spcPts val="2354"/>
              </a:lnSpc>
            </a:pPr>
            <a:r>
              <a:rPr lang="en-US" sz="2200">
                <a:solidFill>
                  <a:srgbClr val="252982"/>
                </a:solidFill>
                <a:latin typeface="Poppins"/>
                <a:ea typeface="Poppins"/>
                <a:cs typeface="Poppins"/>
                <a:sym typeface="Poppins"/>
              </a:rPr>
              <a:t>    the most </a:t>
            </a:r>
          </a:p>
          <a:p>
            <a:pPr algn="ctr">
              <a:lnSpc>
                <a:spcPts val="2354"/>
              </a:lnSpc>
            </a:pPr>
            <a:r>
              <a:rPr lang="en-US" sz="2200">
                <a:solidFill>
                  <a:srgbClr val="252982"/>
                </a:solidFill>
                <a:latin typeface="Poppins"/>
                <a:ea typeface="Poppins"/>
                <a:cs typeface="Poppins"/>
                <a:sym typeface="Poppins"/>
              </a:rPr>
              <a:t>                marginalized   </a:t>
            </a:r>
          </a:p>
          <a:p>
            <a:pPr algn="ctr">
              <a:lnSpc>
                <a:spcPts val="2354"/>
              </a:lnSpc>
            </a:pPr>
            <a:r>
              <a:rPr lang="en-US" sz="2200">
                <a:solidFill>
                  <a:srgbClr val="252982"/>
                </a:solidFill>
                <a:latin typeface="Poppins"/>
                <a:ea typeface="Poppins"/>
                <a:cs typeface="Poppins"/>
                <a:sym typeface="Poppins"/>
              </a:rPr>
              <a:t>               communities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408575" y="563372"/>
            <a:ext cx="15075932" cy="9033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79"/>
              </a:lnSpc>
            </a:pPr>
            <a:r>
              <a:rPr lang="en-US" b="true" sz="3799" spc="-159">
                <a:solidFill>
                  <a:srgbClr val="4C64AF"/>
                </a:solidFill>
                <a:latin typeface="TT Fors Bold"/>
                <a:ea typeface="TT Fors Bold"/>
                <a:cs typeface="TT Fors Bold"/>
                <a:sym typeface="TT Fors Bold"/>
              </a:rPr>
              <a:t>IPPF is a global advocate and health-care provider for SRHR</a:t>
            </a:r>
          </a:p>
          <a:p>
            <a:pPr algn="ctr">
              <a:lnSpc>
                <a:spcPts val="3224"/>
              </a:lnSpc>
            </a:pPr>
            <a:r>
              <a:rPr lang="en-US" sz="2600">
                <a:solidFill>
                  <a:srgbClr val="252982"/>
                </a:solidFill>
                <a:latin typeface="Poppins"/>
                <a:ea typeface="Poppins"/>
                <a:cs typeface="Poppins"/>
                <a:sym typeface="Poppins"/>
              </a:rPr>
              <a:t> IPPF works with 150 MAs and collaborative partners across the globe (40.000 clinics​)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9755396" y="1967327"/>
            <a:ext cx="7503904" cy="6446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4"/>
              </a:lnSpc>
            </a:pPr>
            <a:r>
              <a:rPr lang="en-US" sz="2300" spc="-115">
                <a:solidFill>
                  <a:srgbClr val="252982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r>
              <a:rPr lang="en-US" sz="2300" spc="-115">
                <a:solidFill>
                  <a:srgbClr val="252982"/>
                </a:solidFill>
                <a:latin typeface="Poppins"/>
                <a:ea typeface="Poppins"/>
                <a:cs typeface="Poppins"/>
                <a:sym typeface="Poppins"/>
              </a:rPr>
              <a:t>2 % of these services in humanitarian settings, including in Afghanistan, Gaza, Ukraine, Sudan, Myanmar​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0" y="0"/>
            <a:ext cx="1326876" cy="10287000"/>
            <a:chOff x="0" y="0"/>
            <a:chExt cx="349465" cy="270933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49465" cy="2709333"/>
            </a:xfrm>
            <a:custGeom>
              <a:avLst/>
              <a:gdLst/>
              <a:ahLst/>
              <a:cxnLst/>
              <a:rect r="r" b="b" t="t" l="l"/>
              <a:pathLst>
                <a:path h="2709333" w="349465">
                  <a:moveTo>
                    <a:pt x="0" y="0"/>
                  </a:moveTo>
                  <a:lnTo>
                    <a:pt x="349465" y="0"/>
                  </a:lnTo>
                  <a:lnTo>
                    <a:pt x="34946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4D65A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349465" cy="27569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215414" y="1101080"/>
            <a:ext cx="961349" cy="1586747"/>
            <a:chOff x="0" y="0"/>
            <a:chExt cx="1281799" cy="2115663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281799" cy="1429328"/>
            </a:xfrm>
            <a:custGeom>
              <a:avLst/>
              <a:gdLst/>
              <a:ahLst/>
              <a:cxnLst/>
              <a:rect r="r" b="b" t="t" l="l"/>
              <a:pathLst>
                <a:path h="1429328" w="1281799">
                  <a:moveTo>
                    <a:pt x="0" y="0"/>
                  </a:moveTo>
                  <a:lnTo>
                    <a:pt x="1281799" y="0"/>
                  </a:lnTo>
                  <a:lnTo>
                    <a:pt x="1281799" y="1429328"/>
                  </a:lnTo>
                  <a:lnTo>
                    <a:pt x="0" y="14293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76275" r="-355437" b="-62655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43534" y="1429328"/>
              <a:ext cx="1194731" cy="686335"/>
            </a:xfrm>
            <a:custGeom>
              <a:avLst/>
              <a:gdLst/>
              <a:ahLst/>
              <a:cxnLst/>
              <a:rect r="r" b="b" t="t" l="l"/>
              <a:pathLst>
                <a:path h="686335" w="1194731">
                  <a:moveTo>
                    <a:pt x="0" y="0"/>
                  </a:moveTo>
                  <a:lnTo>
                    <a:pt x="1194731" y="0"/>
                  </a:lnTo>
                  <a:lnTo>
                    <a:pt x="1194731" y="686335"/>
                  </a:lnTo>
                  <a:lnTo>
                    <a:pt x="0" y="6863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44467" t="-72447" r="-75176" b="-51222"/>
              </a:stretch>
            </a:blip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2408575" y="1967327"/>
            <a:ext cx="7036150" cy="6446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3"/>
              </a:lnSpc>
              <a:spcBef>
                <a:spcPct val="0"/>
              </a:spcBef>
            </a:pPr>
            <a:r>
              <a:rPr lang="en-US" sz="2299">
                <a:solidFill>
                  <a:srgbClr val="252982"/>
                </a:solidFill>
                <a:latin typeface="Poppins"/>
                <a:ea typeface="Poppins"/>
                <a:cs typeface="Poppins"/>
                <a:sym typeface="Poppins"/>
              </a:rPr>
              <a:t>In 2023, 71 .2 million clients received services</a:t>
            </a:r>
          </a:p>
          <a:p>
            <a:pPr algn="ctr">
              <a:lnSpc>
                <a:spcPts val="2483"/>
              </a:lnSpc>
              <a:spcBef>
                <a:spcPct val="0"/>
              </a:spcBef>
            </a:pPr>
            <a:r>
              <a:rPr lang="en-US" sz="2299">
                <a:solidFill>
                  <a:srgbClr val="252982"/>
                </a:solidFill>
                <a:latin typeface="Poppins"/>
                <a:ea typeface="Poppins"/>
                <a:cs typeface="Poppins"/>
                <a:sym typeface="Poppins"/>
              </a:rPr>
              <a:t> 224 million SRH services were delivered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408575" y="7552874"/>
            <a:ext cx="3161023" cy="1649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68"/>
              </a:lnSpc>
            </a:pPr>
            <a:r>
              <a:rPr lang="en-US" sz="2400">
                <a:solidFill>
                  <a:srgbClr val="252982"/>
                </a:solidFill>
                <a:latin typeface="Poppins"/>
                <a:ea typeface="Poppins"/>
                <a:cs typeface="Poppins"/>
                <a:sym typeface="Poppins"/>
              </a:rPr>
              <a:t>IPPF has a unique understanding of the challenges that we are still facing in achieving the SDGs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347064" y="3595966"/>
            <a:ext cx="632749" cy="632749"/>
          </a:xfrm>
          <a:custGeom>
            <a:avLst/>
            <a:gdLst/>
            <a:ahLst/>
            <a:cxnLst/>
            <a:rect r="r" b="b" t="t" l="l"/>
            <a:pathLst>
              <a:path h="632749" w="632749">
                <a:moveTo>
                  <a:pt x="0" y="0"/>
                </a:moveTo>
                <a:lnTo>
                  <a:pt x="632748" y="0"/>
                </a:lnTo>
                <a:lnTo>
                  <a:pt x="632748" y="632749"/>
                </a:lnTo>
                <a:lnTo>
                  <a:pt x="0" y="6327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3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275826" y="7979581"/>
            <a:ext cx="840523" cy="786409"/>
          </a:xfrm>
          <a:custGeom>
            <a:avLst/>
            <a:gdLst/>
            <a:ahLst/>
            <a:cxnLst/>
            <a:rect r="r" b="b" t="t" l="l"/>
            <a:pathLst>
              <a:path h="786409" w="840523">
                <a:moveTo>
                  <a:pt x="0" y="0"/>
                </a:moveTo>
                <a:lnTo>
                  <a:pt x="840524" y="0"/>
                </a:lnTo>
                <a:lnTo>
                  <a:pt x="840524" y="786410"/>
                </a:lnTo>
                <a:lnTo>
                  <a:pt x="0" y="7864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4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336208" y="5657465"/>
            <a:ext cx="643604" cy="893895"/>
          </a:xfrm>
          <a:custGeom>
            <a:avLst/>
            <a:gdLst/>
            <a:ahLst/>
            <a:cxnLst/>
            <a:rect r="r" b="b" t="t" l="l"/>
            <a:pathLst>
              <a:path h="893895" w="643604">
                <a:moveTo>
                  <a:pt x="0" y="0"/>
                </a:moveTo>
                <a:lnTo>
                  <a:pt x="643604" y="0"/>
                </a:lnTo>
                <a:lnTo>
                  <a:pt x="643604" y="893895"/>
                </a:lnTo>
                <a:lnTo>
                  <a:pt x="0" y="8938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44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218805" y="444521"/>
            <a:ext cx="4204670" cy="269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00"/>
              </a:lnSpc>
            </a:pPr>
            <a:r>
              <a:rPr lang="en-US" sz="2000" spc="-80">
                <a:solidFill>
                  <a:srgbClr val="A6A6A6"/>
                </a:solidFill>
                <a:latin typeface="TT Fors"/>
                <a:ea typeface="TT Fors"/>
                <a:cs typeface="TT Fors"/>
                <a:sym typeface="TT Fors"/>
              </a:rPr>
              <a:t>STATISTICS AND FACTS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082974" y="977894"/>
            <a:ext cx="11763198" cy="8928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20"/>
              </a:lnSpc>
            </a:pPr>
            <a:r>
              <a:rPr lang="en-US" sz="4000" spc="-160" b="true">
                <a:solidFill>
                  <a:srgbClr val="4D65AF"/>
                </a:solidFill>
                <a:latin typeface="TT Fors Bold"/>
                <a:ea typeface="TT Fors Bold"/>
                <a:cs typeface="TT Fors Bold"/>
                <a:sym typeface="TT Fors Bold"/>
              </a:rPr>
              <a:t>Sexual and Reproductive Health and Rights:</a:t>
            </a:r>
          </a:p>
          <a:p>
            <a:pPr algn="l">
              <a:lnSpc>
                <a:spcPts val="3320"/>
              </a:lnSpc>
            </a:pPr>
            <a:r>
              <a:rPr lang="en-US" sz="4000" spc="-160" b="true">
                <a:solidFill>
                  <a:srgbClr val="4D65AF"/>
                </a:solidFill>
                <a:latin typeface="TT Fors Bold"/>
                <a:ea typeface="TT Fors Bold"/>
                <a:cs typeface="TT Fors Bold"/>
                <a:sym typeface="TT Fors Bold"/>
              </a:rPr>
              <a:t>A pathway to achieving the SDGs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2844917" y="5307181"/>
            <a:ext cx="3463596" cy="2154435"/>
            <a:chOff x="0" y="0"/>
            <a:chExt cx="4618128" cy="287257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872579" cy="2872579"/>
            </a:xfrm>
            <a:custGeom>
              <a:avLst/>
              <a:gdLst/>
              <a:ahLst/>
              <a:cxnLst/>
              <a:rect r="r" b="b" t="t" l="l"/>
              <a:pathLst>
                <a:path h="2872579" w="2872579">
                  <a:moveTo>
                    <a:pt x="0" y="0"/>
                  </a:moveTo>
                  <a:lnTo>
                    <a:pt x="2872579" y="0"/>
                  </a:lnTo>
                  <a:lnTo>
                    <a:pt x="2872579" y="2872579"/>
                  </a:lnTo>
                  <a:lnTo>
                    <a:pt x="0" y="28725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355943" y="352048"/>
              <a:ext cx="986660" cy="2168484"/>
            </a:xfrm>
            <a:custGeom>
              <a:avLst/>
              <a:gdLst/>
              <a:ahLst/>
              <a:cxnLst/>
              <a:rect r="r" b="b" t="t" l="l"/>
              <a:pathLst>
                <a:path h="2168484" w="986660">
                  <a:moveTo>
                    <a:pt x="0" y="0"/>
                  </a:moveTo>
                  <a:lnTo>
                    <a:pt x="986660" y="0"/>
                  </a:lnTo>
                  <a:lnTo>
                    <a:pt x="986660" y="2168484"/>
                  </a:lnTo>
                  <a:lnTo>
                    <a:pt x="0" y="2168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1436290" y="1191247"/>
              <a:ext cx="3181839" cy="132930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7864"/>
                </a:lnSpc>
              </a:pPr>
              <a:r>
                <a:rPr lang="en-US" sz="6553" b="true">
                  <a:solidFill>
                    <a:srgbClr val="A85BA4"/>
                  </a:solidFill>
                  <a:latin typeface="TT Fors Bold"/>
                  <a:ea typeface="TT Fors Bold"/>
                  <a:cs typeface="TT Fors Bold"/>
                  <a:sym typeface="TT Fors Bold"/>
                </a:rPr>
                <a:t>56%</a:t>
              </a: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2227190" y="7402648"/>
            <a:ext cx="2203091" cy="23768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68"/>
              </a:lnSpc>
            </a:pPr>
            <a:r>
              <a:rPr lang="en-US" sz="2059" spc="-82">
                <a:solidFill>
                  <a:srgbClr val="737373"/>
                </a:solidFill>
                <a:latin typeface="Poppins"/>
                <a:ea typeface="Poppins"/>
                <a:cs typeface="Poppins"/>
                <a:sym typeface="Poppins"/>
              </a:rPr>
              <a:t>Only 56% of women worldwide can freely make their own decisions about their sexual and reproductive health. </a:t>
            </a:r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4148217" y="507438"/>
            <a:ext cx="3393908" cy="1370133"/>
          </a:xfrm>
          <a:prstGeom prst="rect">
            <a:avLst/>
          </a:prstGeom>
        </p:spPr>
      </p:pic>
      <p:grpSp>
        <p:nvGrpSpPr>
          <p:cNvPr name="Group 10" id="10"/>
          <p:cNvGrpSpPr/>
          <p:nvPr/>
        </p:nvGrpSpPr>
        <p:grpSpPr>
          <a:xfrm rot="0">
            <a:off x="13653677" y="1664253"/>
            <a:ext cx="3466609" cy="1931713"/>
            <a:chOff x="0" y="0"/>
            <a:chExt cx="4622146" cy="2575618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573515" y="38100"/>
              <a:ext cx="3486854" cy="6029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94"/>
                </a:lnSpc>
                <a:spcBef>
                  <a:spcPct val="0"/>
                </a:spcBef>
              </a:pPr>
              <a:r>
                <a:rPr lang="en-US" sz="3194">
                  <a:solidFill>
                    <a:srgbClr val="737373"/>
                  </a:solidFill>
                  <a:latin typeface="Poppins"/>
                  <a:ea typeface="Poppins"/>
                  <a:cs typeface="Poppins"/>
                  <a:sym typeface="Poppins"/>
                </a:rPr>
                <a:t>3</a:t>
              </a:r>
              <a:r>
                <a:rPr lang="en-US" sz="3194" strike="noStrike" u="none">
                  <a:solidFill>
                    <a:srgbClr val="737373"/>
                  </a:solidFill>
                  <a:latin typeface="Poppins"/>
                  <a:ea typeface="Poppins"/>
                  <a:cs typeface="Poppins"/>
                  <a:sym typeface="Poppins"/>
                </a:rPr>
                <a:t> out of 4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0" y="757137"/>
              <a:ext cx="4622146" cy="18184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181"/>
                </a:lnSpc>
              </a:pPr>
              <a:r>
                <a:rPr lang="en-US" sz="1930">
                  <a:solidFill>
                    <a:srgbClr val="737373"/>
                  </a:solidFill>
                  <a:latin typeface="Poppins"/>
                  <a:ea typeface="Poppins"/>
                  <a:cs typeface="Poppins"/>
                  <a:sym typeface="Poppins"/>
                </a:rPr>
                <a:t>3 out of 4 adolescents in low-income countries do not have access to crucial sexual and reproductive health information.</a:t>
              </a:r>
            </a:p>
          </p:txBody>
        </p:sp>
      </p:grpSp>
      <p:pic>
        <p:nvPicPr>
          <p:cNvPr name="Picture 13" id="13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3375132" y="4864955"/>
            <a:ext cx="3342540" cy="3342540"/>
          </a:xfrm>
          <a:prstGeom prst="rect">
            <a:avLst/>
          </a:prstGeom>
        </p:spPr>
      </p:pic>
      <p:grpSp>
        <p:nvGrpSpPr>
          <p:cNvPr name="Group 14" id="14"/>
          <p:cNvGrpSpPr/>
          <p:nvPr/>
        </p:nvGrpSpPr>
        <p:grpSpPr>
          <a:xfrm rot="0">
            <a:off x="0" y="0"/>
            <a:ext cx="1326876" cy="10287000"/>
            <a:chOff x="0" y="0"/>
            <a:chExt cx="349465" cy="2709333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349465" cy="2709333"/>
            </a:xfrm>
            <a:custGeom>
              <a:avLst/>
              <a:gdLst/>
              <a:ahLst/>
              <a:cxnLst/>
              <a:rect r="r" b="b" t="t" l="l"/>
              <a:pathLst>
                <a:path h="2709333" w="349465">
                  <a:moveTo>
                    <a:pt x="0" y="0"/>
                  </a:moveTo>
                  <a:lnTo>
                    <a:pt x="349465" y="0"/>
                  </a:lnTo>
                  <a:lnTo>
                    <a:pt x="34946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4D65AF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47625"/>
              <a:ext cx="349465" cy="27569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0">
            <a:off x="347064" y="3595966"/>
            <a:ext cx="632749" cy="632749"/>
          </a:xfrm>
          <a:custGeom>
            <a:avLst/>
            <a:gdLst/>
            <a:ahLst/>
            <a:cxnLst/>
            <a:rect r="r" b="b" t="t" l="l"/>
            <a:pathLst>
              <a:path h="632749" w="632749">
                <a:moveTo>
                  <a:pt x="0" y="0"/>
                </a:moveTo>
                <a:lnTo>
                  <a:pt x="632748" y="0"/>
                </a:lnTo>
                <a:lnTo>
                  <a:pt x="632748" y="632749"/>
                </a:lnTo>
                <a:lnTo>
                  <a:pt x="0" y="6327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275826" y="7979581"/>
            <a:ext cx="840523" cy="786409"/>
          </a:xfrm>
          <a:custGeom>
            <a:avLst/>
            <a:gdLst/>
            <a:ahLst/>
            <a:cxnLst/>
            <a:rect r="r" b="b" t="t" l="l"/>
            <a:pathLst>
              <a:path h="786409" w="840523">
                <a:moveTo>
                  <a:pt x="0" y="0"/>
                </a:moveTo>
                <a:lnTo>
                  <a:pt x="840524" y="0"/>
                </a:lnTo>
                <a:lnTo>
                  <a:pt x="840524" y="786410"/>
                </a:lnTo>
                <a:lnTo>
                  <a:pt x="0" y="78641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44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336208" y="5657465"/>
            <a:ext cx="643604" cy="893895"/>
          </a:xfrm>
          <a:custGeom>
            <a:avLst/>
            <a:gdLst/>
            <a:ahLst/>
            <a:cxnLst/>
            <a:rect r="r" b="b" t="t" l="l"/>
            <a:pathLst>
              <a:path h="893895" w="643604">
                <a:moveTo>
                  <a:pt x="0" y="0"/>
                </a:moveTo>
                <a:lnTo>
                  <a:pt x="643604" y="0"/>
                </a:lnTo>
                <a:lnTo>
                  <a:pt x="643604" y="893895"/>
                </a:lnTo>
                <a:lnTo>
                  <a:pt x="0" y="89389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44999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0" id="20"/>
          <p:cNvGrpSpPr/>
          <p:nvPr/>
        </p:nvGrpSpPr>
        <p:grpSpPr>
          <a:xfrm rot="0">
            <a:off x="215414" y="1101080"/>
            <a:ext cx="961349" cy="1586747"/>
            <a:chOff x="0" y="0"/>
            <a:chExt cx="1281799" cy="2115663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281799" cy="1429328"/>
            </a:xfrm>
            <a:custGeom>
              <a:avLst/>
              <a:gdLst/>
              <a:ahLst/>
              <a:cxnLst/>
              <a:rect r="r" b="b" t="t" l="l"/>
              <a:pathLst>
                <a:path h="1429328" w="1281799">
                  <a:moveTo>
                    <a:pt x="0" y="0"/>
                  </a:moveTo>
                  <a:lnTo>
                    <a:pt x="1281799" y="0"/>
                  </a:lnTo>
                  <a:lnTo>
                    <a:pt x="1281799" y="1429328"/>
                  </a:lnTo>
                  <a:lnTo>
                    <a:pt x="0" y="14293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43999"/>
              </a:blip>
              <a:stretch>
                <a:fillRect l="0" t="-76275" r="-355437" b="-62655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43534" y="1429328"/>
              <a:ext cx="1194731" cy="686335"/>
            </a:xfrm>
            <a:custGeom>
              <a:avLst/>
              <a:gdLst/>
              <a:ahLst/>
              <a:cxnLst/>
              <a:rect r="r" b="b" t="t" l="l"/>
              <a:pathLst>
                <a:path h="686335" w="1194731">
                  <a:moveTo>
                    <a:pt x="0" y="0"/>
                  </a:moveTo>
                  <a:lnTo>
                    <a:pt x="1194731" y="0"/>
                  </a:lnTo>
                  <a:lnTo>
                    <a:pt x="1194731" y="686335"/>
                  </a:lnTo>
                  <a:lnTo>
                    <a:pt x="0" y="6863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43999"/>
              </a:blip>
              <a:stretch>
                <a:fillRect l="-44467" t="-72447" r="-75176" b="-51222"/>
              </a:stretch>
            </a:blipFill>
          </p:spPr>
        </p:sp>
      </p:grpSp>
      <p:grpSp>
        <p:nvGrpSpPr>
          <p:cNvPr name="Group 23" id="23"/>
          <p:cNvGrpSpPr/>
          <p:nvPr/>
        </p:nvGrpSpPr>
        <p:grpSpPr>
          <a:xfrm rot="0">
            <a:off x="2227190" y="2936599"/>
            <a:ext cx="7888336" cy="1951482"/>
            <a:chOff x="0" y="0"/>
            <a:chExt cx="10517782" cy="2601976"/>
          </a:xfrm>
        </p:grpSpPr>
        <p:sp>
          <p:nvSpPr>
            <p:cNvPr name="TextBox 24" id="24"/>
            <p:cNvSpPr txBox="true"/>
            <p:nvPr/>
          </p:nvSpPr>
          <p:spPr>
            <a:xfrm rot="0">
              <a:off x="0" y="-9525"/>
              <a:ext cx="10517782" cy="26115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574"/>
                </a:lnSpc>
              </a:pPr>
              <a:r>
                <a:rPr lang="en-US" sz="2200" spc="-88">
                  <a:solidFill>
                    <a:srgbClr val="737373"/>
                  </a:solidFill>
                  <a:latin typeface="Poppins"/>
                  <a:ea typeface="Poppins"/>
                  <a:cs typeface="Poppins"/>
                  <a:sym typeface="Poppins"/>
                </a:rPr>
                <a:t>Backlash against the universal right to sexual and reproductive health and rights restrains progress towards gender equality and bodily autonomy. </a:t>
              </a:r>
            </a:p>
            <a:p>
              <a:pPr algn="l">
                <a:lnSpc>
                  <a:spcPts val="2574"/>
                </a:lnSpc>
              </a:pPr>
            </a:p>
            <a:p>
              <a:pPr algn="l">
                <a:lnSpc>
                  <a:spcPts val="2574"/>
                </a:lnSpc>
              </a:pPr>
              <a:r>
                <a:rPr lang="en-US" sz="2200" spc="-88">
                  <a:solidFill>
                    <a:srgbClr val="737373"/>
                  </a:solidFill>
                  <a:latin typeface="Poppins"/>
                  <a:ea typeface="Poppins"/>
                  <a:cs typeface="Poppins"/>
                  <a:sym typeface="Poppins"/>
                </a:rPr>
                <a:t>Without gender equality,                           of SDG targets will remain unattainable.</a:t>
              </a:r>
            </a:p>
          </p:txBody>
        </p:sp>
        <p:sp>
          <p:nvSpPr>
            <p:cNvPr name="TextBox 25" id="25"/>
            <p:cNvSpPr txBox="true"/>
            <p:nvPr/>
          </p:nvSpPr>
          <p:spPr>
            <a:xfrm rot="0">
              <a:off x="4475526" y="1247363"/>
              <a:ext cx="1846130" cy="11698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420"/>
                </a:lnSpc>
                <a:spcBef>
                  <a:spcPct val="0"/>
                </a:spcBef>
              </a:pPr>
              <a:r>
                <a:rPr lang="en-US" b="true" sz="5300">
                  <a:solidFill>
                    <a:srgbClr val="F28C1B"/>
                  </a:solidFill>
                  <a:latin typeface="TT Fors Bold"/>
                  <a:ea typeface="TT Fors Bold"/>
                  <a:cs typeface="TT Fors Bold"/>
                  <a:sym typeface="TT Fors Bold"/>
                </a:rPr>
                <a:t>74</a:t>
              </a:r>
              <a:r>
                <a:rPr lang="en-US" b="true" sz="5300">
                  <a:solidFill>
                    <a:srgbClr val="F28C1B"/>
                  </a:solidFill>
                  <a:latin typeface="TT Fors Bold"/>
                  <a:ea typeface="TT Fors Bold"/>
                  <a:cs typeface="TT Fors Bold"/>
                  <a:sym typeface="TT Fors Bold"/>
                </a:rPr>
                <a:t>%</a:t>
              </a:r>
            </a:p>
          </p:txBody>
        </p:sp>
      </p:grpSp>
      <p:sp>
        <p:nvSpPr>
          <p:cNvPr name="TextBox 26" id="26"/>
          <p:cNvSpPr txBox="true"/>
          <p:nvPr/>
        </p:nvSpPr>
        <p:spPr>
          <a:xfrm rot="0">
            <a:off x="7712380" y="8349346"/>
            <a:ext cx="594335" cy="9543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91"/>
              </a:lnSpc>
              <a:spcBef>
                <a:spcPct val="0"/>
              </a:spcBef>
            </a:pPr>
          </a:p>
        </p:txBody>
      </p:sp>
      <p:sp>
        <p:nvSpPr>
          <p:cNvPr name="TextBox 27" id="27"/>
          <p:cNvSpPr txBox="true"/>
          <p:nvPr/>
        </p:nvSpPr>
        <p:spPr>
          <a:xfrm rot="0">
            <a:off x="2227190" y="2231329"/>
            <a:ext cx="9277152" cy="398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b="true" sz="2300">
                <a:solidFill>
                  <a:srgbClr val="737373"/>
                </a:solidFill>
                <a:latin typeface="Poppins Bold"/>
                <a:ea typeface="Poppins Bold"/>
                <a:cs typeface="Poppins Bold"/>
                <a:sym typeface="Poppins Bold"/>
              </a:rPr>
              <a:t>Not one</a:t>
            </a:r>
            <a:r>
              <a:rPr lang="en-US" sz="2300">
                <a:solidFill>
                  <a:srgbClr val="737373"/>
                </a:solidFill>
                <a:latin typeface="Poppins"/>
                <a:ea typeface="Poppins"/>
                <a:cs typeface="Poppins"/>
                <a:sym typeface="Poppins"/>
              </a:rPr>
              <a:t> country is on track to achieve gender equality by 2030. </a:t>
            </a:r>
          </a:p>
        </p:txBody>
      </p:sp>
      <p:pic>
        <p:nvPicPr>
          <p:cNvPr name="Picture 28" id="28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-5400000">
            <a:off x="6031417" y="6781832"/>
            <a:ext cx="4815816" cy="1982063"/>
          </a:xfrm>
          <a:prstGeom prst="rect">
            <a:avLst/>
          </a:prstGeom>
        </p:spPr>
      </p:pic>
      <p:sp>
        <p:nvSpPr>
          <p:cNvPr name="TextBox 29" id="29"/>
          <p:cNvSpPr txBox="true"/>
          <p:nvPr/>
        </p:nvSpPr>
        <p:spPr>
          <a:xfrm rot="0">
            <a:off x="11962313" y="4257290"/>
            <a:ext cx="6168178" cy="5593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b="true" sz="2199">
                <a:solidFill>
                  <a:srgbClr val="737373"/>
                </a:solidFill>
                <a:latin typeface="Poppins Bold"/>
                <a:ea typeface="Poppins Bold"/>
                <a:cs typeface="Poppins Bold"/>
                <a:sym typeface="Poppins Bold"/>
              </a:rPr>
              <a:t>Half of all pregnancies are still unintended</a:t>
            </a:r>
          </a:p>
          <a:p>
            <a:pPr algn="ctr">
              <a:lnSpc>
                <a:spcPts val="2939"/>
              </a:lnSpc>
              <a:spcBef>
                <a:spcPct val="0"/>
              </a:spcBef>
            </a:pPr>
            <a:r>
              <a:rPr lang="en-US" sz="2099">
                <a:solidFill>
                  <a:srgbClr val="737373"/>
                </a:solidFill>
                <a:latin typeface="Poppins"/>
                <a:ea typeface="Poppins"/>
                <a:cs typeface="Poppins"/>
                <a:sym typeface="Poppins"/>
              </a:rPr>
              <a:t> – 331,000 every day –</a:t>
            </a:r>
          </a:p>
          <a:p>
            <a:pPr algn="ctr">
              <a:lnSpc>
                <a:spcPts val="2939"/>
              </a:lnSpc>
              <a:spcBef>
                <a:spcPct val="0"/>
              </a:spcBef>
            </a:pPr>
          </a:p>
          <a:p>
            <a:pPr algn="ctr">
              <a:lnSpc>
                <a:spcPts val="2939"/>
              </a:lnSpc>
              <a:spcBef>
                <a:spcPct val="0"/>
              </a:spcBef>
            </a:pPr>
          </a:p>
          <a:p>
            <a:pPr algn="ctr">
              <a:lnSpc>
                <a:spcPts val="2939"/>
              </a:lnSpc>
              <a:spcBef>
                <a:spcPct val="0"/>
              </a:spcBef>
            </a:pPr>
          </a:p>
          <a:p>
            <a:pPr algn="ctr">
              <a:lnSpc>
                <a:spcPts val="2939"/>
              </a:lnSpc>
              <a:spcBef>
                <a:spcPct val="0"/>
              </a:spcBef>
            </a:pPr>
          </a:p>
          <a:p>
            <a:pPr algn="ctr">
              <a:lnSpc>
                <a:spcPts val="2939"/>
              </a:lnSpc>
              <a:spcBef>
                <a:spcPct val="0"/>
              </a:spcBef>
            </a:pPr>
          </a:p>
          <a:p>
            <a:pPr algn="ctr">
              <a:lnSpc>
                <a:spcPts val="2939"/>
              </a:lnSpc>
              <a:spcBef>
                <a:spcPct val="0"/>
              </a:spcBef>
            </a:pPr>
          </a:p>
          <a:p>
            <a:pPr algn="ctr">
              <a:lnSpc>
                <a:spcPts val="2939"/>
              </a:lnSpc>
              <a:spcBef>
                <a:spcPct val="0"/>
              </a:spcBef>
            </a:pPr>
          </a:p>
          <a:p>
            <a:pPr algn="ctr">
              <a:lnSpc>
                <a:spcPts val="2939"/>
              </a:lnSpc>
              <a:spcBef>
                <a:spcPct val="0"/>
              </a:spcBef>
            </a:pPr>
          </a:p>
          <a:p>
            <a:pPr algn="ctr">
              <a:lnSpc>
                <a:spcPts val="2939"/>
              </a:lnSpc>
              <a:spcBef>
                <a:spcPct val="0"/>
              </a:spcBef>
            </a:pPr>
            <a:r>
              <a:rPr lang="en-US" sz="2099">
                <a:solidFill>
                  <a:srgbClr val="737373"/>
                </a:solidFill>
                <a:latin typeface="Poppins"/>
                <a:ea typeface="Poppins"/>
                <a:cs typeface="Poppins"/>
                <a:sym typeface="Poppins"/>
              </a:rPr>
              <a:t> due to remaining service gaps, a lack of contraceptive choices that are acceptable and affordable to users, and insufficient protections of women’s right to bodily autonomy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3033063" y="5304310"/>
            <a:ext cx="1241227" cy="8001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b="true" sz="4499">
                <a:solidFill>
                  <a:srgbClr val="E61181"/>
                </a:solidFill>
                <a:latin typeface="Poppins Bold"/>
                <a:ea typeface="Poppins Bold"/>
                <a:cs typeface="Poppins Bold"/>
                <a:sym typeface="Poppins Bold"/>
              </a:rPr>
              <a:t>50%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4876702" y="7563346"/>
            <a:ext cx="2863624" cy="22161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08"/>
              </a:lnSpc>
            </a:pPr>
            <a:r>
              <a:rPr lang="en-US" sz="2006">
                <a:solidFill>
                  <a:srgbClr val="737373"/>
                </a:solidFill>
                <a:latin typeface="Poppins"/>
                <a:ea typeface="Poppins"/>
                <a:cs typeface="Poppins"/>
                <a:sym typeface="Poppins"/>
              </a:rPr>
              <a:t>An </a:t>
            </a:r>
            <a:r>
              <a:rPr lang="en-US" sz="2006">
                <a:solidFill>
                  <a:srgbClr val="737373"/>
                </a:solidFill>
                <a:latin typeface="Poppins"/>
                <a:ea typeface="Poppins"/>
                <a:cs typeface="Poppins"/>
                <a:sym typeface="Poppins"/>
              </a:rPr>
              <a:t>estimated           </a:t>
            </a:r>
            <a:r>
              <a:rPr lang="en-US" b="true" sz="2006">
                <a:solidFill>
                  <a:srgbClr val="4C64AF"/>
                </a:solidFill>
                <a:latin typeface="Poppins Bold"/>
                <a:ea typeface="Poppins Bold"/>
                <a:cs typeface="Poppins Bold"/>
                <a:sym typeface="Poppins Bold"/>
              </a:rPr>
              <a:t>44%</a:t>
            </a:r>
            <a:r>
              <a:rPr lang="en-US" b="true" sz="2006">
                <a:solidFill>
                  <a:srgbClr val="737373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06">
                <a:solidFill>
                  <a:srgbClr val="737373"/>
                </a:solidFill>
                <a:latin typeface="Poppins"/>
                <a:ea typeface="Poppins"/>
                <a:cs typeface="Poppins"/>
                <a:sym typeface="Poppins"/>
              </a:rPr>
              <a:t>of partnered women are unable to make their own decisions about health care, contraception or sex.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9139662" y="7877671"/>
            <a:ext cx="2597066" cy="19017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08"/>
              </a:lnSpc>
            </a:pPr>
            <a:r>
              <a:rPr lang="en-US" sz="2006" b="true">
                <a:solidFill>
                  <a:srgbClr val="0FBBCB"/>
                </a:solidFill>
                <a:latin typeface="Poppins Bold"/>
                <a:ea typeface="Poppins Bold"/>
                <a:cs typeface="Poppins Bold"/>
                <a:sym typeface="Poppins Bold"/>
              </a:rPr>
              <a:t>24%</a:t>
            </a:r>
            <a:r>
              <a:rPr lang="en-US" sz="2006" b="true">
                <a:solidFill>
                  <a:srgbClr val="737373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06">
                <a:solidFill>
                  <a:srgbClr val="737373"/>
                </a:solidFill>
                <a:latin typeface="Poppins"/>
                <a:ea typeface="Poppins"/>
                <a:cs typeface="Poppins"/>
                <a:sym typeface="Poppins"/>
              </a:rPr>
              <a:t>are unable to say no to sex </a:t>
            </a:r>
          </a:p>
          <a:p>
            <a:pPr algn="l">
              <a:lnSpc>
                <a:spcPts val="2508"/>
              </a:lnSpc>
            </a:pPr>
            <a:r>
              <a:rPr lang="en-US" sz="2006">
                <a:solidFill>
                  <a:srgbClr val="737373"/>
                </a:solidFill>
                <a:latin typeface="Poppins"/>
                <a:ea typeface="Poppins"/>
                <a:cs typeface="Poppins"/>
                <a:sym typeface="Poppins"/>
              </a:rPr>
              <a:t>and </a:t>
            </a:r>
            <a:r>
              <a:rPr lang="en-US" sz="2006" b="true">
                <a:solidFill>
                  <a:srgbClr val="0FBBCB"/>
                </a:solidFill>
                <a:latin typeface="Poppins Bold"/>
                <a:ea typeface="Poppins Bold"/>
                <a:cs typeface="Poppins Bold"/>
                <a:sym typeface="Poppins Bold"/>
              </a:rPr>
              <a:t>25%</a:t>
            </a:r>
            <a:r>
              <a:rPr lang="en-US" sz="2006">
                <a:solidFill>
                  <a:srgbClr val="737373"/>
                </a:solidFill>
                <a:latin typeface="Poppins"/>
                <a:ea typeface="Poppins"/>
                <a:cs typeface="Poppins"/>
                <a:sym typeface="Poppins"/>
              </a:rPr>
              <a:t> are unable to make decisions about their own health care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218805" y="444521"/>
            <a:ext cx="4204670" cy="269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00"/>
              </a:lnSpc>
            </a:pPr>
            <a:r>
              <a:rPr lang="en-US" sz="2000" spc="-80">
                <a:solidFill>
                  <a:srgbClr val="A6A6A6"/>
                </a:solidFill>
                <a:latin typeface="TT Fors"/>
                <a:ea typeface="TT Fors"/>
                <a:cs typeface="TT Fors"/>
                <a:sym typeface="TT Fors"/>
              </a:rPr>
              <a:t>STATISTICS AND FACTS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082974" y="977894"/>
            <a:ext cx="11763198" cy="8928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20"/>
              </a:lnSpc>
            </a:pPr>
            <a:r>
              <a:rPr lang="en-US" sz="4000" spc="-160" b="true">
                <a:solidFill>
                  <a:srgbClr val="4D65AF"/>
                </a:solidFill>
                <a:latin typeface="TT Fors Bold"/>
                <a:ea typeface="TT Fors Bold"/>
                <a:cs typeface="TT Fors Bold"/>
                <a:sym typeface="TT Fors Bold"/>
              </a:rPr>
              <a:t>Sexual and Reproductive Health and Rights:</a:t>
            </a:r>
          </a:p>
          <a:p>
            <a:pPr algn="l">
              <a:lnSpc>
                <a:spcPts val="3320"/>
              </a:lnSpc>
            </a:pPr>
            <a:r>
              <a:rPr lang="en-US" sz="4000" spc="-160" b="true">
                <a:solidFill>
                  <a:srgbClr val="4D65AF"/>
                </a:solidFill>
                <a:latin typeface="TT Fors Bold"/>
                <a:ea typeface="TT Fors Bold"/>
                <a:cs typeface="TT Fors Bold"/>
                <a:sym typeface="TT Fors Bold"/>
              </a:rPr>
              <a:t>A pathway to achieving the SDGs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0" y="0"/>
            <a:ext cx="1326876" cy="10287000"/>
            <a:chOff x="0" y="0"/>
            <a:chExt cx="349465" cy="270933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49465" cy="2709333"/>
            </a:xfrm>
            <a:custGeom>
              <a:avLst/>
              <a:gdLst/>
              <a:ahLst/>
              <a:cxnLst/>
              <a:rect r="r" b="b" t="t" l="l"/>
              <a:pathLst>
                <a:path h="2709333" w="349465">
                  <a:moveTo>
                    <a:pt x="0" y="0"/>
                  </a:moveTo>
                  <a:lnTo>
                    <a:pt x="349465" y="0"/>
                  </a:lnTo>
                  <a:lnTo>
                    <a:pt x="34946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4D65A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349465" cy="27569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347064" y="3595966"/>
            <a:ext cx="632749" cy="632749"/>
          </a:xfrm>
          <a:custGeom>
            <a:avLst/>
            <a:gdLst/>
            <a:ahLst/>
            <a:cxnLst/>
            <a:rect r="r" b="b" t="t" l="l"/>
            <a:pathLst>
              <a:path h="632749" w="632749">
                <a:moveTo>
                  <a:pt x="0" y="0"/>
                </a:moveTo>
                <a:lnTo>
                  <a:pt x="632748" y="0"/>
                </a:lnTo>
                <a:lnTo>
                  <a:pt x="632748" y="632749"/>
                </a:lnTo>
                <a:lnTo>
                  <a:pt x="0" y="6327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275826" y="7979581"/>
            <a:ext cx="840523" cy="786409"/>
          </a:xfrm>
          <a:custGeom>
            <a:avLst/>
            <a:gdLst/>
            <a:ahLst/>
            <a:cxnLst/>
            <a:rect r="r" b="b" t="t" l="l"/>
            <a:pathLst>
              <a:path h="786409" w="840523">
                <a:moveTo>
                  <a:pt x="0" y="0"/>
                </a:moveTo>
                <a:lnTo>
                  <a:pt x="840524" y="0"/>
                </a:lnTo>
                <a:lnTo>
                  <a:pt x="840524" y="786410"/>
                </a:lnTo>
                <a:lnTo>
                  <a:pt x="0" y="7864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4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336208" y="5657465"/>
            <a:ext cx="643604" cy="893895"/>
          </a:xfrm>
          <a:custGeom>
            <a:avLst/>
            <a:gdLst/>
            <a:ahLst/>
            <a:cxnLst/>
            <a:rect r="r" b="b" t="t" l="l"/>
            <a:pathLst>
              <a:path h="893895" w="643604">
                <a:moveTo>
                  <a:pt x="0" y="0"/>
                </a:moveTo>
                <a:lnTo>
                  <a:pt x="643604" y="0"/>
                </a:lnTo>
                <a:lnTo>
                  <a:pt x="643604" y="893895"/>
                </a:lnTo>
                <a:lnTo>
                  <a:pt x="0" y="8938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4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215414" y="1101080"/>
            <a:ext cx="961349" cy="1586747"/>
            <a:chOff x="0" y="0"/>
            <a:chExt cx="1281799" cy="211566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281799" cy="1429328"/>
            </a:xfrm>
            <a:custGeom>
              <a:avLst/>
              <a:gdLst/>
              <a:ahLst/>
              <a:cxnLst/>
              <a:rect r="r" b="b" t="t" l="l"/>
              <a:pathLst>
                <a:path h="1429328" w="1281799">
                  <a:moveTo>
                    <a:pt x="0" y="0"/>
                  </a:moveTo>
                  <a:lnTo>
                    <a:pt x="1281799" y="0"/>
                  </a:lnTo>
                  <a:lnTo>
                    <a:pt x="1281799" y="1429328"/>
                  </a:lnTo>
                  <a:lnTo>
                    <a:pt x="0" y="14293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43999"/>
              </a:blip>
              <a:stretch>
                <a:fillRect l="0" t="-76275" r="-355437" b="-62655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43534" y="1429328"/>
              <a:ext cx="1194731" cy="686335"/>
            </a:xfrm>
            <a:custGeom>
              <a:avLst/>
              <a:gdLst/>
              <a:ahLst/>
              <a:cxnLst/>
              <a:rect r="r" b="b" t="t" l="l"/>
              <a:pathLst>
                <a:path h="686335" w="1194731">
                  <a:moveTo>
                    <a:pt x="0" y="0"/>
                  </a:moveTo>
                  <a:lnTo>
                    <a:pt x="1194731" y="0"/>
                  </a:lnTo>
                  <a:lnTo>
                    <a:pt x="1194731" y="686335"/>
                  </a:lnTo>
                  <a:lnTo>
                    <a:pt x="0" y="6863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43999"/>
              </a:blip>
              <a:stretch>
                <a:fillRect l="-44467" t="-72447" r="-75176" b="-51222"/>
              </a:stretch>
            </a:blip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15365726" y="8512510"/>
            <a:ext cx="674585" cy="9543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91"/>
              </a:lnSpc>
              <a:spcBef>
                <a:spcPct val="0"/>
              </a:spcBef>
            </a:pPr>
          </a:p>
        </p:txBody>
      </p:sp>
      <p:grpSp>
        <p:nvGrpSpPr>
          <p:cNvPr name="Group 14" id="14"/>
          <p:cNvGrpSpPr/>
          <p:nvPr/>
        </p:nvGrpSpPr>
        <p:grpSpPr>
          <a:xfrm rot="0">
            <a:off x="13730348" y="1514002"/>
            <a:ext cx="3919448" cy="6533159"/>
            <a:chOff x="0" y="0"/>
            <a:chExt cx="5225930" cy="8710878"/>
          </a:xfrm>
        </p:grpSpPr>
        <p:sp>
          <p:nvSpPr>
            <p:cNvPr name="TextBox 15" id="15"/>
            <p:cNvSpPr txBox="true"/>
            <p:nvPr/>
          </p:nvSpPr>
          <p:spPr>
            <a:xfrm rot="0">
              <a:off x="0" y="-19050"/>
              <a:ext cx="5124330" cy="87299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2620"/>
                </a:lnSpc>
              </a:pPr>
              <a:r>
                <a:rPr lang="en-US" sz="2239" spc="-89">
                  <a:solidFill>
                    <a:srgbClr val="737373"/>
                  </a:solidFill>
                  <a:latin typeface="Poppins"/>
                  <a:ea typeface="Poppins"/>
                  <a:cs typeface="Poppins"/>
                  <a:sym typeface="Poppins"/>
                </a:rPr>
                <a:t>The proportion of women killed in armed conflicts</a:t>
              </a:r>
            </a:p>
            <a:p>
              <a:pPr algn="r">
                <a:lnSpc>
                  <a:spcPts val="4726"/>
                </a:lnSpc>
              </a:pPr>
              <a:r>
                <a:rPr lang="en-US" sz="4039" spc="-161">
                  <a:solidFill>
                    <a:srgbClr val="737373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</a:p>
            <a:p>
              <a:pPr algn="r">
                <a:lnSpc>
                  <a:spcPts val="2620"/>
                </a:lnSpc>
              </a:pPr>
              <a:r>
                <a:rPr lang="en-US" sz="2239" spc="-89">
                  <a:solidFill>
                    <a:srgbClr val="737373"/>
                  </a:solidFill>
                  <a:latin typeface="Poppins"/>
                  <a:ea typeface="Poppins"/>
                  <a:cs typeface="Poppins"/>
                  <a:sym typeface="Poppins"/>
                </a:rPr>
                <a:t>compared with the previous year; the number of cases of CRSV was</a:t>
              </a:r>
            </a:p>
            <a:p>
              <a:pPr algn="r">
                <a:lnSpc>
                  <a:spcPts val="5766"/>
                </a:lnSpc>
              </a:pPr>
            </a:p>
            <a:p>
              <a:pPr algn="r">
                <a:lnSpc>
                  <a:spcPts val="2620"/>
                </a:lnSpc>
              </a:pPr>
              <a:r>
                <a:rPr lang="en-US" sz="2239" spc="-89">
                  <a:solidFill>
                    <a:srgbClr val="737373"/>
                  </a:solidFill>
                  <a:latin typeface="Poppins"/>
                  <a:ea typeface="Poppins"/>
                  <a:cs typeface="Poppins"/>
                  <a:sym typeface="Poppins"/>
                </a:rPr>
                <a:t> higher than in 2022, and the number of girls affected by grave violations in situations of armed conflict increased by                    .</a:t>
              </a:r>
            </a:p>
            <a:p>
              <a:pPr algn="r">
                <a:lnSpc>
                  <a:spcPts val="2737"/>
                </a:lnSpc>
              </a:pPr>
            </a:p>
            <a:p>
              <a:pPr algn="r">
                <a:lnSpc>
                  <a:spcPts val="2620"/>
                </a:lnSpc>
              </a:pPr>
              <a:r>
                <a:rPr lang="en-US" sz="2239" spc="-89">
                  <a:solidFill>
                    <a:srgbClr val="737373"/>
                  </a:solidFill>
                  <a:latin typeface="Poppins"/>
                  <a:ea typeface="Poppins"/>
                  <a:cs typeface="Poppins"/>
                  <a:sym typeface="Poppins"/>
                </a:rPr>
                <a:t> It underlines that the situation of women and girls affected by intersecting forms of discrimination is particularly alarming. 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3263472" y="2850138"/>
              <a:ext cx="1886258" cy="11106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19"/>
                </a:lnSpc>
                <a:spcBef>
                  <a:spcPct val="0"/>
                </a:spcBef>
              </a:pPr>
              <a:r>
                <a:rPr lang="en-US" b="true" sz="4800">
                  <a:solidFill>
                    <a:srgbClr val="00B5C9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50%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2424125" y="854415"/>
              <a:ext cx="2725605" cy="8337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040"/>
                </a:lnSpc>
                <a:spcBef>
                  <a:spcPct val="0"/>
                </a:spcBef>
              </a:pPr>
              <a:r>
                <a:rPr lang="en-US" b="true" sz="3600">
                  <a:solidFill>
                    <a:srgbClr val="E61181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doubled 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3339672" y="5506501"/>
              <a:ext cx="1886258" cy="11106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19"/>
                </a:lnSpc>
                <a:spcBef>
                  <a:spcPct val="0"/>
                </a:spcBef>
              </a:pPr>
              <a:r>
                <a:rPr lang="en-US" b="true" sz="4800">
                  <a:solidFill>
                    <a:srgbClr val="A85BA4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35%</a:t>
              </a: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7945911" y="6913390"/>
            <a:ext cx="4688025" cy="1459396"/>
            <a:chOff x="0" y="0"/>
            <a:chExt cx="6250701" cy="1945861"/>
          </a:xfrm>
        </p:grpSpPr>
        <p:sp>
          <p:nvSpPr>
            <p:cNvPr name="TextBox 20" id="20"/>
            <p:cNvSpPr txBox="true"/>
            <p:nvPr/>
          </p:nvSpPr>
          <p:spPr>
            <a:xfrm rot="0">
              <a:off x="0" y="345975"/>
              <a:ext cx="6250701" cy="159988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391"/>
                </a:lnSpc>
              </a:pPr>
              <a:r>
                <a:rPr lang="en-US" sz="2116">
                  <a:solidFill>
                    <a:srgbClr val="737373"/>
                  </a:solidFill>
                  <a:latin typeface="Poppins"/>
                  <a:ea typeface="Poppins"/>
                  <a:cs typeface="Poppins"/>
                  <a:sym typeface="Poppins"/>
                </a:rPr>
                <a:t>Almost                    women still die every day from preventable pregnancy and childbirth-related causes</a:t>
              </a:r>
            </a:p>
          </p:txBody>
        </p:sp>
        <p:sp>
          <p:nvSpPr>
            <p:cNvPr name="TextBox 21" id="21"/>
            <p:cNvSpPr txBox="true"/>
            <p:nvPr/>
          </p:nvSpPr>
          <p:spPr>
            <a:xfrm rot="0">
              <a:off x="1682635" y="-133350"/>
              <a:ext cx="1722173" cy="107907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579"/>
                </a:lnSpc>
                <a:spcBef>
                  <a:spcPct val="0"/>
                </a:spcBef>
              </a:pPr>
              <a:r>
                <a:rPr lang="en-US" b="true" sz="4699">
                  <a:solidFill>
                    <a:srgbClr val="F28C1B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800 </a:t>
              </a:r>
            </a:p>
          </p:txBody>
        </p:sp>
      </p:grpSp>
      <p:pic>
        <p:nvPicPr>
          <p:cNvPr name="Picture 22" id="22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2165350" y="2131029"/>
            <a:ext cx="5335616" cy="1730186"/>
          </a:xfrm>
          <a:prstGeom prst="rect">
            <a:avLst/>
          </a:prstGeom>
        </p:spPr>
      </p:pic>
      <p:pic>
        <p:nvPicPr>
          <p:cNvPr name="Picture 23" id="23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8403860" y="1916002"/>
            <a:ext cx="4314424" cy="4314424"/>
          </a:xfrm>
          <a:prstGeom prst="rect">
            <a:avLst/>
          </a:prstGeom>
        </p:spPr>
      </p:pic>
      <p:sp>
        <p:nvSpPr>
          <p:cNvPr name="TextBox 24" id="24"/>
          <p:cNvSpPr txBox="true"/>
          <p:nvPr/>
        </p:nvSpPr>
        <p:spPr>
          <a:xfrm rot="0">
            <a:off x="8485083" y="2404841"/>
            <a:ext cx="1414694" cy="868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b="true" sz="4800">
                <a:solidFill>
                  <a:srgbClr val="252982"/>
                </a:solidFill>
                <a:latin typeface="Poppins Bold"/>
                <a:ea typeface="Poppins Bold"/>
                <a:cs typeface="Poppins Bold"/>
                <a:sym typeface="Poppins Bold"/>
              </a:rPr>
              <a:t>54%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2544000" y="3456503"/>
            <a:ext cx="3973161" cy="50261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66"/>
              </a:lnSpc>
              <a:spcBef>
                <a:spcPct val="0"/>
              </a:spcBef>
            </a:pPr>
            <a:r>
              <a:rPr lang="en-US" sz="2262">
                <a:solidFill>
                  <a:srgbClr val="737373"/>
                </a:solidFill>
                <a:latin typeface="Poppins"/>
                <a:ea typeface="Poppins"/>
                <a:cs typeface="Poppins"/>
                <a:sym typeface="Poppins"/>
              </a:rPr>
              <a:t> 1 in every 8 women and </a:t>
            </a:r>
          </a:p>
          <a:p>
            <a:pPr algn="ctr">
              <a:lnSpc>
                <a:spcPts val="2963"/>
              </a:lnSpc>
            </a:pPr>
            <a:r>
              <a:rPr lang="en-US" sz="2262">
                <a:solidFill>
                  <a:srgbClr val="737373"/>
                </a:solidFill>
                <a:latin typeface="Poppins"/>
                <a:ea typeface="Poppins"/>
                <a:cs typeface="Poppins"/>
                <a:sym typeface="Poppins"/>
              </a:rPr>
              <a:t>girls aged 15-49 was subjected to sexual and/or physical violence by an intimate partner in the previous year (12.5%), a ratio reaching almost </a:t>
            </a:r>
          </a:p>
          <a:p>
            <a:pPr algn="ctr">
              <a:lnSpc>
                <a:spcPts val="4426"/>
              </a:lnSpc>
              <a:spcBef>
                <a:spcPct val="0"/>
              </a:spcBef>
            </a:pPr>
          </a:p>
          <a:p>
            <a:pPr algn="ctr">
              <a:lnSpc>
                <a:spcPts val="3446"/>
              </a:lnSpc>
              <a:spcBef>
                <a:spcPct val="0"/>
              </a:spcBef>
            </a:pPr>
          </a:p>
          <a:p>
            <a:pPr algn="ctr">
              <a:lnSpc>
                <a:spcPts val="2759"/>
              </a:lnSpc>
            </a:pPr>
            <a:r>
              <a:rPr lang="en-US" sz="2262">
                <a:solidFill>
                  <a:srgbClr val="737373"/>
                </a:solidFill>
                <a:latin typeface="Poppins"/>
                <a:ea typeface="Poppins"/>
                <a:cs typeface="Poppins"/>
                <a:sym typeface="Poppins"/>
              </a:rPr>
              <a:t>1 in every 3 women and girls or worse in 13 countries (Afghanistan, Kiribati, DRC...)</a:t>
            </a:r>
          </a:p>
        </p:txBody>
      </p:sp>
      <p:pic>
        <p:nvPicPr>
          <p:cNvPr name="Picture 26" id="26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3073590" y="5743416"/>
            <a:ext cx="5335616" cy="1730186"/>
          </a:xfrm>
          <a:prstGeom prst="rect">
            <a:avLst/>
          </a:prstGeom>
        </p:spPr>
      </p:pic>
      <p:sp>
        <p:nvSpPr>
          <p:cNvPr name="TextBox 27" id="27"/>
          <p:cNvSpPr txBox="true"/>
          <p:nvPr/>
        </p:nvSpPr>
        <p:spPr>
          <a:xfrm rot="0">
            <a:off x="7605704" y="3235421"/>
            <a:ext cx="2315381" cy="24220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704"/>
              </a:lnSpc>
            </a:pPr>
            <a:r>
              <a:rPr lang="en-US" sz="2146">
                <a:solidFill>
                  <a:srgbClr val="545454"/>
                </a:solidFill>
                <a:latin typeface="Poppins"/>
                <a:ea typeface="Poppins"/>
                <a:cs typeface="Poppins"/>
                <a:sym typeface="Poppins"/>
              </a:rPr>
              <a:t> of countries do</a:t>
            </a:r>
          </a:p>
          <a:p>
            <a:pPr algn="r">
              <a:lnSpc>
                <a:spcPts val="2704"/>
              </a:lnSpc>
            </a:pPr>
            <a:r>
              <a:rPr lang="en-US" sz="2146">
                <a:solidFill>
                  <a:srgbClr val="545454"/>
                </a:solidFill>
                <a:latin typeface="Poppins"/>
                <a:ea typeface="Poppins"/>
                <a:cs typeface="Poppins"/>
                <a:sym typeface="Poppins"/>
              </a:rPr>
              <a:t>not have laws </a:t>
            </a:r>
          </a:p>
          <a:p>
            <a:pPr algn="r">
              <a:lnSpc>
                <a:spcPts val="2704"/>
              </a:lnSpc>
            </a:pPr>
            <a:r>
              <a:rPr lang="en-US" sz="2146">
                <a:solidFill>
                  <a:srgbClr val="545454"/>
                </a:solidFill>
                <a:latin typeface="Poppins"/>
                <a:ea typeface="Poppins"/>
                <a:cs typeface="Poppins"/>
                <a:sym typeface="Poppins"/>
              </a:rPr>
              <a:t>that base the  </a:t>
            </a:r>
          </a:p>
          <a:p>
            <a:pPr algn="r">
              <a:lnSpc>
                <a:spcPts val="2704"/>
              </a:lnSpc>
            </a:pPr>
            <a:r>
              <a:rPr lang="en-US" sz="2146">
                <a:solidFill>
                  <a:srgbClr val="545454"/>
                </a:solidFill>
                <a:latin typeface="Poppins"/>
                <a:ea typeface="Poppins"/>
                <a:cs typeface="Poppins"/>
                <a:sym typeface="Poppins"/>
              </a:rPr>
              <a:t>legal definition   </a:t>
            </a:r>
          </a:p>
          <a:p>
            <a:pPr algn="r">
              <a:lnSpc>
                <a:spcPts val="2704"/>
              </a:lnSpc>
            </a:pPr>
            <a:r>
              <a:rPr lang="en-US" sz="2146">
                <a:solidFill>
                  <a:srgbClr val="545454"/>
                </a:solidFill>
                <a:latin typeface="Poppins"/>
                <a:ea typeface="Poppins"/>
                <a:cs typeface="Poppins"/>
                <a:sym typeface="Poppins"/>
              </a:rPr>
              <a:t>of rape on the    </a:t>
            </a:r>
          </a:p>
          <a:p>
            <a:pPr algn="r">
              <a:lnSpc>
                <a:spcPts val="2704"/>
              </a:lnSpc>
            </a:pPr>
            <a:r>
              <a:rPr lang="en-US" sz="2146">
                <a:solidFill>
                  <a:srgbClr val="545454"/>
                </a:solidFill>
                <a:latin typeface="Poppins"/>
                <a:ea typeface="Poppins"/>
                <a:cs typeface="Poppins"/>
                <a:sym typeface="Poppins"/>
              </a:rPr>
              <a:t>lack of freely     </a:t>
            </a:r>
          </a:p>
          <a:p>
            <a:pPr algn="r">
              <a:lnSpc>
                <a:spcPts val="2704"/>
              </a:lnSpc>
            </a:pPr>
            <a:r>
              <a:rPr lang="en-US" sz="2146">
                <a:solidFill>
                  <a:srgbClr val="545454"/>
                </a:solidFill>
                <a:latin typeface="Poppins"/>
                <a:ea typeface="Poppins"/>
                <a:cs typeface="Poppins"/>
                <a:sym typeface="Poppins"/>
              </a:rPr>
              <a:t>given consent.    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2317023" y="9314473"/>
            <a:ext cx="15356384" cy="391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737373"/>
                </a:solidFill>
                <a:latin typeface="Poppins"/>
                <a:ea typeface="Poppins"/>
                <a:cs typeface="Poppins"/>
                <a:sym typeface="Poppins"/>
              </a:rPr>
              <a:t>Globally, over                                                 girls and women worldwide have undergone female genital mutilation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4306283" y="8967054"/>
            <a:ext cx="3536950" cy="868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b="true" sz="4800">
                <a:solidFill>
                  <a:srgbClr val="A85BA4"/>
                </a:solidFill>
                <a:latin typeface="Poppins Bold"/>
                <a:ea typeface="Poppins Bold"/>
                <a:cs typeface="Poppins Bold"/>
                <a:sym typeface="Poppins Bold"/>
              </a:rPr>
              <a:t>230 million 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66025" y="748881"/>
            <a:ext cx="390062" cy="390062"/>
          </a:xfrm>
          <a:custGeom>
            <a:avLst/>
            <a:gdLst/>
            <a:ahLst/>
            <a:cxnLst/>
            <a:rect r="r" b="b" t="t" l="l"/>
            <a:pathLst>
              <a:path h="390062" w="390062">
                <a:moveTo>
                  <a:pt x="0" y="0"/>
                </a:moveTo>
                <a:lnTo>
                  <a:pt x="390063" y="0"/>
                </a:lnTo>
                <a:lnTo>
                  <a:pt x="390063" y="390063"/>
                </a:lnTo>
                <a:lnTo>
                  <a:pt x="0" y="3900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31589" y="1694258"/>
            <a:ext cx="458936" cy="319534"/>
          </a:xfrm>
          <a:custGeom>
            <a:avLst/>
            <a:gdLst/>
            <a:ahLst/>
            <a:cxnLst/>
            <a:rect r="r" b="b" t="t" l="l"/>
            <a:pathLst>
              <a:path h="319534" w="458936">
                <a:moveTo>
                  <a:pt x="0" y="0"/>
                </a:moveTo>
                <a:lnTo>
                  <a:pt x="458936" y="0"/>
                </a:lnTo>
                <a:lnTo>
                  <a:pt x="458936" y="319535"/>
                </a:lnTo>
                <a:lnTo>
                  <a:pt x="0" y="3195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4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66025" y="2569107"/>
            <a:ext cx="390062" cy="373041"/>
          </a:xfrm>
          <a:custGeom>
            <a:avLst/>
            <a:gdLst/>
            <a:ahLst/>
            <a:cxnLst/>
            <a:rect r="r" b="b" t="t" l="l"/>
            <a:pathLst>
              <a:path h="373041" w="390062">
                <a:moveTo>
                  <a:pt x="0" y="0"/>
                </a:moveTo>
                <a:lnTo>
                  <a:pt x="390063" y="0"/>
                </a:lnTo>
                <a:lnTo>
                  <a:pt x="390063" y="373042"/>
                </a:lnTo>
                <a:lnTo>
                  <a:pt x="0" y="3730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4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87432" y="3497463"/>
            <a:ext cx="347248" cy="347248"/>
          </a:xfrm>
          <a:custGeom>
            <a:avLst/>
            <a:gdLst/>
            <a:ahLst/>
            <a:cxnLst/>
            <a:rect r="r" b="b" t="t" l="l"/>
            <a:pathLst>
              <a:path h="347248" w="347248">
                <a:moveTo>
                  <a:pt x="0" y="0"/>
                </a:moveTo>
                <a:lnTo>
                  <a:pt x="347249" y="0"/>
                </a:lnTo>
                <a:lnTo>
                  <a:pt x="347249" y="347248"/>
                </a:lnTo>
                <a:lnTo>
                  <a:pt x="0" y="3472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44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87432" y="4400026"/>
            <a:ext cx="347248" cy="347248"/>
          </a:xfrm>
          <a:custGeom>
            <a:avLst/>
            <a:gdLst/>
            <a:ahLst/>
            <a:cxnLst/>
            <a:rect r="r" b="b" t="t" l="l"/>
            <a:pathLst>
              <a:path h="347248" w="347248">
                <a:moveTo>
                  <a:pt x="0" y="0"/>
                </a:moveTo>
                <a:lnTo>
                  <a:pt x="347249" y="0"/>
                </a:lnTo>
                <a:lnTo>
                  <a:pt x="347249" y="347248"/>
                </a:lnTo>
                <a:lnTo>
                  <a:pt x="0" y="34724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466025" y="5302589"/>
            <a:ext cx="390062" cy="379336"/>
          </a:xfrm>
          <a:custGeom>
            <a:avLst/>
            <a:gdLst/>
            <a:ahLst/>
            <a:cxnLst/>
            <a:rect r="r" b="b" t="t" l="l"/>
            <a:pathLst>
              <a:path h="379336" w="390062">
                <a:moveTo>
                  <a:pt x="0" y="0"/>
                </a:moveTo>
                <a:lnTo>
                  <a:pt x="390063" y="0"/>
                </a:lnTo>
                <a:lnTo>
                  <a:pt x="390063" y="379335"/>
                </a:lnTo>
                <a:lnTo>
                  <a:pt x="0" y="37933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44999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15368" y="6237239"/>
            <a:ext cx="291377" cy="404690"/>
          </a:xfrm>
          <a:custGeom>
            <a:avLst/>
            <a:gdLst/>
            <a:ahLst/>
            <a:cxnLst/>
            <a:rect r="r" b="b" t="t" l="l"/>
            <a:pathLst>
              <a:path h="404690" w="291377">
                <a:moveTo>
                  <a:pt x="0" y="0"/>
                </a:moveTo>
                <a:lnTo>
                  <a:pt x="291377" y="0"/>
                </a:lnTo>
                <a:lnTo>
                  <a:pt x="291377" y="404690"/>
                </a:lnTo>
                <a:lnTo>
                  <a:pt x="0" y="40469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44999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66025" y="7197243"/>
            <a:ext cx="390062" cy="381286"/>
          </a:xfrm>
          <a:custGeom>
            <a:avLst/>
            <a:gdLst/>
            <a:ahLst/>
            <a:cxnLst/>
            <a:rect r="r" b="b" t="t" l="l"/>
            <a:pathLst>
              <a:path h="381286" w="390062">
                <a:moveTo>
                  <a:pt x="0" y="0"/>
                </a:moveTo>
                <a:lnTo>
                  <a:pt x="390063" y="0"/>
                </a:lnTo>
                <a:lnTo>
                  <a:pt x="390063" y="381286"/>
                </a:lnTo>
                <a:lnTo>
                  <a:pt x="0" y="38128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44999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57295" y="8133844"/>
            <a:ext cx="407523" cy="381286"/>
          </a:xfrm>
          <a:custGeom>
            <a:avLst/>
            <a:gdLst/>
            <a:ahLst/>
            <a:cxnLst/>
            <a:rect r="r" b="b" t="t" l="l"/>
            <a:pathLst>
              <a:path h="381286" w="407523">
                <a:moveTo>
                  <a:pt x="0" y="0"/>
                </a:moveTo>
                <a:lnTo>
                  <a:pt x="407523" y="0"/>
                </a:lnTo>
                <a:lnTo>
                  <a:pt x="407523" y="381286"/>
                </a:lnTo>
                <a:lnTo>
                  <a:pt x="0" y="38128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44999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487432" y="9070444"/>
            <a:ext cx="347248" cy="467675"/>
          </a:xfrm>
          <a:custGeom>
            <a:avLst/>
            <a:gdLst/>
            <a:ahLst/>
            <a:cxnLst/>
            <a:rect r="r" b="b" t="t" l="l"/>
            <a:pathLst>
              <a:path h="467675" w="347248">
                <a:moveTo>
                  <a:pt x="0" y="0"/>
                </a:moveTo>
                <a:lnTo>
                  <a:pt x="347249" y="0"/>
                </a:lnTo>
                <a:lnTo>
                  <a:pt x="347249" y="467675"/>
                </a:lnTo>
                <a:lnTo>
                  <a:pt x="0" y="46767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alphaModFix amt="44999"/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12" id="12"/>
          <p:cNvSpPr/>
          <p:nvPr/>
        </p:nvSpPr>
        <p:spPr>
          <a:xfrm flipV="true">
            <a:off x="9699819" y="2861442"/>
            <a:ext cx="0" cy="6218527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3" id="13"/>
          <p:cNvSpPr txBox="true"/>
          <p:nvPr/>
        </p:nvSpPr>
        <p:spPr>
          <a:xfrm rot="0">
            <a:off x="2220490" y="5473207"/>
            <a:ext cx="6453707" cy="36805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683"/>
              </a:lnSpc>
            </a:pPr>
            <a:r>
              <a:rPr lang="en-US" b="true" sz="2199" spc="-87">
                <a:solidFill>
                  <a:srgbClr val="737373"/>
                </a:solidFill>
                <a:latin typeface="Poppins Bold"/>
                <a:ea typeface="Poppins Bold"/>
                <a:cs typeface="Poppins Bold"/>
                <a:sym typeface="Poppins Bold"/>
              </a:rPr>
              <a:t>Without access to sexual and reproductive health and rights,</a:t>
            </a:r>
            <a:r>
              <a:rPr lang="en-US" sz="2199" spc="-87">
                <a:solidFill>
                  <a:srgbClr val="737373"/>
                </a:solidFill>
                <a:latin typeface="Poppins"/>
                <a:ea typeface="Poppins"/>
                <a:cs typeface="Poppins"/>
                <a:sym typeface="Poppins"/>
              </a:rPr>
              <a:t> women and girls will continue to be disproportionately affected by unintended pregnancies, gender-based violence and child marriage.</a:t>
            </a:r>
          </a:p>
          <a:p>
            <a:pPr algn="just">
              <a:lnSpc>
                <a:spcPts val="2683"/>
              </a:lnSpc>
            </a:pPr>
          </a:p>
          <a:p>
            <a:pPr algn="just">
              <a:lnSpc>
                <a:spcPts val="2683"/>
              </a:lnSpc>
            </a:pPr>
            <a:r>
              <a:rPr lang="en-US" b="true" sz="2199" spc="-87">
                <a:solidFill>
                  <a:srgbClr val="737373"/>
                </a:solidFill>
                <a:latin typeface="Poppins Bold"/>
                <a:ea typeface="Poppins Bold"/>
                <a:cs typeface="Poppins Bold"/>
                <a:sym typeface="Poppins Bold"/>
              </a:rPr>
              <a:t>Access to SRHR is not only an essential component of gender equality,</a:t>
            </a:r>
            <a:r>
              <a:rPr lang="en-US" sz="2199" spc="-87">
                <a:solidFill>
                  <a:srgbClr val="737373"/>
                </a:solidFill>
                <a:latin typeface="Poppins"/>
                <a:ea typeface="Poppins"/>
                <a:cs typeface="Poppins"/>
                <a:sym typeface="Poppins"/>
              </a:rPr>
              <a:t> the right to health and universal health coverage. It is a precondition for any policy or programmatic response to address and reduce women and girl’s poverty. 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2228330" y="1776081"/>
            <a:ext cx="6457076" cy="2971193"/>
            <a:chOff x="0" y="0"/>
            <a:chExt cx="964667" cy="443887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964667" cy="443887"/>
            </a:xfrm>
            <a:custGeom>
              <a:avLst/>
              <a:gdLst/>
              <a:ahLst/>
              <a:cxnLst/>
              <a:rect r="r" b="b" t="t" l="l"/>
              <a:pathLst>
                <a:path h="443887" w="964667">
                  <a:moveTo>
                    <a:pt x="21582" y="0"/>
                  </a:moveTo>
                  <a:lnTo>
                    <a:pt x="943085" y="0"/>
                  </a:lnTo>
                  <a:cubicBezTo>
                    <a:pt x="948809" y="0"/>
                    <a:pt x="954298" y="2274"/>
                    <a:pt x="958346" y="6321"/>
                  </a:cubicBezTo>
                  <a:cubicBezTo>
                    <a:pt x="962393" y="10368"/>
                    <a:pt x="964667" y="15858"/>
                    <a:pt x="964667" y="21582"/>
                  </a:cubicBezTo>
                  <a:lnTo>
                    <a:pt x="964667" y="422305"/>
                  </a:lnTo>
                  <a:cubicBezTo>
                    <a:pt x="964667" y="428029"/>
                    <a:pt x="962393" y="433518"/>
                    <a:pt x="958346" y="437566"/>
                  </a:cubicBezTo>
                  <a:cubicBezTo>
                    <a:pt x="954298" y="441613"/>
                    <a:pt x="948809" y="443887"/>
                    <a:pt x="943085" y="443887"/>
                  </a:cubicBezTo>
                  <a:lnTo>
                    <a:pt x="21582" y="443887"/>
                  </a:lnTo>
                  <a:cubicBezTo>
                    <a:pt x="15858" y="443887"/>
                    <a:pt x="10368" y="441613"/>
                    <a:pt x="6321" y="437566"/>
                  </a:cubicBezTo>
                  <a:cubicBezTo>
                    <a:pt x="2274" y="433518"/>
                    <a:pt x="0" y="428029"/>
                    <a:pt x="0" y="422305"/>
                  </a:cubicBezTo>
                  <a:lnTo>
                    <a:pt x="0" y="21582"/>
                  </a:lnTo>
                  <a:cubicBezTo>
                    <a:pt x="0" y="15858"/>
                    <a:pt x="2274" y="10368"/>
                    <a:pt x="6321" y="6321"/>
                  </a:cubicBezTo>
                  <a:cubicBezTo>
                    <a:pt x="10368" y="2274"/>
                    <a:pt x="15858" y="0"/>
                    <a:pt x="21582" y="0"/>
                  </a:cubicBezTo>
                  <a:close/>
                </a:path>
              </a:pathLst>
            </a:custGeom>
            <a:blipFill>
              <a:blip r:embed="rId22"/>
              <a:stretch>
                <a:fillRect l="0" t="-22309" r="0" b="-22309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10685656" y="1854025"/>
            <a:ext cx="6457076" cy="2971193"/>
            <a:chOff x="0" y="0"/>
            <a:chExt cx="964667" cy="443887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964667" cy="443887"/>
            </a:xfrm>
            <a:custGeom>
              <a:avLst/>
              <a:gdLst/>
              <a:ahLst/>
              <a:cxnLst/>
              <a:rect r="r" b="b" t="t" l="l"/>
              <a:pathLst>
                <a:path h="443887" w="964667">
                  <a:moveTo>
                    <a:pt x="21582" y="0"/>
                  </a:moveTo>
                  <a:lnTo>
                    <a:pt x="943085" y="0"/>
                  </a:lnTo>
                  <a:cubicBezTo>
                    <a:pt x="948809" y="0"/>
                    <a:pt x="954298" y="2274"/>
                    <a:pt x="958346" y="6321"/>
                  </a:cubicBezTo>
                  <a:cubicBezTo>
                    <a:pt x="962393" y="10368"/>
                    <a:pt x="964667" y="15858"/>
                    <a:pt x="964667" y="21582"/>
                  </a:cubicBezTo>
                  <a:lnTo>
                    <a:pt x="964667" y="422305"/>
                  </a:lnTo>
                  <a:cubicBezTo>
                    <a:pt x="964667" y="428029"/>
                    <a:pt x="962393" y="433518"/>
                    <a:pt x="958346" y="437566"/>
                  </a:cubicBezTo>
                  <a:cubicBezTo>
                    <a:pt x="954298" y="441613"/>
                    <a:pt x="948809" y="443887"/>
                    <a:pt x="943085" y="443887"/>
                  </a:cubicBezTo>
                  <a:lnTo>
                    <a:pt x="21582" y="443887"/>
                  </a:lnTo>
                  <a:cubicBezTo>
                    <a:pt x="15858" y="443887"/>
                    <a:pt x="10368" y="441613"/>
                    <a:pt x="6321" y="437566"/>
                  </a:cubicBezTo>
                  <a:cubicBezTo>
                    <a:pt x="2274" y="433518"/>
                    <a:pt x="0" y="428029"/>
                    <a:pt x="0" y="422305"/>
                  </a:cubicBezTo>
                  <a:lnTo>
                    <a:pt x="0" y="21582"/>
                  </a:lnTo>
                  <a:cubicBezTo>
                    <a:pt x="0" y="15858"/>
                    <a:pt x="2274" y="10368"/>
                    <a:pt x="6321" y="6321"/>
                  </a:cubicBezTo>
                  <a:cubicBezTo>
                    <a:pt x="10368" y="2274"/>
                    <a:pt x="15858" y="0"/>
                    <a:pt x="21582" y="0"/>
                  </a:cubicBezTo>
                  <a:close/>
                </a:path>
              </a:pathLst>
            </a:custGeom>
            <a:blipFill>
              <a:blip r:embed="rId23"/>
              <a:stretch>
                <a:fillRect l="0" t="-46002" r="-5544" b="-6634"/>
              </a:stretch>
            </a:blip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0" y="0"/>
            <a:ext cx="1326876" cy="10287000"/>
            <a:chOff x="0" y="0"/>
            <a:chExt cx="349465" cy="2709333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349465" cy="2709333"/>
            </a:xfrm>
            <a:custGeom>
              <a:avLst/>
              <a:gdLst/>
              <a:ahLst/>
              <a:cxnLst/>
              <a:rect r="r" b="b" t="t" l="l"/>
              <a:pathLst>
                <a:path h="2709333" w="349465">
                  <a:moveTo>
                    <a:pt x="0" y="0"/>
                  </a:moveTo>
                  <a:lnTo>
                    <a:pt x="349465" y="0"/>
                  </a:lnTo>
                  <a:lnTo>
                    <a:pt x="34946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4D65AF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47625"/>
              <a:ext cx="349465" cy="27569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215414" y="1101080"/>
            <a:ext cx="961349" cy="1586747"/>
            <a:chOff x="0" y="0"/>
            <a:chExt cx="1281799" cy="2115663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281799" cy="1429328"/>
            </a:xfrm>
            <a:custGeom>
              <a:avLst/>
              <a:gdLst/>
              <a:ahLst/>
              <a:cxnLst/>
              <a:rect r="r" b="b" t="t" l="l"/>
              <a:pathLst>
                <a:path h="1429328" w="1281799">
                  <a:moveTo>
                    <a:pt x="0" y="0"/>
                  </a:moveTo>
                  <a:lnTo>
                    <a:pt x="1281799" y="0"/>
                  </a:lnTo>
                  <a:lnTo>
                    <a:pt x="1281799" y="1429328"/>
                  </a:lnTo>
                  <a:lnTo>
                    <a:pt x="0" y="14293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alphaModFix amt="43999"/>
              </a:blip>
              <a:stretch>
                <a:fillRect l="0" t="-76275" r="-355437" b="-62655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43534" y="1429328"/>
              <a:ext cx="1194731" cy="686335"/>
            </a:xfrm>
            <a:custGeom>
              <a:avLst/>
              <a:gdLst/>
              <a:ahLst/>
              <a:cxnLst/>
              <a:rect r="r" b="b" t="t" l="l"/>
              <a:pathLst>
                <a:path h="686335" w="1194731">
                  <a:moveTo>
                    <a:pt x="0" y="0"/>
                  </a:moveTo>
                  <a:lnTo>
                    <a:pt x="1194731" y="0"/>
                  </a:lnTo>
                  <a:lnTo>
                    <a:pt x="1194731" y="686335"/>
                  </a:lnTo>
                  <a:lnTo>
                    <a:pt x="0" y="6863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alphaModFix amt="43999"/>
              </a:blip>
              <a:stretch>
                <a:fillRect l="-44467" t="-72447" r="-75176" b="-51222"/>
              </a:stretch>
            </a:blipFill>
          </p:spPr>
        </p:sp>
      </p:grpSp>
      <p:sp>
        <p:nvSpPr>
          <p:cNvPr name="Freeform 24" id="24"/>
          <p:cNvSpPr/>
          <p:nvPr/>
        </p:nvSpPr>
        <p:spPr>
          <a:xfrm flipH="false" flipV="false" rot="0">
            <a:off x="347064" y="3595966"/>
            <a:ext cx="632749" cy="632749"/>
          </a:xfrm>
          <a:custGeom>
            <a:avLst/>
            <a:gdLst/>
            <a:ahLst/>
            <a:cxnLst/>
            <a:rect r="r" b="b" t="t" l="l"/>
            <a:pathLst>
              <a:path h="632749" w="632749">
                <a:moveTo>
                  <a:pt x="0" y="0"/>
                </a:moveTo>
                <a:lnTo>
                  <a:pt x="632748" y="0"/>
                </a:lnTo>
                <a:lnTo>
                  <a:pt x="632748" y="632749"/>
                </a:lnTo>
                <a:lnTo>
                  <a:pt x="0" y="6327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43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275826" y="7979581"/>
            <a:ext cx="840523" cy="786409"/>
          </a:xfrm>
          <a:custGeom>
            <a:avLst/>
            <a:gdLst/>
            <a:ahLst/>
            <a:cxnLst/>
            <a:rect r="r" b="b" t="t" l="l"/>
            <a:pathLst>
              <a:path h="786409" w="840523">
                <a:moveTo>
                  <a:pt x="0" y="0"/>
                </a:moveTo>
                <a:lnTo>
                  <a:pt x="840524" y="0"/>
                </a:lnTo>
                <a:lnTo>
                  <a:pt x="840524" y="786410"/>
                </a:lnTo>
                <a:lnTo>
                  <a:pt x="0" y="78641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44999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336208" y="5657465"/>
            <a:ext cx="643604" cy="893895"/>
          </a:xfrm>
          <a:custGeom>
            <a:avLst/>
            <a:gdLst/>
            <a:ahLst/>
            <a:cxnLst/>
            <a:rect r="r" b="b" t="t" l="l"/>
            <a:pathLst>
              <a:path h="893895" w="643604">
                <a:moveTo>
                  <a:pt x="0" y="0"/>
                </a:moveTo>
                <a:lnTo>
                  <a:pt x="643604" y="0"/>
                </a:lnTo>
                <a:lnTo>
                  <a:pt x="643604" y="893895"/>
                </a:lnTo>
                <a:lnTo>
                  <a:pt x="0" y="89389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7" id="27"/>
          <p:cNvSpPr txBox="true"/>
          <p:nvPr/>
        </p:nvSpPr>
        <p:spPr>
          <a:xfrm rot="0">
            <a:off x="10689025" y="5473207"/>
            <a:ext cx="6453707" cy="36805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683"/>
              </a:lnSpc>
            </a:pPr>
            <a:r>
              <a:rPr lang="en-US" b="true" sz="2199" spc="-87">
                <a:solidFill>
                  <a:srgbClr val="737373"/>
                </a:solidFill>
                <a:latin typeface="Poppins Bold"/>
                <a:ea typeface="Poppins Bold"/>
                <a:cs typeface="Poppins Bold"/>
                <a:sym typeface="Poppins Bold"/>
              </a:rPr>
              <a:t>When women and girls have access to SRHR – and right to make decisions about their own bodies </a:t>
            </a:r>
            <a:r>
              <a:rPr lang="en-US" sz="2199" spc="-87">
                <a:solidFill>
                  <a:srgbClr val="737373"/>
                </a:solidFill>
                <a:latin typeface="Poppins"/>
                <a:ea typeface="Poppins"/>
                <a:cs typeface="Poppins"/>
                <a:sym typeface="Poppins"/>
              </a:rPr>
              <a:t>- they are better positioned to pursue education and employment opportunities, which contributes to breaking cycles of poverty. </a:t>
            </a:r>
          </a:p>
          <a:p>
            <a:pPr algn="just">
              <a:lnSpc>
                <a:spcPts val="2683"/>
              </a:lnSpc>
            </a:pPr>
          </a:p>
          <a:p>
            <a:pPr algn="just">
              <a:lnSpc>
                <a:spcPts val="2683"/>
              </a:lnSpc>
            </a:pPr>
            <a:r>
              <a:rPr lang="en-US" sz="2199" spc="-87">
                <a:solidFill>
                  <a:srgbClr val="737373"/>
                </a:solidFill>
                <a:latin typeface="Poppins"/>
                <a:ea typeface="Poppins"/>
                <a:cs typeface="Poppins"/>
                <a:sym typeface="Poppins"/>
              </a:rPr>
              <a:t>Discriminatory social and gender norms limit women’s decision-making power and bodily autonomy as do structural issues constraining access to education, employment and political leadership. </a:t>
            </a:r>
          </a:p>
        </p:txBody>
      </p:sp>
      <p:grpSp>
        <p:nvGrpSpPr>
          <p:cNvPr name="Group 28" id="28"/>
          <p:cNvGrpSpPr/>
          <p:nvPr/>
        </p:nvGrpSpPr>
        <p:grpSpPr>
          <a:xfrm rot="0">
            <a:off x="2215437" y="633412"/>
            <a:ext cx="7396682" cy="619125"/>
            <a:chOff x="0" y="0"/>
            <a:chExt cx="9862243" cy="825500"/>
          </a:xfrm>
        </p:grpSpPr>
        <p:sp>
          <p:nvSpPr>
            <p:cNvPr name="TextBox 29" id="29"/>
            <p:cNvSpPr txBox="true"/>
            <p:nvPr/>
          </p:nvSpPr>
          <p:spPr>
            <a:xfrm rot="0">
              <a:off x="0" y="0"/>
              <a:ext cx="9862243" cy="8255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920"/>
                </a:lnSpc>
              </a:pPr>
              <a:r>
                <a:rPr lang="en-US" sz="4100" spc="-164" b="true">
                  <a:solidFill>
                    <a:srgbClr val="4D65AF"/>
                  </a:solidFill>
                  <a:latin typeface="TT Fors Bold"/>
                  <a:ea typeface="TT Fors Bold"/>
                  <a:cs typeface="TT Fors Bold"/>
                  <a:sym typeface="TT Fors Bold"/>
                </a:rPr>
                <a:t>Lessons learned</a:t>
              </a:r>
            </a:p>
          </p:txBody>
        </p:sp>
        <p:sp>
          <p:nvSpPr>
            <p:cNvPr name="Freeform 30" id="30"/>
            <p:cNvSpPr/>
            <p:nvPr/>
          </p:nvSpPr>
          <p:spPr>
            <a:xfrm flipH="false" flipV="false" rot="0">
              <a:off x="167033" y="583067"/>
              <a:ext cx="5123815" cy="181949"/>
            </a:xfrm>
            <a:custGeom>
              <a:avLst/>
              <a:gdLst/>
              <a:ahLst/>
              <a:cxnLst/>
              <a:rect r="r" b="b" t="t" l="l"/>
              <a:pathLst>
                <a:path h="181949" w="5123815">
                  <a:moveTo>
                    <a:pt x="0" y="0"/>
                  </a:moveTo>
                  <a:lnTo>
                    <a:pt x="5123815" y="0"/>
                  </a:lnTo>
                  <a:lnTo>
                    <a:pt x="5123815" y="181949"/>
                  </a:lnTo>
                  <a:lnTo>
                    <a:pt x="0" y="181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alphaModFix amt="54000"/>
                <a:extLs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66025" y="748881"/>
            <a:ext cx="390062" cy="390062"/>
          </a:xfrm>
          <a:custGeom>
            <a:avLst/>
            <a:gdLst/>
            <a:ahLst/>
            <a:cxnLst/>
            <a:rect r="r" b="b" t="t" l="l"/>
            <a:pathLst>
              <a:path h="390062" w="390062">
                <a:moveTo>
                  <a:pt x="0" y="0"/>
                </a:moveTo>
                <a:lnTo>
                  <a:pt x="390063" y="0"/>
                </a:lnTo>
                <a:lnTo>
                  <a:pt x="390063" y="390063"/>
                </a:lnTo>
                <a:lnTo>
                  <a:pt x="0" y="3900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31589" y="1694258"/>
            <a:ext cx="458936" cy="319534"/>
          </a:xfrm>
          <a:custGeom>
            <a:avLst/>
            <a:gdLst/>
            <a:ahLst/>
            <a:cxnLst/>
            <a:rect r="r" b="b" t="t" l="l"/>
            <a:pathLst>
              <a:path h="319534" w="458936">
                <a:moveTo>
                  <a:pt x="0" y="0"/>
                </a:moveTo>
                <a:lnTo>
                  <a:pt x="458936" y="0"/>
                </a:lnTo>
                <a:lnTo>
                  <a:pt x="458936" y="319535"/>
                </a:lnTo>
                <a:lnTo>
                  <a:pt x="0" y="3195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4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66025" y="2569107"/>
            <a:ext cx="390062" cy="373041"/>
          </a:xfrm>
          <a:custGeom>
            <a:avLst/>
            <a:gdLst/>
            <a:ahLst/>
            <a:cxnLst/>
            <a:rect r="r" b="b" t="t" l="l"/>
            <a:pathLst>
              <a:path h="373041" w="390062">
                <a:moveTo>
                  <a:pt x="0" y="0"/>
                </a:moveTo>
                <a:lnTo>
                  <a:pt x="390063" y="0"/>
                </a:lnTo>
                <a:lnTo>
                  <a:pt x="390063" y="373042"/>
                </a:lnTo>
                <a:lnTo>
                  <a:pt x="0" y="3730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4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87432" y="3497463"/>
            <a:ext cx="347248" cy="347248"/>
          </a:xfrm>
          <a:custGeom>
            <a:avLst/>
            <a:gdLst/>
            <a:ahLst/>
            <a:cxnLst/>
            <a:rect r="r" b="b" t="t" l="l"/>
            <a:pathLst>
              <a:path h="347248" w="347248">
                <a:moveTo>
                  <a:pt x="0" y="0"/>
                </a:moveTo>
                <a:lnTo>
                  <a:pt x="347249" y="0"/>
                </a:lnTo>
                <a:lnTo>
                  <a:pt x="347249" y="347248"/>
                </a:lnTo>
                <a:lnTo>
                  <a:pt x="0" y="3472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44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87432" y="4400026"/>
            <a:ext cx="347248" cy="347248"/>
          </a:xfrm>
          <a:custGeom>
            <a:avLst/>
            <a:gdLst/>
            <a:ahLst/>
            <a:cxnLst/>
            <a:rect r="r" b="b" t="t" l="l"/>
            <a:pathLst>
              <a:path h="347248" w="347248">
                <a:moveTo>
                  <a:pt x="0" y="0"/>
                </a:moveTo>
                <a:lnTo>
                  <a:pt x="347249" y="0"/>
                </a:lnTo>
                <a:lnTo>
                  <a:pt x="347249" y="347248"/>
                </a:lnTo>
                <a:lnTo>
                  <a:pt x="0" y="34724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466025" y="5302589"/>
            <a:ext cx="390062" cy="379336"/>
          </a:xfrm>
          <a:custGeom>
            <a:avLst/>
            <a:gdLst/>
            <a:ahLst/>
            <a:cxnLst/>
            <a:rect r="r" b="b" t="t" l="l"/>
            <a:pathLst>
              <a:path h="379336" w="390062">
                <a:moveTo>
                  <a:pt x="0" y="0"/>
                </a:moveTo>
                <a:lnTo>
                  <a:pt x="390063" y="0"/>
                </a:lnTo>
                <a:lnTo>
                  <a:pt x="390063" y="379335"/>
                </a:lnTo>
                <a:lnTo>
                  <a:pt x="0" y="37933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44999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15368" y="6237239"/>
            <a:ext cx="291377" cy="404690"/>
          </a:xfrm>
          <a:custGeom>
            <a:avLst/>
            <a:gdLst/>
            <a:ahLst/>
            <a:cxnLst/>
            <a:rect r="r" b="b" t="t" l="l"/>
            <a:pathLst>
              <a:path h="404690" w="291377">
                <a:moveTo>
                  <a:pt x="0" y="0"/>
                </a:moveTo>
                <a:lnTo>
                  <a:pt x="291377" y="0"/>
                </a:lnTo>
                <a:lnTo>
                  <a:pt x="291377" y="404690"/>
                </a:lnTo>
                <a:lnTo>
                  <a:pt x="0" y="40469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44999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66025" y="7197243"/>
            <a:ext cx="390062" cy="381286"/>
          </a:xfrm>
          <a:custGeom>
            <a:avLst/>
            <a:gdLst/>
            <a:ahLst/>
            <a:cxnLst/>
            <a:rect r="r" b="b" t="t" l="l"/>
            <a:pathLst>
              <a:path h="381286" w="390062">
                <a:moveTo>
                  <a:pt x="0" y="0"/>
                </a:moveTo>
                <a:lnTo>
                  <a:pt x="390063" y="0"/>
                </a:lnTo>
                <a:lnTo>
                  <a:pt x="390063" y="381286"/>
                </a:lnTo>
                <a:lnTo>
                  <a:pt x="0" y="38128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44999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57295" y="8133844"/>
            <a:ext cx="407523" cy="381286"/>
          </a:xfrm>
          <a:custGeom>
            <a:avLst/>
            <a:gdLst/>
            <a:ahLst/>
            <a:cxnLst/>
            <a:rect r="r" b="b" t="t" l="l"/>
            <a:pathLst>
              <a:path h="381286" w="407523">
                <a:moveTo>
                  <a:pt x="0" y="0"/>
                </a:moveTo>
                <a:lnTo>
                  <a:pt x="407523" y="0"/>
                </a:lnTo>
                <a:lnTo>
                  <a:pt x="407523" y="381286"/>
                </a:lnTo>
                <a:lnTo>
                  <a:pt x="0" y="38128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44999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487432" y="9070444"/>
            <a:ext cx="347248" cy="467675"/>
          </a:xfrm>
          <a:custGeom>
            <a:avLst/>
            <a:gdLst/>
            <a:ahLst/>
            <a:cxnLst/>
            <a:rect r="r" b="b" t="t" l="l"/>
            <a:pathLst>
              <a:path h="467675" w="347248">
                <a:moveTo>
                  <a:pt x="0" y="0"/>
                </a:moveTo>
                <a:lnTo>
                  <a:pt x="347249" y="0"/>
                </a:lnTo>
                <a:lnTo>
                  <a:pt x="347249" y="467675"/>
                </a:lnTo>
                <a:lnTo>
                  <a:pt x="0" y="46767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alphaModFix amt="44999"/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12" id="12"/>
          <p:cNvSpPr/>
          <p:nvPr/>
        </p:nvSpPr>
        <p:spPr>
          <a:xfrm flipH="true" flipV="true">
            <a:off x="9680769" y="2851917"/>
            <a:ext cx="0" cy="6218527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3" id="13"/>
          <p:cNvSpPr txBox="true"/>
          <p:nvPr/>
        </p:nvSpPr>
        <p:spPr>
          <a:xfrm rot="0">
            <a:off x="2276272" y="5371380"/>
            <a:ext cx="6453707" cy="40139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683"/>
              </a:lnSpc>
            </a:pPr>
            <a:r>
              <a:rPr lang="en-US" b="true" sz="2199" spc="-87">
                <a:solidFill>
                  <a:srgbClr val="737373"/>
                </a:solidFill>
                <a:latin typeface="Poppins Bold"/>
                <a:ea typeface="Poppins Bold"/>
                <a:cs typeface="Poppins Bold"/>
                <a:sym typeface="Poppins Bold"/>
              </a:rPr>
              <a:t>Individuals who face multiple and intersecting forms of discrimination based on for example race, socioeconomic status and poverty, or sexuality face the toughest challenges. </a:t>
            </a:r>
          </a:p>
          <a:p>
            <a:pPr algn="just">
              <a:lnSpc>
                <a:spcPts val="2683"/>
              </a:lnSpc>
            </a:pPr>
          </a:p>
          <a:p>
            <a:pPr algn="just">
              <a:lnSpc>
                <a:spcPts val="2683"/>
              </a:lnSpc>
            </a:pPr>
            <a:r>
              <a:rPr lang="en-US" sz="2199" spc="-87">
                <a:solidFill>
                  <a:srgbClr val="737373"/>
                </a:solidFill>
                <a:latin typeface="Poppins"/>
                <a:ea typeface="Poppins"/>
                <a:cs typeface="Poppins"/>
                <a:sym typeface="Poppins"/>
              </a:rPr>
              <a:t>The Global data on maternal mortality rates, for example, show dramatic regional inequalities, with poor women and girls from low-income countries being 70 percent more likely than women in high-income countries to die as a result of preventable complications arising from pregnancy, childbirth, and unsafe abortion. 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0" y="0"/>
            <a:ext cx="1326876" cy="10287000"/>
            <a:chOff x="0" y="0"/>
            <a:chExt cx="349465" cy="2709333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349465" cy="2709333"/>
            </a:xfrm>
            <a:custGeom>
              <a:avLst/>
              <a:gdLst/>
              <a:ahLst/>
              <a:cxnLst/>
              <a:rect r="r" b="b" t="t" l="l"/>
              <a:pathLst>
                <a:path h="2709333" w="349465">
                  <a:moveTo>
                    <a:pt x="0" y="0"/>
                  </a:moveTo>
                  <a:lnTo>
                    <a:pt x="349465" y="0"/>
                  </a:lnTo>
                  <a:lnTo>
                    <a:pt x="34946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4D65AF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47625"/>
              <a:ext cx="349465" cy="27569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215414" y="1101080"/>
            <a:ext cx="961349" cy="1586747"/>
            <a:chOff x="0" y="0"/>
            <a:chExt cx="1281799" cy="2115663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281799" cy="1429328"/>
            </a:xfrm>
            <a:custGeom>
              <a:avLst/>
              <a:gdLst/>
              <a:ahLst/>
              <a:cxnLst/>
              <a:rect r="r" b="b" t="t" l="l"/>
              <a:pathLst>
                <a:path h="1429328" w="1281799">
                  <a:moveTo>
                    <a:pt x="0" y="0"/>
                  </a:moveTo>
                  <a:lnTo>
                    <a:pt x="1281799" y="0"/>
                  </a:lnTo>
                  <a:lnTo>
                    <a:pt x="1281799" y="1429328"/>
                  </a:lnTo>
                  <a:lnTo>
                    <a:pt x="0" y="14293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alphaModFix amt="43999"/>
              </a:blip>
              <a:stretch>
                <a:fillRect l="0" t="-76275" r="-355437" b="-62655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43534" y="1429328"/>
              <a:ext cx="1194731" cy="686335"/>
            </a:xfrm>
            <a:custGeom>
              <a:avLst/>
              <a:gdLst/>
              <a:ahLst/>
              <a:cxnLst/>
              <a:rect r="r" b="b" t="t" l="l"/>
              <a:pathLst>
                <a:path h="686335" w="1194731">
                  <a:moveTo>
                    <a:pt x="0" y="0"/>
                  </a:moveTo>
                  <a:lnTo>
                    <a:pt x="1194731" y="0"/>
                  </a:lnTo>
                  <a:lnTo>
                    <a:pt x="1194731" y="686335"/>
                  </a:lnTo>
                  <a:lnTo>
                    <a:pt x="0" y="6863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alphaModFix amt="43999"/>
              </a:blip>
              <a:stretch>
                <a:fillRect l="-44467" t="-72447" r="-75176" b="-51222"/>
              </a:stretch>
            </a:blipFill>
          </p:spPr>
        </p:sp>
      </p:grpSp>
      <p:sp>
        <p:nvSpPr>
          <p:cNvPr name="Freeform 20" id="20"/>
          <p:cNvSpPr/>
          <p:nvPr/>
        </p:nvSpPr>
        <p:spPr>
          <a:xfrm flipH="false" flipV="false" rot="0">
            <a:off x="347064" y="3595966"/>
            <a:ext cx="632749" cy="632749"/>
          </a:xfrm>
          <a:custGeom>
            <a:avLst/>
            <a:gdLst/>
            <a:ahLst/>
            <a:cxnLst/>
            <a:rect r="r" b="b" t="t" l="l"/>
            <a:pathLst>
              <a:path h="632749" w="632749">
                <a:moveTo>
                  <a:pt x="0" y="0"/>
                </a:moveTo>
                <a:lnTo>
                  <a:pt x="632748" y="0"/>
                </a:lnTo>
                <a:lnTo>
                  <a:pt x="632748" y="632749"/>
                </a:lnTo>
                <a:lnTo>
                  <a:pt x="0" y="6327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43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275826" y="7979581"/>
            <a:ext cx="840523" cy="786409"/>
          </a:xfrm>
          <a:custGeom>
            <a:avLst/>
            <a:gdLst/>
            <a:ahLst/>
            <a:cxnLst/>
            <a:rect r="r" b="b" t="t" l="l"/>
            <a:pathLst>
              <a:path h="786409" w="840523">
                <a:moveTo>
                  <a:pt x="0" y="0"/>
                </a:moveTo>
                <a:lnTo>
                  <a:pt x="840524" y="0"/>
                </a:lnTo>
                <a:lnTo>
                  <a:pt x="840524" y="786410"/>
                </a:lnTo>
                <a:lnTo>
                  <a:pt x="0" y="78641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44999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336208" y="5657465"/>
            <a:ext cx="643604" cy="893895"/>
          </a:xfrm>
          <a:custGeom>
            <a:avLst/>
            <a:gdLst/>
            <a:ahLst/>
            <a:cxnLst/>
            <a:rect r="r" b="b" t="t" l="l"/>
            <a:pathLst>
              <a:path h="893895" w="643604">
                <a:moveTo>
                  <a:pt x="0" y="0"/>
                </a:moveTo>
                <a:lnTo>
                  <a:pt x="643604" y="0"/>
                </a:lnTo>
                <a:lnTo>
                  <a:pt x="643604" y="893895"/>
                </a:lnTo>
                <a:lnTo>
                  <a:pt x="0" y="89389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10689025" y="5473207"/>
            <a:ext cx="6453707" cy="36805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683"/>
              </a:lnSpc>
            </a:pPr>
            <a:r>
              <a:rPr lang="en-US" b="true" sz="2199" spc="-87">
                <a:solidFill>
                  <a:srgbClr val="737373"/>
                </a:solidFill>
                <a:latin typeface="Poppins Bold"/>
                <a:ea typeface="Poppins Bold"/>
                <a:cs typeface="Poppins Bold"/>
                <a:sym typeface="Poppins Bold"/>
              </a:rPr>
              <a:t>Therefore, without realizing people’s sexual and reproductive health and rights and the needs of the most marginalized communities</a:t>
            </a:r>
            <a:r>
              <a:rPr lang="en-US" sz="2199" spc="-87">
                <a:solidFill>
                  <a:srgbClr val="737373"/>
                </a:solidFill>
                <a:latin typeface="Poppins"/>
                <a:ea typeface="Poppins"/>
                <a:cs typeface="Poppins"/>
                <a:sym typeface="Poppins"/>
              </a:rPr>
              <a:t>, we will not only fail to achieve SDG 5 and make progress on gender equality but also jeopardize the attainment of all the SDGs. </a:t>
            </a:r>
          </a:p>
          <a:p>
            <a:pPr algn="just">
              <a:lnSpc>
                <a:spcPts val="2683"/>
              </a:lnSpc>
            </a:pPr>
          </a:p>
          <a:p>
            <a:pPr algn="just">
              <a:lnSpc>
                <a:spcPts val="2683"/>
              </a:lnSpc>
            </a:pPr>
            <a:r>
              <a:rPr lang="en-US" sz="2199" spc="-87">
                <a:solidFill>
                  <a:srgbClr val="737373"/>
                </a:solidFill>
                <a:latin typeface="Poppins"/>
                <a:ea typeface="Poppins"/>
                <a:cs typeface="Poppins"/>
                <a:sym typeface="Poppins"/>
              </a:rPr>
              <a:t>In essence, the realization of SRHR is not a sectoral priority but a systemic enabler that amplifies progress across the SDGs. By ensuring universal access to SRHR, we create a ripple effect.</a:t>
            </a:r>
          </a:p>
        </p:txBody>
      </p:sp>
      <p:grpSp>
        <p:nvGrpSpPr>
          <p:cNvPr name="Group 24" id="24"/>
          <p:cNvGrpSpPr/>
          <p:nvPr/>
        </p:nvGrpSpPr>
        <p:grpSpPr>
          <a:xfrm rot="0">
            <a:off x="2272903" y="1776081"/>
            <a:ext cx="6457076" cy="2971193"/>
            <a:chOff x="0" y="0"/>
            <a:chExt cx="964667" cy="443887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964667" cy="443887"/>
            </a:xfrm>
            <a:custGeom>
              <a:avLst/>
              <a:gdLst/>
              <a:ahLst/>
              <a:cxnLst/>
              <a:rect r="r" b="b" t="t" l="l"/>
              <a:pathLst>
                <a:path h="443887" w="964667">
                  <a:moveTo>
                    <a:pt x="21582" y="0"/>
                  </a:moveTo>
                  <a:lnTo>
                    <a:pt x="943085" y="0"/>
                  </a:lnTo>
                  <a:cubicBezTo>
                    <a:pt x="948809" y="0"/>
                    <a:pt x="954298" y="2274"/>
                    <a:pt x="958346" y="6321"/>
                  </a:cubicBezTo>
                  <a:cubicBezTo>
                    <a:pt x="962393" y="10368"/>
                    <a:pt x="964667" y="15858"/>
                    <a:pt x="964667" y="21582"/>
                  </a:cubicBezTo>
                  <a:lnTo>
                    <a:pt x="964667" y="422305"/>
                  </a:lnTo>
                  <a:cubicBezTo>
                    <a:pt x="964667" y="428029"/>
                    <a:pt x="962393" y="433518"/>
                    <a:pt x="958346" y="437566"/>
                  </a:cubicBezTo>
                  <a:cubicBezTo>
                    <a:pt x="954298" y="441613"/>
                    <a:pt x="948809" y="443887"/>
                    <a:pt x="943085" y="443887"/>
                  </a:cubicBezTo>
                  <a:lnTo>
                    <a:pt x="21582" y="443887"/>
                  </a:lnTo>
                  <a:cubicBezTo>
                    <a:pt x="15858" y="443887"/>
                    <a:pt x="10368" y="441613"/>
                    <a:pt x="6321" y="437566"/>
                  </a:cubicBezTo>
                  <a:cubicBezTo>
                    <a:pt x="2274" y="433518"/>
                    <a:pt x="0" y="428029"/>
                    <a:pt x="0" y="422305"/>
                  </a:cubicBezTo>
                  <a:lnTo>
                    <a:pt x="0" y="21582"/>
                  </a:lnTo>
                  <a:cubicBezTo>
                    <a:pt x="0" y="15858"/>
                    <a:pt x="2274" y="10368"/>
                    <a:pt x="6321" y="6321"/>
                  </a:cubicBezTo>
                  <a:cubicBezTo>
                    <a:pt x="10368" y="2274"/>
                    <a:pt x="15858" y="0"/>
                    <a:pt x="21582" y="0"/>
                  </a:cubicBezTo>
                  <a:close/>
                </a:path>
              </a:pathLst>
            </a:custGeom>
            <a:blipFill>
              <a:blip r:embed="rId23"/>
              <a:stretch>
                <a:fillRect l="0" t="0" r="0" b="-44618"/>
              </a:stretch>
            </a:blip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10685656" y="1854025"/>
            <a:ext cx="6457076" cy="2971193"/>
            <a:chOff x="0" y="0"/>
            <a:chExt cx="964667" cy="443887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964667" cy="443887"/>
            </a:xfrm>
            <a:custGeom>
              <a:avLst/>
              <a:gdLst/>
              <a:ahLst/>
              <a:cxnLst/>
              <a:rect r="r" b="b" t="t" l="l"/>
              <a:pathLst>
                <a:path h="443887" w="964667">
                  <a:moveTo>
                    <a:pt x="21582" y="0"/>
                  </a:moveTo>
                  <a:lnTo>
                    <a:pt x="943085" y="0"/>
                  </a:lnTo>
                  <a:cubicBezTo>
                    <a:pt x="948809" y="0"/>
                    <a:pt x="954298" y="2274"/>
                    <a:pt x="958346" y="6321"/>
                  </a:cubicBezTo>
                  <a:cubicBezTo>
                    <a:pt x="962393" y="10368"/>
                    <a:pt x="964667" y="15858"/>
                    <a:pt x="964667" y="21582"/>
                  </a:cubicBezTo>
                  <a:lnTo>
                    <a:pt x="964667" y="422305"/>
                  </a:lnTo>
                  <a:cubicBezTo>
                    <a:pt x="964667" y="428029"/>
                    <a:pt x="962393" y="433518"/>
                    <a:pt x="958346" y="437566"/>
                  </a:cubicBezTo>
                  <a:cubicBezTo>
                    <a:pt x="954298" y="441613"/>
                    <a:pt x="948809" y="443887"/>
                    <a:pt x="943085" y="443887"/>
                  </a:cubicBezTo>
                  <a:lnTo>
                    <a:pt x="21582" y="443887"/>
                  </a:lnTo>
                  <a:cubicBezTo>
                    <a:pt x="15858" y="443887"/>
                    <a:pt x="10368" y="441613"/>
                    <a:pt x="6321" y="437566"/>
                  </a:cubicBezTo>
                  <a:cubicBezTo>
                    <a:pt x="2274" y="433518"/>
                    <a:pt x="0" y="428029"/>
                    <a:pt x="0" y="422305"/>
                  </a:cubicBezTo>
                  <a:lnTo>
                    <a:pt x="0" y="21582"/>
                  </a:lnTo>
                  <a:cubicBezTo>
                    <a:pt x="0" y="15858"/>
                    <a:pt x="2274" y="10368"/>
                    <a:pt x="6321" y="6321"/>
                  </a:cubicBezTo>
                  <a:cubicBezTo>
                    <a:pt x="10368" y="2274"/>
                    <a:pt x="15858" y="0"/>
                    <a:pt x="21582" y="0"/>
                  </a:cubicBezTo>
                  <a:close/>
                </a:path>
              </a:pathLst>
            </a:custGeom>
            <a:blipFill>
              <a:blip r:embed="rId24"/>
              <a:stretch>
                <a:fillRect l="0" t="-22531" r="0" b="-22531"/>
              </a:stretch>
            </a:blipFill>
          </p:spPr>
        </p:sp>
      </p:grpSp>
      <p:grpSp>
        <p:nvGrpSpPr>
          <p:cNvPr name="Group 28" id="28"/>
          <p:cNvGrpSpPr/>
          <p:nvPr/>
        </p:nvGrpSpPr>
        <p:grpSpPr>
          <a:xfrm rot="0">
            <a:off x="2215437" y="633412"/>
            <a:ext cx="7396682" cy="619125"/>
            <a:chOff x="0" y="0"/>
            <a:chExt cx="9862243" cy="825500"/>
          </a:xfrm>
        </p:grpSpPr>
        <p:sp>
          <p:nvSpPr>
            <p:cNvPr name="TextBox 29" id="29"/>
            <p:cNvSpPr txBox="true"/>
            <p:nvPr/>
          </p:nvSpPr>
          <p:spPr>
            <a:xfrm rot="0">
              <a:off x="0" y="0"/>
              <a:ext cx="9862243" cy="8255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920"/>
                </a:lnSpc>
              </a:pPr>
              <a:r>
                <a:rPr lang="en-US" sz="4100" spc="-164" b="true">
                  <a:solidFill>
                    <a:srgbClr val="4D65AF"/>
                  </a:solidFill>
                  <a:latin typeface="TT Fors Bold"/>
                  <a:ea typeface="TT Fors Bold"/>
                  <a:cs typeface="TT Fors Bold"/>
                  <a:sym typeface="TT Fors Bold"/>
                </a:rPr>
                <a:t>Lessons learned</a:t>
              </a:r>
            </a:p>
          </p:txBody>
        </p:sp>
        <p:sp>
          <p:nvSpPr>
            <p:cNvPr name="Freeform 30" id="30"/>
            <p:cNvSpPr/>
            <p:nvPr/>
          </p:nvSpPr>
          <p:spPr>
            <a:xfrm flipH="false" flipV="false" rot="0">
              <a:off x="167033" y="583067"/>
              <a:ext cx="5123815" cy="181949"/>
            </a:xfrm>
            <a:custGeom>
              <a:avLst/>
              <a:gdLst/>
              <a:ahLst/>
              <a:cxnLst/>
              <a:rect r="r" b="b" t="t" l="l"/>
              <a:pathLst>
                <a:path h="181949" w="5123815">
                  <a:moveTo>
                    <a:pt x="0" y="0"/>
                  </a:moveTo>
                  <a:lnTo>
                    <a:pt x="5123815" y="0"/>
                  </a:lnTo>
                  <a:lnTo>
                    <a:pt x="5123815" y="181949"/>
                  </a:lnTo>
                  <a:lnTo>
                    <a:pt x="0" y="181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alphaModFix amt="54000"/>
                <a:extLs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36239" y="4702985"/>
            <a:ext cx="632749" cy="632749"/>
          </a:xfrm>
          <a:custGeom>
            <a:avLst/>
            <a:gdLst/>
            <a:ahLst/>
            <a:cxnLst/>
            <a:rect r="r" b="b" t="t" l="l"/>
            <a:pathLst>
              <a:path h="632749" w="632749">
                <a:moveTo>
                  <a:pt x="0" y="0"/>
                </a:moveTo>
                <a:lnTo>
                  <a:pt x="632749" y="0"/>
                </a:lnTo>
                <a:lnTo>
                  <a:pt x="632749" y="632749"/>
                </a:lnTo>
                <a:lnTo>
                  <a:pt x="0" y="6327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75826" y="7525107"/>
            <a:ext cx="840523" cy="786409"/>
          </a:xfrm>
          <a:custGeom>
            <a:avLst/>
            <a:gdLst/>
            <a:ahLst/>
            <a:cxnLst/>
            <a:rect r="r" b="b" t="t" l="l"/>
            <a:pathLst>
              <a:path h="786409" w="840523">
                <a:moveTo>
                  <a:pt x="0" y="0"/>
                </a:moveTo>
                <a:lnTo>
                  <a:pt x="840524" y="0"/>
                </a:lnTo>
                <a:lnTo>
                  <a:pt x="840524" y="786409"/>
                </a:lnTo>
                <a:lnTo>
                  <a:pt x="0" y="7864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15414" y="1218247"/>
            <a:ext cx="961349" cy="1586747"/>
            <a:chOff x="0" y="0"/>
            <a:chExt cx="1281799" cy="211566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281799" cy="1429328"/>
            </a:xfrm>
            <a:custGeom>
              <a:avLst/>
              <a:gdLst/>
              <a:ahLst/>
              <a:cxnLst/>
              <a:rect r="r" b="b" t="t" l="l"/>
              <a:pathLst>
                <a:path h="1429328" w="1281799">
                  <a:moveTo>
                    <a:pt x="0" y="0"/>
                  </a:moveTo>
                  <a:lnTo>
                    <a:pt x="1281799" y="0"/>
                  </a:lnTo>
                  <a:lnTo>
                    <a:pt x="1281799" y="1429328"/>
                  </a:lnTo>
                  <a:lnTo>
                    <a:pt x="0" y="14293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46000"/>
              </a:blip>
              <a:stretch>
                <a:fillRect l="0" t="-76275" r="-355437" b="-62655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43534" y="1429328"/>
              <a:ext cx="1194731" cy="686335"/>
            </a:xfrm>
            <a:custGeom>
              <a:avLst/>
              <a:gdLst/>
              <a:ahLst/>
              <a:cxnLst/>
              <a:rect r="r" b="b" t="t" l="l"/>
              <a:pathLst>
                <a:path h="686335" w="1194731">
                  <a:moveTo>
                    <a:pt x="0" y="0"/>
                  </a:moveTo>
                  <a:lnTo>
                    <a:pt x="1194731" y="0"/>
                  </a:lnTo>
                  <a:lnTo>
                    <a:pt x="1194731" y="686335"/>
                  </a:lnTo>
                  <a:lnTo>
                    <a:pt x="0" y="6863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1999"/>
              </a:blip>
              <a:stretch>
                <a:fillRect l="-44467" t="-72447" r="-75176" b="-51222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6062360" y="470852"/>
            <a:ext cx="12546810" cy="1115697"/>
            <a:chOff x="0" y="0"/>
            <a:chExt cx="16729080" cy="148759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221183" y="1007507"/>
              <a:ext cx="8534200" cy="303054"/>
            </a:xfrm>
            <a:custGeom>
              <a:avLst/>
              <a:gdLst/>
              <a:ahLst/>
              <a:cxnLst/>
              <a:rect r="r" b="b" t="t" l="l"/>
              <a:pathLst>
                <a:path h="303054" w="8534200">
                  <a:moveTo>
                    <a:pt x="0" y="0"/>
                  </a:moveTo>
                  <a:lnTo>
                    <a:pt x="8534200" y="0"/>
                  </a:lnTo>
                  <a:lnTo>
                    <a:pt x="8534200" y="303054"/>
                  </a:lnTo>
                  <a:lnTo>
                    <a:pt x="0" y="3030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54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9" id="9"/>
            <p:cNvGrpSpPr/>
            <p:nvPr/>
          </p:nvGrpSpPr>
          <p:grpSpPr>
            <a:xfrm rot="0">
              <a:off x="0" y="0"/>
              <a:ext cx="16729080" cy="1487596"/>
              <a:chOff x="0" y="0"/>
              <a:chExt cx="16729080" cy="1487596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16729080" cy="1487596"/>
              </a:xfrm>
              <a:custGeom>
                <a:avLst/>
                <a:gdLst/>
                <a:ahLst/>
                <a:cxnLst/>
                <a:rect r="r" b="b" t="t" l="l"/>
                <a:pathLst>
                  <a:path h="1487596" w="16729080">
                    <a:moveTo>
                      <a:pt x="0" y="0"/>
                    </a:moveTo>
                    <a:lnTo>
                      <a:pt x="16729080" y="0"/>
                    </a:lnTo>
                    <a:lnTo>
                      <a:pt x="16729080" y="1487596"/>
                    </a:lnTo>
                    <a:lnTo>
                      <a:pt x="0" y="1487596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371475"/>
                <a:ext cx="16729080" cy="1116121"/>
              </a:xfrm>
              <a:prstGeom prst="rect">
                <a:avLst/>
              </a:prstGeom>
            </p:spPr>
            <p:txBody>
              <a:bodyPr anchor="t" rtlCol="false" tIns="0" lIns="0" bIns="0" rIns="0"/>
              <a:lstStyle/>
              <a:p>
                <a:pPr algn="l">
                  <a:lnSpc>
                    <a:spcPts val="2750"/>
                  </a:lnSpc>
                </a:pPr>
                <a:r>
                  <a:rPr lang="en-US" sz="5500" b="true">
                    <a:solidFill>
                      <a:srgbClr val="4D65AF"/>
                    </a:solidFill>
                    <a:latin typeface="TT Fors Bold"/>
                    <a:ea typeface="TT Fors Bold"/>
                    <a:cs typeface="TT Fors Bold"/>
                    <a:sym typeface="TT Fors Bold"/>
                  </a:rPr>
                  <a:t>Recommendations</a:t>
                </a:r>
              </a:p>
            </p:txBody>
          </p:sp>
        </p:grpSp>
      </p:grpSp>
      <p:grpSp>
        <p:nvGrpSpPr>
          <p:cNvPr name="Group 12" id="12"/>
          <p:cNvGrpSpPr/>
          <p:nvPr/>
        </p:nvGrpSpPr>
        <p:grpSpPr>
          <a:xfrm rot="0">
            <a:off x="12948872" y="2040331"/>
            <a:ext cx="4597032" cy="7358822"/>
            <a:chOff x="0" y="0"/>
            <a:chExt cx="6129376" cy="9811763"/>
          </a:xfrm>
        </p:grpSpPr>
        <p:grpSp>
          <p:nvGrpSpPr>
            <p:cNvPr name="Group 13" id="13"/>
            <p:cNvGrpSpPr/>
            <p:nvPr/>
          </p:nvGrpSpPr>
          <p:grpSpPr>
            <a:xfrm rot="0">
              <a:off x="0" y="0"/>
              <a:ext cx="6129376" cy="9811763"/>
              <a:chOff x="0" y="0"/>
              <a:chExt cx="6129376" cy="9811763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6129374" cy="9811746"/>
              </a:xfrm>
              <a:custGeom>
                <a:avLst/>
                <a:gdLst/>
                <a:ahLst/>
                <a:cxnLst/>
                <a:rect r="r" b="b" t="t" l="l"/>
                <a:pathLst>
                  <a:path h="9811746" w="6129374">
                    <a:moveTo>
                      <a:pt x="0" y="0"/>
                    </a:moveTo>
                    <a:lnTo>
                      <a:pt x="6129374" y="0"/>
                    </a:lnTo>
                    <a:lnTo>
                      <a:pt x="6129374" y="9811746"/>
                    </a:lnTo>
                    <a:lnTo>
                      <a:pt x="0" y="9811746"/>
                    </a:lnTo>
                    <a:close/>
                  </a:path>
                </a:pathLst>
              </a:custGeom>
              <a:solidFill>
                <a:srgbClr val="AE559A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28575"/>
                <a:ext cx="6129376" cy="9840338"/>
              </a:xfrm>
              <a:prstGeom prst="rect">
                <a:avLst/>
              </a:prstGeom>
            </p:spPr>
            <p:txBody>
              <a:bodyPr anchor="t" rtlCol="false" tIns="254000" lIns="254000" bIns="254000" rIns="254000"/>
              <a:lstStyle/>
              <a:p>
                <a:pPr algn="ctr">
                  <a:lnSpc>
                    <a:spcPts val="3359"/>
                  </a:lnSpc>
                </a:pPr>
                <a:r>
                  <a:rPr lang="en-US" sz="2799" b="true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rPr>
                  <a:t>Prioritizing SRHR for the most marginalized populations</a:t>
                </a:r>
              </a:p>
              <a:p>
                <a:pPr algn="ctr">
                  <a:lnSpc>
                    <a:spcPts val="3359"/>
                  </a:lnSpc>
                </a:pPr>
              </a:p>
              <a:p>
                <a:pPr algn="ctr">
                  <a:lnSpc>
                    <a:spcPts val="2640"/>
                  </a:lnSpc>
                </a:pPr>
                <a:r>
                  <a:rPr lang="en-US" sz="2200" b="true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rPr>
                  <a:t> </a:t>
                </a:r>
                <a:r>
                  <a:rPr lang="en-US" sz="2200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who face the most significant barriers to the realization of their human rights, including SRHR services, perpetuating cycles of poverty, exclusion, and inequality.</a:t>
                </a:r>
                <a:r>
                  <a:rPr lang="en-US" sz="2200" b="true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rPr>
                  <a:t>  </a:t>
                </a:r>
              </a:p>
              <a:p>
                <a:pPr algn="ctr">
                  <a:lnSpc>
                    <a:spcPts val="2640"/>
                  </a:lnSpc>
                </a:pPr>
              </a:p>
            </p:txBody>
          </p:sp>
        </p:grpSp>
        <p:sp>
          <p:nvSpPr>
            <p:cNvPr name="Freeform 16" id="16"/>
            <p:cNvSpPr/>
            <p:nvPr/>
          </p:nvSpPr>
          <p:spPr>
            <a:xfrm flipH="false" flipV="false" rot="0">
              <a:off x="1392323" y="6283488"/>
              <a:ext cx="3457710" cy="3528275"/>
            </a:xfrm>
            <a:custGeom>
              <a:avLst/>
              <a:gdLst/>
              <a:ahLst/>
              <a:cxnLst/>
              <a:rect r="r" b="b" t="t" l="l"/>
              <a:pathLst>
                <a:path h="3528275" w="3457710">
                  <a:moveTo>
                    <a:pt x="0" y="0"/>
                  </a:moveTo>
                  <a:lnTo>
                    <a:pt x="3457710" y="0"/>
                  </a:lnTo>
                  <a:lnTo>
                    <a:pt x="3457710" y="3528275"/>
                  </a:lnTo>
                  <a:lnTo>
                    <a:pt x="0" y="35282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7719169" y="2040331"/>
            <a:ext cx="4616596" cy="7358822"/>
            <a:chOff x="0" y="0"/>
            <a:chExt cx="6155461" cy="9811763"/>
          </a:xfrm>
        </p:grpSpPr>
        <p:grpSp>
          <p:nvGrpSpPr>
            <p:cNvPr name="Group 18" id="18"/>
            <p:cNvGrpSpPr/>
            <p:nvPr/>
          </p:nvGrpSpPr>
          <p:grpSpPr>
            <a:xfrm rot="0">
              <a:off x="0" y="0"/>
              <a:ext cx="6155461" cy="9811763"/>
              <a:chOff x="0" y="0"/>
              <a:chExt cx="6155461" cy="9811763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6155458" cy="9811746"/>
              </a:xfrm>
              <a:custGeom>
                <a:avLst/>
                <a:gdLst/>
                <a:ahLst/>
                <a:cxnLst/>
                <a:rect r="r" b="b" t="t" l="l"/>
                <a:pathLst>
                  <a:path h="9811746" w="6155458">
                    <a:moveTo>
                      <a:pt x="0" y="0"/>
                    </a:moveTo>
                    <a:lnTo>
                      <a:pt x="6155458" y="0"/>
                    </a:lnTo>
                    <a:lnTo>
                      <a:pt x="6155458" y="9811746"/>
                    </a:lnTo>
                    <a:lnTo>
                      <a:pt x="0" y="9811746"/>
                    </a:lnTo>
                    <a:close/>
                  </a:path>
                </a:pathLst>
              </a:custGeom>
              <a:solidFill>
                <a:srgbClr val="00B5C9"/>
              </a:solidFill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0" y="-28575"/>
                <a:ext cx="6155461" cy="9840338"/>
              </a:xfrm>
              <a:prstGeom prst="rect">
                <a:avLst/>
              </a:prstGeom>
            </p:spPr>
            <p:txBody>
              <a:bodyPr anchor="t" rtlCol="false" tIns="254000" lIns="254000" bIns="254000" rIns="254000"/>
              <a:lstStyle/>
              <a:p>
                <a:pPr algn="ctr">
                  <a:lnSpc>
                    <a:spcPts val="3360"/>
                  </a:lnSpc>
                </a:pPr>
                <a:r>
                  <a:rPr lang="en-US" sz="2800" b="true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rPr>
                  <a:t>Ensuring universal access to SRHR services to all and integrating SRHR into healthcare systems</a:t>
                </a:r>
              </a:p>
            </p:txBody>
          </p:sp>
        </p:grpSp>
        <p:sp>
          <p:nvSpPr>
            <p:cNvPr name="Freeform 21" id="21"/>
            <p:cNvSpPr/>
            <p:nvPr/>
          </p:nvSpPr>
          <p:spPr>
            <a:xfrm flipH="false" flipV="false" rot="0">
              <a:off x="1680806" y="6377390"/>
              <a:ext cx="2793848" cy="3340471"/>
            </a:xfrm>
            <a:custGeom>
              <a:avLst/>
              <a:gdLst/>
              <a:ahLst/>
              <a:cxnLst/>
              <a:rect r="r" b="b" t="t" l="l"/>
              <a:pathLst>
                <a:path h="3340471" w="2793848">
                  <a:moveTo>
                    <a:pt x="0" y="0"/>
                  </a:moveTo>
                  <a:lnTo>
                    <a:pt x="2793849" y="0"/>
                  </a:lnTo>
                  <a:lnTo>
                    <a:pt x="2793849" y="3340471"/>
                  </a:lnTo>
                  <a:lnTo>
                    <a:pt x="0" y="33404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2464342" y="2040331"/>
            <a:ext cx="4616596" cy="7358822"/>
            <a:chOff x="0" y="0"/>
            <a:chExt cx="6155461" cy="9811763"/>
          </a:xfrm>
        </p:grpSpPr>
        <p:grpSp>
          <p:nvGrpSpPr>
            <p:cNvPr name="Group 23" id="23"/>
            <p:cNvGrpSpPr/>
            <p:nvPr/>
          </p:nvGrpSpPr>
          <p:grpSpPr>
            <a:xfrm rot="0">
              <a:off x="0" y="0"/>
              <a:ext cx="6155461" cy="9811763"/>
              <a:chOff x="0" y="0"/>
              <a:chExt cx="6155461" cy="9811763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6155458" cy="9811746"/>
              </a:xfrm>
              <a:custGeom>
                <a:avLst/>
                <a:gdLst/>
                <a:ahLst/>
                <a:cxnLst/>
                <a:rect r="r" b="b" t="t" l="l"/>
                <a:pathLst>
                  <a:path h="9811746" w="6155458">
                    <a:moveTo>
                      <a:pt x="0" y="0"/>
                    </a:moveTo>
                    <a:lnTo>
                      <a:pt x="6155458" y="0"/>
                    </a:lnTo>
                    <a:lnTo>
                      <a:pt x="6155458" y="9811746"/>
                    </a:lnTo>
                    <a:lnTo>
                      <a:pt x="0" y="9811746"/>
                    </a:lnTo>
                    <a:close/>
                  </a:path>
                </a:pathLst>
              </a:custGeom>
              <a:solidFill>
                <a:srgbClr val="E61181"/>
              </a:solidFill>
            </p:spPr>
          </p:sp>
          <p:sp>
            <p:nvSpPr>
              <p:cNvPr name="TextBox 25" id="25"/>
              <p:cNvSpPr txBox="true"/>
              <p:nvPr/>
            </p:nvSpPr>
            <p:spPr>
              <a:xfrm>
                <a:off x="0" y="-28575"/>
                <a:ext cx="6155461" cy="9840338"/>
              </a:xfrm>
              <a:prstGeom prst="rect">
                <a:avLst/>
              </a:prstGeom>
            </p:spPr>
            <p:txBody>
              <a:bodyPr anchor="t" rtlCol="false" tIns="254000" lIns="254000" bIns="254000" rIns="254000"/>
              <a:lstStyle/>
              <a:p>
                <a:pPr algn="ctr">
                  <a:lnSpc>
                    <a:spcPts val="3359"/>
                  </a:lnSpc>
                </a:pPr>
                <a:r>
                  <a:rPr lang="en-US" sz="2799" b="true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rPr>
                  <a:t>Addressing persistent barriers</a:t>
                </a:r>
              </a:p>
              <a:p>
                <a:pPr algn="ctr">
                  <a:lnSpc>
                    <a:spcPts val="2639"/>
                  </a:lnSpc>
                </a:pPr>
              </a:p>
              <a:p>
                <a:pPr algn="ctr">
                  <a:lnSpc>
                    <a:spcPts val="2639"/>
                  </a:lnSpc>
                </a:pPr>
                <a:r>
                  <a:rPr lang="en-US" sz="2199" b="true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rPr>
                  <a:t> </a:t>
                </a:r>
                <a:r>
                  <a:rPr lang="en-US" sz="2199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Progress requires confronting deep-rooted patriarchal structures and discriminatory social norms. Transformative change will only occur when we collectively dismantle these barriers through legal reforms, and societal shifts in</a:t>
                </a:r>
                <a:r>
                  <a:rPr lang="en-US" sz="2199" b="true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rPr>
                  <a:t> </a:t>
                </a:r>
                <a:r>
                  <a:rPr lang="en-US" sz="2199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attitudes.</a:t>
                </a:r>
              </a:p>
            </p:txBody>
          </p:sp>
        </p:grpSp>
        <p:sp>
          <p:nvSpPr>
            <p:cNvPr name="Freeform 26" id="26"/>
            <p:cNvSpPr/>
            <p:nvPr/>
          </p:nvSpPr>
          <p:spPr>
            <a:xfrm flipH="false" flipV="false" rot="0">
              <a:off x="1347183" y="6626781"/>
              <a:ext cx="3450173" cy="2841688"/>
            </a:xfrm>
            <a:custGeom>
              <a:avLst/>
              <a:gdLst/>
              <a:ahLst/>
              <a:cxnLst/>
              <a:rect r="r" b="b" t="t" l="l"/>
              <a:pathLst>
                <a:path h="2841688" w="3450173">
                  <a:moveTo>
                    <a:pt x="0" y="0"/>
                  </a:moveTo>
                  <a:lnTo>
                    <a:pt x="3450173" y="0"/>
                  </a:lnTo>
                  <a:lnTo>
                    <a:pt x="3450173" y="2841689"/>
                  </a:lnTo>
                  <a:lnTo>
                    <a:pt x="0" y="2841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0" y="0"/>
            <a:ext cx="1326876" cy="10287000"/>
            <a:chOff x="0" y="0"/>
            <a:chExt cx="349465" cy="2709333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349465" cy="2709333"/>
            </a:xfrm>
            <a:custGeom>
              <a:avLst/>
              <a:gdLst/>
              <a:ahLst/>
              <a:cxnLst/>
              <a:rect r="r" b="b" t="t" l="l"/>
              <a:pathLst>
                <a:path h="2709333" w="349465">
                  <a:moveTo>
                    <a:pt x="0" y="0"/>
                  </a:moveTo>
                  <a:lnTo>
                    <a:pt x="349465" y="0"/>
                  </a:lnTo>
                  <a:lnTo>
                    <a:pt x="34946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4D65AF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47625"/>
              <a:ext cx="349465" cy="27569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215414" y="1101080"/>
            <a:ext cx="961349" cy="1586747"/>
            <a:chOff x="0" y="0"/>
            <a:chExt cx="1281799" cy="2115663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1281799" cy="1429328"/>
            </a:xfrm>
            <a:custGeom>
              <a:avLst/>
              <a:gdLst/>
              <a:ahLst/>
              <a:cxnLst/>
              <a:rect r="r" b="b" t="t" l="l"/>
              <a:pathLst>
                <a:path h="1429328" w="1281799">
                  <a:moveTo>
                    <a:pt x="0" y="0"/>
                  </a:moveTo>
                  <a:lnTo>
                    <a:pt x="1281799" y="0"/>
                  </a:lnTo>
                  <a:lnTo>
                    <a:pt x="1281799" y="1429328"/>
                  </a:lnTo>
                  <a:lnTo>
                    <a:pt x="0" y="14293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44999"/>
              </a:blip>
              <a:stretch>
                <a:fillRect l="0" t="-76275" r="-355437" b="-62655"/>
              </a:stretch>
            </a:blipFill>
          </p:spPr>
        </p:sp>
        <p:sp>
          <p:nvSpPr>
            <p:cNvPr name="Freeform 32" id="32"/>
            <p:cNvSpPr/>
            <p:nvPr/>
          </p:nvSpPr>
          <p:spPr>
            <a:xfrm flipH="false" flipV="false" rot="0">
              <a:off x="43534" y="1429328"/>
              <a:ext cx="1194731" cy="686335"/>
            </a:xfrm>
            <a:custGeom>
              <a:avLst/>
              <a:gdLst/>
              <a:ahLst/>
              <a:cxnLst/>
              <a:rect r="r" b="b" t="t" l="l"/>
              <a:pathLst>
                <a:path h="686335" w="1194731">
                  <a:moveTo>
                    <a:pt x="0" y="0"/>
                  </a:moveTo>
                  <a:lnTo>
                    <a:pt x="1194731" y="0"/>
                  </a:lnTo>
                  <a:lnTo>
                    <a:pt x="1194731" y="686335"/>
                  </a:lnTo>
                  <a:lnTo>
                    <a:pt x="0" y="6863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43000"/>
              </a:blip>
              <a:stretch>
                <a:fillRect l="-44467" t="-72447" r="-75176" b="-51222"/>
              </a:stretch>
            </a:blipFill>
          </p:spPr>
        </p:sp>
      </p:grpSp>
      <p:sp>
        <p:nvSpPr>
          <p:cNvPr name="Freeform 33" id="33"/>
          <p:cNvSpPr/>
          <p:nvPr/>
        </p:nvSpPr>
        <p:spPr>
          <a:xfrm flipH="false" flipV="false" rot="0">
            <a:off x="347064" y="3595966"/>
            <a:ext cx="632749" cy="632749"/>
          </a:xfrm>
          <a:custGeom>
            <a:avLst/>
            <a:gdLst/>
            <a:ahLst/>
            <a:cxnLst/>
            <a:rect r="r" b="b" t="t" l="l"/>
            <a:pathLst>
              <a:path h="632749" w="632749">
                <a:moveTo>
                  <a:pt x="0" y="0"/>
                </a:moveTo>
                <a:lnTo>
                  <a:pt x="632748" y="0"/>
                </a:lnTo>
                <a:lnTo>
                  <a:pt x="632748" y="632749"/>
                </a:lnTo>
                <a:lnTo>
                  <a:pt x="0" y="6327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275826" y="7979581"/>
            <a:ext cx="840523" cy="786409"/>
          </a:xfrm>
          <a:custGeom>
            <a:avLst/>
            <a:gdLst/>
            <a:ahLst/>
            <a:cxnLst/>
            <a:rect r="r" b="b" t="t" l="l"/>
            <a:pathLst>
              <a:path h="786409" w="840523">
                <a:moveTo>
                  <a:pt x="0" y="0"/>
                </a:moveTo>
                <a:lnTo>
                  <a:pt x="840524" y="0"/>
                </a:lnTo>
                <a:lnTo>
                  <a:pt x="840524" y="786410"/>
                </a:lnTo>
                <a:lnTo>
                  <a:pt x="0" y="7864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336208" y="5657465"/>
            <a:ext cx="643604" cy="893895"/>
          </a:xfrm>
          <a:custGeom>
            <a:avLst/>
            <a:gdLst/>
            <a:ahLst/>
            <a:cxnLst/>
            <a:rect r="r" b="b" t="t" l="l"/>
            <a:pathLst>
              <a:path h="893895" w="643604">
                <a:moveTo>
                  <a:pt x="0" y="0"/>
                </a:moveTo>
                <a:lnTo>
                  <a:pt x="643604" y="0"/>
                </a:lnTo>
                <a:lnTo>
                  <a:pt x="643604" y="893895"/>
                </a:lnTo>
                <a:lnTo>
                  <a:pt x="0" y="89389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alphaModFix amt="44999"/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770757" y="660399"/>
            <a:ext cx="12546810" cy="1115697"/>
            <a:chOff x="0" y="0"/>
            <a:chExt cx="16729080" cy="148759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221183" y="1007507"/>
              <a:ext cx="8534200" cy="303054"/>
            </a:xfrm>
            <a:custGeom>
              <a:avLst/>
              <a:gdLst/>
              <a:ahLst/>
              <a:cxnLst/>
              <a:rect r="r" b="b" t="t" l="l"/>
              <a:pathLst>
                <a:path h="303054" w="8534200">
                  <a:moveTo>
                    <a:pt x="0" y="0"/>
                  </a:moveTo>
                  <a:lnTo>
                    <a:pt x="8534200" y="0"/>
                  </a:lnTo>
                  <a:lnTo>
                    <a:pt x="8534200" y="303054"/>
                  </a:lnTo>
                  <a:lnTo>
                    <a:pt x="0" y="3030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4" id="4"/>
            <p:cNvGrpSpPr/>
            <p:nvPr/>
          </p:nvGrpSpPr>
          <p:grpSpPr>
            <a:xfrm rot="0">
              <a:off x="0" y="0"/>
              <a:ext cx="16729080" cy="1487596"/>
              <a:chOff x="0" y="0"/>
              <a:chExt cx="16729080" cy="1487596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16729080" cy="1487596"/>
              </a:xfrm>
              <a:custGeom>
                <a:avLst/>
                <a:gdLst/>
                <a:ahLst/>
                <a:cxnLst/>
                <a:rect r="r" b="b" t="t" l="l"/>
                <a:pathLst>
                  <a:path h="1487596" w="16729080">
                    <a:moveTo>
                      <a:pt x="0" y="0"/>
                    </a:moveTo>
                    <a:lnTo>
                      <a:pt x="16729080" y="0"/>
                    </a:lnTo>
                    <a:lnTo>
                      <a:pt x="16729080" y="1487596"/>
                    </a:lnTo>
                    <a:lnTo>
                      <a:pt x="0" y="1487596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371475"/>
                <a:ext cx="16729080" cy="1116121"/>
              </a:xfrm>
              <a:prstGeom prst="rect">
                <a:avLst/>
              </a:prstGeom>
            </p:spPr>
            <p:txBody>
              <a:bodyPr anchor="t" rtlCol="false" tIns="0" lIns="0" bIns="0" rIns="0"/>
              <a:lstStyle/>
              <a:p>
                <a:pPr algn="l">
                  <a:lnSpc>
                    <a:spcPts val="2750"/>
                  </a:lnSpc>
                </a:pPr>
                <a:r>
                  <a:rPr lang="en-US" sz="5500" b="true">
                    <a:solidFill>
                      <a:srgbClr val="4D65AF"/>
                    </a:solidFill>
                    <a:latin typeface="TT Fors Bold"/>
                    <a:ea typeface="TT Fors Bold"/>
                    <a:cs typeface="TT Fors Bold"/>
                    <a:sym typeface="TT Fors Bold"/>
                  </a:rPr>
                  <a:t>Recommendations</a:t>
                </a:r>
              </a:p>
            </p:txBody>
          </p:sp>
        </p:grpSp>
      </p:grpSp>
      <p:sp>
        <p:nvSpPr>
          <p:cNvPr name="Freeform 7" id="7"/>
          <p:cNvSpPr/>
          <p:nvPr/>
        </p:nvSpPr>
        <p:spPr>
          <a:xfrm flipH="false" flipV="false" rot="0">
            <a:off x="336239" y="4702985"/>
            <a:ext cx="632749" cy="632749"/>
          </a:xfrm>
          <a:custGeom>
            <a:avLst/>
            <a:gdLst/>
            <a:ahLst/>
            <a:cxnLst/>
            <a:rect r="r" b="b" t="t" l="l"/>
            <a:pathLst>
              <a:path h="632749" w="632749">
                <a:moveTo>
                  <a:pt x="0" y="0"/>
                </a:moveTo>
                <a:lnTo>
                  <a:pt x="632749" y="0"/>
                </a:lnTo>
                <a:lnTo>
                  <a:pt x="632749" y="632749"/>
                </a:lnTo>
                <a:lnTo>
                  <a:pt x="0" y="6327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4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275826" y="7525107"/>
            <a:ext cx="840523" cy="786409"/>
          </a:xfrm>
          <a:custGeom>
            <a:avLst/>
            <a:gdLst/>
            <a:ahLst/>
            <a:cxnLst/>
            <a:rect r="r" b="b" t="t" l="l"/>
            <a:pathLst>
              <a:path h="786409" w="840523">
                <a:moveTo>
                  <a:pt x="0" y="0"/>
                </a:moveTo>
                <a:lnTo>
                  <a:pt x="840524" y="0"/>
                </a:lnTo>
                <a:lnTo>
                  <a:pt x="840524" y="786409"/>
                </a:lnTo>
                <a:lnTo>
                  <a:pt x="0" y="7864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215414" y="1218247"/>
            <a:ext cx="961349" cy="1586747"/>
            <a:chOff x="0" y="0"/>
            <a:chExt cx="1281799" cy="2115663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281799" cy="1429328"/>
            </a:xfrm>
            <a:custGeom>
              <a:avLst/>
              <a:gdLst/>
              <a:ahLst/>
              <a:cxnLst/>
              <a:rect r="r" b="b" t="t" l="l"/>
              <a:pathLst>
                <a:path h="1429328" w="1281799">
                  <a:moveTo>
                    <a:pt x="0" y="0"/>
                  </a:moveTo>
                  <a:lnTo>
                    <a:pt x="1281799" y="0"/>
                  </a:lnTo>
                  <a:lnTo>
                    <a:pt x="1281799" y="1429328"/>
                  </a:lnTo>
                  <a:lnTo>
                    <a:pt x="0" y="14293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43999"/>
              </a:blip>
              <a:stretch>
                <a:fillRect l="0" t="-76275" r="-355437" b="-62655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43534" y="1429328"/>
              <a:ext cx="1194731" cy="686335"/>
            </a:xfrm>
            <a:custGeom>
              <a:avLst/>
              <a:gdLst/>
              <a:ahLst/>
              <a:cxnLst/>
              <a:rect r="r" b="b" t="t" l="l"/>
              <a:pathLst>
                <a:path h="686335" w="1194731">
                  <a:moveTo>
                    <a:pt x="0" y="0"/>
                  </a:moveTo>
                  <a:lnTo>
                    <a:pt x="1194731" y="0"/>
                  </a:lnTo>
                  <a:lnTo>
                    <a:pt x="1194731" y="686335"/>
                  </a:lnTo>
                  <a:lnTo>
                    <a:pt x="0" y="6863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1999"/>
              </a:blip>
              <a:stretch>
                <a:fillRect l="-44467" t="-72447" r="-75176" b="-51222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4269931" y="2217524"/>
            <a:ext cx="4588257" cy="7358822"/>
            <a:chOff x="0" y="0"/>
            <a:chExt cx="6117676" cy="9811763"/>
          </a:xfrm>
        </p:grpSpPr>
        <p:grpSp>
          <p:nvGrpSpPr>
            <p:cNvPr name="Group 13" id="13"/>
            <p:cNvGrpSpPr/>
            <p:nvPr/>
          </p:nvGrpSpPr>
          <p:grpSpPr>
            <a:xfrm rot="0">
              <a:off x="0" y="0"/>
              <a:ext cx="6117676" cy="9811763"/>
              <a:chOff x="0" y="0"/>
              <a:chExt cx="6117676" cy="9811763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6117673" cy="9811746"/>
              </a:xfrm>
              <a:custGeom>
                <a:avLst/>
                <a:gdLst/>
                <a:ahLst/>
                <a:cxnLst/>
                <a:rect r="r" b="b" t="t" l="l"/>
                <a:pathLst>
                  <a:path h="9811746" w="6117673">
                    <a:moveTo>
                      <a:pt x="0" y="0"/>
                    </a:moveTo>
                    <a:lnTo>
                      <a:pt x="6117673" y="0"/>
                    </a:lnTo>
                    <a:lnTo>
                      <a:pt x="6117673" y="9811746"/>
                    </a:lnTo>
                    <a:lnTo>
                      <a:pt x="0" y="9811746"/>
                    </a:lnTo>
                    <a:close/>
                  </a:path>
                </a:pathLst>
              </a:custGeom>
              <a:solidFill>
                <a:srgbClr val="F28C1B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28575"/>
                <a:ext cx="6117676" cy="9840338"/>
              </a:xfrm>
              <a:prstGeom prst="rect">
                <a:avLst/>
              </a:prstGeom>
            </p:spPr>
            <p:txBody>
              <a:bodyPr anchor="t" rtlCol="false" tIns="254000" lIns="254000" bIns="254000" rIns="254000"/>
              <a:lstStyle/>
              <a:p>
                <a:pPr algn="ctr">
                  <a:lnSpc>
                    <a:spcPts val="3240"/>
                  </a:lnSpc>
                </a:pPr>
                <a:r>
                  <a:rPr lang="en-US" sz="2700" b="true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rPr>
                  <a:t>Mobilizing sustainable financing for SRHR and gender equality.</a:t>
                </a:r>
              </a:p>
              <a:p>
                <a:pPr algn="ctr">
                  <a:lnSpc>
                    <a:spcPts val="3240"/>
                  </a:lnSpc>
                </a:pPr>
              </a:p>
              <a:p>
                <a:pPr algn="ctr">
                  <a:lnSpc>
                    <a:spcPts val="2640"/>
                  </a:lnSpc>
                </a:pPr>
                <a:r>
                  <a:rPr lang="en-US" sz="2200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It is essential to invest in gender-responsive institutions, policy and increase financing. Women and girls are marginalized from financial resources and poorly represented in economic decision-making at all levels. </a:t>
                </a:r>
              </a:p>
            </p:txBody>
          </p:sp>
        </p:grpSp>
        <p:sp>
          <p:nvSpPr>
            <p:cNvPr name="Freeform 16" id="16"/>
            <p:cNvSpPr/>
            <p:nvPr/>
          </p:nvSpPr>
          <p:spPr>
            <a:xfrm flipH="false" flipV="false" rot="0">
              <a:off x="2187607" y="7361584"/>
              <a:ext cx="1742461" cy="2026118"/>
            </a:xfrm>
            <a:custGeom>
              <a:avLst/>
              <a:gdLst/>
              <a:ahLst/>
              <a:cxnLst/>
              <a:rect r="r" b="b" t="t" l="l"/>
              <a:pathLst>
                <a:path h="2026118" w="1742461">
                  <a:moveTo>
                    <a:pt x="0" y="0"/>
                  </a:moveTo>
                  <a:lnTo>
                    <a:pt x="1742461" y="0"/>
                  </a:lnTo>
                  <a:lnTo>
                    <a:pt x="1742461" y="2026118"/>
                  </a:lnTo>
                  <a:lnTo>
                    <a:pt x="0" y="20261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9750033" y="2217524"/>
            <a:ext cx="4588257" cy="7358822"/>
            <a:chOff x="0" y="0"/>
            <a:chExt cx="6117676" cy="9811763"/>
          </a:xfrm>
        </p:grpSpPr>
        <p:grpSp>
          <p:nvGrpSpPr>
            <p:cNvPr name="Group 18" id="18"/>
            <p:cNvGrpSpPr/>
            <p:nvPr/>
          </p:nvGrpSpPr>
          <p:grpSpPr>
            <a:xfrm rot="0">
              <a:off x="0" y="0"/>
              <a:ext cx="6117676" cy="9811763"/>
              <a:chOff x="0" y="0"/>
              <a:chExt cx="6117676" cy="9811763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6117673" cy="9811746"/>
              </a:xfrm>
              <a:custGeom>
                <a:avLst/>
                <a:gdLst/>
                <a:ahLst/>
                <a:cxnLst/>
                <a:rect r="r" b="b" t="t" l="l"/>
                <a:pathLst>
                  <a:path h="9811746" w="6117673">
                    <a:moveTo>
                      <a:pt x="0" y="0"/>
                    </a:moveTo>
                    <a:lnTo>
                      <a:pt x="6117673" y="0"/>
                    </a:lnTo>
                    <a:lnTo>
                      <a:pt x="6117673" y="9811746"/>
                    </a:lnTo>
                    <a:lnTo>
                      <a:pt x="0" y="9811746"/>
                    </a:lnTo>
                    <a:close/>
                  </a:path>
                </a:pathLst>
              </a:custGeom>
              <a:solidFill>
                <a:srgbClr val="4D65AF"/>
              </a:solidFill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0" y="-19050"/>
                <a:ext cx="6117676" cy="9830813"/>
              </a:xfrm>
              <a:prstGeom prst="rect">
                <a:avLst/>
              </a:prstGeom>
            </p:spPr>
            <p:txBody>
              <a:bodyPr anchor="t" rtlCol="false" tIns="254000" lIns="254000" bIns="254000" rIns="254000"/>
              <a:lstStyle/>
              <a:p>
                <a:pPr algn="ctr">
                  <a:lnSpc>
                    <a:spcPts val="2880"/>
                  </a:lnSpc>
                </a:pPr>
                <a:r>
                  <a:rPr lang="en-US" sz="2400" b="true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rPr>
                  <a:t>Address the gaps in data collection and analysis </a:t>
                </a:r>
              </a:p>
              <a:p>
                <a:pPr algn="ctr">
                  <a:lnSpc>
                    <a:spcPts val="2880"/>
                  </a:lnSpc>
                </a:pPr>
              </a:p>
              <a:p>
                <a:pPr algn="ctr">
                  <a:lnSpc>
                    <a:spcPts val="2640"/>
                  </a:lnSpc>
                </a:pPr>
                <a:r>
                  <a:rPr lang="en-US" sz="2200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and ensure that global commitments are supported by robust, accessible accountability follow-up mechanisms to monitor and evaluate progress. A lack of disaggregated data obscures inequalities and hinders effective monitoring.</a:t>
                </a:r>
              </a:p>
            </p:txBody>
          </p:sp>
        </p:grpSp>
        <p:sp>
          <p:nvSpPr>
            <p:cNvPr name="Freeform 21" id="21"/>
            <p:cNvSpPr/>
            <p:nvPr/>
          </p:nvSpPr>
          <p:spPr>
            <a:xfrm flipH="false" flipV="false" rot="0">
              <a:off x="1829570" y="6772238"/>
              <a:ext cx="2458536" cy="2615464"/>
            </a:xfrm>
            <a:custGeom>
              <a:avLst/>
              <a:gdLst/>
              <a:ahLst/>
              <a:cxnLst/>
              <a:rect r="r" b="b" t="t" l="l"/>
              <a:pathLst>
                <a:path h="2615464" w="2458536">
                  <a:moveTo>
                    <a:pt x="0" y="0"/>
                  </a:moveTo>
                  <a:lnTo>
                    <a:pt x="2458536" y="0"/>
                  </a:lnTo>
                  <a:lnTo>
                    <a:pt x="2458536" y="2615464"/>
                  </a:lnTo>
                  <a:lnTo>
                    <a:pt x="0" y="26154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0" y="0"/>
            <a:ext cx="1326876" cy="10287000"/>
            <a:chOff x="0" y="0"/>
            <a:chExt cx="349465" cy="2709333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349465" cy="2709333"/>
            </a:xfrm>
            <a:custGeom>
              <a:avLst/>
              <a:gdLst/>
              <a:ahLst/>
              <a:cxnLst/>
              <a:rect r="r" b="b" t="t" l="l"/>
              <a:pathLst>
                <a:path h="2709333" w="349465">
                  <a:moveTo>
                    <a:pt x="0" y="0"/>
                  </a:moveTo>
                  <a:lnTo>
                    <a:pt x="349465" y="0"/>
                  </a:lnTo>
                  <a:lnTo>
                    <a:pt x="34946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4D65AF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47625"/>
              <a:ext cx="349465" cy="27569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215414" y="1101080"/>
            <a:ext cx="961349" cy="1586747"/>
            <a:chOff x="0" y="0"/>
            <a:chExt cx="1281799" cy="2115663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1281799" cy="1429328"/>
            </a:xfrm>
            <a:custGeom>
              <a:avLst/>
              <a:gdLst/>
              <a:ahLst/>
              <a:cxnLst/>
              <a:rect r="r" b="b" t="t" l="l"/>
              <a:pathLst>
                <a:path h="1429328" w="1281799">
                  <a:moveTo>
                    <a:pt x="0" y="0"/>
                  </a:moveTo>
                  <a:lnTo>
                    <a:pt x="1281799" y="0"/>
                  </a:lnTo>
                  <a:lnTo>
                    <a:pt x="1281799" y="1429328"/>
                  </a:lnTo>
                  <a:lnTo>
                    <a:pt x="0" y="14293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46000"/>
              </a:blip>
              <a:stretch>
                <a:fillRect l="0" t="-76275" r="-355437" b="-62655"/>
              </a:stretch>
            </a:blipFill>
          </p:spPr>
        </p:sp>
        <p:sp>
          <p:nvSpPr>
            <p:cNvPr name="Freeform 27" id="27"/>
            <p:cNvSpPr/>
            <p:nvPr/>
          </p:nvSpPr>
          <p:spPr>
            <a:xfrm flipH="false" flipV="false" rot="0">
              <a:off x="43534" y="1429328"/>
              <a:ext cx="1194731" cy="686335"/>
            </a:xfrm>
            <a:custGeom>
              <a:avLst/>
              <a:gdLst/>
              <a:ahLst/>
              <a:cxnLst/>
              <a:rect r="r" b="b" t="t" l="l"/>
              <a:pathLst>
                <a:path h="686335" w="1194731">
                  <a:moveTo>
                    <a:pt x="0" y="0"/>
                  </a:moveTo>
                  <a:lnTo>
                    <a:pt x="1194731" y="0"/>
                  </a:lnTo>
                  <a:lnTo>
                    <a:pt x="1194731" y="686335"/>
                  </a:lnTo>
                  <a:lnTo>
                    <a:pt x="0" y="6863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47000"/>
              </a:blip>
              <a:stretch>
                <a:fillRect l="-44467" t="-72447" r="-75176" b="-51222"/>
              </a:stretch>
            </a:blipFill>
          </p:spPr>
        </p:sp>
      </p:grpSp>
      <p:sp>
        <p:nvSpPr>
          <p:cNvPr name="Freeform 28" id="28"/>
          <p:cNvSpPr/>
          <p:nvPr/>
        </p:nvSpPr>
        <p:spPr>
          <a:xfrm flipH="false" flipV="false" rot="0">
            <a:off x="347064" y="3595966"/>
            <a:ext cx="632749" cy="632749"/>
          </a:xfrm>
          <a:custGeom>
            <a:avLst/>
            <a:gdLst/>
            <a:ahLst/>
            <a:cxnLst/>
            <a:rect r="r" b="b" t="t" l="l"/>
            <a:pathLst>
              <a:path h="632749" w="632749">
                <a:moveTo>
                  <a:pt x="0" y="0"/>
                </a:moveTo>
                <a:lnTo>
                  <a:pt x="632748" y="0"/>
                </a:lnTo>
                <a:lnTo>
                  <a:pt x="632748" y="632749"/>
                </a:lnTo>
                <a:lnTo>
                  <a:pt x="0" y="6327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3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275826" y="7979581"/>
            <a:ext cx="840523" cy="786409"/>
          </a:xfrm>
          <a:custGeom>
            <a:avLst/>
            <a:gdLst/>
            <a:ahLst/>
            <a:cxnLst/>
            <a:rect r="r" b="b" t="t" l="l"/>
            <a:pathLst>
              <a:path h="786409" w="840523">
                <a:moveTo>
                  <a:pt x="0" y="0"/>
                </a:moveTo>
                <a:lnTo>
                  <a:pt x="840524" y="0"/>
                </a:lnTo>
                <a:lnTo>
                  <a:pt x="840524" y="786410"/>
                </a:lnTo>
                <a:lnTo>
                  <a:pt x="0" y="7864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336208" y="5657465"/>
            <a:ext cx="643604" cy="893895"/>
          </a:xfrm>
          <a:custGeom>
            <a:avLst/>
            <a:gdLst/>
            <a:ahLst/>
            <a:cxnLst/>
            <a:rect r="r" b="b" t="t" l="l"/>
            <a:pathLst>
              <a:path h="893895" w="643604">
                <a:moveTo>
                  <a:pt x="0" y="0"/>
                </a:moveTo>
                <a:lnTo>
                  <a:pt x="643604" y="0"/>
                </a:lnTo>
                <a:lnTo>
                  <a:pt x="643604" y="893895"/>
                </a:lnTo>
                <a:lnTo>
                  <a:pt x="0" y="89389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44999"/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D65A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895671" y="904689"/>
            <a:ext cx="2535079" cy="738374"/>
          </a:xfrm>
          <a:custGeom>
            <a:avLst/>
            <a:gdLst/>
            <a:ahLst/>
            <a:cxnLst/>
            <a:rect r="r" b="b" t="t" l="l"/>
            <a:pathLst>
              <a:path h="738374" w="2535079">
                <a:moveTo>
                  <a:pt x="0" y="0"/>
                </a:moveTo>
                <a:lnTo>
                  <a:pt x="2535079" y="0"/>
                </a:lnTo>
                <a:lnTo>
                  <a:pt x="2535079" y="738373"/>
                </a:lnTo>
                <a:lnTo>
                  <a:pt x="0" y="7383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1435" r="0" b="-1435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282279" y="5789784"/>
            <a:ext cx="7902218" cy="653879"/>
          </a:xfrm>
          <a:custGeom>
            <a:avLst/>
            <a:gdLst/>
            <a:ahLst/>
            <a:cxnLst/>
            <a:rect r="r" b="b" t="t" l="l"/>
            <a:pathLst>
              <a:path h="653879" w="7902218">
                <a:moveTo>
                  <a:pt x="0" y="0"/>
                </a:moveTo>
                <a:lnTo>
                  <a:pt x="7902218" y="0"/>
                </a:lnTo>
                <a:lnTo>
                  <a:pt x="7902218" y="653878"/>
                </a:lnTo>
                <a:lnTo>
                  <a:pt x="0" y="6538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72579" y="1716410"/>
            <a:ext cx="914544" cy="1080001"/>
          </a:xfrm>
          <a:custGeom>
            <a:avLst/>
            <a:gdLst/>
            <a:ahLst/>
            <a:cxnLst/>
            <a:rect r="r" b="b" t="t" l="l"/>
            <a:pathLst>
              <a:path h="1080001" w="914544">
                <a:moveTo>
                  <a:pt x="0" y="0"/>
                </a:moveTo>
                <a:lnTo>
                  <a:pt x="914544" y="0"/>
                </a:lnTo>
                <a:lnTo>
                  <a:pt x="914544" y="1080000"/>
                </a:lnTo>
                <a:lnTo>
                  <a:pt x="0" y="1080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378087" y="705449"/>
            <a:ext cx="1442849" cy="1546794"/>
          </a:xfrm>
          <a:custGeom>
            <a:avLst/>
            <a:gdLst/>
            <a:ahLst/>
            <a:cxnLst/>
            <a:rect r="r" b="b" t="t" l="l"/>
            <a:pathLst>
              <a:path h="1546794" w="1442849">
                <a:moveTo>
                  <a:pt x="0" y="0"/>
                </a:moveTo>
                <a:lnTo>
                  <a:pt x="1442849" y="0"/>
                </a:lnTo>
                <a:lnTo>
                  <a:pt x="1442849" y="1546793"/>
                </a:lnTo>
                <a:lnTo>
                  <a:pt x="0" y="15467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04513" y="4147004"/>
            <a:ext cx="1136403" cy="1294037"/>
          </a:xfrm>
          <a:custGeom>
            <a:avLst/>
            <a:gdLst/>
            <a:ahLst/>
            <a:cxnLst/>
            <a:rect r="r" b="b" t="t" l="l"/>
            <a:pathLst>
              <a:path h="1294037" w="1136403">
                <a:moveTo>
                  <a:pt x="0" y="0"/>
                </a:moveTo>
                <a:lnTo>
                  <a:pt x="1136402" y="0"/>
                </a:lnTo>
                <a:lnTo>
                  <a:pt x="1136402" y="1294037"/>
                </a:lnTo>
                <a:lnTo>
                  <a:pt x="0" y="129403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334892" y="8032809"/>
            <a:ext cx="1147734" cy="1080000"/>
          </a:xfrm>
          <a:custGeom>
            <a:avLst/>
            <a:gdLst/>
            <a:ahLst/>
            <a:cxnLst/>
            <a:rect r="r" b="b" t="t" l="l"/>
            <a:pathLst>
              <a:path h="1080000" w="1147734">
                <a:moveTo>
                  <a:pt x="0" y="0"/>
                </a:moveTo>
                <a:lnTo>
                  <a:pt x="1147734" y="0"/>
                </a:lnTo>
                <a:lnTo>
                  <a:pt x="1147734" y="1080000"/>
                </a:lnTo>
                <a:lnTo>
                  <a:pt x="0" y="10800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205061" y="3664018"/>
            <a:ext cx="1161597" cy="1080000"/>
          </a:xfrm>
          <a:custGeom>
            <a:avLst/>
            <a:gdLst/>
            <a:ahLst/>
            <a:cxnLst/>
            <a:rect r="r" b="b" t="t" l="l"/>
            <a:pathLst>
              <a:path h="1080000" w="1161597">
                <a:moveTo>
                  <a:pt x="0" y="0"/>
                </a:moveTo>
                <a:lnTo>
                  <a:pt x="1161597" y="0"/>
                </a:lnTo>
                <a:lnTo>
                  <a:pt x="1161597" y="1080000"/>
                </a:lnTo>
                <a:lnTo>
                  <a:pt x="0" y="10800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28700" y="-234744"/>
            <a:ext cx="1495953" cy="1080000"/>
          </a:xfrm>
          <a:custGeom>
            <a:avLst/>
            <a:gdLst/>
            <a:ahLst/>
            <a:cxnLst/>
            <a:rect r="r" b="b" t="t" l="l"/>
            <a:pathLst>
              <a:path h="1080000" w="1495953">
                <a:moveTo>
                  <a:pt x="0" y="0"/>
                </a:moveTo>
                <a:lnTo>
                  <a:pt x="1495953" y="0"/>
                </a:lnTo>
                <a:lnTo>
                  <a:pt x="1495953" y="1080000"/>
                </a:lnTo>
                <a:lnTo>
                  <a:pt x="0" y="10800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621935" y="2239060"/>
            <a:ext cx="964038" cy="1080000"/>
          </a:xfrm>
          <a:custGeom>
            <a:avLst/>
            <a:gdLst/>
            <a:ahLst/>
            <a:cxnLst/>
            <a:rect r="r" b="b" t="t" l="l"/>
            <a:pathLst>
              <a:path h="1080000" w="964038">
                <a:moveTo>
                  <a:pt x="0" y="0"/>
                </a:moveTo>
                <a:lnTo>
                  <a:pt x="964038" y="0"/>
                </a:lnTo>
                <a:lnTo>
                  <a:pt x="964038" y="1080000"/>
                </a:lnTo>
                <a:lnTo>
                  <a:pt x="0" y="10800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-224174" y="5813733"/>
            <a:ext cx="1210016" cy="1080000"/>
          </a:xfrm>
          <a:custGeom>
            <a:avLst/>
            <a:gdLst/>
            <a:ahLst/>
            <a:cxnLst/>
            <a:rect r="r" b="b" t="t" l="l"/>
            <a:pathLst>
              <a:path h="1080000" w="1210016">
                <a:moveTo>
                  <a:pt x="0" y="0"/>
                </a:moveTo>
                <a:lnTo>
                  <a:pt x="1210017" y="0"/>
                </a:lnTo>
                <a:lnTo>
                  <a:pt x="1210017" y="1080000"/>
                </a:lnTo>
                <a:lnTo>
                  <a:pt x="0" y="108000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3808084" y="8938365"/>
            <a:ext cx="1431689" cy="1452996"/>
          </a:xfrm>
          <a:custGeom>
            <a:avLst/>
            <a:gdLst/>
            <a:ahLst/>
            <a:cxnLst/>
            <a:rect r="r" b="b" t="t" l="l"/>
            <a:pathLst>
              <a:path h="1452996" w="1431689">
                <a:moveTo>
                  <a:pt x="0" y="0"/>
                </a:moveTo>
                <a:lnTo>
                  <a:pt x="1431689" y="0"/>
                </a:lnTo>
                <a:lnTo>
                  <a:pt x="1431689" y="1452996"/>
                </a:lnTo>
                <a:lnTo>
                  <a:pt x="0" y="145299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7257688" y="9413550"/>
            <a:ext cx="934092" cy="1080000"/>
          </a:xfrm>
          <a:custGeom>
            <a:avLst/>
            <a:gdLst/>
            <a:ahLst/>
            <a:cxnLst/>
            <a:rect r="r" b="b" t="t" l="l"/>
            <a:pathLst>
              <a:path h="1080000" w="934092">
                <a:moveTo>
                  <a:pt x="0" y="0"/>
                </a:moveTo>
                <a:lnTo>
                  <a:pt x="934092" y="0"/>
                </a:lnTo>
                <a:lnTo>
                  <a:pt x="934092" y="1080000"/>
                </a:lnTo>
                <a:lnTo>
                  <a:pt x="0" y="1080000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4620225" y="7216855"/>
            <a:ext cx="1400060" cy="1417388"/>
          </a:xfrm>
          <a:custGeom>
            <a:avLst/>
            <a:gdLst/>
            <a:ahLst/>
            <a:cxnLst/>
            <a:rect r="r" b="b" t="t" l="l"/>
            <a:pathLst>
              <a:path h="1417388" w="1400060">
                <a:moveTo>
                  <a:pt x="0" y="0"/>
                </a:moveTo>
                <a:lnTo>
                  <a:pt x="1400060" y="0"/>
                </a:lnTo>
                <a:lnTo>
                  <a:pt x="1400060" y="1417388"/>
                </a:lnTo>
                <a:lnTo>
                  <a:pt x="0" y="1417388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5963237" y="8718300"/>
            <a:ext cx="1064778" cy="1080000"/>
          </a:xfrm>
          <a:custGeom>
            <a:avLst/>
            <a:gdLst/>
            <a:ahLst/>
            <a:cxnLst/>
            <a:rect r="r" b="b" t="t" l="l"/>
            <a:pathLst>
              <a:path h="1080000" w="1064778">
                <a:moveTo>
                  <a:pt x="0" y="0"/>
                </a:moveTo>
                <a:lnTo>
                  <a:pt x="1064778" y="0"/>
                </a:lnTo>
                <a:lnTo>
                  <a:pt x="1064778" y="1080000"/>
                </a:lnTo>
                <a:lnTo>
                  <a:pt x="0" y="1080000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7404500" y="7326244"/>
            <a:ext cx="1106499" cy="1080000"/>
          </a:xfrm>
          <a:custGeom>
            <a:avLst/>
            <a:gdLst/>
            <a:ahLst/>
            <a:cxnLst/>
            <a:rect r="r" b="b" t="t" l="l"/>
            <a:pathLst>
              <a:path h="1080000" w="1106499">
                <a:moveTo>
                  <a:pt x="0" y="0"/>
                </a:moveTo>
                <a:lnTo>
                  <a:pt x="1106499" y="0"/>
                </a:lnTo>
                <a:lnTo>
                  <a:pt x="1106499" y="1080000"/>
                </a:lnTo>
                <a:lnTo>
                  <a:pt x="0" y="1080000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6362591" y="6074124"/>
            <a:ext cx="1181106" cy="1080000"/>
          </a:xfrm>
          <a:custGeom>
            <a:avLst/>
            <a:gdLst/>
            <a:ahLst/>
            <a:cxnLst/>
            <a:rect r="r" b="b" t="t" l="l"/>
            <a:pathLst>
              <a:path h="1080000" w="1181106">
                <a:moveTo>
                  <a:pt x="0" y="0"/>
                </a:moveTo>
                <a:lnTo>
                  <a:pt x="1181106" y="0"/>
                </a:lnTo>
                <a:lnTo>
                  <a:pt x="1181106" y="1080000"/>
                </a:lnTo>
                <a:lnTo>
                  <a:pt x="0" y="1080000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6364626" y="5700088"/>
            <a:ext cx="5970266" cy="227291"/>
          </a:xfrm>
          <a:custGeom>
            <a:avLst/>
            <a:gdLst/>
            <a:ahLst/>
            <a:cxnLst/>
            <a:rect r="r" b="b" t="t" l="l"/>
            <a:pathLst>
              <a:path h="227291" w="5970266">
                <a:moveTo>
                  <a:pt x="0" y="0"/>
                </a:moveTo>
                <a:lnTo>
                  <a:pt x="5970266" y="0"/>
                </a:lnTo>
                <a:lnTo>
                  <a:pt x="5970266" y="227290"/>
                </a:lnTo>
                <a:lnTo>
                  <a:pt x="0" y="227290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alphaModFix amt="78000"/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2526507" y="3464467"/>
            <a:ext cx="13232606" cy="2982468"/>
            <a:chOff x="0" y="0"/>
            <a:chExt cx="17643474" cy="3976624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7643473" cy="3976624"/>
            </a:xfrm>
            <a:custGeom>
              <a:avLst/>
              <a:gdLst/>
              <a:ahLst/>
              <a:cxnLst/>
              <a:rect r="r" b="b" t="t" l="l"/>
              <a:pathLst>
                <a:path h="3976624" w="17643473">
                  <a:moveTo>
                    <a:pt x="0" y="0"/>
                  </a:moveTo>
                  <a:lnTo>
                    <a:pt x="17643473" y="0"/>
                  </a:lnTo>
                  <a:lnTo>
                    <a:pt x="17643473" y="3976624"/>
                  </a:lnTo>
                  <a:lnTo>
                    <a:pt x="0" y="397662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19050"/>
              <a:ext cx="17643474" cy="3957574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ctr">
                <a:lnSpc>
                  <a:spcPts val="12960"/>
                </a:lnSpc>
              </a:pPr>
              <a:r>
                <a:rPr lang="en-US" sz="12000" spc="-225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Thank you</a:t>
              </a: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-150873" y="-123988"/>
            <a:ext cx="5473693" cy="6051366"/>
          </a:xfrm>
          <a:custGeom>
            <a:avLst/>
            <a:gdLst/>
            <a:ahLst/>
            <a:cxnLst/>
            <a:rect r="r" b="b" t="t" l="l"/>
            <a:pathLst>
              <a:path h="6051366" w="5473693">
                <a:moveTo>
                  <a:pt x="0" y="0"/>
                </a:moveTo>
                <a:lnTo>
                  <a:pt x="5473692" y="0"/>
                </a:lnTo>
                <a:lnTo>
                  <a:pt x="5473692" y="6051366"/>
                </a:lnTo>
                <a:lnTo>
                  <a:pt x="0" y="6051366"/>
                </a:lnTo>
                <a:lnTo>
                  <a:pt x="0" y="0"/>
                </a:lnTo>
                <a:close/>
              </a:path>
            </a:pathLst>
          </a:custGeom>
          <a:blipFill>
            <a:blip r:embed="rId36"/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1804578" y="3633829"/>
            <a:ext cx="6182185" cy="6164471"/>
          </a:xfrm>
          <a:custGeom>
            <a:avLst/>
            <a:gdLst/>
            <a:ahLst/>
            <a:cxnLst/>
            <a:rect r="r" b="b" t="t" l="l"/>
            <a:pathLst>
              <a:path h="6164471" w="6182185">
                <a:moveTo>
                  <a:pt x="0" y="0"/>
                </a:moveTo>
                <a:lnTo>
                  <a:pt x="6182185" y="0"/>
                </a:lnTo>
                <a:lnTo>
                  <a:pt x="6182185" y="6164471"/>
                </a:lnTo>
                <a:lnTo>
                  <a:pt x="0" y="6164471"/>
                </a:lnTo>
                <a:lnTo>
                  <a:pt x="0" y="0"/>
                </a:lnTo>
                <a:close/>
              </a:path>
            </a:pathLst>
          </a:custGeom>
          <a:blipFill>
            <a:blip r:embed="rId37"/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4105192" y="6116723"/>
            <a:ext cx="1030066" cy="1083084"/>
          </a:xfrm>
          <a:custGeom>
            <a:avLst/>
            <a:gdLst/>
            <a:ahLst/>
            <a:cxnLst/>
            <a:rect r="r" b="b" t="t" l="l"/>
            <a:pathLst>
              <a:path h="1083084" w="1030066">
                <a:moveTo>
                  <a:pt x="0" y="0"/>
                </a:moveTo>
                <a:lnTo>
                  <a:pt x="1030066" y="0"/>
                </a:lnTo>
                <a:lnTo>
                  <a:pt x="1030066" y="1083085"/>
                </a:lnTo>
                <a:lnTo>
                  <a:pt x="0" y="1083085"/>
                </a:lnTo>
                <a:lnTo>
                  <a:pt x="0" y="0"/>
                </a:lnTo>
                <a:close/>
              </a:path>
            </a:pathLst>
          </a:custGeom>
          <a:blipFill>
            <a:blip r:embed="rId38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DAGcR92iszQ</dc:identifier>
  <dcterms:modified xsi:type="dcterms:W3CDTF">2011-08-01T06:04:30Z</dcterms:modified>
  <cp:revision>1</cp:revision>
  <dc:title>SDG5 HLPF GEM 2025</dc:title>
</cp:coreProperties>
</file>