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handoutMasterIdLst>
    <p:handoutMasterId r:id="rId18"/>
  </p:handoutMasterIdLst>
  <p:sldIdLst>
    <p:sldId id="257" r:id="rId6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</p:sldIdLst>
  <p:sldSz cx="12192000" cy="68580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Segoe UI" panose="020B0502040204020203" pitchFamily="34" charset="0"/>
        <a:ea typeface="微软雅黑" panose="020B0503020204020204" pitchFamily="34" charset="-122"/>
        <a:cs typeface="+mn-cs"/>
        <a:sym typeface="Segoe UI" panose="020B0502040204020203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Segoe UI" panose="020B0502040204020203" pitchFamily="34" charset="0"/>
        <a:ea typeface="微软雅黑" panose="020B0503020204020204" pitchFamily="34" charset="-122"/>
        <a:cs typeface="+mn-cs"/>
        <a:sym typeface="Segoe UI" panose="020B0502040204020203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Segoe UI" panose="020B0502040204020203" pitchFamily="34" charset="0"/>
        <a:ea typeface="微软雅黑" panose="020B0503020204020204" pitchFamily="34" charset="-122"/>
        <a:cs typeface="+mn-cs"/>
        <a:sym typeface="Segoe UI" panose="020B0502040204020203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Segoe UI" panose="020B0502040204020203" pitchFamily="34" charset="0"/>
        <a:ea typeface="微软雅黑" panose="020B0503020204020204" pitchFamily="34" charset="-122"/>
        <a:cs typeface="+mn-cs"/>
        <a:sym typeface="Segoe UI" panose="020B0502040204020203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Segoe UI" panose="020B0502040204020203" pitchFamily="34" charset="0"/>
        <a:ea typeface="微软雅黑" panose="020B0503020204020204" pitchFamily="34" charset="-122"/>
        <a:cs typeface="+mn-cs"/>
        <a:sym typeface="Segoe UI" panose="020B0502040204020203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Segoe UI" panose="020B0502040204020203" pitchFamily="34" charset="0"/>
        <a:ea typeface="微软雅黑" panose="020B0503020204020204" pitchFamily="34" charset="-122"/>
        <a:cs typeface="+mn-cs"/>
        <a:sym typeface="Segoe UI" panose="020B0502040204020203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Segoe UI" panose="020B0502040204020203" pitchFamily="34" charset="0"/>
        <a:ea typeface="微软雅黑" panose="020B0503020204020204" pitchFamily="34" charset="-122"/>
        <a:cs typeface="+mn-cs"/>
        <a:sym typeface="Segoe UI" panose="020B0502040204020203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Segoe UI" panose="020B0502040204020203" pitchFamily="34" charset="0"/>
        <a:ea typeface="微软雅黑" panose="020B0503020204020204" pitchFamily="34" charset="-122"/>
        <a:cs typeface="+mn-cs"/>
        <a:sym typeface="Segoe UI" panose="020B0502040204020203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Segoe UI" panose="020B0502040204020203" pitchFamily="34" charset="0"/>
        <a:ea typeface="微软雅黑" panose="020B0503020204020204" pitchFamily="34" charset="-122"/>
        <a:cs typeface="+mn-cs"/>
        <a:sym typeface="Segoe UI" panose="020B0502040204020203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E8E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301" autoAdjust="0"/>
  </p:normalViewPr>
  <p:slideViewPr>
    <p:cSldViewPr snapToGrid="0" showGuides="1">
      <p:cViewPr varScale="1">
        <p:scale>
          <a:sx n="73" d="100"/>
          <a:sy n="73" d="100"/>
        </p:scale>
        <p:origin x="774" y="66"/>
      </p:cViewPr>
      <p:guideLst>
        <p:guide orient="horz" pos="2143"/>
        <p:guide pos="37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Rectangle 346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1048814" name="Rectangle 347"/>
          <p:cNvSpPr>
            <a:spLocks noGrp="1" noChangeArrowheads="1"/>
          </p:cNvSpPr>
          <p:nvPr>
            <p:ph type="dt" sz="quarter" idx="9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1048815" name="Rectangle 348"/>
          <p:cNvSpPr>
            <a:spLocks noGrp="1" noChangeArrowheads="1"/>
          </p:cNvSpPr>
          <p:nvPr>
            <p:ph type="ftr" sz="quarter" idx="19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1048816" name="Rectangle 349"/>
          <p:cNvSpPr>
            <a:spLocks noGrp="1" noChangeArrowheads="1"/>
          </p:cNvSpPr>
          <p:nvPr>
            <p:ph type="sldNum" sz="quarter" idx="29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361A9A0B-2B8F-473A-ADC3-5E6024D1C34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Rectangle 34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1048808" name="Rectangle 341"/>
          <p:cNvSpPr>
            <a:spLocks noGrp="1" noChangeArrowheads="1"/>
          </p:cNvSpPr>
          <p:nvPr>
            <p:ph type="dt" idx="9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algn="r"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1048809" name="Rectangle 342"/>
          <p:cNvSpPr>
            <a:spLocks noGrp="1" noRot="1" noChangeAspect="1"/>
          </p:cNvSpPr>
          <p:nvPr>
            <p:ph type="sldImg" idx="19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1048810" name="Rectangle 343"/>
          <p:cNvSpPr>
            <a:spLocks noGrp="1" noChangeArrowheads="1"/>
          </p:cNvSpPr>
          <p:nvPr>
            <p:ph type="body" sz="quarter" idx="2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/>
            <a:r>
              <a:rPr lang="en-US" altLang="en-US" b="0" smtClean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Segoe UI" panose="020B0502040204020203" pitchFamily="34" charset="0"/>
              </a:rPr>
              <a:t>Click here to edit master text style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1"/>
            <a:r>
              <a:rPr lang="en-US" altLang="en-US" b="0" smtClean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Segoe UI" panose="020B0502040204020203" pitchFamily="34" charset="0"/>
              </a:rPr>
              <a:t>Level II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2"/>
            <a:r>
              <a:rPr lang="en-US" altLang="en-US" b="0" smtClean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Segoe UI" panose="020B0502040204020203" pitchFamily="34" charset="0"/>
              </a:rPr>
              <a:t>Level III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3"/>
            <a:r>
              <a:rPr lang="en-US" altLang="en-US" b="0" smtClean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Segoe UI" panose="020B0502040204020203" pitchFamily="34" charset="0"/>
              </a:rPr>
              <a:t>Level IV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4"/>
            <a:r>
              <a:rPr lang="en-US" altLang="en-US" b="0" smtClean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Segoe UI" panose="020B0502040204020203" pitchFamily="34" charset="0"/>
              </a:rPr>
              <a:t>Level V</a:t>
            </a:r>
            <a:endParaRPr lang="en-US" altLang="en-US" smtClean="0">
              <a:sym typeface="Segoe UI" panose="020B0502040204020203" pitchFamily="34" charset="0"/>
            </a:endParaRPr>
          </a:p>
        </p:txBody>
      </p:sp>
      <p:sp>
        <p:nvSpPr>
          <p:cNvPr id="1048811" name="Rectangle 344"/>
          <p:cNvSpPr>
            <a:spLocks noGrp="1" noChangeArrowheads="1"/>
          </p:cNvSpPr>
          <p:nvPr>
            <p:ph type="ftr" sz="quarter" idx="39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1048812" name="Rectangle 345"/>
          <p:cNvSpPr>
            <a:spLocks noGrp="1" noChangeArrowheads="1"/>
          </p:cNvSpPr>
          <p:nvPr>
            <p:ph type="sldNum" sz="quarter" idx="49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r" eaLnBrk="0" hangingPunct="0">
              <a:defRPr sz="1200"/>
            </a:lvl1pPr>
          </a:lstStyle>
          <a:p>
            <a:fld id="{ED6FE5F4-B570-4195-A33B-4F64625E2FB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等线" panose="02010600030101010101" pitchFamily="2" charset="-122"/>
        <a:ea typeface="PMingLiU" panose="02020500000000000000" pitchFamily="18" charset="-120"/>
        <a:cs typeface="+mn-cs"/>
        <a:sym typeface="Segoe UI" panose="020B0502040204020203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等线" panose="02010600030101010101" pitchFamily="2" charset="-122"/>
        <a:ea typeface="PMingLiU" panose="02020500000000000000" pitchFamily="18" charset="-120"/>
        <a:cs typeface="+mn-cs"/>
        <a:sym typeface="Segoe UI" panose="020B0502040204020203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等线" panose="02010600030101010101" pitchFamily="2" charset="-122"/>
        <a:ea typeface="PMingLiU" panose="02020500000000000000" pitchFamily="18" charset="-120"/>
        <a:cs typeface="+mn-cs"/>
        <a:sym typeface="Segoe UI" panose="020B0502040204020203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等线" panose="02010600030101010101" pitchFamily="2" charset="-122"/>
        <a:ea typeface="PMingLiU" panose="02020500000000000000" pitchFamily="18" charset="-120"/>
        <a:cs typeface="+mn-cs"/>
        <a:sym typeface="Segoe UI" panose="020B0502040204020203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等线" panose="02010600030101010101" pitchFamily="2" charset="-122"/>
        <a:ea typeface="PMingLiU" panose="02020500000000000000" pitchFamily="18" charset="-120"/>
        <a:cs typeface="+mn-cs"/>
        <a:sym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0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sp>
        <p:nvSpPr>
          <p:cNvPr id="104859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>
            <a:noAutofit/>
          </a:bodyPr>
          <a:p>
            <a:fld id="{58998766-6A9C-4F2F-8D78-A8B7F422C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/>
      <p:sp>
        <p:nvSpPr>
          <p:cNvPr id="1048603" name="幻灯片图像占位符 1"/>
          <p:cNvSpPr/>
          <p:nvPr>
            <p:ph type="sldImg" idx="19"/>
          </p:nvPr>
        </p:nvSpPr>
        <p:spPr/>
      </p:sp>
      <p:sp>
        <p:nvSpPr>
          <p:cNvPr id="1048604" name="文本占位符 2"/>
          <p:cNvSpPr/>
          <p:nvPr>
            <p:ph type="body" idx="29"/>
          </p:nvPr>
        </p:nvSpPr>
        <p:spPr/>
        <p:txBody>
          <a:bodyPr>
            <a:noAutofit/>
          </a:bodyPr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1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sp>
        <p:nvSpPr>
          <p:cNvPr id="104867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>
            <a:noAutofit/>
          </a:bodyPr>
          <a:p>
            <a:fld id="{58998766-6A9C-4F2F-8D78-A8B7F422C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104870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0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0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BC627B8-02C1-4BF8-9E2B-21535A67DCCD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7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2C9CDF-FBB4-4DD4-81BF-536EA02B7901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1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1AD9C9-6B05-4618-9D15-111E49211AE1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8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4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6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8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693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94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695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8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89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6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C4BFEBA-C5CC-4463-BB1E-DD83AE4D0CE4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6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77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9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1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5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7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80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619250"/>
            <a:ext cx="5181600" cy="4557713"/>
          </a:xfr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81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619250"/>
            <a:ext cx="5181600" cy="4557713"/>
          </a:xfr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77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7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77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3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73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3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3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776209-D386-45A5-BAA1-E9676100C72C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84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85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2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6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9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8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500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6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97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500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94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95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89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790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91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792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500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37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619250"/>
            <a:ext cx="5181600" cy="4557713"/>
          </a:xfr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619250"/>
            <a:ext cx="5181600" cy="4557713"/>
          </a:xfr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4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4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BD614A-2692-4F8F-B181-9A7D82172346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02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0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0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06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500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87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00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4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74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4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74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4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4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4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EAAD51-1F0F-4BFB-A99C-A52BAD356E58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0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0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842D07B-F077-4958-A5A0-C871C3119703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5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5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DB3E17-5764-4832-8F14-35569575EBC2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54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55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75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5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5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8EAF761-D2EE-4D12-9166-13C684AF38C6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1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22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72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2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104872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0B0668-B7D7-41F3-839B-68FABD8F1A0A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Rectangle 115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079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TW" altLang="zh-CN" smtClean="0">
                <a:sym typeface="Segoe UI" panose="020B0502040204020203" pitchFamily="34" charset="0"/>
              </a:rPr>
              <a:t>单击此处编辑母版标题样式</a:t>
            </a:r>
            <a:endParaRPr lang="en-US" altLang="en-US" smtClean="0">
              <a:sym typeface="Segoe UI" panose="020B0502040204020203" pitchFamily="34" charset="0"/>
            </a:endParaRPr>
          </a:p>
        </p:txBody>
      </p:sp>
      <p:sp>
        <p:nvSpPr>
          <p:cNvPr id="1048697" name="Rectangle 1158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619250"/>
            <a:ext cx="10515600" cy="4557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TW" altLang="zh-CN" smtClean="0">
                <a:sym typeface="Segoe UI" panose="020B0502040204020203" pitchFamily="34" charset="0"/>
              </a:rPr>
              <a:t>单击此处编辑母版文本样式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1"/>
            <a:r>
              <a:rPr lang="zh-TW" altLang="zh-CN" smtClean="0">
                <a:sym typeface="Segoe UI" panose="020B0502040204020203" pitchFamily="34" charset="0"/>
              </a:rPr>
              <a:t>第二级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2"/>
            <a:r>
              <a:rPr lang="zh-TW" altLang="zh-CN" smtClean="0">
                <a:sym typeface="Segoe UI" panose="020B0502040204020203" pitchFamily="34" charset="0"/>
              </a:rPr>
              <a:t>第三级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3"/>
            <a:r>
              <a:rPr lang="zh-TW" altLang="zh-CN" smtClean="0">
                <a:sym typeface="Segoe UI" panose="020B0502040204020203" pitchFamily="34" charset="0"/>
              </a:rPr>
              <a:t>第四级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4"/>
            <a:r>
              <a:rPr lang="zh-TW" altLang="zh-CN" smtClean="0">
                <a:sym typeface="Segoe UI" panose="020B0502040204020203" pitchFamily="34" charset="0"/>
              </a:rPr>
              <a:t>第五级</a:t>
            </a:r>
            <a:endParaRPr lang="en-US" altLang="en-US" smtClean="0">
              <a:sym typeface="Segoe UI" panose="020B0502040204020203" pitchFamily="34" charset="0"/>
            </a:endParaRPr>
          </a:p>
        </p:txBody>
      </p:sp>
      <p:sp>
        <p:nvSpPr>
          <p:cNvPr id="1048698" name="Rectangle 1159"/>
          <p:cNvSpPr>
            <a:spLocks noGrp="1" noChangeArrowheads="1"/>
          </p:cNvSpPr>
          <p:nvPr>
            <p:ph type="dt" sz="half" idx="19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b="1" i="1">
                <a:solidFill>
                  <a:srgbClr val="898989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48699" name="Rectangle 1160"/>
          <p:cNvSpPr>
            <a:spLocks noGrp="1" noChangeArrowheads="1"/>
          </p:cNvSpPr>
          <p:nvPr>
            <p:ph type="ftr" sz="quarter" idx="29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b="1" i="1">
                <a:solidFill>
                  <a:srgbClr val="898989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48700" name="Rectangle 1161"/>
          <p:cNvSpPr>
            <a:spLocks noGrp="1" noChangeArrowheads="1"/>
          </p:cNvSpPr>
          <p:nvPr>
            <p:ph type="sldNum" sz="quarter" idx="39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1" i="1">
                <a:solidFill>
                  <a:srgbClr val="898989"/>
                </a:solidFill>
              </a:defRPr>
            </a:lvl1pPr>
          </a:lstStyle>
          <a:p>
            <a:fld id="{C597F6B0-CB33-4E63-9BDC-91C227BD31B7}" type="slidenum">
              <a:rPr lang="zh-TW" altLang="en-US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+mj-lt"/>
          <a:ea typeface="+mj-ea"/>
          <a:cs typeface="+mj-cs"/>
          <a:sym typeface="Segoe UI" panose="020B05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9pPr>
    </p:titleStyle>
    <p:bodyStyle>
      <a:lvl1pPr marL="228600" indent="-228600" algn="l" rtl="0" eaLnBrk="0" fontAlgn="base" hangingPunct="0">
        <a:lnSpc>
          <a:spcPct val="125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1pPr>
      <a:lvl2pPr marL="6858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2pPr>
      <a:lvl3pPr marL="11430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3pPr>
      <a:lvl4pPr marL="16002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4pPr>
      <a:lvl5pPr marL="20574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079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TW" altLang="zh-CN" smtClean="0">
                <a:sym typeface="Segoe UI" panose="020B0502040204020203" pitchFamily="34" charset="0"/>
              </a:rPr>
              <a:t>单击此处编辑母版标题样式</a:t>
            </a:r>
            <a:endParaRPr lang="en-US" altLang="en-US" smtClean="0">
              <a:sym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+mj-lt"/>
          <a:ea typeface="+mj-ea"/>
          <a:cs typeface="+mj-cs"/>
          <a:sym typeface="Segoe UI" panose="020B05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9pPr>
    </p:titleStyle>
    <p:bodyStyle>
      <a:lvl1pPr marL="228600" indent="-228600" algn="l" rtl="0" eaLnBrk="0" fontAlgn="base" hangingPunct="0">
        <a:lnSpc>
          <a:spcPct val="125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1pPr>
      <a:lvl2pPr marL="6858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2pPr>
      <a:lvl3pPr marL="11430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3pPr>
      <a:lvl4pPr marL="16002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4pPr>
      <a:lvl5pPr marL="20574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Rectangle 10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079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TW" altLang="zh-CN" smtClean="0">
                <a:sym typeface="Segoe UI" panose="020B0502040204020203" pitchFamily="34" charset="0"/>
              </a:rPr>
              <a:t>单击此处编辑母版标题样式</a:t>
            </a:r>
            <a:endParaRPr lang="en-US" altLang="en-US" smtClean="0">
              <a:sym typeface="Segoe UI" panose="020B0502040204020203" pitchFamily="34" charset="0"/>
            </a:endParaRPr>
          </a:p>
        </p:txBody>
      </p:sp>
      <p:sp>
        <p:nvSpPr>
          <p:cNvPr id="1048760" name="Rectangle 107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619250"/>
            <a:ext cx="10515600" cy="4557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TW" altLang="zh-CN" smtClean="0">
                <a:sym typeface="Segoe UI" panose="020B0502040204020203" pitchFamily="34" charset="0"/>
              </a:rPr>
              <a:t>单击此处编辑母版文本样式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1"/>
            <a:r>
              <a:rPr lang="zh-TW" altLang="zh-CN" smtClean="0">
                <a:sym typeface="Segoe UI" panose="020B0502040204020203" pitchFamily="34" charset="0"/>
              </a:rPr>
              <a:t>第二级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2"/>
            <a:r>
              <a:rPr lang="zh-TW" altLang="zh-CN" smtClean="0">
                <a:sym typeface="Segoe UI" panose="020B0502040204020203" pitchFamily="34" charset="0"/>
              </a:rPr>
              <a:t>第三级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3"/>
            <a:r>
              <a:rPr lang="zh-TW" altLang="zh-CN" smtClean="0">
                <a:sym typeface="Segoe UI" panose="020B0502040204020203" pitchFamily="34" charset="0"/>
              </a:rPr>
              <a:t>第四级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4"/>
            <a:r>
              <a:rPr lang="zh-TW" altLang="zh-CN" smtClean="0">
                <a:sym typeface="Segoe UI" panose="020B0502040204020203" pitchFamily="34" charset="0"/>
              </a:rPr>
              <a:t>第五级</a:t>
            </a:r>
            <a:endParaRPr lang="en-US" altLang="en-US" smtClean="0">
              <a:sym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+mj-lt"/>
          <a:ea typeface="+mj-ea"/>
          <a:cs typeface="+mj-cs"/>
          <a:sym typeface="Segoe UI" panose="020B05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9pPr>
    </p:titleStyle>
    <p:bodyStyle>
      <a:lvl1pPr marL="228600" indent="-228600" algn="l" rtl="0" eaLnBrk="0" fontAlgn="base" hangingPunct="0">
        <a:lnSpc>
          <a:spcPct val="125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1pPr>
      <a:lvl2pPr marL="6858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2pPr>
      <a:lvl3pPr marL="11430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3pPr>
      <a:lvl4pPr marL="16002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4pPr>
      <a:lvl5pPr marL="20574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079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TW" altLang="zh-CN" smtClean="0">
                <a:sym typeface="Segoe UI" panose="020B0502040204020203" pitchFamily="34" charset="0"/>
              </a:rPr>
              <a:t>单击此处编辑母版标题样式</a:t>
            </a:r>
            <a:endParaRPr lang="en-US" altLang="en-US" smtClean="0">
              <a:sym typeface="Segoe UI" panose="020B0502040204020203" pitchFamily="34" charset="0"/>
            </a:endParaRPr>
          </a:p>
        </p:txBody>
      </p:sp>
      <p:sp>
        <p:nvSpPr>
          <p:cNvPr id="1048593" name="Rectangle 10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619250"/>
            <a:ext cx="10515600" cy="4557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TW" altLang="zh-CN" smtClean="0">
                <a:sym typeface="Segoe UI" panose="020B0502040204020203" pitchFamily="34" charset="0"/>
              </a:rPr>
              <a:t>单击此处编辑母版文本样式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1"/>
            <a:r>
              <a:rPr lang="zh-TW" altLang="zh-CN" smtClean="0">
                <a:sym typeface="Segoe UI" panose="020B0502040204020203" pitchFamily="34" charset="0"/>
              </a:rPr>
              <a:t>第二级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2"/>
            <a:r>
              <a:rPr lang="zh-TW" altLang="zh-CN" smtClean="0">
                <a:sym typeface="Segoe UI" panose="020B0502040204020203" pitchFamily="34" charset="0"/>
              </a:rPr>
              <a:t>第三级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3"/>
            <a:r>
              <a:rPr lang="zh-TW" altLang="zh-CN" smtClean="0">
                <a:sym typeface="Segoe UI" panose="020B0502040204020203" pitchFamily="34" charset="0"/>
              </a:rPr>
              <a:t>第四级</a:t>
            </a:r>
            <a:endParaRPr lang="en-US" altLang="en-US" smtClean="0">
              <a:sym typeface="Segoe UI" panose="020B0502040204020203" pitchFamily="34" charset="0"/>
            </a:endParaRPr>
          </a:p>
          <a:p>
            <a:pPr lvl="4"/>
            <a:r>
              <a:rPr lang="zh-TW" altLang="zh-CN" smtClean="0">
                <a:sym typeface="Segoe UI" panose="020B0502040204020203" pitchFamily="34" charset="0"/>
              </a:rPr>
              <a:t>第五级</a:t>
            </a:r>
            <a:endParaRPr lang="en-US" altLang="en-US" smtClean="0">
              <a:sym typeface="Segoe UI" panose="020B0502040204020203" pitchFamily="34" charset="0"/>
            </a:endParaRPr>
          </a:p>
        </p:txBody>
      </p:sp>
      <p:sp>
        <p:nvSpPr>
          <p:cNvPr id="1048594" name="平行四边形 2"/>
          <p:cNvSpPr/>
          <p:nvPr userDrawn="1"/>
        </p:nvSpPr>
        <p:spPr>
          <a:xfrm>
            <a:off x="-1290682" y="294519"/>
            <a:ext cx="2584540" cy="2365194"/>
          </a:xfrm>
          <a:prstGeom prst="parallelogram">
            <a:avLst>
              <a:gd name="adj" fmla="val 10014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595" name="平行四边形 3"/>
          <p:cNvSpPr/>
          <p:nvPr userDrawn="1"/>
        </p:nvSpPr>
        <p:spPr>
          <a:xfrm>
            <a:off x="511671" y="-888078"/>
            <a:ext cx="2584540" cy="2365194"/>
          </a:xfrm>
          <a:prstGeom prst="parallelogram">
            <a:avLst>
              <a:gd name="adj" fmla="val 1001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596" name="平行四边形 4"/>
          <p:cNvSpPr/>
          <p:nvPr userDrawn="1"/>
        </p:nvSpPr>
        <p:spPr>
          <a:xfrm>
            <a:off x="9095790" y="5427303"/>
            <a:ext cx="2584540" cy="2365194"/>
          </a:xfrm>
          <a:prstGeom prst="parallelogram">
            <a:avLst>
              <a:gd name="adj" fmla="val 10014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597" name="平行四边形 5"/>
          <p:cNvSpPr/>
          <p:nvPr userDrawn="1"/>
        </p:nvSpPr>
        <p:spPr>
          <a:xfrm>
            <a:off x="10898143" y="4244706"/>
            <a:ext cx="2584540" cy="2365194"/>
          </a:xfrm>
          <a:prstGeom prst="parallelogram">
            <a:avLst>
              <a:gd name="adj" fmla="val 1001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097153" name="图片 1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631045" y="154940"/>
            <a:ext cx="2419985" cy="842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+mj-lt"/>
          <a:ea typeface="+mj-ea"/>
          <a:cs typeface="+mj-cs"/>
          <a:sym typeface="Segoe UI" panose="020B05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Segoe UI Light" panose="020B0502040204020203" pitchFamily="34" charset="0"/>
          <a:ea typeface="微软雅黑 Light" panose="020B0502040204020203" pitchFamily="34" charset="-122"/>
          <a:sym typeface="Segoe UI" panose="020B0502040204020203" pitchFamily="34" charset="0"/>
        </a:defRPr>
      </a:lvl9pPr>
    </p:titleStyle>
    <p:bodyStyle>
      <a:lvl1pPr marL="228600" indent="-228600" algn="l" rtl="0" eaLnBrk="0" fontAlgn="base" hangingPunct="0">
        <a:lnSpc>
          <a:spcPct val="125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1pPr>
      <a:lvl2pPr marL="6858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2pPr>
      <a:lvl3pPr marL="11430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3pPr>
      <a:lvl4pPr marL="16002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4pPr>
      <a:lvl5pPr marL="2057400" indent="-228600" algn="l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  <a:sym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11.jpe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4.xml"/><Relationship Id="rId2" Type="http://schemas.openxmlformats.org/officeDocument/2006/relationships/tags" Target="../tags/tag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7" Type="http://schemas.openxmlformats.org/officeDocument/2006/relationships/image" Target="../media/image5.jpeg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6" Type="http://schemas.openxmlformats.org/officeDocument/2006/relationships/slideLayout" Target="../slideLayouts/slideLayout40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直角三角形 71"/>
          <p:cNvSpPr/>
          <p:nvPr/>
        </p:nvSpPr>
        <p:spPr>
          <a:xfrm rot="5400000">
            <a:off x="1588" y="-1"/>
            <a:ext cx="3715658" cy="37156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580" name="直角三角形 70"/>
          <p:cNvSpPr/>
          <p:nvPr/>
        </p:nvSpPr>
        <p:spPr>
          <a:xfrm rot="16200000">
            <a:off x="8689233" y="3356819"/>
            <a:ext cx="3501180" cy="350118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581" name="直角三角形 1"/>
          <p:cNvSpPr/>
          <p:nvPr/>
        </p:nvSpPr>
        <p:spPr>
          <a:xfrm rot="5400000">
            <a:off x="1588" y="0"/>
            <a:ext cx="3257921" cy="325792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582" name="直角三角形 69"/>
          <p:cNvSpPr/>
          <p:nvPr/>
        </p:nvSpPr>
        <p:spPr>
          <a:xfrm rot="16200000">
            <a:off x="9120547" y="3788134"/>
            <a:ext cx="3069865" cy="3069865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583" name="平行四边形 2"/>
          <p:cNvSpPr/>
          <p:nvPr/>
        </p:nvSpPr>
        <p:spPr>
          <a:xfrm>
            <a:off x="1781419" y="2"/>
            <a:ext cx="3088716" cy="1805556"/>
          </a:xfrm>
          <a:prstGeom prst="parallelogram">
            <a:avLst>
              <a:gd name="adj" fmla="val 1001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584" name="平行四边形 72"/>
          <p:cNvSpPr/>
          <p:nvPr/>
        </p:nvSpPr>
        <p:spPr>
          <a:xfrm>
            <a:off x="-2438922" y="1167126"/>
            <a:ext cx="3234853" cy="2990774"/>
          </a:xfrm>
          <a:prstGeom prst="parallelogram">
            <a:avLst>
              <a:gd name="adj" fmla="val 1001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585" name="平行四边形 73"/>
          <p:cNvSpPr/>
          <p:nvPr/>
        </p:nvSpPr>
        <p:spPr>
          <a:xfrm>
            <a:off x="11681703" y="2998581"/>
            <a:ext cx="3048130" cy="2818139"/>
          </a:xfrm>
          <a:prstGeom prst="parallelogram">
            <a:avLst>
              <a:gd name="adj" fmla="val 1001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586" name="平行四边形 74"/>
          <p:cNvSpPr/>
          <p:nvPr/>
        </p:nvSpPr>
        <p:spPr>
          <a:xfrm>
            <a:off x="7497122" y="5167086"/>
            <a:ext cx="2910426" cy="1701334"/>
          </a:xfrm>
          <a:prstGeom prst="parallelogram">
            <a:avLst>
              <a:gd name="adj" fmla="val 1001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587" name="矩形 13"/>
          <p:cNvSpPr/>
          <p:nvPr/>
        </p:nvSpPr>
        <p:spPr>
          <a:xfrm>
            <a:off x="652531" y="1913784"/>
            <a:ext cx="10745765" cy="1539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ClrTx/>
              <a:buSzTx/>
              <a:buFontTx/>
            </a:pPr>
            <a:r>
              <a:rPr lang="en-US" altLang="zh-CN" sz="4800" b="1" kern="1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lt"/>
              </a:rPr>
              <a:t>Improving Quality Infrastructure to</a:t>
            </a:r>
            <a:endParaRPr lang="zh-CN" altLang="zh-CN" sz="4800" b="1" kern="1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ctr" fontAlgn="auto">
              <a:buClrTx/>
              <a:buSzTx/>
              <a:buFontTx/>
            </a:pPr>
            <a:r>
              <a:rPr lang="en-US" altLang="zh-CN" sz="4800" b="1" kern="1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lt"/>
              </a:rPr>
              <a:t>Facilitate the Development of SMEs</a:t>
            </a:r>
            <a:endParaRPr lang="en-US" altLang="zh-CN" sz="4800" b="1" kern="10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+mn-lt"/>
            </a:endParaRPr>
          </a:p>
        </p:txBody>
      </p:sp>
      <p:pic>
        <p:nvPicPr>
          <p:cNvPr id="2097152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582150" y="261620"/>
            <a:ext cx="2419985" cy="842010"/>
          </a:xfrm>
          <a:prstGeom prst="rect">
            <a:avLst/>
          </a:prstGeom>
          <a:ln>
            <a:solidFill>
              <a:srgbClr val="E8E7E5"/>
            </a:solidFill>
          </a:ln>
          <a:effectLst>
            <a:softEdge rad="31750"/>
          </a:effectLst>
        </p:spPr>
      </p:pic>
      <p:sp>
        <p:nvSpPr>
          <p:cNvPr id="1048588" name="Rectangle 353"/>
          <p:cNvSpPr>
            <a:spLocks noChangeArrowheads="1"/>
          </p:cNvSpPr>
          <p:nvPr/>
        </p:nvSpPr>
        <p:spPr bwMode="auto">
          <a:xfrm>
            <a:off x="2293283" y="3715385"/>
            <a:ext cx="8273673" cy="14249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9pPr>
          </a:lstStyle>
          <a:p>
            <a:pPr algn="ctr" eaLnBrk="1" hangingPunct="1"/>
            <a:r>
              <a:rPr lang="en-US" altLang="zh-CN" sz="1800" b="0" smtClean="0">
                <a:solidFill>
                  <a:srgbClr val="354B5E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Reported by: Xu Jin</a:t>
            </a:r>
            <a:endParaRPr lang="en-US" altLang="zh-CN" sz="1800" smtClean="0">
              <a:solidFill>
                <a:srgbClr val="354B5E"/>
              </a:solidFill>
            </a:endParaRPr>
          </a:p>
          <a:p>
            <a:pPr algn="ctr" eaLnBrk="1" hangingPunct="1"/>
            <a:endParaRPr lang="en-US" altLang="zh-CN" sz="1800" smtClean="0">
              <a:solidFill>
                <a:srgbClr val="354B5E"/>
              </a:solidFill>
            </a:endParaRPr>
          </a:p>
          <a:p>
            <a:pPr algn="ctr" eaLnBrk="1" hangingPunct="1"/>
            <a:r>
              <a:rPr lang="en-US" altLang="en-US" sz="1800" b="0" dirty="0">
                <a:solidFill>
                  <a:srgbClr val="354B5E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Development Research Center of the State Administration for Market Regulation</a:t>
            </a:r>
            <a:endParaRPr lang="en-US" altLang="zh-CN" sz="1800" dirty="0">
              <a:solidFill>
                <a:srgbClr val="354B5E"/>
              </a:solidFill>
            </a:endParaRPr>
          </a:p>
          <a:p>
            <a:pPr algn="ctr" eaLnBrk="1" hangingPunct="1"/>
            <a:endParaRPr lang="en-US" altLang="zh-CN" sz="1800" dirty="0">
              <a:solidFill>
                <a:srgbClr val="354B5E"/>
              </a:solidFill>
              <a:latin typeface="微软雅黑" panose="020B0503020204020204" pitchFamily="34" charset="-122"/>
              <a:sym typeface="+mn-ea"/>
            </a:endParaRPr>
          </a:p>
          <a:p>
            <a:pPr algn="ctr" eaLnBrk="1" hangingPunct="1"/>
            <a:r>
              <a:rPr lang="en-US" altLang="zh-CN" sz="1800" b="0" dirty="0">
                <a:solidFill>
                  <a:srgbClr val="354B5E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Date: November 11, 2024</a:t>
            </a:r>
            <a:endParaRPr lang="en-US" altLang="zh-CN" sz="1800" b="0" dirty="0">
              <a:solidFill>
                <a:srgbClr val="354B5E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/>
      <p:sp>
        <p:nvSpPr>
          <p:cNvPr id="1048656" name="Rectangle 17"/>
          <p:cNvSpPr/>
          <p:nvPr>
            <p:custDataLst>
              <p:tags r:id="rId1"/>
            </p:custDataLst>
          </p:nvPr>
        </p:nvSpPr>
        <p:spPr bwMode="auto">
          <a:xfrm>
            <a:off x="5708650" y="1521460"/>
            <a:ext cx="5669915" cy="1907540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noAutofit/>
          </a:bodyPr>
          <a:p>
            <a:pPr marL="0" marR="0" lvl="0" indent="0" algn="ctr" defTabSz="9677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9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Gill Sans" charset="0"/>
            </a:endParaRPr>
          </a:p>
        </p:txBody>
      </p:sp>
      <p:sp>
        <p:nvSpPr>
          <p:cNvPr id="1048657" name="Rectangle 17"/>
          <p:cNvSpPr/>
          <p:nvPr>
            <p:custDataLst>
              <p:tags r:id="rId2"/>
            </p:custDataLst>
          </p:nvPr>
        </p:nvSpPr>
        <p:spPr bwMode="auto">
          <a:xfrm>
            <a:off x="5708650" y="3429635"/>
            <a:ext cx="5669915" cy="1881505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noAutofit/>
          </a:bodyPr>
          <a:p>
            <a:pPr marL="0" marR="0" lvl="0" indent="0" algn="ctr" defTabSz="9677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965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Gill Sans" charset="0"/>
            </a:endParaRPr>
          </a:p>
        </p:txBody>
      </p:sp>
      <p:sp>
        <p:nvSpPr>
          <p:cNvPr id="1048658" name="Rectangle 21"/>
          <p:cNvSpPr/>
          <p:nvPr>
            <p:custDataLst>
              <p:tags r:id="rId3"/>
            </p:custDataLst>
          </p:nvPr>
        </p:nvSpPr>
        <p:spPr bwMode="auto">
          <a:xfrm>
            <a:off x="6087110" y="1918335"/>
            <a:ext cx="4876165" cy="11137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p>
            <a:pPr algn="l" defTabSz="967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95" dirty="0">
              <a:solidFill>
                <a:srgbClr val="000000">
                  <a:lumMod val="95000"/>
                  <a:lumOff val="5000"/>
                </a:srgb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1048659" name="Rectangle 23"/>
          <p:cNvSpPr/>
          <p:nvPr>
            <p:custDataLst>
              <p:tags r:id="rId4"/>
            </p:custDataLst>
          </p:nvPr>
        </p:nvSpPr>
        <p:spPr bwMode="auto">
          <a:xfrm>
            <a:off x="6087110" y="3576320"/>
            <a:ext cx="5139055" cy="14439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p>
            <a:pPr algn="l" defTabSz="967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0">
                <a:solidFill>
                  <a:srgbClr val="000000">
                    <a:lumMod val="95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only when MSMEs are robust </a:t>
            </a:r>
            <a:endParaRPr lang="en-US" sz="2800" b="0">
              <a:solidFill>
                <a:srgbClr val="000000">
                  <a:lumMod val="95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defTabSz="967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0">
                <a:solidFill>
                  <a:srgbClr val="000000">
                    <a:lumMod val="95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can the world economy achieve lasting strength.</a:t>
            </a:r>
            <a:endParaRPr lang="en-US" sz="2800">
              <a:solidFill>
                <a:srgbClr val="000000">
                  <a:lumMod val="95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Bebas Neue" charset="0"/>
            </a:endParaRPr>
          </a:p>
        </p:txBody>
      </p:sp>
      <p:pic>
        <p:nvPicPr>
          <p:cNvPr id="2097162" name="图片 1" descr="Vgu0F4V8Hq_sma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" y="1484630"/>
            <a:ext cx="5634990" cy="3840480"/>
          </a:xfrm>
          <a:prstGeom prst="rect">
            <a:avLst/>
          </a:prstGeom>
        </p:spPr>
      </p:pic>
      <p:sp>
        <p:nvSpPr>
          <p:cNvPr id="1" name="文本框 0"/>
          <p:cNvSpPr txBox="1"/>
          <p:nvPr/>
        </p:nvSpPr>
        <p:spPr>
          <a:xfrm>
            <a:off x="6020435" y="2171700"/>
            <a:ext cx="489521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800">
                <a:solidFill>
                  <a:srgbClr val="000000">
                    <a:lumMod val="95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Only when MSMEs thrive </a:t>
            </a:r>
            <a:endParaRPr lang="en-US" sz="2800">
              <a:solidFill>
                <a:srgbClr val="000000">
                  <a:lumMod val="95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+mn-ea"/>
            </a:endParaRPr>
          </a:p>
          <a:p>
            <a:r>
              <a:rPr lang="en-US" sz="2800">
                <a:solidFill>
                  <a:srgbClr val="000000">
                    <a:lumMod val="95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can the world economy flourish; </a:t>
            </a:r>
            <a:endParaRPr lang="en-US" altLang="en-US" sz="2800">
              <a:solidFill>
                <a:srgbClr val="000000">
                  <a:lumMod val="95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直角三角形 71"/>
          <p:cNvSpPr/>
          <p:nvPr/>
        </p:nvSpPr>
        <p:spPr>
          <a:xfrm rot="5400000">
            <a:off x="1588" y="-1"/>
            <a:ext cx="3715658" cy="37156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661" name="直角三角形 70"/>
          <p:cNvSpPr/>
          <p:nvPr/>
        </p:nvSpPr>
        <p:spPr>
          <a:xfrm rot="16200000">
            <a:off x="8689233" y="3356819"/>
            <a:ext cx="3501180" cy="350118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662" name="直角三角形 1"/>
          <p:cNvSpPr/>
          <p:nvPr/>
        </p:nvSpPr>
        <p:spPr>
          <a:xfrm rot="5400000">
            <a:off x="1588" y="0"/>
            <a:ext cx="3257921" cy="325792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663" name="直角三角形 69"/>
          <p:cNvSpPr/>
          <p:nvPr/>
        </p:nvSpPr>
        <p:spPr>
          <a:xfrm rot="16200000">
            <a:off x="9120547" y="3788134"/>
            <a:ext cx="3069865" cy="3069865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664" name="平行四边形 2"/>
          <p:cNvSpPr/>
          <p:nvPr/>
        </p:nvSpPr>
        <p:spPr>
          <a:xfrm>
            <a:off x="1781419" y="2"/>
            <a:ext cx="3088716" cy="1805556"/>
          </a:xfrm>
          <a:prstGeom prst="parallelogram">
            <a:avLst>
              <a:gd name="adj" fmla="val 1001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665" name="平行四边形 72"/>
          <p:cNvSpPr/>
          <p:nvPr/>
        </p:nvSpPr>
        <p:spPr>
          <a:xfrm>
            <a:off x="-2438922" y="1167126"/>
            <a:ext cx="3234853" cy="2990774"/>
          </a:xfrm>
          <a:prstGeom prst="parallelogram">
            <a:avLst>
              <a:gd name="adj" fmla="val 1001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666" name="平行四边形 73"/>
          <p:cNvSpPr/>
          <p:nvPr/>
        </p:nvSpPr>
        <p:spPr>
          <a:xfrm>
            <a:off x="11681703" y="2998581"/>
            <a:ext cx="3048130" cy="2818139"/>
          </a:xfrm>
          <a:prstGeom prst="parallelogram">
            <a:avLst>
              <a:gd name="adj" fmla="val 1001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667" name="平行四边形 74"/>
          <p:cNvSpPr/>
          <p:nvPr/>
        </p:nvSpPr>
        <p:spPr>
          <a:xfrm>
            <a:off x="7497122" y="5167086"/>
            <a:ext cx="2910426" cy="1701334"/>
          </a:xfrm>
          <a:prstGeom prst="parallelogram">
            <a:avLst>
              <a:gd name="adj" fmla="val 1001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48668" name="矩形 13"/>
          <p:cNvSpPr/>
          <p:nvPr/>
        </p:nvSpPr>
        <p:spPr>
          <a:xfrm>
            <a:off x="1028451" y="2516399"/>
            <a:ext cx="10745765" cy="20612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buClrTx/>
              <a:buSzTx/>
              <a:buFontTx/>
            </a:pPr>
            <a:r>
              <a:rPr lang="en-US" altLang="zh-CN" sz="3200" b="1" kern="1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lt"/>
              </a:rPr>
              <a:t>Let MSMEs assume a more prominent role in driving global economic and social progress while effectively contributing to the implementation of the </a:t>
            </a:r>
            <a:r>
              <a:rPr lang="en-US" sz="3200" b="1" i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UN 2030 Agenda for Sustainable Development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lang="en-US" altLang="zh-CN" sz="3200" b="1" kern="10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+mn-lt"/>
            </a:endParaRPr>
          </a:p>
        </p:txBody>
      </p:sp>
      <p:pic>
        <p:nvPicPr>
          <p:cNvPr id="2097163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445625" y="325120"/>
            <a:ext cx="2419985" cy="842010"/>
          </a:xfrm>
          <a:prstGeom prst="rect">
            <a:avLst/>
          </a:prstGeom>
          <a:ln>
            <a:solidFill>
              <a:srgbClr val="E8E7E5"/>
            </a:solidFill>
          </a:ln>
          <a:effectLst>
            <a:softEdge rad="31750"/>
          </a:effectLst>
        </p:spPr>
      </p:pic>
      <p:sp>
        <p:nvSpPr>
          <p:cNvPr id="1048669" name="Rectangle 353"/>
          <p:cNvSpPr>
            <a:spLocks noChangeArrowheads="1"/>
          </p:cNvSpPr>
          <p:nvPr/>
        </p:nvSpPr>
        <p:spPr bwMode="auto">
          <a:xfrm>
            <a:off x="3395980" y="4303395"/>
            <a:ext cx="5400040" cy="1178560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>
            <a:lvl1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9pPr>
          </a:lstStyle>
          <a:p>
            <a:pPr algn="ctr" eaLnBrk="1" hangingPunct="1"/>
            <a:endParaRPr lang="en-US" altLang="zh-CN" sz="2400" smtClean="0">
              <a:solidFill>
                <a:srgbClr val="354B5E"/>
              </a:solidFill>
            </a:endParaRPr>
          </a:p>
          <a:p>
            <a:pPr algn="ctr" eaLnBrk="1" hangingPunct="1"/>
            <a:r>
              <a:rPr lang="en-US" altLang="en-US" sz="2400" b="0" dirty="0">
                <a:solidFill>
                  <a:srgbClr val="354B5E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Development Research Center of the State Administration for Market Regulation</a:t>
            </a:r>
            <a:endParaRPr lang="en-US" altLang="zh-CN" sz="2400" dirty="0">
              <a:solidFill>
                <a:srgbClr val="354B5E"/>
              </a:solidFill>
            </a:endParaRPr>
          </a:p>
          <a:p>
            <a:pPr algn="ctr" eaLnBrk="1" hangingPunct="1"/>
            <a:endParaRPr lang="en-US" altLang="zh-CN" sz="2400" dirty="0">
              <a:solidFill>
                <a:srgbClr val="354B5E"/>
              </a:solidFill>
              <a:latin typeface="微软雅黑" panose="020B0503020204020204" pitchFamily="34" charset="-122"/>
              <a:sym typeface="+mn-ea"/>
            </a:endParaRPr>
          </a:p>
          <a:p>
            <a:pPr algn="ctr" eaLnBrk="1" hangingPunct="1"/>
            <a:endParaRPr lang="en-US" altLang="zh-CN" sz="2400" dirty="0">
              <a:solidFill>
                <a:srgbClr val="354B5E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标题 3"/>
          <p:cNvSpPr>
            <a:spLocks noGrp="1"/>
          </p:cNvSpPr>
          <p:nvPr>
            <p:ph type="ctrTitle"/>
          </p:nvPr>
        </p:nvSpPr>
        <p:spPr>
          <a:xfrm>
            <a:off x="6267450" y="1540510"/>
            <a:ext cx="5440045" cy="3117215"/>
          </a:xfrm>
        </p:spPr>
        <p:txBody>
          <a:bodyPr>
            <a:noAutofit/>
          </a:bodyPr>
          <a:p>
            <a:pPr algn="l"/>
            <a:r>
              <a:rPr lang="en-US" sz="2800" b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SMEs are important to each household and have been a vital force to advance innovation, facilitate employment, and improve people's livelihood. </a:t>
            </a:r>
            <a:br>
              <a:rPr sz="28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</a:br>
            <a:br>
              <a:rPr sz="2800">
                <a:solidFill>
                  <a:schemeClr val="tx1"/>
                </a:solidFill>
                <a:latin typeface="+mn-ea"/>
                <a:ea typeface="+mn-ea"/>
                <a:cs typeface="+mn-ea"/>
              </a:rPr>
            </a:br>
            <a:r>
              <a:rPr lang="en-US" sz="2800" b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— Chinese President Xi Jinping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097154" name="Picture 38" descr="C:\Users\Acer\Desktop\2.jpg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7045" y="1386205"/>
            <a:ext cx="5711190" cy="420497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1" name="Rectangle 391"/>
          <p:cNvSpPr>
            <a:spLocks noChangeArrowheads="1"/>
          </p:cNvSpPr>
          <p:nvPr/>
        </p:nvSpPr>
        <p:spPr bwMode="auto">
          <a:xfrm>
            <a:off x="6294755" y="3773805"/>
            <a:ext cx="5383530" cy="145669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9pPr>
          </a:lstStyle>
          <a:p>
            <a:pPr eaLnBrk="1" hangingPunct="1">
              <a:lnSpc>
                <a:spcPct val="113000"/>
              </a:lnSpc>
            </a:pPr>
            <a:endParaRPr sz="2000">
              <a:gradFill>
                <a:gsLst>
                  <a:gs pos="0">
                    <a:schemeClr val="accent3">
                      <a:lumMod val="25000"/>
                      <a:lumOff val="75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85000"/>
                    </a:schemeClr>
                  </a:gs>
                </a:gsLst>
                <a:lin ang="5400000" scaled="1"/>
              </a:gradFill>
              <a:latin typeface="+mn-ea"/>
              <a:ea typeface="+mn-ea"/>
              <a:cs typeface="+mn-ea"/>
            </a:endParaRPr>
          </a:p>
        </p:txBody>
      </p:sp>
      <p:sp>
        <p:nvSpPr>
          <p:cNvPr id="1048602" name="Rectangle 17"/>
          <p:cNvSpPr/>
          <p:nvPr>
            <p:custDataLst>
              <p:tags r:id="rId2"/>
            </p:custDataLst>
          </p:nvPr>
        </p:nvSpPr>
        <p:spPr bwMode="auto">
          <a:xfrm>
            <a:off x="6198235" y="1386205"/>
            <a:ext cx="5577205" cy="4236085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noAutofit/>
          </a:bodyPr>
          <a:p>
            <a:pPr marL="0" marR="0" lvl="0" indent="0" algn="ctr" defTabSz="9677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9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sp>
        <p:nvSpPr>
          <p:cNvPr id="1048608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sp>
        <p:nvSpPr>
          <p:cNvPr id="1048609" name="Rectangle 361"/>
          <p:cNvSpPr>
            <a:spLocks noChangeArrowheads="1"/>
          </p:cNvSpPr>
          <p:nvPr/>
        </p:nvSpPr>
        <p:spPr bwMode="auto">
          <a:xfrm>
            <a:off x="837565" y="1329055"/>
            <a:ext cx="9999980" cy="4911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>
            <a:noAutofit/>
          </a:bodyPr>
          <a:lstStyle>
            <a:lvl1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9pPr>
          </a:lstStyle>
          <a:p>
            <a:pPr algn="ctr" eaLnBrk="1" hangingPunct="1">
              <a:lnSpc>
                <a:spcPct val="113000"/>
              </a:lnSpc>
            </a:pPr>
            <a:r>
              <a:rPr lang="en-US" sz="3200" b="1">
                <a:gradFill>
                  <a:gsLst>
                    <a:gs pos="0">
                      <a:schemeClr val="accent3">
                        <a:lumMod val="25000"/>
                        <a:lumOff val="75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85000"/>
                      </a:schemeClr>
                    </a:gs>
                  </a:gsLst>
                  <a:lin ang="5400000" scaled="1"/>
                </a:gra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Quality Infrastructure (QI)</a:t>
            </a:r>
            <a:endParaRPr lang="en-US" sz="3200" b="1">
              <a:gradFill>
                <a:gsLst>
                  <a:gs pos="0">
                    <a:schemeClr val="accent3">
                      <a:lumMod val="25000"/>
                      <a:lumOff val="75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85000"/>
                    </a:schemeClr>
                  </a:gs>
                </a:gsLst>
                <a:lin ang="5400000" scaled="1"/>
              </a:gradFill>
              <a:latin typeface="Times New Roman" panose="02020603050405020304"/>
              <a:ea typeface="Times New Roman" panose="02020603050405020304"/>
              <a:cs typeface="Times New Roman" panose="02020603050405020304"/>
              <a:sym typeface="+mn-ea"/>
            </a:endParaRPr>
          </a:p>
          <a:p>
            <a:pPr algn="ctr" eaLnBrk="1" hangingPunct="1">
              <a:lnSpc>
                <a:spcPct val="113000"/>
              </a:lnSpc>
            </a:pPr>
            <a:r>
              <a:rPr lang="en-US" sz="2400" b="0">
                <a:gradFill>
                  <a:gsLst>
                    <a:gs pos="0">
                      <a:schemeClr val="accent3">
                        <a:lumMod val="25000"/>
                        <a:lumOff val="75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85000"/>
                      </a:schemeClr>
                    </a:gs>
                  </a:gsLst>
                  <a:lin ang="5400000" scaled="1"/>
                </a:gra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Effectively supporting international trade and sustainable development</a:t>
            </a:r>
            <a:endParaRPr sz="2400">
              <a:gradFill>
                <a:gsLst>
                  <a:gs pos="0">
                    <a:schemeClr val="accent3">
                      <a:lumMod val="25000"/>
                      <a:lumOff val="75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85000"/>
                    </a:schemeClr>
                  </a:gs>
                </a:gsLst>
                <a:lin ang="5400000" scaled="1"/>
              </a:gradFill>
              <a:latin typeface="华光大标宋_CNKI" panose="02000500000000000000" charset="-122"/>
              <a:ea typeface="华光大标宋_CNKI" panose="02000500000000000000" charset="-122"/>
              <a:cs typeface="华光大标宋_CNKI" panose="02000500000000000000" charset="-122"/>
              <a:sym typeface="+mn-ea"/>
            </a:endParaRPr>
          </a:p>
          <a:p>
            <a:pPr algn="ctr" eaLnBrk="1" hangingPunct="1">
              <a:lnSpc>
                <a:spcPct val="113000"/>
              </a:lnSpc>
            </a:pPr>
            <a:r>
              <a:rPr lang="en-US" sz="2400" b="0">
                <a:gradFill>
                  <a:gsLst>
                    <a:gs pos="0">
                      <a:schemeClr val="accent3">
                        <a:lumMod val="25000"/>
                        <a:lumOff val="75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85000"/>
                      </a:schemeClr>
                    </a:gs>
                  </a:gsLst>
                  <a:lin ang="5400000" scaled="1"/>
                </a:gra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Fostering productivity</a:t>
            </a:r>
            <a:endParaRPr sz="2400">
              <a:gradFill>
                <a:gsLst>
                  <a:gs pos="0">
                    <a:schemeClr val="accent3">
                      <a:lumMod val="25000"/>
                      <a:lumOff val="75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85000"/>
                    </a:schemeClr>
                  </a:gs>
                </a:gsLst>
                <a:lin ang="5400000" scaled="1"/>
              </a:gradFill>
              <a:latin typeface="华光大标宋_CNKI" panose="02000500000000000000" charset="-122"/>
              <a:ea typeface="华光大标宋_CNKI" panose="02000500000000000000" charset="-122"/>
              <a:cs typeface="华光大标宋_CNKI" panose="02000500000000000000" charset="-122"/>
              <a:sym typeface="+mn-ea"/>
            </a:endParaRPr>
          </a:p>
          <a:p>
            <a:pPr algn="ctr" eaLnBrk="1" hangingPunct="1">
              <a:lnSpc>
                <a:spcPct val="113000"/>
              </a:lnSpc>
            </a:pPr>
            <a:r>
              <a:rPr lang="en-US" sz="2400" b="0">
                <a:gradFill>
                  <a:gsLst>
                    <a:gs pos="0">
                      <a:schemeClr val="accent3">
                        <a:lumMod val="25000"/>
                        <a:lumOff val="75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85000"/>
                      </a:schemeClr>
                    </a:gs>
                  </a:gsLst>
                  <a:lin ang="5400000" scaled="1"/>
                </a:gra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Enhancing quality</a:t>
            </a:r>
            <a:endParaRPr sz="2400">
              <a:gradFill>
                <a:gsLst>
                  <a:gs pos="0">
                    <a:schemeClr val="accent3">
                      <a:lumMod val="25000"/>
                      <a:lumOff val="75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85000"/>
                    </a:schemeClr>
                  </a:gs>
                </a:gsLst>
                <a:lin ang="5400000" scaled="1"/>
              </a:gradFill>
              <a:latin typeface="华光大标宋_CNKI" panose="02000500000000000000" charset="-122"/>
              <a:ea typeface="华光大标宋_CNKI" panose="02000500000000000000" charset="-122"/>
              <a:cs typeface="华光大标宋_CNKI" panose="02000500000000000000" charset="-122"/>
              <a:sym typeface="+mn-ea"/>
            </a:endParaRPr>
          </a:p>
          <a:p>
            <a:pPr algn="ctr" eaLnBrk="1" hangingPunct="1">
              <a:lnSpc>
                <a:spcPct val="113000"/>
              </a:lnSpc>
            </a:pPr>
            <a:r>
              <a:rPr lang="en-US" sz="2400">
                <a:gradFill>
                  <a:gsLst>
                    <a:gs pos="0">
                      <a:schemeClr val="accent3">
                        <a:lumMod val="25000"/>
                        <a:lumOff val="75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85000"/>
                      </a:schemeClr>
                    </a:gs>
                  </a:gsLst>
                  <a:lin ang="5400000" scaled="1"/>
                </a:gradFill>
                <a:latin typeface="华光大标宋_CNKI" panose="02000500000000000000" charset="-122"/>
                <a:ea typeface="华光大标宋_CNKI" panose="02000500000000000000" charset="-122"/>
                <a:cs typeface="华光大标宋_CNKI" panose="02000500000000000000" charset="-122"/>
                <a:sym typeface="+mn-ea"/>
              </a:rPr>
              <a:t>……</a:t>
            </a:r>
            <a:endParaRPr lang="en-US" sz="2400">
              <a:gradFill>
                <a:gsLst>
                  <a:gs pos="0">
                    <a:schemeClr val="accent3">
                      <a:lumMod val="25000"/>
                      <a:lumOff val="75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85000"/>
                    </a:schemeClr>
                  </a:gs>
                </a:gsLst>
                <a:lin ang="5400000" scaled="1"/>
              </a:gradFill>
              <a:latin typeface="华光大标宋_CNKI" panose="02000500000000000000" charset="-122"/>
              <a:ea typeface="华光大标宋_CNKI" panose="02000500000000000000" charset="-122"/>
              <a:cs typeface="华光大标宋_CNKI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32" descr="112bfd1f-96b6-4eda-b89f-1b242f3db851(1)"/>
          <p:cNvPicPr>
            <a:picLocks noChangeAspect="1"/>
          </p:cNvPicPr>
          <p:nvPr/>
        </p:nvPicPr>
        <p:blipFill>
          <a:blip r:embed="rId1"/>
          <a:srcRect r="4784"/>
          <a:stretch>
            <a:fillRect/>
          </a:stretch>
        </p:blipFill>
        <p:spPr>
          <a:xfrm>
            <a:off x="5403850" y="1833880"/>
            <a:ext cx="6267450" cy="4248150"/>
          </a:xfrm>
          <a:prstGeom prst="rect">
            <a:avLst/>
          </a:prstGeom>
        </p:spPr>
      </p:pic>
      <p:sp>
        <p:nvSpPr>
          <p:cNvPr id="1048610" name="Rectangle 359"/>
          <p:cNvSpPr>
            <a:spLocks noChangeArrowheads="1"/>
          </p:cNvSpPr>
          <p:nvPr/>
        </p:nvSpPr>
        <p:spPr bwMode="auto">
          <a:xfrm>
            <a:off x="109220" y="1833880"/>
            <a:ext cx="5294630" cy="424815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anchor="ctr">
            <a:noAutofit/>
          </a:bodyPr>
          <a:lstStyle>
            <a:lvl1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48611" name="Rectangle 391"/>
          <p:cNvSpPr>
            <a:spLocks noChangeArrowheads="1"/>
          </p:cNvSpPr>
          <p:nvPr/>
        </p:nvSpPr>
        <p:spPr bwMode="auto">
          <a:xfrm>
            <a:off x="205105" y="1900555"/>
            <a:ext cx="4726305" cy="103441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9pPr>
          </a:lstStyle>
          <a:p>
            <a:pPr eaLnBrk="1" hangingPunct="1">
              <a:lnSpc>
                <a:spcPct val="113000"/>
              </a:lnSpc>
            </a:pPr>
            <a:endParaRPr lang="en-US" sz="1800" b="1">
              <a:solidFill>
                <a:schemeClr val="tx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eaLnBrk="1" hangingPunct="1">
              <a:lnSpc>
                <a:spcPct val="113000"/>
              </a:lnSpc>
            </a:pPr>
            <a:r>
              <a:rPr lang="en-US" sz="18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China</a:t>
            </a:r>
            <a:endParaRPr sz="1800" b="1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eaLnBrk="1" hangingPunct="1">
              <a:lnSpc>
                <a:spcPct val="113000"/>
              </a:lnSpc>
            </a:pPr>
            <a:r>
              <a:rPr lang="en-US" sz="1800" b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Nearly 200 million business entities</a:t>
            </a:r>
            <a:endParaRPr sz="180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eaLnBrk="1" hangingPunct="1">
              <a:lnSpc>
                <a:spcPct val="113000"/>
              </a:lnSpc>
            </a:pPr>
            <a:r>
              <a:rPr lang="en-US" sz="1800" b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More than 50 million micro, small and medium-  sized enterprises (MSMEs)</a:t>
            </a:r>
            <a:endParaRPr sz="180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eaLnBrk="1" hangingPunct="1">
              <a:lnSpc>
                <a:spcPct val="113000"/>
              </a:lnSpc>
            </a:pPr>
            <a:r>
              <a:rPr lang="en-US" sz="1800" b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1/4 of  the total number</a:t>
            </a:r>
            <a:endParaRPr lang="en-US" sz="1800" b="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048612" name="Rectangle 395"/>
          <p:cNvSpPr>
            <a:spLocks noChangeArrowheads="1"/>
          </p:cNvSpPr>
          <p:nvPr/>
        </p:nvSpPr>
        <p:spPr bwMode="auto">
          <a:xfrm>
            <a:off x="725170" y="3852545"/>
            <a:ext cx="4268470" cy="18996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9pPr>
          </a:lstStyle>
          <a:p>
            <a:pPr eaLnBrk="1" hangingPunct="1">
              <a:lnSpc>
                <a:spcPct val="113000"/>
              </a:lnSpc>
            </a:pPr>
            <a:r>
              <a:rPr lang="en-US" sz="1800" b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More than 50% of the tax revenue</a:t>
            </a:r>
            <a:endParaRPr sz="180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eaLnBrk="1" hangingPunct="1">
              <a:lnSpc>
                <a:spcPct val="113000"/>
              </a:lnSpc>
            </a:pPr>
            <a:r>
              <a:rPr lang="en-US" sz="1800" b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More than 60% of the GDP</a:t>
            </a:r>
            <a:endParaRPr sz="180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eaLnBrk="1" hangingPunct="1">
              <a:lnSpc>
                <a:spcPct val="113000"/>
              </a:lnSpc>
            </a:pPr>
            <a:r>
              <a:rPr lang="en-US" sz="1800" b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More than 70% of technological innovation achievements</a:t>
            </a:r>
            <a:endParaRPr sz="180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eaLnBrk="1" hangingPunct="1">
              <a:lnSpc>
                <a:spcPct val="113000"/>
              </a:lnSpc>
            </a:pPr>
            <a:r>
              <a:rPr lang="en-US" sz="1800" b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More than 80% of urban employment</a:t>
            </a:r>
            <a:endParaRPr sz="180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eaLnBrk="1" hangingPunct="1">
              <a:lnSpc>
                <a:spcPct val="113000"/>
              </a:lnSpc>
            </a:pPr>
            <a:r>
              <a:rPr lang="en-US" sz="1800" b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More than 90% of market entities</a:t>
            </a:r>
            <a:endParaRPr lang="en-US" sz="1800" b="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048613" name="椭圆 1"/>
          <p:cNvSpPr/>
          <p:nvPr/>
        </p:nvSpPr>
        <p:spPr>
          <a:xfrm>
            <a:off x="497205" y="3937635"/>
            <a:ext cx="227965" cy="2254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8614" name="椭圆 2"/>
          <p:cNvSpPr/>
          <p:nvPr/>
        </p:nvSpPr>
        <p:spPr>
          <a:xfrm>
            <a:off x="497205" y="4256405"/>
            <a:ext cx="227965" cy="2254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8615" name="椭圆 3"/>
          <p:cNvSpPr/>
          <p:nvPr/>
        </p:nvSpPr>
        <p:spPr>
          <a:xfrm>
            <a:off x="497205" y="4575175"/>
            <a:ext cx="227965" cy="2254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8616" name="椭圆 4"/>
          <p:cNvSpPr/>
          <p:nvPr/>
        </p:nvSpPr>
        <p:spPr>
          <a:xfrm rot="360000">
            <a:off x="486410" y="5202555"/>
            <a:ext cx="227965" cy="2254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8617" name="椭圆 5"/>
          <p:cNvSpPr/>
          <p:nvPr/>
        </p:nvSpPr>
        <p:spPr>
          <a:xfrm>
            <a:off x="497205" y="5506085"/>
            <a:ext cx="227965" cy="2254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bldLvl="0" animBg="1"/>
      <p:bldP spid="1048614" grpId="0" bldLvl="0" animBg="1"/>
      <p:bldP spid="1048615" grpId="0" bldLvl="0" animBg="1"/>
      <p:bldP spid="1048616" grpId="0" bldLvl="0" animBg="1"/>
      <p:bldP spid="10486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剪去单角的矩形 45"/>
          <p:cNvSpPr/>
          <p:nvPr>
            <p:custDataLst>
              <p:tags r:id="rId1"/>
            </p:custDataLst>
          </p:nvPr>
        </p:nvSpPr>
        <p:spPr>
          <a:xfrm flipV="1">
            <a:off x="3911114" y="1643068"/>
            <a:ext cx="2019868" cy="490532"/>
          </a:xfrm>
          <a:prstGeom prst="snip1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19" name="剪去单角的矩形 46"/>
          <p:cNvSpPr/>
          <p:nvPr>
            <p:custDataLst>
              <p:tags r:id="rId2"/>
            </p:custDataLst>
          </p:nvPr>
        </p:nvSpPr>
        <p:spPr>
          <a:xfrm flipV="1">
            <a:off x="6869044" y="1643068"/>
            <a:ext cx="2060812" cy="490532"/>
          </a:xfrm>
          <a:prstGeom prst="snip1Rect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剪去单角的矩形 48"/>
          <p:cNvSpPr/>
          <p:nvPr>
            <p:custDataLst>
              <p:tags r:id="rId3"/>
            </p:custDataLst>
          </p:nvPr>
        </p:nvSpPr>
        <p:spPr>
          <a:xfrm flipV="1">
            <a:off x="9699963" y="1643458"/>
            <a:ext cx="2142699" cy="490532"/>
          </a:xfrm>
          <a:prstGeom prst="snip1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1" name="Shape 541"/>
          <p:cNvSpPr/>
          <p:nvPr>
            <p:custDataLst>
              <p:tags r:id="rId4"/>
            </p:custDataLst>
          </p:nvPr>
        </p:nvSpPr>
        <p:spPr>
          <a:xfrm>
            <a:off x="3910965" y="2334260"/>
            <a:ext cx="2410460" cy="172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no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en-US" altLang="en-US" sz="1600" b="0" u="none" kern="1200" cap="none" spc="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pitchFamily="34" charset="-122"/>
              </a:rPr>
              <a:t>China has established an array of high-level national measurement benchmarks and standards to address the needs of SMEs in aspects such as quality improvement and technological innovation.</a:t>
            </a:r>
            <a:endParaRPr kumimoji="0" lang="en-US" altLang="en-US" sz="1600" b="0" i="0" u="none" strike="noStrike" kern="1200" cap="none" spc="2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Times New Roman" panose="02020603050405020304"/>
              <a:cs typeface="Times New Roman" panose="02020603050405020304"/>
              <a:sym typeface="微软雅黑" panose="020B0503020204020204" pitchFamily="34" charset="-122"/>
            </a:endParaRPr>
          </a:p>
        </p:txBody>
      </p:sp>
      <p:sp>
        <p:nvSpPr>
          <p:cNvPr id="1048622" name="Shape 546"/>
          <p:cNvSpPr/>
          <p:nvPr>
            <p:custDataLst>
              <p:tags r:id="rId5"/>
            </p:custDataLst>
          </p:nvPr>
        </p:nvSpPr>
        <p:spPr>
          <a:xfrm>
            <a:off x="6868795" y="2334260"/>
            <a:ext cx="2061210" cy="172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no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en-US" altLang="en-US" sz="1600" b="0" u="none" kern="1200" cap="none" spc="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pitchFamily="34" charset="-122"/>
              </a:rPr>
              <a:t>Regular "Measurement Service Tours" are provided to provide measurement technology consultation, training, and other services for SMEs.</a:t>
            </a:r>
            <a:endParaRPr kumimoji="0" lang="en-US" altLang="en-US" sz="1600" b="0" i="0" u="none" strike="noStrike" kern="1200" cap="none" spc="2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Times New Roman" panose="02020603050405020304"/>
              <a:cs typeface="Times New Roman" panose="02020603050405020304"/>
              <a:sym typeface="微软雅黑" panose="020B0503020204020204" pitchFamily="34" charset="-122"/>
            </a:endParaRPr>
          </a:p>
        </p:txBody>
      </p:sp>
      <p:sp>
        <p:nvSpPr>
          <p:cNvPr id="1048623" name="Shape 551"/>
          <p:cNvSpPr/>
          <p:nvPr>
            <p:custDataLst>
              <p:tags r:id="rId6"/>
            </p:custDataLst>
          </p:nvPr>
        </p:nvSpPr>
        <p:spPr>
          <a:xfrm>
            <a:off x="9612630" y="2413635"/>
            <a:ext cx="2112010" cy="1289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no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en-US" altLang="en-US" sz="1600" b="0" u="none" kern="1200" cap="none" spc="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pitchFamily="34" charset="-122"/>
              </a:rPr>
              <a:t>The "SME Measurement Partnership Program" is promoted to help SMEs refine their measurement management systems.</a:t>
            </a:r>
            <a:endParaRPr kumimoji="0" lang="en-US" altLang="en-US" sz="1600" b="0" i="0" u="none" strike="noStrike" kern="1200" cap="none" spc="2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Times New Roman" panose="02020603050405020304"/>
              <a:cs typeface="Times New Roman" panose="02020603050405020304"/>
              <a:sym typeface="微软雅黑" panose="020B0503020204020204" pitchFamily="34" charset="-122"/>
            </a:endParaRPr>
          </a:p>
        </p:txBody>
      </p:sp>
      <p:sp>
        <p:nvSpPr>
          <p:cNvPr id="1048624" name="文本框 1"/>
          <p:cNvSpPr txBox="1"/>
          <p:nvPr/>
        </p:nvSpPr>
        <p:spPr>
          <a:xfrm>
            <a:off x="2943860" y="70548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 defTabSz="914400"/>
            <a:r>
              <a:rPr lang="en-US" altLang="en-US" sz="4400" b="1" spc="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lt"/>
              </a:rPr>
              <a:t>metrology</a:t>
            </a:r>
            <a:endParaRPr lang="en-US" altLang="en-US" sz="4400" b="1" spc="6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+mn-lt"/>
            </a:endParaRPr>
          </a:p>
        </p:txBody>
      </p:sp>
      <p:pic>
        <p:nvPicPr>
          <p:cNvPr id="2097156" name="Picture 88" descr="C:/Users/Lenovo/Desktop/7422.jpg_wh860.jpg7422.jpg_wh860"/>
          <p:cNvPicPr>
            <a:picLocks noChangeAspect="1" noChangeArrowheads="1"/>
          </p:cNvPicPr>
          <p:nvPr/>
        </p:nvPicPr>
        <p:blipFill>
          <a:blip r:embed="rId7"/>
          <a:srcRect t="3604" b="3604"/>
          <a:stretch>
            <a:fillRect/>
          </a:stretch>
        </p:blipFill>
        <p:spPr bwMode="auto">
          <a:xfrm>
            <a:off x="421005" y="1800225"/>
            <a:ext cx="3235960" cy="3439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bldLvl="0" animBg="1"/>
      <p:bldP spid="1048619" grpId="0" bldLvl="0" animBg="1"/>
      <p:bldP spid="1048620" grpId="0" bldLvl="0" animBg="1"/>
      <p:bldP spid="1048621" grpId="0" bldLvl="0" animBg="1"/>
      <p:bldP spid="1048622" grpId="0" bldLvl="0" animBg="1"/>
      <p:bldP spid="10486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文本框 27"/>
          <p:cNvSpPr txBox="1"/>
          <p:nvPr userDrawn="1"/>
        </p:nvSpPr>
        <p:spPr>
          <a:xfrm>
            <a:off x="4357776" y="490654"/>
            <a:ext cx="3227705" cy="7683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 defTabSz="914400"/>
            <a:r>
              <a:rPr lang="en-US" altLang="en-US" sz="4400" b="1" spc="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lt"/>
              </a:rPr>
              <a:t>standards</a:t>
            </a:r>
            <a:endParaRPr lang="zh-CN" altLang="en-US" sz="2800" b="1" spc="600" dirty="0">
              <a:cs typeface="+mn-ea"/>
              <a:sym typeface="+mn-lt"/>
            </a:endParaRPr>
          </a:p>
        </p:txBody>
      </p:sp>
      <p:sp>
        <p:nvSpPr>
          <p:cNvPr id="1048626" name="椭圆 9"/>
          <p:cNvSpPr/>
          <p:nvPr/>
        </p:nvSpPr>
        <p:spPr>
          <a:xfrm>
            <a:off x="1464365" y="1408805"/>
            <a:ext cx="1769526" cy="17695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8627" name="椭圆 10"/>
          <p:cNvSpPr/>
          <p:nvPr/>
        </p:nvSpPr>
        <p:spPr>
          <a:xfrm>
            <a:off x="5110182" y="1415155"/>
            <a:ext cx="1769526" cy="17695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8628" name="椭圆 11"/>
          <p:cNvSpPr/>
          <p:nvPr/>
        </p:nvSpPr>
        <p:spPr>
          <a:xfrm>
            <a:off x="7875905" y="2069465"/>
            <a:ext cx="465455" cy="471805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145728" name="直接连接符 12"/>
          <p:cNvCxnSpPr>
            <a:stCxn id="1048626" idx="6"/>
            <a:endCxn id="1048627" idx="2"/>
          </p:cNvCxnSpPr>
          <p:nvPr/>
        </p:nvCxnSpPr>
        <p:spPr>
          <a:xfrm>
            <a:off x="3233891" y="2294203"/>
            <a:ext cx="1876425" cy="635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13"/>
          <p:cNvCxnSpPr>
            <a:stCxn id="1048627" idx="6"/>
            <a:endCxn id="1048628" idx="2"/>
          </p:cNvCxnSpPr>
          <p:nvPr/>
        </p:nvCxnSpPr>
        <p:spPr>
          <a:xfrm>
            <a:off x="6880343" y="2300553"/>
            <a:ext cx="995680" cy="508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9" name="椭圆 16"/>
          <p:cNvSpPr/>
          <p:nvPr/>
        </p:nvSpPr>
        <p:spPr>
          <a:xfrm>
            <a:off x="5160896" y="1465998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8630" name="椭圆 17"/>
          <p:cNvSpPr/>
          <p:nvPr/>
        </p:nvSpPr>
        <p:spPr>
          <a:xfrm>
            <a:off x="7840345" y="2084070"/>
            <a:ext cx="536575" cy="4724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8631" name="椭圆 19"/>
          <p:cNvSpPr/>
          <p:nvPr/>
        </p:nvSpPr>
        <p:spPr>
          <a:xfrm>
            <a:off x="1522001" y="1465708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8632" name="文本框 20"/>
          <p:cNvSpPr txBox="1"/>
          <p:nvPr/>
        </p:nvSpPr>
        <p:spPr>
          <a:xfrm>
            <a:off x="2161803" y="2031958"/>
            <a:ext cx="3746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8633" name="文本框 21"/>
          <p:cNvSpPr txBox="1"/>
          <p:nvPr/>
        </p:nvSpPr>
        <p:spPr>
          <a:xfrm>
            <a:off x="5807620" y="2034345"/>
            <a:ext cx="3746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8634" name="文本框 22"/>
          <p:cNvSpPr txBox="1"/>
          <p:nvPr/>
        </p:nvSpPr>
        <p:spPr>
          <a:xfrm>
            <a:off x="8097520" y="2084070"/>
            <a:ext cx="3396615" cy="3863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lt"/>
              </a:rPr>
              <a:t>About 66% of MSMEs recognize that standards lead to improved product and service quality, empowering them to take the lead in innovation and transformation.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8635" name="文本框 24"/>
          <p:cNvSpPr txBox="1"/>
          <p:nvPr/>
        </p:nvSpPr>
        <p:spPr>
          <a:xfrm>
            <a:off x="1224915" y="4836795"/>
            <a:ext cx="2416810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800" b="0" i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Outline to Promote Standardized Development at the National Level </a:t>
            </a:r>
            <a:endParaRPr lang="zh-CN" altLang="en-US" spc="24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3145730" name="直接连接符 1"/>
          <p:cNvCxnSpPr/>
          <p:nvPr/>
        </p:nvCxnSpPr>
        <p:spPr>
          <a:xfrm>
            <a:off x="1631134" y="359025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28"/>
          <p:cNvCxnSpPr/>
          <p:nvPr/>
        </p:nvCxnSpPr>
        <p:spPr>
          <a:xfrm>
            <a:off x="5283966" y="359660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7" name="图片 2" descr="屏幕截图 2024-11-07 1712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0460" y="1398905"/>
            <a:ext cx="2192655" cy="2891790"/>
          </a:xfrm>
          <a:prstGeom prst="rect">
            <a:avLst/>
          </a:prstGeom>
        </p:spPr>
      </p:pic>
      <p:pic>
        <p:nvPicPr>
          <p:cNvPr id="2097158" name="图片 3" descr="屏幕截图 2024-11-07 1713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780" y="1407160"/>
            <a:ext cx="4072890" cy="2883535"/>
          </a:xfrm>
          <a:prstGeom prst="rect">
            <a:avLst/>
          </a:prstGeom>
        </p:spPr>
      </p:pic>
      <p:sp>
        <p:nvSpPr>
          <p:cNvPr id="1048636" name="文本框 5"/>
          <p:cNvSpPr txBox="1"/>
          <p:nvPr/>
        </p:nvSpPr>
        <p:spPr>
          <a:xfrm>
            <a:off x="4202430" y="4831715"/>
            <a:ext cx="3046730" cy="1424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i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Measures for the Promotion of Enterprise Standardization</a:t>
            </a:r>
            <a:r>
              <a:rPr lang="en-US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 are introduced.</a:t>
            </a:r>
            <a:endParaRPr lang="zh-CN" altLang="en-US" spc="24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bldLvl="0" animBg="1"/>
      <p:bldP spid="1048627" grpId="0" bldLvl="0" animBg="1"/>
      <p:bldP spid="1048628" grpId="0" bldLvl="0" animBg="1"/>
      <p:bldP spid="1048629" grpId="0" bldLvl="0" animBg="1"/>
      <p:bldP spid="1048630" grpId="0" bldLvl="0" animBg="1"/>
      <p:bldP spid="1048631" grpId="0" bldLvl="0" animBg="1"/>
      <p:bldP spid="1048632" grpId="0"/>
      <p:bldP spid="1048633" grpId="0"/>
      <p:bldP spid="1048634" grpId="0"/>
      <p:bldP spid="10486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文本框 27"/>
          <p:cNvSpPr txBox="1"/>
          <p:nvPr userDrawn="1"/>
        </p:nvSpPr>
        <p:spPr>
          <a:xfrm>
            <a:off x="2479764" y="765609"/>
            <a:ext cx="7167245" cy="7683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 defTabSz="914400"/>
            <a:r>
              <a:rPr lang="en-US" altLang="en-US" sz="4400" b="1" spc="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lt"/>
              </a:rPr>
              <a:t>conformity assessment</a:t>
            </a:r>
            <a:endParaRPr lang="zh-CN" altLang="en-US" sz="2800" b="1" spc="600" dirty="0">
              <a:cs typeface="+mn-ea"/>
              <a:sym typeface="+mn-lt"/>
            </a:endParaRPr>
          </a:p>
        </p:txBody>
      </p:sp>
      <p:sp>
        <p:nvSpPr>
          <p:cNvPr id="1048638" name="Rectangle 17"/>
          <p:cNvSpPr/>
          <p:nvPr>
            <p:custDataLst>
              <p:tags r:id="rId1"/>
            </p:custDataLst>
          </p:nvPr>
        </p:nvSpPr>
        <p:spPr bwMode="auto">
          <a:xfrm>
            <a:off x="904275" y="1799664"/>
            <a:ext cx="2880000" cy="3625200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noAutofit/>
          </a:bodyPr>
          <a:p>
            <a:pPr marL="0" marR="0" lvl="0" indent="0" algn="ctr" defTabSz="9677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9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Gill Sans" charset="0"/>
            </a:endParaRPr>
          </a:p>
        </p:txBody>
      </p:sp>
      <p:sp>
        <p:nvSpPr>
          <p:cNvPr id="1048639" name="Rectangle 17"/>
          <p:cNvSpPr/>
          <p:nvPr>
            <p:custDataLst>
              <p:tags r:id="rId2"/>
            </p:custDataLst>
          </p:nvPr>
        </p:nvSpPr>
        <p:spPr bwMode="auto">
          <a:xfrm>
            <a:off x="4647997" y="1799664"/>
            <a:ext cx="2880000" cy="3625200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noAutofit/>
          </a:bodyPr>
          <a:p>
            <a:pPr marL="0" marR="0" lvl="0" indent="0" algn="ctr" defTabSz="9677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965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Gill Sans" charset="0"/>
            </a:endParaRPr>
          </a:p>
        </p:txBody>
      </p:sp>
      <p:sp>
        <p:nvSpPr>
          <p:cNvPr id="1048640" name="Rectangle 17"/>
          <p:cNvSpPr/>
          <p:nvPr>
            <p:custDataLst>
              <p:tags r:id="rId3"/>
            </p:custDataLst>
          </p:nvPr>
        </p:nvSpPr>
        <p:spPr bwMode="auto">
          <a:xfrm>
            <a:off x="8303083" y="1799664"/>
            <a:ext cx="2880000" cy="3625200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noAutofit/>
          </a:bodyPr>
          <a:p>
            <a:pPr marL="0" marR="0" lvl="0" indent="0" algn="ctr" defTabSz="9677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9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Gill Sans" charset="0"/>
            </a:endParaRPr>
          </a:p>
        </p:txBody>
      </p:sp>
      <p:sp>
        <p:nvSpPr>
          <p:cNvPr id="1048641" name="Rectangle 20"/>
          <p:cNvSpPr/>
          <p:nvPr>
            <p:custDataLst>
              <p:tags r:id="rId4"/>
            </p:custDataLst>
          </p:nvPr>
        </p:nvSpPr>
        <p:spPr bwMode="auto">
          <a:xfrm>
            <a:off x="4892675" y="3482340"/>
            <a:ext cx="2350770" cy="10572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p>
            <a:pPr marL="0" indent="0" algn="l" defTabSz="96774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>
                    <a:lumMod val="75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Lato Light" charset="0"/>
              </a:rPr>
              <a:t>Since 2023, we have introduced more than 1,000 relevant incentive policies and offered free training to 1.3 million participants from approximately 350,000 enterprises.</a:t>
            </a:r>
            <a:endParaRPr lang="en-US" altLang="en-US" sz="1600" b="0">
              <a:solidFill>
                <a:srgbClr val="000000">
                  <a:lumMod val="75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Lato Light" charset="0"/>
            </a:endParaRPr>
          </a:p>
        </p:txBody>
      </p:sp>
      <p:grpSp>
        <p:nvGrpSpPr>
          <p:cNvPr id="56" name="Group 2"/>
          <p:cNvGrpSpPr/>
          <p:nvPr>
            <p:custDataLst>
              <p:tags r:id="rId5"/>
            </p:custDataLst>
          </p:nvPr>
        </p:nvGrpSpPr>
        <p:grpSpPr>
          <a:xfrm>
            <a:off x="5607690" y="2069063"/>
            <a:ext cx="911713" cy="901130"/>
            <a:chOff x="3291510" y="2125758"/>
            <a:chExt cx="675409" cy="675951"/>
          </a:xfrm>
          <a:solidFill>
            <a:srgbClr val="1F497D"/>
          </a:solidFill>
        </p:grpSpPr>
        <p:sp>
          <p:nvSpPr>
            <p:cNvPr id="1048642" name="Oval 7"/>
            <p:cNvSpPr/>
            <p:nvPr>
              <p:custDataLst>
                <p:tags r:id="rId6"/>
              </p:custDataLst>
            </p:nvPr>
          </p:nvSpPr>
          <p:spPr bwMode="auto">
            <a:xfrm>
              <a:off x="3291510" y="2125758"/>
              <a:ext cx="675409" cy="675951"/>
            </a:xfrm>
            <a:prstGeom prst="ellipse">
              <a:avLst/>
            </a:prstGeom>
            <a:grpFill/>
            <a:ln>
              <a:noFill/>
            </a:ln>
          </p:spPr>
          <p:txBody>
            <a:bodyPr lIns="0" tIns="0" rIns="0" bIns="0">
              <a:noAutofit/>
            </a:bodyPr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sym typeface="Gill Sans" charset="0"/>
              </a:endParaRPr>
            </a:p>
          </p:txBody>
        </p:sp>
        <p:sp>
          <p:nvSpPr>
            <p:cNvPr id="1048643" name="Freeform 6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437830" y="2341712"/>
              <a:ext cx="385407" cy="256486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>
              <a:noAutofit/>
            </a:bodyPr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sym typeface="Gill Sans" charset="0"/>
              </a:endParaRPr>
            </a:p>
          </p:txBody>
        </p:sp>
      </p:grpSp>
      <p:grpSp>
        <p:nvGrpSpPr>
          <p:cNvPr id="57" name="Group 1"/>
          <p:cNvGrpSpPr/>
          <p:nvPr>
            <p:custDataLst>
              <p:tags r:id="rId8"/>
            </p:custDataLst>
          </p:nvPr>
        </p:nvGrpSpPr>
        <p:grpSpPr>
          <a:xfrm>
            <a:off x="1817398" y="2069063"/>
            <a:ext cx="912443" cy="901130"/>
            <a:chOff x="1328007" y="2125758"/>
            <a:chExt cx="675950" cy="675951"/>
          </a:xfrm>
          <a:solidFill>
            <a:srgbClr val="1F497D"/>
          </a:solidFill>
        </p:grpSpPr>
        <p:sp>
          <p:nvSpPr>
            <p:cNvPr id="1048644" name="Oval 4"/>
            <p:cNvSpPr/>
            <p:nvPr>
              <p:custDataLst>
                <p:tags r:id="rId9"/>
              </p:custDataLst>
            </p:nvPr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grpFill/>
            <a:ln>
              <a:noFill/>
            </a:ln>
          </p:spPr>
          <p:txBody>
            <a:bodyPr lIns="0" tIns="0" rIns="0" bIns="0">
              <a:noAutofit/>
            </a:bodyPr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sym typeface="Gill Sans" charset="0"/>
              </a:endParaRPr>
            </a:p>
          </p:txBody>
        </p:sp>
        <p:sp>
          <p:nvSpPr>
            <p:cNvPr id="1048645" name="Freeform 8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1560757" y="2287931"/>
              <a:ext cx="244316" cy="364048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>
              <a:noAutofit/>
            </a:bodyPr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ea"/>
                <a:sym typeface="Gill Sans" charset="0"/>
              </a:endParaRPr>
            </a:p>
          </p:txBody>
        </p:sp>
      </p:grpSp>
      <p:grpSp>
        <p:nvGrpSpPr>
          <p:cNvPr id="58" name="Group 3"/>
          <p:cNvGrpSpPr/>
          <p:nvPr>
            <p:custDataLst>
              <p:tags r:id="rId11"/>
            </p:custDataLst>
          </p:nvPr>
        </p:nvGrpSpPr>
        <p:grpSpPr>
          <a:xfrm>
            <a:off x="9221914" y="2069063"/>
            <a:ext cx="911713" cy="901130"/>
            <a:chOff x="5258922" y="2125758"/>
            <a:chExt cx="675409" cy="675951"/>
          </a:xfrm>
          <a:solidFill>
            <a:srgbClr val="1F497D"/>
          </a:solidFill>
        </p:grpSpPr>
        <p:sp>
          <p:nvSpPr>
            <p:cNvPr id="1048646" name="Oval 10"/>
            <p:cNvSpPr/>
            <p:nvPr>
              <p:custDataLst>
                <p:tags r:id="rId12"/>
              </p:custDataLst>
            </p:nvPr>
          </p:nvSpPr>
          <p:spPr bwMode="auto">
            <a:xfrm>
              <a:off x="5258922" y="2125758"/>
              <a:ext cx="675409" cy="675951"/>
            </a:xfrm>
            <a:prstGeom prst="ellipse">
              <a:avLst/>
            </a:prstGeom>
            <a:grpFill/>
            <a:ln>
              <a:noFill/>
            </a:ln>
          </p:spPr>
          <p:txBody>
            <a:bodyPr lIns="0" tIns="0" rIns="0" bIns="0">
              <a:noAutofit/>
            </a:bodyPr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sym typeface="Gill Sans" charset="0"/>
              </a:endParaRPr>
            </a:p>
          </p:txBody>
        </p:sp>
        <p:sp>
          <p:nvSpPr>
            <p:cNvPr id="1048647" name="Freeform 11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5442652" y="2316469"/>
              <a:ext cx="308223" cy="306972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>
              <a:noAutofit/>
            </a:bodyPr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sym typeface="Gill Sans" charset="0"/>
              </a:endParaRPr>
            </a:p>
          </p:txBody>
        </p:sp>
      </p:grpSp>
      <p:sp>
        <p:nvSpPr>
          <p:cNvPr id="1048648" name="Rectangle 20"/>
          <p:cNvSpPr/>
          <p:nvPr>
            <p:custDataLst>
              <p:tags r:id="rId14"/>
            </p:custDataLst>
          </p:nvPr>
        </p:nvSpPr>
        <p:spPr bwMode="auto">
          <a:xfrm>
            <a:off x="1075055" y="3482340"/>
            <a:ext cx="2525395" cy="11004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p>
            <a:pPr marL="0" indent="0" algn="l" defTabSz="96774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>
                    <a:lumMod val="75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Lato Light" charset="0"/>
              </a:rPr>
              <a:t>We have provided targeted and one-stop services for MSMEs, including certification, accreditation, inspection, and testing, which facilitate the enhancement of their quality management capabilities and market competitiveness.</a:t>
            </a:r>
            <a:endParaRPr lang="en-US" altLang="en-US" sz="1600" b="0">
              <a:solidFill>
                <a:srgbClr val="000000">
                  <a:lumMod val="75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Lato Light" charset="0"/>
            </a:endParaRPr>
          </a:p>
        </p:txBody>
      </p:sp>
      <p:sp>
        <p:nvSpPr>
          <p:cNvPr id="1048649" name="Rectangle 20"/>
          <p:cNvSpPr/>
          <p:nvPr>
            <p:custDataLst>
              <p:tags r:id="rId15"/>
            </p:custDataLst>
          </p:nvPr>
        </p:nvSpPr>
        <p:spPr bwMode="auto">
          <a:xfrm>
            <a:off x="8456295" y="3482340"/>
            <a:ext cx="2571750" cy="15316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p>
            <a:pPr marL="0" indent="0" algn="l" defTabSz="96774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>
                    <a:lumMod val="75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Lato Light" charset="0"/>
              </a:rPr>
              <a:t>SMEs participating in the promotion initiative experienced an average over 10% increase in annual revenue and product sales, an over 8% rise in profit margins, and a 6% reduction in quality cost control rate.</a:t>
            </a:r>
            <a:endParaRPr lang="en-US" altLang="en-US" sz="1600" b="0">
              <a:solidFill>
                <a:srgbClr val="000000">
                  <a:lumMod val="75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Lat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bldLvl="0" animBg="1"/>
      <p:bldP spid="1048639" grpId="0" bldLvl="0" animBg="1"/>
      <p:bldP spid="1048640" grpId="0" bldLvl="0" animBg="1"/>
      <p:bldP spid="1048641" grpId="0" autoUpdateAnimBg="0"/>
      <p:bldP spid="1048648" grpId="0" autoUpdateAnimBg="0"/>
      <p:bldP spid="104864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sp>
        <p:nvSpPr>
          <p:cNvPr id="1048651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sp>
        <p:nvSpPr>
          <p:cNvPr id="1048652" name="Rectangle 409"/>
          <p:cNvSpPr>
            <a:spLocks noChangeArrowheads="1"/>
          </p:cNvSpPr>
          <p:nvPr/>
        </p:nvSpPr>
        <p:spPr bwMode="auto">
          <a:xfrm>
            <a:off x="6741160" y="1468755"/>
            <a:ext cx="5383530" cy="39820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noAutofit/>
          </a:bodyPr>
          <a:lstStyle>
            <a:lvl1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1048653" name="Rectangle 411"/>
          <p:cNvSpPr>
            <a:spLocks noChangeArrowheads="1"/>
          </p:cNvSpPr>
          <p:nvPr/>
        </p:nvSpPr>
        <p:spPr bwMode="auto">
          <a:xfrm>
            <a:off x="7071995" y="2073910"/>
            <a:ext cx="4740910" cy="29527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indent="53975"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9pPr>
          </a:lstStyle>
          <a:p>
            <a:pPr algn="l" eaLnBrk="1" hangingPunct="1"/>
            <a:r>
              <a:rPr lang="en-US" sz="2000" b="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SAMRDRC has collaborated with Myanmar, Laos, and Cambodia to carry out training focused on capacity building in conformity assessment, supporting MSMEs across various countries in achieving common development.</a:t>
            </a:r>
            <a:endParaRPr sz="2000" dirty="0">
              <a:solidFill>
                <a:schemeClr val="bg1"/>
              </a:solidFill>
            </a:endParaRPr>
          </a:p>
          <a:p>
            <a:pPr algn="l" eaLnBrk="1" hangingPunct="1"/>
            <a:endParaRPr lang="en-US" altLang="en-US" sz="2000" dirty="0">
              <a:solidFill>
                <a:schemeClr val="bg1"/>
              </a:solidFill>
            </a:endParaRPr>
          </a:p>
        </p:txBody>
      </p:sp>
      <p:pic>
        <p:nvPicPr>
          <p:cNvPr id="2097159" name="Picture 50" descr="C:/Users/Lenovo/Desktop/微信图片_20241107150410.jpg微信图片_20241107150410"/>
          <p:cNvPicPr>
            <a:picLocks noChangeAspect="1" noChangeArrowheads="1"/>
          </p:cNvPicPr>
          <p:nvPr/>
        </p:nvPicPr>
        <p:blipFill>
          <a:blip r:embed="rId1"/>
          <a:srcRect t="19704" b="19704"/>
          <a:stretch>
            <a:fillRect/>
          </a:stretch>
        </p:blipFill>
        <p:spPr bwMode="auto">
          <a:xfrm>
            <a:off x="401320" y="1468755"/>
            <a:ext cx="6339840" cy="398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0" name="图片 3" descr="微信图片_20241107150403"/>
          <p:cNvPicPr>
            <a:picLocks noChangeAspect="1"/>
          </p:cNvPicPr>
          <p:nvPr/>
        </p:nvPicPr>
        <p:blipFill>
          <a:blip r:embed="rId2"/>
          <a:srcRect l="23527" r="26688"/>
          <a:stretch>
            <a:fillRect/>
          </a:stretch>
        </p:blipFill>
        <p:spPr>
          <a:xfrm>
            <a:off x="10239375" y="4443095"/>
            <a:ext cx="1695450" cy="162687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409"/>
          <p:cNvSpPr>
            <a:spLocks noChangeArrowheads="1"/>
          </p:cNvSpPr>
          <p:nvPr/>
        </p:nvSpPr>
        <p:spPr bwMode="auto">
          <a:xfrm>
            <a:off x="5935345" y="1640205"/>
            <a:ext cx="5768975" cy="3733800"/>
          </a:xfrm>
          <a:prstGeom prst="rect">
            <a:avLst/>
          </a:prstGeom>
          <a:solidFill>
            <a:srgbClr val="D74B4B"/>
          </a:solidFill>
          <a:ln>
            <a:noFill/>
          </a:ln>
        </p:spPr>
        <p:txBody>
          <a:bodyPr>
            <a:noAutofit/>
          </a:bodyPr>
          <a:lstStyle>
            <a:lvl1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1048655" name="Rectangle 411"/>
          <p:cNvSpPr>
            <a:spLocks noChangeArrowheads="1"/>
          </p:cNvSpPr>
          <p:nvPr/>
        </p:nvSpPr>
        <p:spPr bwMode="auto">
          <a:xfrm>
            <a:off x="6213475" y="2355850"/>
            <a:ext cx="5130800" cy="206629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indent="53975"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defRPr>
            </a:lvl9pPr>
          </a:lstStyle>
          <a:p>
            <a:pPr algn="just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pitchFamily="34" charset="-122"/>
              </a:rPr>
              <a:t>China attaches great importance to and strives to implement the </a:t>
            </a:r>
            <a:r>
              <a:rPr lang="en-US" sz="2400" b="1" i="1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UN 2030 Agenda for Sustainable Development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 Achieving the healthy and sustainable development of MSMEs is a key goal of this initiative.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9716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818515"/>
            <a:ext cx="5377815" cy="53778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11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12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13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14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15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16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17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18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19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2.xml><?xml version="1.0" encoding="utf-8"?>
<p:tagLst xmlns:p="http://schemas.openxmlformats.org/presentationml/2006/main">
  <p:tag name="KSO_WM_DIAGRAM_VIRTUALLY_FRAME" val="{&quot;height&quot;:256.9970078740157,&quot;left&quot;:92.80275590551182,&quot;top&quot;:172.00582677165355,&quot;width&quot;:774.2811811023622}"/>
</p:tagLst>
</file>

<file path=ppt/tags/tag20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21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22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23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ags/tag24.xml><?xml version="1.0" encoding="utf-8"?>
<p:tagLst xmlns:p="http://schemas.openxmlformats.org/presentationml/2006/main">
  <p:tag name="KSO_WM_DIAGRAM_VIRTUALLY_FRAME" val="{&quot;height&quot;:458.70283464566927,&quot;left&quot;:73.05,&quot;top&quot;:119.8,&quot;width&quot;:827.033937007874}"/>
</p:tagLst>
</file>

<file path=ppt/tags/tag25.xml><?xml version="1.0" encoding="utf-8"?>
<p:tagLst xmlns:p="http://schemas.openxmlformats.org/presentationml/2006/main">
  <p:tag name="KSO_WM_DIAGRAM_VIRTUALLY_FRAME" val="{&quot;height&quot;:458.70283464566927,&quot;left&quot;:73.05,&quot;top&quot;:119.8,&quot;width&quot;:827.033937007874}"/>
</p:tagLst>
</file>

<file path=ppt/tags/tag26.xml><?xml version="1.0" encoding="utf-8"?>
<p:tagLst xmlns:p="http://schemas.openxmlformats.org/presentationml/2006/main">
  <p:tag name="KSO_WM_DIAGRAM_VIRTUALLY_FRAME" val="{&quot;height&quot;:458.70283464566927,&quot;left&quot;:73.05,&quot;top&quot;:119.8,&quot;width&quot;:827.033937007874}"/>
</p:tagLst>
</file>

<file path=ppt/tags/tag27.xml><?xml version="1.0" encoding="utf-8"?>
<p:tagLst xmlns:p="http://schemas.openxmlformats.org/presentationml/2006/main">
  <p:tag name="KSO_WM_DIAGRAM_VIRTUALLY_FRAME" val="{&quot;height&quot;:458.70283464566927,&quot;left&quot;:73.05,&quot;top&quot;:119.8,&quot;width&quot;:827.033937007874}"/>
</p:tagLst>
</file>

<file path=ppt/tags/tag28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DIAGRAM_VIRTUALLY_FRAME" val="{&quot;height&quot;:235.54236220472438,&quot;left&quot;:84.31173228346456,&quot;top&quot;:183.37543307086614,&quot;width&quot;:806.8978740157479}"/>
</p:tagLst>
</file>

<file path=ppt/tags/tag4.xml><?xml version="1.0" encoding="utf-8"?>
<p:tagLst xmlns:p="http://schemas.openxmlformats.org/presentationml/2006/main">
  <p:tag name="KSO_WM_DIAGRAM_VIRTUALLY_FRAME" val="{&quot;height&quot;:235.54236220472438,&quot;left&quot;:84.31173228346456,&quot;top&quot;:183.37543307086614,&quot;width&quot;:806.8978740157479}"/>
</p:tagLst>
</file>

<file path=ppt/tags/tag5.xml><?xml version="1.0" encoding="utf-8"?>
<p:tagLst xmlns:p="http://schemas.openxmlformats.org/presentationml/2006/main">
  <p:tag name="KSO_WM_DIAGRAM_VIRTUALLY_FRAME" val="{&quot;height&quot;:235.54236220472438,&quot;left&quot;:84.31173228346456,&quot;top&quot;:183.37543307086614,&quot;width&quot;:806.8978740157479}"/>
</p:tagLst>
</file>

<file path=ppt/tags/tag6.xml><?xml version="1.0" encoding="utf-8"?>
<p:tagLst xmlns:p="http://schemas.openxmlformats.org/presentationml/2006/main">
  <p:tag name="KSO_WM_DIAGRAM_VIRTUALLY_FRAME" val="{&quot;height&quot;:235.54236220472438,&quot;left&quot;:84.31173228346456,&quot;top&quot;:183.37543307086614,&quot;width&quot;:806.8978740157479}"/>
</p:tagLst>
</file>

<file path=ppt/tags/tag7.xml><?xml version="1.0" encoding="utf-8"?>
<p:tagLst xmlns:p="http://schemas.openxmlformats.org/presentationml/2006/main">
  <p:tag name="KSO_WM_DIAGRAM_VIRTUALLY_FRAME" val="{&quot;height&quot;:235.54236220472438,&quot;left&quot;:84.31173228346456,&quot;top&quot;:183.37543307086614,&quot;width&quot;:806.8978740157479}"/>
</p:tagLst>
</file>

<file path=ppt/tags/tag8.xml><?xml version="1.0" encoding="utf-8"?>
<p:tagLst xmlns:p="http://schemas.openxmlformats.org/presentationml/2006/main">
  <p:tag name="KSO_WM_DIAGRAM_VIRTUALLY_FRAME" val="{&quot;height&quot;:235.54236220472438,&quot;left&quot;:84.31173228346456,&quot;top&quot;:183.37543307086614,&quot;width&quot;:806.8978740157479}"/>
</p:tagLst>
</file>

<file path=ppt/tags/tag9.xml><?xml version="1.0" encoding="utf-8"?>
<p:tagLst xmlns:p="http://schemas.openxmlformats.org/presentationml/2006/main">
  <p:tag name="KSO_WM_DIAGRAM_VIRTUALLY_FRAME" val="{&quot;height&quot;:313.4488220214844,&quot;left&quot;:71.20275590551178,&quot;top&quot;:120.50582677165355,&quot;width&quot;:828.9549593082938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FFFFFF"/>
      </a:accent3>
      <a:accent4>
        <a:srgbClr val="000000"/>
      </a:accent4>
      <a:accent5>
        <a:srgbClr val="B1B6BD"/>
      </a:accent5>
      <a:accent6>
        <a:srgbClr val="C34343"/>
      </a:accent6>
      <a:hlink>
        <a:srgbClr val="D74B4B"/>
      </a:hlink>
      <a:folHlink>
        <a:srgbClr val="869FB7"/>
      </a:folHlink>
    </a:clrScheme>
    <a:fontScheme name="默认设计模板">
      <a:majorFont>
        <a:latin typeface="Segoe UI Light"/>
        <a:ea typeface="微软雅黑 Light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panose="020B0502040204020203" pitchFamily="34" charset="0"/>
            <a:ea typeface="微软雅黑" panose="020B0503020204020204" pitchFamily="34" charset="-122"/>
            <a:sym typeface="Segoe UI" panose="020B050204020402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panose="020B0502040204020203" pitchFamily="34" charset="0"/>
            <a:ea typeface="微软雅黑" panose="020B0503020204020204" pitchFamily="34" charset="-122"/>
            <a:sym typeface="Segoe UI" panose="020B0502040204020203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75F77"/>
        </a:accent1>
        <a:accent2>
          <a:srgbClr val="D74B4B"/>
        </a:accent2>
        <a:accent3>
          <a:srgbClr val="FFFFFF"/>
        </a:accent3>
        <a:accent4>
          <a:srgbClr val="000000"/>
        </a:accent4>
        <a:accent5>
          <a:srgbClr val="B1B6BD"/>
        </a:accent5>
        <a:accent6>
          <a:srgbClr val="C34343"/>
        </a:accent6>
        <a:hlink>
          <a:srgbClr val="D74B4B"/>
        </a:hlink>
        <a:folHlink>
          <a:srgbClr val="869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FFFFFF"/>
      </a:accent3>
      <a:accent4>
        <a:srgbClr val="000000"/>
      </a:accent4>
      <a:accent5>
        <a:srgbClr val="B1B6BD"/>
      </a:accent5>
      <a:accent6>
        <a:srgbClr val="C34343"/>
      </a:accent6>
      <a:hlink>
        <a:srgbClr val="D74B4B"/>
      </a:hlink>
      <a:folHlink>
        <a:srgbClr val="869FB7"/>
      </a:folHlink>
    </a:clrScheme>
    <a:fontScheme name="默认设计模板">
      <a:majorFont>
        <a:latin typeface="Segoe UI Light"/>
        <a:ea typeface="微软雅黑 Light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panose="020B0502040204020203" pitchFamily="34" charset="0"/>
            <a:ea typeface="微软雅黑" panose="020B0503020204020204" pitchFamily="34" charset="-122"/>
            <a:sym typeface="Segoe UI" panose="020B050204020402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panose="020B0502040204020203" pitchFamily="34" charset="0"/>
            <a:ea typeface="微软雅黑" panose="020B0503020204020204" pitchFamily="34" charset="-122"/>
            <a:sym typeface="Segoe UI" panose="020B0502040204020203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75F77"/>
        </a:accent1>
        <a:accent2>
          <a:srgbClr val="D74B4B"/>
        </a:accent2>
        <a:accent3>
          <a:srgbClr val="FFFFFF"/>
        </a:accent3>
        <a:accent4>
          <a:srgbClr val="000000"/>
        </a:accent4>
        <a:accent5>
          <a:srgbClr val="B1B6BD"/>
        </a:accent5>
        <a:accent6>
          <a:srgbClr val="C34343"/>
        </a:accent6>
        <a:hlink>
          <a:srgbClr val="D74B4B"/>
        </a:hlink>
        <a:folHlink>
          <a:srgbClr val="869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FFFFFF"/>
      </a:accent3>
      <a:accent4>
        <a:srgbClr val="000000"/>
      </a:accent4>
      <a:accent5>
        <a:srgbClr val="B1B6BD"/>
      </a:accent5>
      <a:accent6>
        <a:srgbClr val="C34343"/>
      </a:accent6>
      <a:hlink>
        <a:srgbClr val="D74B4B"/>
      </a:hlink>
      <a:folHlink>
        <a:srgbClr val="869FB7"/>
      </a:folHlink>
    </a:clrScheme>
    <a:fontScheme name="默认设计模板">
      <a:majorFont>
        <a:latin typeface="Segoe UI Light"/>
        <a:ea typeface="微软雅黑 Light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panose="020B0502040204020203" pitchFamily="34" charset="0"/>
            <a:ea typeface="微软雅黑" panose="020B0503020204020204" pitchFamily="34" charset="-122"/>
            <a:sym typeface="Segoe UI" panose="020B050204020402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panose="020B0502040204020203" pitchFamily="34" charset="0"/>
            <a:ea typeface="微软雅黑" panose="020B0503020204020204" pitchFamily="34" charset="-122"/>
            <a:sym typeface="Segoe UI" panose="020B0502040204020203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75F77"/>
        </a:accent1>
        <a:accent2>
          <a:srgbClr val="D74B4B"/>
        </a:accent2>
        <a:accent3>
          <a:srgbClr val="FFFFFF"/>
        </a:accent3>
        <a:accent4>
          <a:srgbClr val="000000"/>
        </a:accent4>
        <a:accent5>
          <a:srgbClr val="B1B6BD"/>
        </a:accent5>
        <a:accent6>
          <a:srgbClr val="C34343"/>
        </a:accent6>
        <a:hlink>
          <a:srgbClr val="D74B4B"/>
        </a:hlink>
        <a:folHlink>
          <a:srgbClr val="869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FFFFFF"/>
      </a:accent3>
      <a:accent4>
        <a:srgbClr val="000000"/>
      </a:accent4>
      <a:accent5>
        <a:srgbClr val="B1B6BD"/>
      </a:accent5>
      <a:accent6>
        <a:srgbClr val="C34343"/>
      </a:accent6>
      <a:hlink>
        <a:srgbClr val="D74B4B"/>
      </a:hlink>
      <a:folHlink>
        <a:srgbClr val="869FB7"/>
      </a:folHlink>
    </a:clrScheme>
    <a:fontScheme name="默认设计模板">
      <a:majorFont>
        <a:latin typeface="Segoe UI Light"/>
        <a:ea typeface="微软雅黑 Light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panose="020B0502040204020203" pitchFamily="34" charset="0"/>
            <a:ea typeface="微软雅黑" panose="020B0503020204020204" pitchFamily="34" charset="-122"/>
            <a:sym typeface="Segoe UI" panose="020B050204020402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panose="020B0502040204020203" pitchFamily="34" charset="0"/>
            <a:ea typeface="微软雅黑" panose="020B0503020204020204" pitchFamily="34" charset="-122"/>
            <a:sym typeface="Segoe UI" panose="020B0502040204020203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75F77"/>
        </a:accent1>
        <a:accent2>
          <a:srgbClr val="D74B4B"/>
        </a:accent2>
        <a:accent3>
          <a:srgbClr val="FFFFFF"/>
        </a:accent3>
        <a:accent4>
          <a:srgbClr val="000000"/>
        </a:accent4>
        <a:accent5>
          <a:srgbClr val="B1B6BD"/>
        </a:accent5>
        <a:accent6>
          <a:srgbClr val="C34343"/>
        </a:accent6>
        <a:hlink>
          <a:srgbClr val="D74B4B"/>
        </a:hlink>
        <a:folHlink>
          <a:srgbClr val="869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FFFFFF"/>
      </a:accent3>
      <a:accent4>
        <a:srgbClr val="000000"/>
      </a:accent4>
      <a:accent5>
        <a:srgbClr val="B1B6BD"/>
      </a:accent5>
      <a:accent6>
        <a:srgbClr val="C34343"/>
      </a:accent6>
      <a:hlink>
        <a:srgbClr val="D74B4B"/>
      </a:hlink>
      <a:folHlink>
        <a:srgbClr val="869FB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2998</Words>
  <Application>WPS 演示</Application>
  <PresentationFormat/>
  <Paragraphs>74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50" baseType="lpstr">
      <vt:lpstr>Arial</vt:lpstr>
      <vt:lpstr>宋体</vt:lpstr>
      <vt:lpstr>Wingdings</vt:lpstr>
      <vt:lpstr>Segoe UI</vt:lpstr>
      <vt:lpstr>微软雅黑</vt:lpstr>
      <vt:lpstr>Segoe UI Light</vt:lpstr>
      <vt:lpstr>微软雅黑 Light</vt:lpstr>
      <vt:lpstr>黑体</vt:lpstr>
      <vt:lpstr>Times New Roman</vt:lpstr>
      <vt:lpstr>等线</vt:lpstr>
      <vt:lpstr>PMingLiU</vt:lpstr>
      <vt:lpstr>Gill Sans</vt:lpstr>
      <vt:lpstr>华光大标宋_CNKI</vt:lpstr>
      <vt:lpstr>Source Sans Pro</vt:lpstr>
      <vt:lpstr>Lato Light</vt:lpstr>
      <vt:lpstr>Segoe Print</vt:lpstr>
      <vt:lpstr>Bebas Neue</vt:lpstr>
      <vt:lpstr>Arial Unicode MS</vt:lpstr>
      <vt:lpstr>Times New Roman</vt:lpstr>
      <vt:lpstr>Simplified Arabic Fixed</vt:lpstr>
      <vt:lpstr>Wingdings</vt:lpstr>
      <vt:lpstr>Vrinda</vt:lpstr>
      <vt:lpstr>Segoe UI Symbol</vt:lpstr>
      <vt:lpstr>Segoe UI Semibold</vt:lpstr>
      <vt:lpstr>Raavi</vt:lpstr>
      <vt:lpstr>Plantagenet Cherokee</vt:lpstr>
      <vt:lpstr>Palatino Linotype</vt:lpstr>
      <vt:lpstr>Narkisim</vt:lpstr>
      <vt:lpstr>MT Extra</vt:lpstr>
      <vt:lpstr>Mongolian Baiti</vt:lpstr>
      <vt:lpstr>MV Boli</vt:lpstr>
      <vt:lpstr>Microsoft Yi Baiti</vt:lpstr>
      <vt:lpstr>Microsoft Uighur</vt:lpstr>
      <vt:lpstr>Miriam Fixed</vt:lpstr>
      <vt:lpstr>Miriam</vt:lpstr>
      <vt:lpstr>默认设计模板</vt:lpstr>
      <vt:lpstr>默认设计模板</vt:lpstr>
      <vt:lpstr>默认设计模板</vt:lpstr>
      <vt:lpstr>默认设计模板</vt:lpstr>
      <vt:lpstr>PowerPoint 演示文稿</vt:lpstr>
      <vt:lpstr>SMEs are important to each household and have been a vital force to advance innovation, facilitate employment, and improve people's livelihood   — Chinese President Xi Jinping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Ryan Lee</dc:creator>
  <cp:lastModifiedBy>x</cp:lastModifiedBy>
  <cp:revision>1</cp:revision>
  <dcterms:created xsi:type="dcterms:W3CDTF">2024-11-08T03:24:34Z</dcterms:created>
  <dcterms:modified xsi:type="dcterms:W3CDTF">2024-11-08T03:24:34Z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3f9e2009de7b4f9cbb04a7d63a3838d0_23</vt:lpwstr>
  </property>
  <property fmtid="{D5CDD505-2E9C-101B-9397-08002B2CF9AE}" pid="3" name="KSOProductBuildVer">
    <vt:lpwstr>2052-11.8.2.10393</vt:lpwstr>
  </property>
</Properties>
</file>