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32"/>
  </p:notesMasterIdLst>
  <p:handoutMasterIdLst>
    <p:handoutMasterId r:id="rId33"/>
  </p:handoutMasterIdLst>
  <p:sldIdLst>
    <p:sldId id="259" r:id="rId5"/>
    <p:sldId id="284" r:id="rId6"/>
    <p:sldId id="294" r:id="rId7"/>
    <p:sldId id="291" r:id="rId8"/>
    <p:sldId id="292" r:id="rId9"/>
    <p:sldId id="295" r:id="rId10"/>
    <p:sldId id="440" r:id="rId11"/>
    <p:sldId id="441" r:id="rId12"/>
    <p:sldId id="442" r:id="rId13"/>
    <p:sldId id="443" r:id="rId14"/>
    <p:sldId id="296" r:id="rId15"/>
    <p:sldId id="297" r:id="rId16"/>
    <p:sldId id="298" r:id="rId17"/>
    <p:sldId id="299" r:id="rId18"/>
    <p:sldId id="300" r:id="rId19"/>
    <p:sldId id="301" r:id="rId20"/>
    <p:sldId id="303" r:id="rId21"/>
    <p:sldId id="304" r:id="rId22"/>
    <p:sldId id="289" r:id="rId23"/>
    <p:sldId id="286" r:id="rId24"/>
    <p:sldId id="438" r:id="rId25"/>
    <p:sldId id="439" r:id="rId26"/>
    <p:sldId id="326" r:id="rId27"/>
    <p:sldId id="331" r:id="rId28"/>
    <p:sldId id="333" r:id="rId29"/>
    <p:sldId id="437" r:id="rId30"/>
    <p:sldId id="344" r:id="rId31"/>
  </p:sldIdLst>
  <p:sldSz cx="12192000" cy="6858000"/>
  <p:notesSz cx="6805613" cy="9944100"/>
  <p:embeddedFontLst>
    <p:embeddedFont>
      <p:font typeface="Public Sans Light" pitchFamily="2" charset="0"/>
      <p:regular r:id="rId34"/>
      <p:italic r:id="rId35"/>
    </p:embeddedFont>
    <p:embeddedFont>
      <p:font typeface="Public Sans Medium" pitchFamily="2" charset="0"/>
      <p:regular r:id="rId36"/>
      <p:italic r:id="rId37"/>
    </p:embeddedFont>
    <p:embeddedFont>
      <p:font typeface="Public Sans SemiBold" pitchFamily="2" charset="0"/>
      <p:bold r:id="rId38"/>
      <p:boldItalic r:id="rId39"/>
    </p:embeddedFont>
    <p:embeddedFont>
      <p:font typeface="Zilla Slab" pitchFamily="2" charset="0"/>
      <p:regular r:id="rId40"/>
      <p:bold r:id="rId41"/>
      <p:italic r:id="rId42"/>
      <p:boldItalic r:id="rId43"/>
    </p:embeddedFont>
    <p:embeddedFont>
      <p:font typeface="Zilla Slab Medium" pitchFamily="2" charset="0"/>
      <p:regular r:id="rId44"/>
      <p:italic r:id="rId45"/>
    </p:embeddedFont>
    <p:embeddedFont>
      <p:font typeface="Zilla Slab SemiBold" pitchFamily="2" charset="0"/>
      <p:bold r:id="rId46"/>
      <p:boldItalic r:id="rId47"/>
    </p:embeddedFont>
  </p:embeddedFont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4EF84-75B1-E1E1-77FB-C41038F3EACE}" name="Ruatpuii Cira" initials="RC" userId="Ruatpuii Cira" providerId="None"/>
  <p188:author id="{4947F3C0-2375-C734-3CEA-105AD0E63BEA}" name="Floriana Borino" initials="FB" userId="S::fborino@intracen.org::aed51d6f-a0b6-4182-b03f-2e484d69561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B7B7B"/>
    <a:srgbClr val="D50157"/>
    <a:srgbClr val="797979"/>
    <a:srgbClr val="939393"/>
    <a:srgbClr val="F395C6"/>
    <a:srgbClr val="E88B6E"/>
    <a:srgbClr val="E58843"/>
    <a:srgbClr val="D185BB"/>
    <a:srgbClr val="7BA6DB"/>
    <a:srgbClr val="FCA3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49" autoAdjust="0"/>
    <p:restoredTop sz="70339" autoAdjust="0"/>
  </p:normalViewPr>
  <p:slideViewPr>
    <p:cSldViewPr snapToGrid="0">
      <p:cViewPr varScale="1">
        <p:scale>
          <a:sx n="44" d="100"/>
          <a:sy n="44" d="100"/>
        </p:scale>
        <p:origin x="1424" y="44"/>
      </p:cViewPr>
      <p:guideLst/>
    </p:cSldViewPr>
  </p:slideViewPr>
  <p:notesTextViewPr>
    <p:cViewPr>
      <p:scale>
        <a:sx n="3" d="2"/>
        <a:sy n="3" d="2"/>
      </p:scale>
      <p:origin x="0" y="-3092"/>
    </p:cViewPr>
  </p:notesTextViewPr>
  <p:notesViewPr>
    <p:cSldViewPr snapToGrid="0">
      <p:cViewPr varScale="1">
        <p:scale>
          <a:sx n="77" d="100"/>
          <a:sy n="77" d="100"/>
        </p:scale>
        <p:origin x="4080"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9F7803-6C40-8EFA-CD5F-B8C492EE3356}"/>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FDB4B19-3133-948D-1421-03FAD01C7BA8}"/>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26DD5089-9836-43E9-B033-A697EF4036FB}" type="datetimeFigureOut">
              <a:rPr lang="en-GB" smtClean="0"/>
              <a:t>06/11/2024</a:t>
            </a:fld>
            <a:endParaRPr lang="en-GB"/>
          </a:p>
        </p:txBody>
      </p:sp>
      <p:sp>
        <p:nvSpPr>
          <p:cNvPr id="4" name="Footer Placeholder 3">
            <a:extLst>
              <a:ext uri="{FF2B5EF4-FFF2-40B4-BE49-F238E27FC236}">
                <a16:creationId xmlns:a16="http://schemas.microsoft.com/office/drawing/2014/main" id="{53BC6382-F658-2C4E-9DDF-B75A9C40EC37}"/>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0A86BD-FDAE-04EB-E795-811D247B2C01}"/>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7DCB90B-9B68-4225-8417-C342566B0381}" type="slidenum">
              <a:rPr lang="en-GB" smtClean="0"/>
              <a:t>‹#›</a:t>
            </a:fld>
            <a:endParaRPr lang="en-GB"/>
          </a:p>
        </p:txBody>
      </p:sp>
    </p:spTree>
    <p:extLst>
      <p:ext uri="{BB962C8B-B14F-4D97-AF65-F5344CB8AC3E}">
        <p14:creationId xmlns:p14="http://schemas.microsoft.com/office/powerpoint/2010/main" val="21260425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3863F3C-817A-4F1D-BFC6-91C7A3A30213}" type="datetimeFigureOut">
              <a:rPr lang="en-GB" smtClean="0"/>
              <a:t>06/11/2024</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3D71B577-20E8-40F1-8BCD-B131CF26BA17}" type="slidenum">
              <a:rPr lang="en-GB" smtClean="0"/>
              <a:t>‹#›</a:t>
            </a:fld>
            <a:endParaRPr lang="en-GB"/>
          </a:p>
        </p:txBody>
      </p:sp>
    </p:spTree>
    <p:extLst>
      <p:ext uri="{BB962C8B-B14F-4D97-AF65-F5344CB8AC3E}">
        <p14:creationId xmlns:p14="http://schemas.microsoft.com/office/powerpoint/2010/main" val="1255880416"/>
      </p:ext>
    </p:extLst>
  </p:cSld>
  <p:clrMap bg1="lt1" tx1="dk1" bg2="lt2" tx2="dk2" accent1="accent1" accent2="accent2" accent3="accent3" accent4="accent4" accent5="accent5" accent6="accent6" hlink="hlink" folHlink="folHlink"/>
  <p:hf hdr="0" ftr="0" dt="0"/>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9210" y="4785597"/>
            <a:ext cx="6568068" cy="5027475"/>
          </a:xfrm>
        </p:spPr>
        <p:txBody>
          <a:bodyPr/>
          <a:lstStyle/>
          <a:p>
            <a:r>
              <a:rPr lang="en-GB" sz="1100" dirty="0">
                <a:latin typeface="Arial" panose="020B0604020202020204" pitchFamily="34" charset="0"/>
                <a:cs typeface="Arial" panose="020B0604020202020204" pitchFamily="34" charset="0"/>
              </a:rPr>
              <a:t>This report is part of a series, launched annually by the International Trade Centre. </a:t>
            </a:r>
            <a:r>
              <a:rPr lang="en-US" sz="1100" kern="0" dirty="0">
                <a:effectLst/>
                <a:latin typeface="Arial" panose="020B0604020202020204" pitchFamily="34" charset="0"/>
                <a:ea typeface="Calibri" panose="020F0502020204030204" pitchFamily="34" charset="0"/>
                <a:cs typeface="Arial" panose="020B0604020202020204" pitchFamily="34" charset="0"/>
              </a:rPr>
              <a:t>Each report provides an in-depth analysis on a particular topic related to the competitiveness of small and medium-sized enterprises (SMEs). The 2023 edition, assesses the impact of fragility on business performance</a:t>
            </a:r>
            <a:r>
              <a:rPr lang="en-GB" sz="1100" dirty="0">
                <a:latin typeface="Arial" panose="020B0604020202020204" pitchFamily="34" charset="0"/>
                <a:cs typeface="Arial" panose="020B0604020202020204" pitchFamily="34" charset="0"/>
              </a:rPr>
              <a:t>.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For many of you, it may sound strange that an organization such as the ITC would be producing its flagship report on the topic of fragility – and this is assuming you know ITC at all.</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So perhaps let me start with that. The International Trade Centre is the joint agency of the World Trade Organization and the United Nations, whose mission is to support the competitiveness of micro, small and medium-sized enterprises. We have done so for the last 60 years, and in these last decades we have successfully supported millions of enterprises to thrive in domestic and global markets.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In the last few years, however, we have found ourselves engaged in fragile and conflict-affected settings – incidentally or deliberately. There were occasions in which we were in countries and things took a turn for the worse. In these cases, we had to pivot very rapidly. But it has also been the case that we have been increasingly called to implement projects in these contexts, as donors and partner governments believe that what we do can contribute to long-term stability.</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But our management has understood that operating in these contexts is not business as usual. It requires both operational and programmatic changes, in addition to extensive partnerships with those whose mission can complement and be complemented by ours. The report that I am about to present is one the steps in making ITC more fit for purpose to operate fragile and conflict affected settings, and so is bringing the Geneva peace and trade community together to discuss how we can collaborate more, and better.</a:t>
            </a:r>
          </a:p>
        </p:txBody>
      </p:sp>
      <p:sp>
        <p:nvSpPr>
          <p:cNvPr id="4" name="Slide Number Placeholder 3"/>
          <p:cNvSpPr>
            <a:spLocks noGrp="1"/>
          </p:cNvSpPr>
          <p:nvPr>
            <p:ph type="sldNum" sz="quarter" idx="5"/>
          </p:nvPr>
        </p:nvSpPr>
        <p:spPr/>
        <p:txBody>
          <a:bodyPr/>
          <a:lstStyle/>
          <a:p>
            <a:fld id="{3D71B577-20E8-40F1-8BCD-B131CF26BA17}" type="slidenum">
              <a:rPr lang="en-GB" smtClean="0"/>
              <a:t>1</a:t>
            </a:fld>
            <a:endParaRPr lang="en-GB"/>
          </a:p>
        </p:txBody>
      </p:sp>
    </p:spTree>
    <p:extLst>
      <p:ext uri="{BB962C8B-B14F-4D97-AF65-F5344CB8AC3E}">
        <p14:creationId xmlns:p14="http://schemas.microsoft.com/office/powerpoint/2010/main" val="56703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96ECD-9ED2-67AD-D6A9-486EBA620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6761C-0EC3-5255-F3A8-86CC6E026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38C571-8376-CAD4-343E-5FA52E4ED922}"/>
              </a:ext>
            </a:extLst>
          </p:cNvPr>
          <p:cNvSpPr>
            <a:spLocks noGrp="1"/>
          </p:cNvSpPr>
          <p:nvPr>
            <p:ph type="body" idx="1"/>
          </p:nvPr>
        </p:nvSpPr>
        <p:spPr>
          <a:xfrm>
            <a:off x="100361" y="4785598"/>
            <a:ext cx="6601522" cy="5158502"/>
          </a:xfrm>
        </p:spPr>
        <p:txBody>
          <a:bodyPr/>
          <a:lstStyle/>
          <a:p>
            <a:pPr>
              <a:lnSpc>
                <a:spcPct val="115000"/>
              </a:lnSpc>
            </a:pPr>
            <a:endParaRPr lang="en-US" sz="1100" kern="1200" dirty="0">
              <a:solidFill>
                <a:schemeClr val="tx1"/>
              </a:solidFill>
              <a:latin typeface="Arial" panose="020B0604020202020204" pitchFamily="34" charset="0"/>
              <a:cs typeface="Arial" panose="020B0604020202020204" pitchFamily="34" charset="0"/>
            </a:endParaRPr>
          </a:p>
          <a:p>
            <a:pPr>
              <a:lnSpc>
                <a:spcPct val="115000"/>
              </a:lnSpc>
            </a:pPr>
            <a:r>
              <a:rPr lang="en-US" sz="1100" kern="1200" dirty="0">
                <a:solidFill>
                  <a:schemeClr val="tx1"/>
                </a:solidFill>
                <a:latin typeface="Arial" panose="020B0604020202020204" pitchFamily="34" charset="0"/>
                <a:cs typeface="Arial" panose="020B0604020202020204" pitchFamily="34" charset="0"/>
              </a:rPr>
              <a:t>Internationalizing firms also face significant hurdles. Unsurprisingly</a:t>
            </a:r>
            <a:r>
              <a:rPr lang="en-US" sz="1500" b="1" u="sng" kern="1200" dirty="0">
                <a:solidFill>
                  <a:schemeClr val="tx1"/>
                </a:solidFill>
                <a:latin typeface="Arial" panose="020B0604020202020204" pitchFamily="34" charset="0"/>
                <a:cs typeface="Arial" panose="020B0604020202020204" pitchFamily="34" charset="0"/>
              </a:rPr>
              <a:t>, ITC analysis shows that as areas become more fragile, the number of exporters decreases substantially</a:t>
            </a:r>
            <a:r>
              <a:rPr lang="en-US" sz="1100" kern="1200" dirty="0">
                <a:solidFill>
                  <a:schemeClr val="tx1"/>
                </a:solidFill>
                <a:latin typeface="Arial" panose="020B0604020202020204" pitchFamily="34" charset="0"/>
                <a:cs typeface="Arial" panose="020B0604020202020204" pitchFamily="34" charset="0"/>
              </a:rPr>
              <a:t>.</a:t>
            </a:r>
            <a:endParaRPr lang="en-GB" sz="1100" kern="1200" dirty="0">
              <a:solidFill>
                <a:schemeClr val="tx1"/>
              </a:solidFill>
              <a:latin typeface="Arial" panose="020B0604020202020204" pitchFamily="34" charset="0"/>
              <a:cs typeface="Arial" panose="020B0604020202020204" pitchFamily="34" charset="0"/>
            </a:endParaRPr>
          </a:p>
          <a:p>
            <a:pPr>
              <a:lnSpc>
                <a:spcPct val="115000"/>
              </a:lnSpc>
            </a:pPr>
            <a:endParaRPr lang="en-US" sz="1100" kern="1200" dirty="0">
              <a:solidFill>
                <a:schemeClr val="tx1"/>
              </a:solidFill>
              <a:latin typeface="Arial" panose="020B0604020202020204" pitchFamily="34" charset="0"/>
              <a:cs typeface="Arial" panose="020B0604020202020204" pitchFamily="34" charset="0"/>
            </a:endParaRPr>
          </a:p>
          <a:p>
            <a:pPr>
              <a:lnSpc>
                <a:spcPct val="115000"/>
              </a:lnSpc>
            </a:pPr>
            <a:r>
              <a:rPr lang="en-US" sz="1100" kern="1200" dirty="0">
                <a:solidFill>
                  <a:schemeClr val="tx1"/>
                </a:solidFill>
                <a:latin typeface="Arial" panose="020B0604020202020204" pitchFamily="34" charset="0"/>
                <a:cs typeface="Arial" panose="020B0604020202020204" pitchFamily="34" charset="0"/>
              </a:rPr>
              <a:t>Finally, w</a:t>
            </a:r>
            <a:r>
              <a:rPr lang="en-GB" sz="1100" kern="1200" dirty="0" err="1">
                <a:solidFill>
                  <a:schemeClr val="tx1"/>
                </a:solidFill>
                <a:latin typeface="Arial" panose="020B0604020202020204" pitchFamily="34" charset="0"/>
                <a:cs typeface="Arial" panose="020B0604020202020204" pitchFamily="34" charset="0"/>
              </a:rPr>
              <a:t>hile</a:t>
            </a:r>
            <a:r>
              <a:rPr lang="en-GB" sz="1100" kern="1200" dirty="0">
                <a:solidFill>
                  <a:schemeClr val="tx1"/>
                </a:solidFill>
                <a:latin typeface="Arial" panose="020B0604020202020204" pitchFamily="34" charset="0"/>
                <a:cs typeface="Arial" panose="020B0604020202020204" pitchFamily="34" charset="0"/>
              </a:rPr>
              <a:t> more informal and necessity-driven firms are created as fragility increases, business failure is also more common. </a:t>
            </a:r>
            <a:endParaRPr lang="en-CH" sz="11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2327D4D-0261-8B78-5BB2-858F82573256}"/>
              </a:ext>
            </a:extLst>
          </p:cNvPr>
          <p:cNvSpPr>
            <a:spLocks noGrp="1"/>
          </p:cNvSpPr>
          <p:nvPr>
            <p:ph type="sldNum" sz="quarter" idx="5"/>
          </p:nvPr>
        </p:nvSpPr>
        <p:spPr/>
        <p:txBody>
          <a:bodyPr/>
          <a:lstStyle/>
          <a:p>
            <a:fld id="{3D71B577-20E8-40F1-8BCD-B131CF26BA17}" type="slidenum">
              <a:rPr lang="en-GB" smtClean="0"/>
              <a:t>10</a:t>
            </a:fld>
            <a:endParaRPr lang="en-GB"/>
          </a:p>
        </p:txBody>
      </p:sp>
    </p:spTree>
    <p:extLst>
      <p:ext uri="{BB962C8B-B14F-4D97-AF65-F5344CB8AC3E}">
        <p14:creationId xmlns:p14="http://schemas.microsoft.com/office/powerpoint/2010/main" val="1640462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0687" y="4785598"/>
            <a:ext cx="5964237" cy="3915489"/>
          </a:xfrm>
        </p:spPr>
        <p:txBody>
          <a:bodyPr/>
          <a:lstStyle/>
          <a:p>
            <a:pPr marL="0" algn="l" rtl="0" eaLnBrk="1" latinLnBrk="0" hangingPunct="1">
              <a:lnSpc>
                <a:spcPct val="115000"/>
              </a:lnSpc>
              <a:spcBef>
                <a:spcPts val="1200"/>
              </a:spcBef>
              <a:spcAft>
                <a:spcPts val="800"/>
              </a:spcAft>
            </a:pPr>
            <a:r>
              <a:rPr lang="en-GB" sz="1100" kern="1200" dirty="0">
                <a:solidFill>
                  <a:schemeClr val="tx1"/>
                </a:solidFill>
                <a:latin typeface="Arial" panose="020B0604020202020204" pitchFamily="34" charset="0"/>
                <a:cs typeface="Arial" panose="020B0604020202020204" pitchFamily="34" charset="0"/>
              </a:rPr>
              <a:t>All of that we already knew. But at ITC, we work with firms – and to do so effectively, we had to go beyond </a:t>
            </a:r>
            <a:r>
              <a:rPr lang="en-GB" sz="1500" b="1" u="sng" kern="1200" dirty="0">
                <a:solidFill>
                  <a:schemeClr val="tx1"/>
                </a:solidFill>
                <a:latin typeface="Arial" panose="020B0604020202020204" pitchFamily="34" charset="0"/>
                <a:cs typeface="Arial" panose="020B0604020202020204" pitchFamily="34" charset="0"/>
              </a:rPr>
              <a:t>country-level impacts and averages</a:t>
            </a:r>
            <a:r>
              <a:rPr lang="en-GB" sz="1100" kern="1200" dirty="0">
                <a:solidFill>
                  <a:schemeClr val="tx1"/>
                </a:solidFill>
                <a:latin typeface="Arial" panose="020B0604020202020204" pitchFamily="34" charset="0"/>
                <a:cs typeface="Arial" panose="020B0604020202020204" pitchFamily="34" charset="0"/>
              </a:rPr>
              <a:t>. </a:t>
            </a:r>
          </a:p>
          <a:p>
            <a:pPr marL="0" algn="l" rtl="0" eaLnBrk="1" latinLnBrk="0" hangingPunct="1">
              <a:lnSpc>
                <a:spcPct val="115000"/>
              </a:lnSpc>
              <a:spcBef>
                <a:spcPts val="1200"/>
              </a:spcBef>
              <a:spcAft>
                <a:spcPts val="800"/>
              </a:spcAft>
            </a:pPr>
            <a:r>
              <a:rPr lang="en-GB" sz="1100" kern="1200" dirty="0">
                <a:solidFill>
                  <a:schemeClr val="tx1"/>
                </a:solidFill>
                <a:latin typeface="Arial" panose="020B0604020202020204" pitchFamily="34" charset="0"/>
                <a:cs typeface="Arial" panose="020B0604020202020204" pitchFamily="34" charset="0"/>
              </a:rPr>
              <a:t>Normally, when we look a fragility indices, they pertain to </a:t>
            </a:r>
            <a:r>
              <a:rPr lang="en-GB" sz="1100" dirty="0">
                <a:latin typeface="Arial" panose="020B0604020202020204" pitchFamily="34" charset="0"/>
                <a:cs typeface="Arial" panose="020B0604020202020204" pitchFamily="34" charset="0"/>
              </a:rPr>
              <a:t>an entire country – there is a </a:t>
            </a:r>
            <a:r>
              <a:rPr lang="en-GB" sz="1500" b="1" u="sng" dirty="0">
                <a:latin typeface="Arial" panose="020B0604020202020204" pitchFamily="34" charset="0"/>
                <a:cs typeface="Arial" panose="020B0604020202020204" pitchFamily="34" charset="0"/>
              </a:rPr>
              <a:t>country score</a:t>
            </a:r>
            <a:r>
              <a:rPr lang="en-GB" sz="1100" dirty="0">
                <a:latin typeface="Arial" panose="020B0604020202020204" pitchFamily="34" charset="0"/>
                <a:cs typeface="Arial" panose="020B0604020202020204" pitchFamily="34" charset="0"/>
              </a:rPr>
              <a:t>. Not to say these are not helpful – they are – but they are </a:t>
            </a:r>
            <a:r>
              <a:rPr lang="en-US" sz="1100" dirty="0">
                <a:latin typeface="Arial" panose="020B0604020202020204" pitchFamily="34" charset="0"/>
                <a:cs typeface="Arial" panose="020B0604020202020204" pitchFamily="34" charset="0"/>
              </a:rPr>
              <a:t>blunt, instruments to guide firm-level interventions, as they do not allow us to understand how fragility’s impacts vary across space and firms. </a:t>
            </a:r>
          </a:p>
          <a:p>
            <a:pPr>
              <a:lnSpc>
                <a:spcPct val="115000"/>
              </a:lnSpc>
              <a:spcBef>
                <a:spcPts val="1200"/>
              </a:spcBef>
              <a:spcAft>
                <a:spcPts val="800"/>
              </a:spcAft>
            </a:pPr>
            <a:r>
              <a:rPr lang="en-US" sz="1100" dirty="0">
                <a:latin typeface="Arial" panose="020B0604020202020204" pitchFamily="34" charset="0"/>
                <a:cs typeface="Arial" panose="020B0604020202020204" pitchFamily="34" charset="0"/>
              </a:rPr>
              <a:t>To overcome this limitation, </a:t>
            </a:r>
            <a:r>
              <a:rPr lang="en-GB" sz="1100" dirty="0">
                <a:latin typeface="Arial" panose="020B0604020202020204" pitchFamily="34" charset="0"/>
                <a:cs typeface="Arial" panose="020B0604020202020204" pitchFamily="34" charset="0"/>
              </a:rPr>
              <a:t>ITC surveyed over a thousand companies in 8 countries </a:t>
            </a:r>
            <a:r>
              <a:rPr lang="en-US" sz="1100" dirty="0">
                <a:latin typeface="Arial" panose="020B0604020202020204" pitchFamily="34" charset="0"/>
                <a:cs typeface="Arial" panose="020B0604020202020204" pitchFamily="34" charset="0"/>
              </a:rPr>
              <a:t>and developed an index of fragility based on firms’ reported experiences. So each firm could have it’s own fragility index. When we plot these indices, which is what you see here, we observe tremendous variation not only across, but also within countries. </a:t>
            </a:r>
          </a:p>
        </p:txBody>
      </p:sp>
      <p:sp>
        <p:nvSpPr>
          <p:cNvPr id="4" name="Slide Number Placeholder 3"/>
          <p:cNvSpPr>
            <a:spLocks noGrp="1"/>
          </p:cNvSpPr>
          <p:nvPr>
            <p:ph type="sldNum" sz="quarter" idx="5"/>
          </p:nvPr>
        </p:nvSpPr>
        <p:spPr/>
        <p:txBody>
          <a:bodyPr/>
          <a:lstStyle/>
          <a:p>
            <a:fld id="{3D71B577-20E8-40F1-8BCD-B131CF26BA17}" type="slidenum">
              <a:rPr lang="en-GB" smtClean="0"/>
              <a:t>11</a:t>
            </a:fld>
            <a:endParaRPr lang="en-GB" dirty="0"/>
          </a:p>
        </p:txBody>
      </p:sp>
    </p:spTree>
    <p:extLst>
      <p:ext uri="{BB962C8B-B14F-4D97-AF65-F5344CB8AC3E}">
        <p14:creationId xmlns:p14="http://schemas.microsoft.com/office/powerpoint/2010/main" val="893653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7269" y="4785598"/>
            <a:ext cx="6467708" cy="5060929"/>
          </a:xfrm>
        </p:spPr>
        <p:txBody>
          <a:bodyPr/>
          <a:lstStyle/>
          <a:p>
            <a:pPr>
              <a:lnSpc>
                <a:spcPct val="115000"/>
              </a:lnSpc>
              <a:spcAft>
                <a:spcPts val="800"/>
              </a:spcAft>
              <a:defRPr/>
            </a:pPr>
            <a:r>
              <a:rPr lang="en-GB" sz="1100" dirty="0">
                <a:latin typeface="Arial" panose="020B0604020202020204" pitchFamily="34" charset="0"/>
                <a:cs typeface="Arial" panose="020B0604020202020204" pitchFamily="34" charset="0"/>
              </a:rPr>
              <a:t>Our first finding is that business location plays a role in determining how exposed a firm is to fragility and how intensely it will experience its impacts. This applies to the countries in which they are, but also the regions within such countries.</a:t>
            </a:r>
          </a:p>
          <a:p>
            <a:pPr lvl="0">
              <a:lnSpc>
                <a:spcPct val="115000"/>
              </a:lnSpc>
              <a:spcAft>
                <a:spcPts val="800"/>
              </a:spcAft>
              <a:defRPr/>
            </a:pPr>
            <a:r>
              <a:rPr lang="en-GB" sz="1100" dirty="0">
                <a:latin typeface="Arial" panose="020B0604020202020204" pitchFamily="34" charset="0"/>
                <a:cs typeface="Arial" panose="020B0604020202020204" pitchFamily="34" charset="0"/>
              </a:rPr>
              <a:t>Another finding is that the type of fragility to which firms are exposed, matters. For example, if fragility is reflected in higher criminality, a larger firm with recourse to private security is likely to be less affected than smaller firms without such resources, though this comes at the expense of other, more productive investments. </a:t>
            </a:r>
          </a:p>
          <a:p>
            <a:pPr>
              <a:lnSpc>
                <a:spcPct val="115000"/>
              </a:lnSpc>
              <a:spcAft>
                <a:spcPts val="800"/>
              </a:spcAft>
            </a:pPr>
            <a:r>
              <a:rPr lang="en-GB" sz="1100" kern="1200" dirty="0">
                <a:solidFill>
                  <a:schemeClr val="tx1"/>
                </a:solidFill>
                <a:latin typeface="Arial" panose="020B0604020202020204" pitchFamily="34" charset="0"/>
                <a:cs typeface="Arial" panose="020B0604020202020204" pitchFamily="34" charset="0"/>
              </a:rPr>
              <a:t>We grouped these types of fragility into three pillars:</a:t>
            </a:r>
          </a:p>
          <a:p>
            <a:pPr marL="0" algn="l" defTabSz="914377" rtl="0" eaLnBrk="1" latinLnBrk="0" hangingPunct="1">
              <a:lnSpc>
                <a:spcPct val="115000"/>
              </a:lnSpc>
              <a:spcAft>
                <a:spcPts val="800"/>
              </a:spcAft>
            </a:pPr>
            <a:r>
              <a:rPr lang="en-GB" sz="1100" kern="1200" dirty="0">
                <a:solidFill>
                  <a:schemeClr val="tx1"/>
                </a:solidFill>
                <a:latin typeface="Arial" panose="020B0604020202020204" pitchFamily="34" charset="0"/>
                <a:cs typeface="Arial" panose="020B0604020202020204" pitchFamily="34" charset="0"/>
              </a:rPr>
              <a:t>- The security pillar assesses if and how a business is affected by insecurity and violence induced by fragility. </a:t>
            </a:r>
          </a:p>
          <a:p>
            <a:pPr marL="0" algn="l" defTabSz="914377" rtl="0" eaLnBrk="1" latinLnBrk="0" hangingPunct="1">
              <a:lnSpc>
                <a:spcPct val="115000"/>
              </a:lnSpc>
              <a:spcAft>
                <a:spcPts val="800"/>
              </a:spcAft>
            </a:pPr>
            <a:r>
              <a:rPr lang="en-GB" sz="1100" kern="1200" dirty="0">
                <a:solidFill>
                  <a:schemeClr val="tx1"/>
                </a:solidFill>
                <a:latin typeface="Arial" panose="020B0604020202020204" pitchFamily="34" charset="0"/>
                <a:cs typeface="Arial" panose="020B0604020202020204" pitchFamily="34" charset="0"/>
              </a:rPr>
              <a:t>- The economic pillar identifies whether and how fragility affects a firm’s economic performance and opportunities. </a:t>
            </a:r>
          </a:p>
          <a:p>
            <a:pPr marL="0" algn="l" defTabSz="914377" rtl="0" eaLnBrk="1" latinLnBrk="0" hangingPunct="1">
              <a:lnSpc>
                <a:spcPct val="115000"/>
              </a:lnSpc>
              <a:spcAft>
                <a:spcPts val="800"/>
              </a:spcAft>
            </a:pPr>
            <a:r>
              <a:rPr lang="en-GB" sz="1100" kern="1200" dirty="0">
                <a:solidFill>
                  <a:schemeClr val="tx1"/>
                </a:solidFill>
                <a:latin typeface="Arial" panose="020B0604020202020204" pitchFamily="34" charset="0"/>
                <a:cs typeface="Arial" panose="020B0604020202020204" pitchFamily="34" charset="0"/>
              </a:rPr>
              <a:t>- And the social pillar measures the effects of fragility on the company’s relationships, as reflected in trust in people, networks, business support organizations (BSOs) and local and national institutions. </a:t>
            </a:r>
          </a:p>
        </p:txBody>
      </p:sp>
      <p:sp>
        <p:nvSpPr>
          <p:cNvPr id="4" name="Slide Number Placeholder 3"/>
          <p:cNvSpPr>
            <a:spLocks noGrp="1"/>
          </p:cNvSpPr>
          <p:nvPr>
            <p:ph type="sldNum" sz="quarter" idx="5"/>
          </p:nvPr>
        </p:nvSpPr>
        <p:spPr/>
        <p:txBody>
          <a:bodyPr/>
          <a:lstStyle/>
          <a:p>
            <a:fld id="{3D71B577-20E8-40F1-8BCD-B131CF26BA17}" type="slidenum">
              <a:rPr lang="en-GB" smtClean="0"/>
              <a:t>12</a:t>
            </a:fld>
            <a:endParaRPr lang="en-GB"/>
          </a:p>
        </p:txBody>
      </p:sp>
    </p:spTree>
    <p:extLst>
      <p:ext uri="{BB962C8B-B14F-4D97-AF65-F5344CB8AC3E}">
        <p14:creationId xmlns:p14="http://schemas.microsoft.com/office/powerpoint/2010/main" val="2404895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0688" y="4785598"/>
            <a:ext cx="5964236" cy="3915489"/>
          </a:xfrm>
        </p:spPr>
        <p:txBody>
          <a:bodyPr/>
          <a:lstStyle/>
          <a:p>
            <a:pPr marL="0" marR="0" lvl="0" indent="0" algn="l" defTabSz="914377" rtl="0" eaLnBrk="1" fontAlgn="auto" latinLnBrk="0" hangingPunct="1">
              <a:lnSpc>
                <a:spcPct val="115000"/>
              </a:lnSpc>
              <a:spcBef>
                <a:spcPts val="1200"/>
              </a:spcBef>
              <a:spcAft>
                <a:spcPts val="800"/>
              </a:spcAft>
              <a:buClrTx/>
              <a:buSzTx/>
              <a:buFontTx/>
              <a:buNone/>
              <a:tabLst/>
              <a:defRPr/>
            </a:pPr>
            <a:r>
              <a:rPr lang="en-GB" sz="1100" kern="1200" dirty="0">
                <a:solidFill>
                  <a:schemeClr val="tx1"/>
                </a:solidFill>
                <a:latin typeface="Arial" panose="020B0604020202020204" pitchFamily="34" charset="0"/>
                <a:cs typeface="Arial" panose="020B0604020202020204" pitchFamily="34" charset="0"/>
              </a:rPr>
              <a:t>In terms of location, while a country may be entirely classified as fragile, sub-nationally conditions may differ widely. </a:t>
            </a:r>
          </a:p>
          <a:p>
            <a:pPr marL="0" marR="0" lvl="0" indent="0" algn="l" defTabSz="914377" rtl="0" eaLnBrk="1" fontAlgn="auto" latinLnBrk="0" hangingPunct="1">
              <a:lnSpc>
                <a:spcPct val="115000"/>
              </a:lnSpc>
              <a:spcBef>
                <a:spcPts val="1200"/>
              </a:spcBef>
              <a:spcAft>
                <a:spcPts val="800"/>
              </a:spcAft>
              <a:buClrTx/>
              <a:buSzTx/>
              <a:buFontTx/>
              <a:buNone/>
              <a:tabLst/>
              <a:defRPr/>
            </a:pPr>
            <a:r>
              <a:rPr lang="en-GB" sz="1100" kern="1200" dirty="0">
                <a:solidFill>
                  <a:schemeClr val="tx1"/>
                </a:solidFill>
                <a:latin typeface="Arial" panose="020B0604020202020204" pitchFamily="34" charset="0"/>
                <a:cs typeface="Arial" panose="020B0604020202020204" pitchFamily="34" charset="0"/>
              </a:rPr>
              <a:t>Evidently, firms located in conflict hotbeds, such as areas with high levels of political violence, tend to be more exposed to and potentially impacted by fragility. So more firms there report high levels of fragility (meaning more of them have high fragility indices).</a:t>
            </a:r>
          </a:p>
          <a:p>
            <a:pPr marL="0" marR="0" lvl="0" indent="0" algn="l" defTabSz="914377" rtl="0" eaLnBrk="1" fontAlgn="auto" latinLnBrk="0" hangingPunct="1">
              <a:lnSpc>
                <a:spcPct val="115000"/>
              </a:lnSpc>
              <a:spcBef>
                <a:spcPts val="1200"/>
              </a:spcBef>
              <a:spcAft>
                <a:spcPts val="800"/>
              </a:spcAft>
              <a:buClrTx/>
              <a:buSzTx/>
              <a:buFontTx/>
              <a:buNone/>
              <a:tabLst/>
              <a:defRPr/>
            </a:pPr>
            <a:r>
              <a:rPr lang="en-GB" sz="1100" kern="1200" dirty="0">
                <a:solidFill>
                  <a:schemeClr val="tx1"/>
                </a:solidFill>
                <a:latin typeface="Arial" panose="020B0604020202020204" pitchFamily="34" charset="0"/>
                <a:cs typeface="Arial" panose="020B0604020202020204" pitchFamily="34" charset="0"/>
              </a:rPr>
              <a:t>Similarly, more firms in poorer areas tend to experience fragility more intensively. </a:t>
            </a:r>
          </a:p>
          <a:p>
            <a:pPr marL="0" marR="0" lvl="0" indent="0" algn="l" defTabSz="914377" rtl="0" eaLnBrk="1" fontAlgn="auto" latinLnBrk="0" hangingPunct="1">
              <a:lnSpc>
                <a:spcPct val="115000"/>
              </a:lnSpc>
              <a:spcBef>
                <a:spcPts val="1200"/>
              </a:spcBef>
              <a:spcAft>
                <a:spcPts val="800"/>
              </a:spcAft>
              <a:buClrTx/>
              <a:buSzTx/>
              <a:buFontTx/>
              <a:buNone/>
              <a:tabLst/>
              <a:defRPr/>
            </a:pPr>
            <a:r>
              <a:rPr lang="en-GB" sz="1100" dirty="0">
                <a:latin typeface="Arial" panose="020B0604020202020204" pitchFamily="34" charset="0"/>
                <a:cs typeface="Arial" panose="020B0604020202020204" pitchFamily="34" charset="0"/>
              </a:rPr>
              <a:t>Interestingly, it is not just poverty, but also inequality that drives experiences of fragility. In more unequal regions, characterized by a higher Gini coefficient, more firms have high fragility indices. </a:t>
            </a:r>
            <a:endParaRPr lang="en-GB" sz="1100" kern="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71B577-20E8-40F1-8BCD-B131CF26BA17}" type="slidenum">
              <a:rPr lang="en-GB" smtClean="0"/>
              <a:t>13</a:t>
            </a:fld>
            <a:endParaRPr lang="en-GB"/>
          </a:p>
        </p:txBody>
      </p:sp>
    </p:spTree>
    <p:extLst>
      <p:ext uri="{BB962C8B-B14F-4D97-AF65-F5344CB8AC3E}">
        <p14:creationId xmlns:p14="http://schemas.microsoft.com/office/powerpoint/2010/main" val="1034889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0689" y="4785598"/>
            <a:ext cx="5964236" cy="3915489"/>
          </a:xfrm>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tx1"/>
                </a:solidFill>
                <a:latin typeface="Arial" panose="020B0604020202020204" pitchFamily="34" charset="0"/>
                <a:cs typeface="Arial" panose="020B0604020202020204" pitchFamily="34" charset="0"/>
              </a:rPr>
              <a:t>Besides location, firms with certain characteristics may be more of less exposed and affected. </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tx1"/>
                </a:solidFill>
                <a:latin typeface="Arial" panose="020B0604020202020204" pitchFamily="34" charset="0"/>
                <a:cs typeface="Arial" panose="020B0604020202020204" pitchFamily="34" charset="0"/>
              </a:rPr>
              <a:t>Among those surveyed by ITC, smaller firms were more likely to experience fragility more intensively: 34% of micro, small and medium-sized companies reported experiencing high levels of fragility, compared with 18% of large firms. </a:t>
            </a:r>
          </a:p>
          <a:p>
            <a:pPr>
              <a:lnSpc>
                <a:spcPct val="115000"/>
              </a:lnSpc>
              <a:spcBef>
                <a:spcPts val="1200"/>
              </a:spcBef>
              <a:spcAft>
                <a:spcPts val="800"/>
              </a:spcAft>
            </a:pPr>
            <a:r>
              <a:rPr lang="en-GB" sz="1100" kern="1200" dirty="0">
                <a:solidFill>
                  <a:schemeClr val="tx1"/>
                </a:solidFill>
                <a:latin typeface="Arial" panose="020B0604020202020204" pitchFamily="34" charset="0"/>
                <a:cs typeface="Arial" panose="020B0604020202020204" pitchFamily="34" charset="0"/>
              </a:rPr>
              <a:t>Informality further exacerbates the effects of fragility, with informal firms almost 10 percentage points more likely to report experiencing a high intensity of fragility than formally registered ones. </a:t>
            </a:r>
          </a:p>
          <a:p>
            <a:pPr>
              <a:lnSpc>
                <a:spcPct val="115000"/>
              </a:lnSpc>
              <a:spcBef>
                <a:spcPts val="1200"/>
              </a:spcBef>
              <a:spcAft>
                <a:spcPts val="800"/>
              </a:spcAft>
            </a:pPr>
            <a:r>
              <a:rPr lang="en-GB" sz="1100" kern="1200" dirty="0">
                <a:solidFill>
                  <a:schemeClr val="tx1"/>
                </a:solidFill>
                <a:latin typeface="Arial" panose="020B0604020202020204" pitchFamily="34" charset="0"/>
                <a:cs typeface="Arial" panose="020B0604020202020204" pitchFamily="34" charset="0"/>
              </a:rPr>
              <a:t>Women-led firms tend to be at a disadvantage even in non-fragile settings. Businesses owned and led by women typically lack access to public infrastructure services, finance and social protection. </a:t>
            </a:r>
          </a:p>
          <a:p>
            <a:pPr>
              <a:lnSpc>
                <a:spcPct val="115000"/>
              </a:lnSpc>
              <a:spcBef>
                <a:spcPts val="1200"/>
              </a:spcBef>
              <a:spcAft>
                <a:spcPts val="800"/>
              </a:spcAft>
            </a:pPr>
            <a:r>
              <a:rPr lang="en-GB" sz="1100" kern="1200" dirty="0">
                <a:solidFill>
                  <a:schemeClr val="tx1"/>
                </a:solidFill>
                <a:latin typeface="Arial" panose="020B0604020202020204" pitchFamily="34" charset="0"/>
                <a:cs typeface="Arial" panose="020B0604020202020204" pitchFamily="34" charset="0"/>
              </a:rPr>
              <a:t>Finally, when it comes to age, youth-led companies reported higher levels of fragility, compared with non-youth-led companies</a:t>
            </a:r>
          </a:p>
          <a:p>
            <a:pPr>
              <a:lnSpc>
                <a:spcPct val="115000"/>
              </a:lnSpc>
              <a:spcBef>
                <a:spcPts val="1200"/>
              </a:spcBef>
              <a:spcAft>
                <a:spcPts val="800"/>
              </a:spcAft>
            </a:pPr>
            <a:r>
              <a:rPr lang="en-GB" sz="1100" kern="1200" dirty="0">
                <a:solidFill>
                  <a:schemeClr val="tx1"/>
                </a:solidFill>
                <a:latin typeface="Arial" panose="020B0604020202020204" pitchFamily="34" charset="0"/>
                <a:cs typeface="Arial" panose="020B0604020202020204" pitchFamily="34" charset="0"/>
              </a:rPr>
              <a:t>These firms tend to be disadvantaged in most instances because they tend to have little or no recourse to formalized credit and facing exclusion from institutions that can provide the services they need to survive in times of fragility. In places affected by fragility, these can be exacerbated by fragility-specific factors such as higher incidence of violence, or unsupportive social norms. </a:t>
            </a:r>
          </a:p>
          <a:p>
            <a:pPr>
              <a:lnSpc>
                <a:spcPct val="115000"/>
              </a:lnSpc>
              <a:spcBef>
                <a:spcPts val="1200"/>
              </a:spcBef>
              <a:spcAft>
                <a:spcPts val="800"/>
              </a:spcAft>
            </a:pPr>
            <a:endParaRPr lang="en-GB" sz="1100" kern="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71B577-20E8-40F1-8BCD-B131CF26BA17}" type="slidenum">
              <a:rPr lang="en-GB" smtClean="0"/>
              <a:t>14</a:t>
            </a:fld>
            <a:endParaRPr lang="en-GB"/>
          </a:p>
        </p:txBody>
      </p:sp>
    </p:spTree>
    <p:extLst>
      <p:ext uri="{BB962C8B-B14F-4D97-AF65-F5344CB8AC3E}">
        <p14:creationId xmlns:p14="http://schemas.microsoft.com/office/powerpoint/2010/main" val="184489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0689" y="4785598"/>
            <a:ext cx="5964236" cy="4804451"/>
          </a:xfrm>
        </p:spPr>
        <p:txBody>
          <a:bodyPr/>
          <a:lstStyle/>
          <a:p>
            <a:pPr marL="0" marR="0" lvl="0" indent="0" algn="l" defTabSz="914400" rtl="0" eaLnBrk="1" fontAlgn="auto" latinLnBrk="0" hangingPunct="1">
              <a:spcBef>
                <a:spcPts val="600"/>
              </a:spcBef>
              <a:buClrTx/>
              <a:buSzTx/>
              <a:buFontTx/>
              <a:buNone/>
              <a:tabLst/>
              <a:defRPr/>
            </a:pPr>
            <a:r>
              <a:rPr lang="en-GB" sz="1500" b="1" u="sng" kern="1200" dirty="0">
                <a:solidFill>
                  <a:schemeClr val="tx1"/>
                </a:solidFill>
                <a:latin typeface="Arial" panose="020B0604020202020204" pitchFamily="34" charset="0"/>
                <a:cs typeface="Arial" panose="020B0604020202020204" pitchFamily="34" charset="0"/>
              </a:rPr>
              <a:t>Identifying which firms are potentially more exposed to the background level of fragility, and through which channels, is a useful step in designing support programmes. However, we must go beyond what and where firms are and identify what they can do to increase their ability to cope with fragility.</a:t>
            </a:r>
          </a:p>
          <a:p>
            <a:pPr>
              <a:spcBef>
                <a:spcPts val="600"/>
              </a:spcBef>
            </a:pPr>
            <a:r>
              <a:rPr lang="en-US" sz="1100" kern="1200" dirty="0">
                <a:solidFill>
                  <a:schemeClr val="tx1"/>
                </a:solidFill>
                <a:latin typeface="Arial" panose="020B0604020202020204" pitchFamily="34" charset="0"/>
                <a:cs typeface="Arial" panose="020B0604020202020204" pitchFamily="34" charset="0"/>
              </a:rPr>
              <a:t>Because the fragility survey covered companies whose competitiveness ITC had previously assessed through its standard SME Competitiveness Survey (SMECS), we were able to combine responses and provide insight on whether competitiveness factors were associated with the firms’ experience of fragility. </a:t>
            </a:r>
          </a:p>
          <a:p>
            <a:pPr>
              <a:spcBef>
                <a:spcPts val="600"/>
              </a:spcBef>
            </a:pPr>
            <a:r>
              <a:rPr lang="en-GB" sz="1100" kern="1200" dirty="0">
                <a:solidFill>
                  <a:schemeClr val="tx1"/>
                </a:solidFill>
                <a:latin typeface="Arial" panose="020B0604020202020204" pitchFamily="34" charset="0"/>
                <a:cs typeface="Arial" panose="020B0604020202020204" pitchFamily="34" charset="0"/>
              </a:rPr>
              <a:t>Fragility undoubtedly affects firm competitiveness, often for the worse. Conversely, competitiveness can serve as a buffer to fragility’s impacts. Specifically, when firms take action to improve their competitiveness, they may also reduce their exposure to fragility. For instance, by putting in place internal measures to raise its competitiveness score from 20 points, which is at the low end of the competitiveness distribution, to the average of 60 points, a firm’s experienced fragility can drop by over 25%, with no other changes taking place at the business ecosystem or national level.</a:t>
            </a:r>
          </a:p>
        </p:txBody>
      </p:sp>
      <p:sp>
        <p:nvSpPr>
          <p:cNvPr id="4" name="Slide Number Placeholder 3"/>
          <p:cNvSpPr>
            <a:spLocks noGrp="1"/>
          </p:cNvSpPr>
          <p:nvPr>
            <p:ph type="sldNum" sz="quarter" idx="5"/>
          </p:nvPr>
        </p:nvSpPr>
        <p:spPr/>
        <p:txBody>
          <a:bodyPr/>
          <a:lstStyle/>
          <a:p>
            <a:fld id="{3D71B577-20E8-40F1-8BCD-B131CF26BA17}" type="slidenum">
              <a:rPr lang="en-GB" smtClean="0"/>
              <a:t>15</a:t>
            </a:fld>
            <a:endParaRPr lang="en-GB"/>
          </a:p>
        </p:txBody>
      </p:sp>
    </p:spTree>
    <p:extLst>
      <p:ext uri="{BB962C8B-B14F-4D97-AF65-F5344CB8AC3E}">
        <p14:creationId xmlns:p14="http://schemas.microsoft.com/office/powerpoint/2010/main" val="4143199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0688" y="4785598"/>
            <a:ext cx="6058171" cy="3915489"/>
          </a:xfrm>
        </p:spPr>
        <p:txBody>
          <a:bodyPr/>
          <a:lstStyle/>
          <a:p>
            <a:pPr marL="0" algn="l" rtl="0" eaLnBrk="1" latinLnBrk="0" hangingPunct="1">
              <a:lnSpc>
                <a:spcPct val="115000"/>
              </a:lnSpc>
              <a:spcAft>
                <a:spcPts val="800"/>
              </a:spcAft>
            </a:pPr>
            <a:r>
              <a:rPr lang="en-GB" sz="1100" kern="1200" dirty="0">
                <a:solidFill>
                  <a:schemeClr val="tx1"/>
                </a:solidFill>
                <a:latin typeface="Arial" panose="020B0604020202020204" pitchFamily="34" charset="0"/>
                <a:cs typeface="Arial" panose="020B0604020202020204" pitchFamily="34" charset="0"/>
              </a:rPr>
              <a:t>Combining data from the two surveys we spoke about earlier, ITC assessed whether, and to what extent, pre-existing competitiveness factors influence business outcomes under fragility. Specifically, ITC has pinpointed </a:t>
            </a:r>
            <a:r>
              <a:rPr lang="en-GB" sz="1500" b="1" u="sng" kern="1200" dirty="0">
                <a:solidFill>
                  <a:schemeClr val="tx1"/>
                </a:solidFill>
                <a:latin typeface="Arial" panose="020B0604020202020204" pitchFamily="34" charset="0"/>
                <a:cs typeface="Arial" panose="020B0604020202020204" pitchFamily="34" charset="0"/>
              </a:rPr>
              <a:t>three firm-level actions </a:t>
            </a:r>
            <a:r>
              <a:rPr lang="en-GB" sz="1100" kern="1200" dirty="0">
                <a:solidFill>
                  <a:schemeClr val="tx1"/>
                </a:solidFill>
                <a:latin typeface="Arial" panose="020B0604020202020204" pitchFamily="34" charset="0"/>
                <a:cs typeface="Arial" panose="020B0604020202020204" pitchFamily="34" charset="0"/>
              </a:rPr>
              <a:t>that can partially make up for what the environment lacks: </a:t>
            </a:r>
          </a:p>
          <a:p>
            <a:pPr marL="0" lvl="0" indent="-342900" algn="l" rtl="0" eaLnBrk="1" latinLnBrk="0" hangingPunct="1">
              <a:lnSpc>
                <a:spcPct val="115000"/>
              </a:lnSpc>
              <a:spcBef>
                <a:spcPts val="600"/>
              </a:spcBef>
              <a:buFont typeface="Symbol" panose="05050102010706020507" pitchFamily="18" charset="2"/>
              <a:buChar char=""/>
            </a:pPr>
            <a:r>
              <a:rPr lang="en-GB" sz="1100" kern="1200" dirty="0">
                <a:solidFill>
                  <a:schemeClr val="tx1"/>
                </a:solidFill>
                <a:latin typeface="Arial" panose="020B0604020202020204" pitchFamily="34" charset="0"/>
                <a:cs typeface="Arial" panose="020B0604020202020204" pitchFamily="34" charset="0"/>
              </a:rPr>
              <a:t>Build connections with institutions, peers and buyers – social fragility;</a:t>
            </a:r>
          </a:p>
          <a:p>
            <a:pPr marL="0" lvl="0" indent="-342900" algn="l" rtl="0" eaLnBrk="1" latinLnBrk="0" hangingPunct="1">
              <a:lnSpc>
                <a:spcPct val="115000"/>
              </a:lnSpc>
              <a:buFont typeface="Symbol" panose="05050102010706020507" pitchFamily="18" charset="2"/>
              <a:buChar char=""/>
            </a:pPr>
            <a:r>
              <a:rPr lang="en-GB" sz="1100" kern="1200" dirty="0">
                <a:solidFill>
                  <a:schemeClr val="tx1"/>
                </a:solidFill>
                <a:latin typeface="Arial" panose="020B0604020202020204" pitchFamily="34" charset="0"/>
                <a:cs typeface="Arial" panose="020B0604020202020204" pitchFamily="34" charset="0"/>
              </a:rPr>
              <a:t>Improve financial management – economic fragility;</a:t>
            </a:r>
          </a:p>
          <a:p>
            <a:pPr marL="0" lvl="0" indent="-342900" algn="l" rtl="0" eaLnBrk="1" latinLnBrk="0" hangingPunct="1">
              <a:lnSpc>
                <a:spcPct val="115000"/>
              </a:lnSpc>
              <a:spcAft>
                <a:spcPts val="600"/>
              </a:spcAft>
              <a:buFont typeface="Symbol" panose="05050102010706020507" pitchFamily="18" charset="2"/>
              <a:buChar char=""/>
            </a:pPr>
            <a:r>
              <a:rPr lang="en-GB" sz="1100" kern="1200" dirty="0">
                <a:solidFill>
                  <a:schemeClr val="tx1"/>
                </a:solidFill>
                <a:latin typeface="Arial" panose="020B0604020202020204" pitchFamily="34" charset="0"/>
                <a:cs typeface="Arial" panose="020B0604020202020204" pitchFamily="34" charset="0"/>
              </a:rPr>
              <a:t>Identify and upgrade staff skills – economic and social fragility. </a:t>
            </a:r>
          </a:p>
          <a:p>
            <a:pPr marL="0" algn="l" rtl="0" eaLnBrk="1" latinLnBrk="0" hangingPunct="1">
              <a:lnSpc>
                <a:spcPct val="115000"/>
              </a:lnSpc>
              <a:spcBef>
                <a:spcPts val="1200"/>
              </a:spcBef>
              <a:spcAft>
                <a:spcPts val="800"/>
              </a:spcAft>
            </a:pPr>
            <a:r>
              <a:rPr lang="en-GB" sz="1100" kern="1200" dirty="0">
                <a:solidFill>
                  <a:schemeClr val="tx1"/>
                </a:solidFill>
                <a:latin typeface="Arial" panose="020B0604020202020204" pitchFamily="34" charset="0"/>
                <a:cs typeface="Arial" panose="020B0604020202020204" pitchFamily="34" charset="0"/>
              </a:rPr>
              <a:t>First, firms engaged with BSOs were more than 20 percentage points more likely to hire employees – a positive sign of growth – than companies without such connections. </a:t>
            </a:r>
          </a:p>
          <a:p>
            <a:pPr marL="0" algn="l" rtl="0" eaLnBrk="1" latinLnBrk="0" hangingPunct="1"/>
            <a:r>
              <a:rPr lang="en-GB" sz="1100" kern="1200" dirty="0">
                <a:solidFill>
                  <a:schemeClr val="tx1"/>
                </a:solidFill>
                <a:latin typeface="Arial" panose="020B0604020202020204" pitchFamily="34" charset="0"/>
                <a:cs typeface="Arial" panose="020B0604020202020204" pitchFamily="34" charset="0"/>
              </a:rPr>
              <a:t>Second, having strong internal financial management mechanisms can lessen the impacts of fragility. Companies that keep full economic records were twice as likely to report employee growth. </a:t>
            </a:r>
          </a:p>
          <a:p>
            <a:pPr marL="0" algn="l" rtl="0" eaLnBrk="1" latinLnBrk="0" hangingPunct="1"/>
            <a:endParaRPr lang="en-GB" sz="1100" kern="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Arial" panose="020B0604020202020204" pitchFamily="34" charset="0"/>
                <a:cs typeface="Arial" panose="020B0604020202020204" pitchFamily="34" charset="0"/>
              </a:rPr>
              <a:t>Finally, establishing a professional hiring process and identifying talent can help firms weather fragility’s economic impacts. Enterprises with an established hiring process were more likely to expand their labour force. A strong hiring process increases the likelihood of finding employees with the right set of skills. This matters as skilled workers are more efficient at adapting operations to new contexts, allowing firms to continue operating in periods of instability. </a:t>
            </a:r>
          </a:p>
        </p:txBody>
      </p:sp>
      <p:sp>
        <p:nvSpPr>
          <p:cNvPr id="4" name="Slide Number Placeholder 3"/>
          <p:cNvSpPr>
            <a:spLocks noGrp="1"/>
          </p:cNvSpPr>
          <p:nvPr>
            <p:ph type="sldNum" sz="quarter" idx="5"/>
          </p:nvPr>
        </p:nvSpPr>
        <p:spPr/>
        <p:txBody>
          <a:bodyPr/>
          <a:lstStyle/>
          <a:p>
            <a:fld id="{3D71B577-20E8-40F1-8BCD-B131CF26BA17}" type="slidenum">
              <a:rPr lang="en-GB" smtClean="0"/>
              <a:t>16</a:t>
            </a:fld>
            <a:endParaRPr lang="en-GB" dirty="0"/>
          </a:p>
        </p:txBody>
      </p:sp>
    </p:spTree>
    <p:extLst>
      <p:ext uri="{BB962C8B-B14F-4D97-AF65-F5344CB8AC3E}">
        <p14:creationId xmlns:p14="http://schemas.microsoft.com/office/powerpoint/2010/main" val="824469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0688" y="4785598"/>
            <a:ext cx="5964236" cy="3915489"/>
          </a:xfrm>
        </p:spPr>
        <p:txBody>
          <a:bodyPr/>
          <a:lstStyle/>
          <a:p>
            <a:pPr marL="0" algn="l" rtl="0" eaLnBrk="1" latinLnBrk="0" hangingPunct="1">
              <a:lnSpc>
                <a:spcPct val="115000"/>
              </a:lnSpc>
              <a:spcAft>
                <a:spcPts val="800"/>
              </a:spcAft>
            </a:pPr>
            <a:r>
              <a:rPr lang="en-GB" sz="1100" kern="1200" dirty="0">
                <a:solidFill>
                  <a:schemeClr val="tx1"/>
                </a:solidFill>
                <a:latin typeface="Arial" panose="020B0604020202020204" pitchFamily="34" charset="0"/>
                <a:cs typeface="Arial" panose="020B0604020202020204" pitchFamily="34" charset="0"/>
              </a:rPr>
              <a:t>However, firms’ own actions can only help in certain contexts, and do not protect them from all of fragility’s manifestations. </a:t>
            </a:r>
            <a:r>
              <a:rPr lang="en-GB" sz="1500" b="1" u="sng" kern="1200" dirty="0">
                <a:solidFill>
                  <a:schemeClr val="tx1"/>
                </a:solidFill>
                <a:latin typeface="Arial" panose="020B0604020202020204" pitchFamily="34" charset="0"/>
                <a:cs typeface="Arial" panose="020B0604020202020204" pitchFamily="34" charset="0"/>
              </a:rPr>
              <a:t>In fact, as fragility becomes worse or more widespread, firm-level actions no longer protect firms to the same extent, or at all. </a:t>
            </a:r>
          </a:p>
          <a:p>
            <a:pPr marL="0" algn="l" rtl="0" eaLnBrk="1" latinLnBrk="0" hangingPunct="1">
              <a:lnSpc>
                <a:spcPct val="115000"/>
              </a:lnSpc>
              <a:spcAft>
                <a:spcPts val="800"/>
              </a:spcAft>
            </a:pPr>
            <a:r>
              <a:rPr lang="en-GB" sz="1100" kern="1200" dirty="0">
                <a:solidFill>
                  <a:schemeClr val="tx1"/>
                </a:solidFill>
                <a:latin typeface="Arial" panose="020B0604020202020204" pitchFamily="34" charset="0"/>
                <a:cs typeface="Arial" panose="020B0604020202020204" pitchFamily="34" charset="0"/>
              </a:rPr>
              <a:t>Specifically, ITC analysis finds that, in less fragile countries, higher competitiveness is correlated with lower fragility. This means that actions aimed at increasing competitiveness can lessen firms’ exposure to fragility. </a:t>
            </a:r>
          </a:p>
          <a:p>
            <a:pPr marL="0" algn="l" rtl="0" eaLnBrk="1" latinLnBrk="0" hangingPunct="1">
              <a:lnSpc>
                <a:spcPct val="115000"/>
              </a:lnSpc>
              <a:spcAft>
                <a:spcPts val="800"/>
              </a:spcAft>
            </a:pPr>
            <a:r>
              <a:rPr lang="en-GB" sz="1100" kern="1200" dirty="0">
                <a:solidFill>
                  <a:schemeClr val="tx1"/>
                </a:solidFill>
                <a:latin typeface="Arial" panose="020B0604020202020204" pitchFamily="34" charset="0"/>
                <a:cs typeface="Arial" panose="020B0604020202020204" pitchFamily="34" charset="0"/>
              </a:rPr>
              <a:t>However, as the environment becomes more fragile, the relationship disappears. This suggests that, while firms’ actions do matter, factors in the national environment, over which companies individually have little influence, are just as important in determining their competitiveness – and experiences of fragility.</a:t>
            </a:r>
          </a:p>
          <a:p>
            <a:pPr marL="0" algn="l" rtl="0" eaLnBrk="1" latinLnBrk="0" hangingPunct="1">
              <a:lnSpc>
                <a:spcPct val="115000"/>
              </a:lnSpc>
              <a:spcAft>
                <a:spcPts val="800"/>
              </a:spcAft>
            </a:pPr>
            <a:r>
              <a:rPr lang="en-GB" sz="1100" kern="1200" dirty="0">
                <a:solidFill>
                  <a:schemeClr val="tx1"/>
                </a:solidFill>
                <a:latin typeface="Arial" panose="020B0604020202020204" pitchFamily="34" charset="0"/>
                <a:cs typeface="Arial" panose="020B0604020202020204" pitchFamily="34" charset="0"/>
              </a:rPr>
              <a:t>This is particularly the case when fragility is characterized by high levels of insecurity, as we found very little evidence that firm-level actions can blunt the impacts of fragility through the security pillar. What is worse, in these contexts, we may sometimes expose firms to more fragility by boosting their competitiveness – think of firms being more exposed to extortion or acts of violence. </a:t>
            </a:r>
          </a:p>
        </p:txBody>
      </p:sp>
      <p:sp>
        <p:nvSpPr>
          <p:cNvPr id="4" name="Slide Number Placeholder 3"/>
          <p:cNvSpPr>
            <a:spLocks noGrp="1"/>
          </p:cNvSpPr>
          <p:nvPr>
            <p:ph type="sldNum" sz="quarter" idx="5"/>
          </p:nvPr>
        </p:nvSpPr>
        <p:spPr/>
        <p:txBody>
          <a:bodyPr/>
          <a:lstStyle/>
          <a:p>
            <a:fld id="{3D71B577-20E8-40F1-8BCD-B131CF26BA17}" type="slidenum">
              <a:rPr lang="en-GB" smtClean="0"/>
              <a:t>17</a:t>
            </a:fld>
            <a:endParaRPr lang="en-GB"/>
          </a:p>
        </p:txBody>
      </p:sp>
    </p:spTree>
    <p:extLst>
      <p:ext uri="{BB962C8B-B14F-4D97-AF65-F5344CB8AC3E}">
        <p14:creationId xmlns:p14="http://schemas.microsoft.com/office/powerpoint/2010/main" val="1392480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0687" y="4785598"/>
            <a:ext cx="5964237" cy="3915489"/>
          </a:xfrm>
        </p:spPr>
        <p:txBody>
          <a:bodyPr/>
          <a:lstStyle/>
          <a:p>
            <a:pPr marL="0" marR="0" lvl="0" indent="0" algn="l" defTabSz="914377" rtl="0" eaLnBrk="1" fontAlgn="auto" latinLnBrk="0" hangingPunct="1">
              <a:lnSpc>
                <a:spcPct val="115000"/>
              </a:lnSpc>
              <a:spcBef>
                <a:spcPts val="0"/>
              </a:spcBef>
              <a:spcAft>
                <a:spcPts val="800"/>
              </a:spcAft>
              <a:buClrTx/>
              <a:buSzTx/>
              <a:buFontTx/>
              <a:buNone/>
              <a:tabLst/>
              <a:defRPr/>
            </a:pPr>
            <a:r>
              <a:rPr lang="en-GB" sz="1100" kern="1200" dirty="0">
                <a:solidFill>
                  <a:schemeClr val="tx1"/>
                </a:solidFill>
                <a:latin typeface="Arial" panose="020B0604020202020204" pitchFamily="34" charset="0"/>
                <a:cs typeface="Arial" panose="020B0604020202020204" pitchFamily="34" charset="0"/>
              </a:rPr>
              <a:t>Two critical implications come out of the preceding analysis. </a:t>
            </a:r>
          </a:p>
          <a:p>
            <a:pPr marL="0" marR="0" lvl="0" indent="0" algn="l" defTabSz="914377" rtl="0" eaLnBrk="1" fontAlgn="auto" latinLnBrk="0" hangingPunct="1">
              <a:lnSpc>
                <a:spcPct val="115000"/>
              </a:lnSpc>
              <a:spcBef>
                <a:spcPts val="0"/>
              </a:spcBef>
              <a:spcAft>
                <a:spcPts val="800"/>
              </a:spcAft>
              <a:buClrTx/>
              <a:buSzTx/>
              <a:buFontTx/>
              <a:buNone/>
              <a:tabLst/>
              <a:defRPr/>
            </a:pPr>
            <a:r>
              <a:rPr lang="en-GB" sz="1100" kern="1200" dirty="0">
                <a:solidFill>
                  <a:schemeClr val="tx1"/>
                </a:solidFill>
                <a:latin typeface="Arial" panose="020B0604020202020204" pitchFamily="34" charset="0"/>
                <a:cs typeface="Arial" panose="020B0604020202020204" pitchFamily="34" charset="0"/>
              </a:rPr>
              <a:t>First, there seems to be a window of opportunity in which firm-level support can yield positive outcomes, and this tends to be before fragility and violence engulf firms and their business ecosystem entirely. </a:t>
            </a:r>
          </a:p>
          <a:p>
            <a:pPr marL="0" marR="0" lvl="0" indent="0" algn="l" defTabSz="914377" rtl="0" eaLnBrk="1" fontAlgn="auto" latinLnBrk="0" hangingPunct="1">
              <a:lnSpc>
                <a:spcPct val="115000"/>
              </a:lnSpc>
              <a:spcBef>
                <a:spcPts val="0"/>
              </a:spcBef>
              <a:spcAft>
                <a:spcPts val="800"/>
              </a:spcAft>
              <a:buClrTx/>
              <a:buSzTx/>
              <a:buFontTx/>
              <a:buNone/>
              <a:tabLst/>
              <a:defRPr/>
            </a:pPr>
            <a:r>
              <a:rPr lang="en-GB" sz="1100" kern="1200" dirty="0">
                <a:solidFill>
                  <a:schemeClr val="tx1"/>
                </a:solidFill>
                <a:latin typeface="Arial" panose="020B0604020202020204" pitchFamily="34" charset="0"/>
                <a:cs typeface="Arial" panose="020B0604020202020204" pitchFamily="34" charset="0"/>
              </a:rPr>
              <a:t>Second, firm-level interventions are insufficient to secure the survival and growth of firms. It is also necessary to directly deal with the overarching situation of fragility and rebuild the state’s capacity to ensure a supportive and stable environment.</a:t>
            </a:r>
          </a:p>
          <a:p>
            <a:pPr marL="0" marR="0" lvl="0" indent="0" algn="l" defTabSz="914377" rtl="0" eaLnBrk="1" fontAlgn="auto" latinLnBrk="0" hangingPunct="1">
              <a:lnSpc>
                <a:spcPct val="115000"/>
              </a:lnSpc>
              <a:spcBef>
                <a:spcPts val="0"/>
              </a:spcBef>
              <a:spcAft>
                <a:spcPts val="800"/>
              </a:spcAft>
              <a:buClrTx/>
              <a:buSzTx/>
              <a:buFontTx/>
              <a:buNone/>
              <a:tabLst/>
              <a:defRPr/>
            </a:pPr>
            <a:r>
              <a:rPr lang="en-GB" sz="1100" dirty="0">
                <a:latin typeface="Arial" panose="020B0604020202020204" pitchFamily="34" charset="0"/>
                <a:cs typeface="Arial" panose="020B0604020202020204" pitchFamily="34" charset="0"/>
              </a:rPr>
              <a:t>And this is where I turn to our scene setter and panel, to focus on these policy level interventions that are necessary to create the foundation for small firms to survive and thrive. </a:t>
            </a:r>
            <a:endParaRPr lang="en-GB" sz="1100" kern="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71B577-20E8-40F1-8BCD-B131CF26BA17}" type="slidenum">
              <a:rPr lang="en-GB" smtClean="0"/>
              <a:t>18</a:t>
            </a:fld>
            <a:endParaRPr lang="en-GB"/>
          </a:p>
        </p:txBody>
      </p:sp>
    </p:spTree>
    <p:extLst>
      <p:ext uri="{BB962C8B-B14F-4D97-AF65-F5344CB8AC3E}">
        <p14:creationId xmlns:p14="http://schemas.microsoft.com/office/powerpoint/2010/main" val="3162128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71B577-20E8-40F1-8BCD-B131CF26BA17}" type="slidenum">
              <a:rPr lang="en-GB" smtClean="0"/>
              <a:t>19</a:t>
            </a:fld>
            <a:endParaRPr lang="en-GB"/>
          </a:p>
        </p:txBody>
      </p:sp>
    </p:spTree>
    <p:extLst>
      <p:ext uri="{BB962C8B-B14F-4D97-AF65-F5344CB8AC3E}">
        <p14:creationId xmlns:p14="http://schemas.microsoft.com/office/powerpoint/2010/main" val="2190914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0688" y="4785598"/>
            <a:ext cx="5964236" cy="3915489"/>
          </a:xfrm>
        </p:spPr>
        <p:txBody>
          <a:bodyPr/>
          <a:lstStyle/>
          <a:p>
            <a:pPr marL="0" algn="l" defTabSz="914377" rtl="0" eaLnBrk="1" latinLnBrk="0" hangingPunct="1"/>
            <a:r>
              <a:rPr lang="en-GB" sz="1100" dirty="0">
                <a:latin typeface="Arial" panose="020B0604020202020204" pitchFamily="34" charset="0"/>
                <a:cs typeface="Arial" panose="020B0604020202020204" pitchFamily="34" charset="0"/>
              </a:rPr>
              <a:t>I just said that ITC is increasingly engaged in fragile and conflict-affected settings. Unfortunately, this is not surprising, as the context around us is becoming more fragile. </a:t>
            </a:r>
          </a:p>
          <a:p>
            <a:pPr marL="0" algn="l" defTabSz="914377" rtl="0" eaLnBrk="1" latinLnBrk="0" hangingPunct="1"/>
            <a:endParaRPr lang="en-GB" sz="1100" kern="1200" dirty="0">
              <a:solidFill>
                <a:schemeClr val="tx1"/>
              </a:solidFill>
              <a:latin typeface="Arial" panose="020B0604020202020204" pitchFamily="34" charset="0"/>
              <a:cs typeface="Arial" panose="020B0604020202020204" pitchFamily="34" charset="0"/>
            </a:endParaRPr>
          </a:p>
          <a:p>
            <a:pPr marL="0" algn="l" defTabSz="914377" rtl="0" eaLnBrk="1" latinLnBrk="0" hangingPunct="1"/>
            <a:r>
              <a:rPr lang="en-GB" sz="1100" kern="1200" dirty="0">
                <a:solidFill>
                  <a:schemeClr val="tx1"/>
                </a:solidFill>
                <a:latin typeface="Arial" panose="020B0604020202020204" pitchFamily="34" charset="0"/>
                <a:cs typeface="Arial" panose="020B0604020202020204" pitchFamily="34" charset="0"/>
              </a:rPr>
              <a:t>One year ago, when our management chose the topic of this report, it felt timely, as the world was grappling with multiple and reinforcing crises such as climate change, and cost of living shocks in the post-COVID world.</a:t>
            </a:r>
          </a:p>
          <a:p>
            <a:pPr marL="0" algn="l" defTabSz="914377" rtl="0" eaLnBrk="1" latinLnBrk="0" hangingPunct="1"/>
            <a:endParaRPr lang="en-GB" sz="1100" kern="1200" dirty="0">
              <a:solidFill>
                <a:schemeClr val="tx1"/>
              </a:solidFill>
              <a:latin typeface="Arial" panose="020B0604020202020204" pitchFamily="34" charset="0"/>
              <a:cs typeface="Arial" panose="020B0604020202020204" pitchFamily="34" charset="0"/>
            </a:endParaRPr>
          </a:p>
          <a:p>
            <a:pPr marL="0" algn="l" defTabSz="914377" rtl="0" eaLnBrk="1" latinLnBrk="0" hangingPunct="1"/>
            <a:r>
              <a:rPr lang="en-GB" sz="1100" kern="1200" dirty="0">
                <a:solidFill>
                  <a:schemeClr val="tx1"/>
                </a:solidFill>
                <a:latin typeface="Arial" panose="020B0604020202020204" pitchFamily="34" charset="0"/>
                <a:cs typeface="Arial" panose="020B0604020202020204" pitchFamily="34" charset="0"/>
              </a:rPr>
              <a:t>It is disheartening to see that it became even more so, with conflict erupting across the globe. </a:t>
            </a:r>
          </a:p>
          <a:p>
            <a:pPr marL="0" marR="0" lvl="0" indent="0" algn="l" defTabSz="914377" rtl="0" eaLnBrk="1" fontAlgn="auto" latinLnBrk="0" hangingPunct="1">
              <a:buClrTx/>
              <a:buSzTx/>
              <a:buFontTx/>
              <a:buNone/>
              <a:tabLst/>
              <a:defRPr/>
            </a:pPr>
            <a:endParaRPr lang="en-GB" sz="1100" kern="1200" dirty="0">
              <a:solidFill>
                <a:schemeClr val="tx1"/>
              </a:solidFill>
              <a:latin typeface="Arial" panose="020B0604020202020204" pitchFamily="34" charset="0"/>
              <a:cs typeface="Arial" panose="020B0604020202020204" pitchFamily="34" charset="0"/>
            </a:endParaRPr>
          </a:p>
          <a:p>
            <a:pPr marL="0" marR="0" lvl="0" indent="0" algn="l" defTabSz="914377" rtl="0" eaLnBrk="1" fontAlgn="auto" latinLnBrk="0" hangingPunct="1">
              <a:buClrTx/>
              <a:buSzTx/>
              <a:buFontTx/>
              <a:buNone/>
              <a:tabLst/>
              <a:defRPr/>
            </a:pPr>
            <a:r>
              <a:rPr lang="en-GB" sz="1100" kern="1200" dirty="0">
                <a:solidFill>
                  <a:schemeClr val="tx1"/>
                </a:solidFill>
                <a:latin typeface="Arial" panose="020B0604020202020204" pitchFamily="34" charset="0"/>
                <a:cs typeface="Arial" panose="020B0604020202020204" pitchFamily="34" charset="0"/>
              </a:rPr>
              <a:t>As the types of crises that trigger fragility hit new places, others have found themselves trapped for decades. Of the 35 states classified as fragile by the World Bank in 2006, less than half (15) have since managed to break the cycle. Some of those that had moved out of fragility fell back again, however, and 19 countries that were not fragile in 2006 became so by 2022.</a:t>
            </a:r>
          </a:p>
          <a:p>
            <a:pPr marL="0" marR="0" lvl="0" indent="0" algn="l" defTabSz="914377" rtl="0" eaLnBrk="1" fontAlgn="auto" latinLnBrk="0" hangingPunct="1">
              <a:buClrTx/>
              <a:buSzTx/>
              <a:buFontTx/>
              <a:buNone/>
              <a:tabLst/>
              <a:defRPr/>
            </a:pPr>
            <a:endParaRPr lang="en-GB" sz="1100" kern="1200" dirty="0">
              <a:solidFill>
                <a:schemeClr val="tx1"/>
              </a:solidFill>
              <a:latin typeface="Arial" panose="020B0604020202020204" pitchFamily="34" charset="0"/>
              <a:cs typeface="Arial" panose="020B0604020202020204" pitchFamily="34" charset="0"/>
            </a:endParaRPr>
          </a:p>
          <a:p>
            <a:pPr marL="0" marR="0" lvl="0" indent="0" algn="l" defTabSz="914377" rtl="0" eaLnBrk="1" fontAlgn="auto" latinLnBrk="0" hangingPunct="1">
              <a:buClrTx/>
              <a:buSzTx/>
              <a:buFontTx/>
              <a:buNone/>
              <a:tabLst/>
              <a:defRPr/>
            </a:pPr>
            <a:r>
              <a:rPr lang="en-GB" sz="1500" b="1" u="sng" kern="1200" dirty="0">
                <a:solidFill>
                  <a:schemeClr val="tx1"/>
                </a:solidFill>
                <a:latin typeface="Arial" panose="020B0604020202020204" pitchFamily="34" charset="0"/>
                <a:cs typeface="Arial" panose="020B0604020202020204" pitchFamily="34" charset="0"/>
              </a:rPr>
              <a:t>Why does this matter? It matters because crises, and especially conflict, threaten livelihoods today, and cast a shadow on the future.</a:t>
            </a:r>
          </a:p>
        </p:txBody>
      </p:sp>
      <p:sp>
        <p:nvSpPr>
          <p:cNvPr id="4" name="Slide Number Placeholder 3"/>
          <p:cNvSpPr>
            <a:spLocks noGrp="1"/>
          </p:cNvSpPr>
          <p:nvPr>
            <p:ph type="sldNum" sz="quarter" idx="5"/>
          </p:nvPr>
        </p:nvSpPr>
        <p:spPr/>
        <p:txBody>
          <a:bodyPr/>
          <a:lstStyle/>
          <a:p>
            <a:fld id="{3D71B577-20E8-40F1-8BCD-B131CF26BA17}" type="slidenum">
              <a:rPr lang="en-GB" smtClean="0"/>
              <a:t>2</a:t>
            </a:fld>
            <a:endParaRPr lang="en-GB"/>
          </a:p>
        </p:txBody>
      </p:sp>
    </p:spTree>
    <p:extLst>
      <p:ext uri="{BB962C8B-B14F-4D97-AF65-F5344CB8AC3E}">
        <p14:creationId xmlns:p14="http://schemas.microsoft.com/office/powerpoint/2010/main" val="3107480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E0AD48-B5AA-4689-B4A2-D3E0DFDF7B42}" type="slidenum">
              <a:rPr lang="en-US" smtClean="0"/>
              <a:pPr/>
              <a:t>20</a:t>
            </a:fld>
            <a:endParaRPr lang="en-US"/>
          </a:p>
        </p:txBody>
      </p:sp>
    </p:spTree>
    <p:extLst>
      <p:ext uri="{BB962C8B-B14F-4D97-AF65-F5344CB8AC3E}">
        <p14:creationId xmlns:p14="http://schemas.microsoft.com/office/powerpoint/2010/main" val="238085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71B577-20E8-40F1-8BCD-B131CF26BA17}" type="slidenum">
              <a:rPr lang="en-GB" smtClean="0"/>
              <a:t>21</a:t>
            </a:fld>
            <a:endParaRPr lang="en-GB"/>
          </a:p>
        </p:txBody>
      </p:sp>
    </p:spTree>
    <p:extLst>
      <p:ext uri="{BB962C8B-B14F-4D97-AF65-F5344CB8AC3E}">
        <p14:creationId xmlns:p14="http://schemas.microsoft.com/office/powerpoint/2010/main" val="1993737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71B577-20E8-40F1-8BCD-B131CF26BA17}" type="slidenum">
              <a:rPr lang="en-GB" smtClean="0"/>
              <a:t>22</a:t>
            </a:fld>
            <a:endParaRPr lang="en-GB"/>
          </a:p>
        </p:txBody>
      </p:sp>
    </p:spTree>
    <p:extLst>
      <p:ext uri="{BB962C8B-B14F-4D97-AF65-F5344CB8AC3E}">
        <p14:creationId xmlns:p14="http://schemas.microsoft.com/office/powerpoint/2010/main" val="3946282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spcAft>
                <a:spcPts val="600"/>
              </a:spcAft>
              <a:buFont typeface="Wingdings" panose="05000000000000000000" pitchFamily="2" charset="2"/>
              <a:buChar char="Ø"/>
            </a:pPr>
            <a:r>
              <a:rPr lang="en-US" dirty="0">
                <a:solidFill>
                  <a:schemeClr val="bg1"/>
                </a:solidFill>
              </a:rPr>
              <a:t>Gathers data from enterprises using this approach to competitiveness</a:t>
            </a:r>
          </a:p>
          <a:p>
            <a:pPr marL="285750" indent="-285750">
              <a:lnSpc>
                <a:spcPct val="150000"/>
              </a:lnSpc>
              <a:spcAft>
                <a:spcPts val="600"/>
              </a:spcAft>
              <a:buFont typeface="Wingdings" panose="05000000000000000000" pitchFamily="2" charset="2"/>
              <a:buChar char="Ø"/>
            </a:pPr>
            <a:r>
              <a:rPr lang="en-GB" dirty="0">
                <a:solidFill>
                  <a:schemeClr val="bg1"/>
                </a:solidFill>
              </a:rPr>
              <a:t>Designed and supported by ITC with local partners </a:t>
            </a:r>
          </a:p>
          <a:p>
            <a:pPr marL="285750" indent="-285750">
              <a:lnSpc>
                <a:spcPct val="150000"/>
              </a:lnSpc>
              <a:spcAft>
                <a:spcPts val="600"/>
              </a:spcAft>
              <a:buFont typeface="Wingdings" panose="05000000000000000000" pitchFamily="2" charset="2"/>
              <a:buChar char="Ø"/>
            </a:pPr>
            <a:r>
              <a:rPr lang="en-US" dirty="0">
                <a:solidFill>
                  <a:schemeClr val="bg1"/>
                </a:solidFill>
              </a:rPr>
              <a:t>Used to measure fulfillment of corporate and project mandates</a:t>
            </a:r>
          </a:p>
          <a:p>
            <a:pPr marL="285750" indent="-285750">
              <a:lnSpc>
                <a:spcPct val="150000"/>
              </a:lnSpc>
              <a:spcAft>
                <a:spcPts val="600"/>
              </a:spcAft>
              <a:buFont typeface="Wingdings" panose="05000000000000000000" pitchFamily="2" charset="2"/>
              <a:buChar char="Ø"/>
            </a:pPr>
            <a:r>
              <a:rPr lang="en-US" dirty="0">
                <a:solidFill>
                  <a:schemeClr val="bg1"/>
                </a:solidFill>
              </a:rPr>
              <a:t>Adapted to national and/or project needs</a:t>
            </a:r>
          </a:p>
          <a:p>
            <a:endParaRPr lang="en-GB" dirty="0"/>
          </a:p>
        </p:txBody>
      </p:sp>
      <p:sp>
        <p:nvSpPr>
          <p:cNvPr id="4" name="Slide Number Placeholder 3"/>
          <p:cNvSpPr>
            <a:spLocks noGrp="1"/>
          </p:cNvSpPr>
          <p:nvPr>
            <p:ph type="sldNum" sz="quarter" idx="10"/>
          </p:nvPr>
        </p:nvSpPr>
        <p:spPr/>
        <p:txBody>
          <a:bodyPr/>
          <a:lstStyle/>
          <a:p>
            <a:fld id="{26E0AD48-B5AA-4689-B4A2-D3E0DFDF7B42}" type="slidenum">
              <a:rPr lang="en-US" smtClean="0"/>
              <a:pPr/>
              <a:t>23</a:t>
            </a:fld>
            <a:endParaRPr lang="en-US" dirty="0"/>
          </a:p>
        </p:txBody>
      </p:sp>
    </p:spTree>
    <p:extLst>
      <p:ext uri="{BB962C8B-B14F-4D97-AF65-F5344CB8AC3E}">
        <p14:creationId xmlns:p14="http://schemas.microsoft.com/office/powerpoint/2010/main" val="444205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Academically sound: used in Masters and based</a:t>
            </a:r>
            <a:r>
              <a:rPr lang="en-GB" baseline="0" dirty="0"/>
              <a:t> on Peer reviewed article</a:t>
            </a:r>
            <a:endParaRPr lang="en-GB" dirty="0"/>
          </a:p>
        </p:txBody>
      </p:sp>
      <p:sp>
        <p:nvSpPr>
          <p:cNvPr id="4" name="Slide Number Placeholder 3"/>
          <p:cNvSpPr>
            <a:spLocks noGrp="1"/>
          </p:cNvSpPr>
          <p:nvPr>
            <p:ph type="sldNum" sz="quarter" idx="10"/>
          </p:nvPr>
        </p:nvSpPr>
        <p:spPr/>
        <p:txBody>
          <a:bodyPr/>
          <a:lstStyle/>
          <a:p>
            <a:fld id="{26E0AD48-B5AA-4689-B4A2-D3E0DFDF7B42}" type="slidenum">
              <a:rPr lang="en-US" smtClean="0"/>
              <a:pPr/>
              <a:t>24</a:t>
            </a:fld>
            <a:endParaRPr lang="en-US"/>
          </a:p>
        </p:txBody>
      </p:sp>
    </p:spTree>
    <p:extLst>
      <p:ext uri="{BB962C8B-B14F-4D97-AF65-F5344CB8AC3E}">
        <p14:creationId xmlns:p14="http://schemas.microsoft.com/office/powerpoint/2010/main" val="2965077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E0AD48-B5AA-4689-B4A2-D3E0DFDF7B42}" type="slidenum">
              <a:rPr lang="en-US" smtClean="0"/>
              <a:pPr/>
              <a:t>25</a:t>
            </a:fld>
            <a:endParaRPr lang="en-US" dirty="0"/>
          </a:p>
        </p:txBody>
      </p:sp>
    </p:spTree>
    <p:extLst>
      <p:ext uri="{BB962C8B-B14F-4D97-AF65-F5344CB8AC3E}">
        <p14:creationId xmlns:p14="http://schemas.microsoft.com/office/powerpoint/2010/main" val="267801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the survey, ITC:</a:t>
            </a:r>
          </a:p>
          <a:p>
            <a:pPr lvl="0"/>
            <a:r>
              <a:rPr lang="en-GB" sz="1200" kern="1200" dirty="0">
                <a:solidFill>
                  <a:schemeClr val="tx1"/>
                </a:solidFill>
                <a:effectLst/>
                <a:latin typeface="+mn-lt"/>
                <a:ea typeface="+mn-ea"/>
                <a:cs typeface="+mn-cs"/>
              </a:rPr>
              <a:t>Works in partnership with a business support organization in the developing country to gather and analyse SME competitiveness data; </a:t>
            </a:r>
          </a:p>
          <a:p>
            <a:pPr lvl="0"/>
            <a:r>
              <a:rPr lang="en-GB" sz="1200" kern="1200" dirty="0">
                <a:solidFill>
                  <a:schemeClr val="tx1"/>
                </a:solidFill>
                <a:effectLst/>
                <a:latin typeface="+mn-lt"/>
                <a:ea typeface="+mn-ea"/>
                <a:cs typeface="+mn-cs"/>
              </a:rPr>
              <a:t>Supports the partner organization to select a sample of companies and interview and train a team of interviewers;</a:t>
            </a:r>
          </a:p>
          <a:p>
            <a:pPr lvl="0"/>
            <a:r>
              <a:rPr lang="en-GB" sz="1200" kern="1200" dirty="0">
                <a:solidFill>
                  <a:schemeClr val="tx1"/>
                </a:solidFill>
                <a:effectLst/>
                <a:latin typeface="+mn-lt"/>
                <a:ea typeface="+mn-ea"/>
                <a:cs typeface="+mn-cs"/>
              </a:rPr>
              <a:t>Provides a standard ITC questionnaire, and helps customize it to reflect local conditions. </a:t>
            </a:r>
          </a:p>
          <a:p>
            <a:r>
              <a:rPr lang="en-GB" sz="1200" kern="1200" dirty="0">
                <a:solidFill>
                  <a:schemeClr val="tx1"/>
                </a:solidFill>
                <a:effectLst/>
                <a:latin typeface="+mn-lt"/>
                <a:ea typeface="+mn-ea"/>
                <a:cs typeface="+mn-cs"/>
              </a:rPr>
              <a:t>The partner uses the questionnaire to collect data from hundreds of the country’s enterprises, with specially designed software. </a:t>
            </a:r>
          </a:p>
          <a:p>
            <a:endParaRPr lang="en-GB" dirty="0"/>
          </a:p>
        </p:txBody>
      </p:sp>
      <p:sp>
        <p:nvSpPr>
          <p:cNvPr id="4" name="Slide Number Placeholder 3"/>
          <p:cNvSpPr>
            <a:spLocks noGrp="1"/>
          </p:cNvSpPr>
          <p:nvPr>
            <p:ph type="sldNum" sz="quarter" idx="10"/>
          </p:nvPr>
        </p:nvSpPr>
        <p:spPr/>
        <p:txBody>
          <a:bodyPr/>
          <a:lstStyle/>
          <a:p>
            <a:fld id="{26E0AD48-B5AA-4689-B4A2-D3E0DFDF7B42}" type="slidenum">
              <a:rPr lang="en-US" smtClean="0"/>
              <a:pPr/>
              <a:t>26</a:t>
            </a:fld>
            <a:endParaRPr lang="en-US" dirty="0"/>
          </a:p>
        </p:txBody>
      </p:sp>
    </p:spTree>
    <p:extLst>
      <p:ext uri="{BB962C8B-B14F-4D97-AF65-F5344CB8AC3E}">
        <p14:creationId xmlns:p14="http://schemas.microsoft.com/office/powerpoint/2010/main" val="137163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0687" y="4785598"/>
            <a:ext cx="5964237" cy="4536822"/>
          </a:xfrm>
        </p:spPr>
        <p:txBody>
          <a:bodyPr/>
          <a:lstStyle/>
          <a:p>
            <a:pPr>
              <a:lnSpc>
                <a:spcPct val="115000"/>
              </a:lnSpc>
              <a:spcBef>
                <a:spcPts val="1200"/>
              </a:spcBef>
              <a:spcAft>
                <a:spcPts val="800"/>
              </a:spcAft>
            </a:pPr>
            <a:r>
              <a:rPr lang="en-GB" sz="1500" b="1" u="sng" kern="1200" dirty="0">
                <a:solidFill>
                  <a:schemeClr val="tx1"/>
                </a:solidFill>
                <a:latin typeface="Arial" panose="020B0604020202020204" pitchFamily="34" charset="0"/>
                <a:cs typeface="Arial" panose="020B0604020202020204" pitchFamily="34" charset="0"/>
              </a:rPr>
              <a:t>Today</a:t>
            </a:r>
            <a:r>
              <a:rPr lang="en-GB" sz="1100" kern="1200" dirty="0">
                <a:solidFill>
                  <a:schemeClr val="tx1"/>
                </a:solidFill>
                <a:latin typeface="Arial" panose="020B0604020202020204" pitchFamily="34" charset="0"/>
                <a:cs typeface="Arial" panose="020B0604020202020204" pitchFamily="34" charset="0"/>
              </a:rPr>
              <a:t>, fragility hampers people’s ability to lead peaceful and prosperous lives. </a:t>
            </a:r>
          </a:p>
          <a:p>
            <a:pPr>
              <a:lnSpc>
                <a:spcPct val="115000"/>
              </a:lnSpc>
              <a:spcBef>
                <a:spcPts val="1200"/>
              </a:spcBef>
              <a:spcAft>
                <a:spcPts val="800"/>
              </a:spcAft>
            </a:pPr>
            <a:r>
              <a:rPr lang="en-GB" sz="1100" kern="1200" dirty="0">
                <a:solidFill>
                  <a:schemeClr val="tx1"/>
                </a:solidFill>
                <a:latin typeface="Arial" panose="020B0604020202020204" pitchFamily="34" charset="0"/>
                <a:cs typeface="Arial" panose="020B0604020202020204" pitchFamily="34" charset="0"/>
              </a:rPr>
              <a:t>Countries affected by fragility are struggling to achieve most of the Sustainable Development Goals (SDGs).</a:t>
            </a:r>
          </a:p>
          <a:p>
            <a:pPr>
              <a:lnSpc>
                <a:spcPct val="115000"/>
              </a:lnSpc>
              <a:spcBef>
                <a:spcPts val="1200"/>
              </a:spcBef>
              <a:spcAft>
                <a:spcPts val="800"/>
              </a:spcAft>
            </a:pPr>
            <a:r>
              <a:rPr lang="en-GB" sz="1100" kern="1200" dirty="0">
                <a:solidFill>
                  <a:schemeClr val="tx1"/>
                </a:solidFill>
                <a:latin typeface="Arial" panose="020B0604020202020204" pitchFamily="34" charset="0"/>
                <a:cs typeface="Arial" panose="020B0604020202020204" pitchFamily="34" charset="0"/>
              </a:rPr>
              <a:t>For instance, four in five countries classified as fragile reported facing major challenges in meeting SDG 1 (No poverty), compared with one in five not affected by fragility. </a:t>
            </a:r>
          </a:p>
          <a:p>
            <a:pPr>
              <a:lnSpc>
                <a:spcPct val="115000"/>
              </a:lnSpc>
              <a:spcBef>
                <a:spcPts val="1200"/>
              </a:spcBef>
              <a:spcAft>
                <a:spcPts val="800"/>
              </a:spcAft>
            </a:pPr>
            <a:r>
              <a:rPr lang="en-GB" sz="1100" kern="1200" dirty="0">
                <a:solidFill>
                  <a:schemeClr val="tx1"/>
                </a:solidFill>
                <a:latin typeface="Arial" panose="020B0604020202020204" pitchFamily="34" charset="0"/>
                <a:cs typeface="Arial" panose="020B0604020202020204" pitchFamily="34" charset="0"/>
              </a:rPr>
              <a:t>Three in every four countries affected by fragility reported major challenges in achieving SDG 5 (Gender equality), compared with less than one quarter of those not impacted.  </a:t>
            </a:r>
          </a:p>
          <a:p>
            <a:pPr>
              <a:lnSpc>
                <a:spcPct val="115000"/>
              </a:lnSpc>
              <a:spcBef>
                <a:spcPts val="1200"/>
              </a:spcBef>
              <a:spcAft>
                <a:spcPts val="800"/>
              </a:spcAft>
            </a:pPr>
            <a:r>
              <a:rPr lang="en-GB" sz="1100" kern="1200" dirty="0">
                <a:solidFill>
                  <a:schemeClr val="tx1"/>
                </a:solidFill>
                <a:latin typeface="Arial" panose="020B0604020202020204" pitchFamily="34" charset="0"/>
                <a:cs typeface="Arial" panose="020B0604020202020204" pitchFamily="34" charset="0"/>
              </a:rPr>
              <a:t>Similarly, nine out of ten countries affected by fragility report major challenges in achieving SDG 9 (Industry, innovation, and infrastructure), compared with three out of ten of those not affected.</a:t>
            </a:r>
          </a:p>
          <a:p>
            <a:pPr>
              <a:lnSpc>
                <a:spcPct val="115000"/>
              </a:lnSpc>
              <a:spcBef>
                <a:spcPts val="1200"/>
              </a:spcBef>
              <a:spcAft>
                <a:spcPts val="800"/>
              </a:spcAft>
            </a:pPr>
            <a:r>
              <a:rPr lang="en-GB" sz="1500" b="1" u="sng" dirty="0">
                <a:latin typeface="Arial" panose="020B0604020202020204" pitchFamily="34" charset="0"/>
                <a:cs typeface="Arial" panose="020B0604020202020204" pitchFamily="34" charset="0"/>
              </a:rPr>
              <a:t>Certainly, there are many other factors that connect fragility to challenges in meeting the SDGs, including income, for instance. But the truth is, if we, as an international community, are to meet the goals that we collectively set, more attention needs to be given to these fragile and conflict-affected settings. </a:t>
            </a:r>
            <a:endParaRPr lang="en-GB" sz="1500" b="1" u="sng" kern="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71B577-20E8-40F1-8BCD-B131CF26BA17}" type="slidenum">
              <a:rPr lang="en-GB" smtClean="0"/>
              <a:t>3</a:t>
            </a:fld>
            <a:endParaRPr lang="en-GB"/>
          </a:p>
        </p:txBody>
      </p:sp>
    </p:spTree>
    <p:extLst>
      <p:ext uri="{BB962C8B-B14F-4D97-AF65-F5344CB8AC3E}">
        <p14:creationId xmlns:p14="http://schemas.microsoft.com/office/powerpoint/2010/main" val="188714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0687" y="4785598"/>
            <a:ext cx="5964237" cy="3915489"/>
          </a:xfrm>
        </p:spPr>
        <p:txBody>
          <a:bodyPr/>
          <a:lstStyle/>
          <a:p>
            <a:pPr marL="0" algn="l" defTabSz="914377" rtl="0" eaLnBrk="1" latinLnBrk="0" hangingPunct="1">
              <a:lnSpc>
                <a:spcPct val="115000"/>
              </a:lnSpc>
              <a:spcBef>
                <a:spcPts val="1200"/>
              </a:spcBef>
              <a:spcAft>
                <a:spcPts val="800"/>
              </a:spcAft>
            </a:pPr>
            <a:r>
              <a:rPr lang="en-GB" sz="1100" kern="1200" dirty="0">
                <a:solidFill>
                  <a:schemeClr val="tx1"/>
                </a:solidFill>
                <a:latin typeface="Arial" panose="020B0604020202020204" pitchFamily="34" charset="0"/>
                <a:cs typeface="Arial" panose="020B0604020202020204" pitchFamily="34" charset="0"/>
              </a:rPr>
              <a:t>Now looking at the </a:t>
            </a:r>
            <a:r>
              <a:rPr lang="en-GB" sz="1500" b="1" u="sng" kern="1200" dirty="0">
                <a:solidFill>
                  <a:schemeClr val="tx1"/>
                </a:solidFill>
                <a:latin typeface="Arial" panose="020B0604020202020204" pitchFamily="34" charset="0"/>
                <a:cs typeface="Arial" panose="020B0604020202020204" pitchFamily="34" charset="0"/>
              </a:rPr>
              <a:t>future</a:t>
            </a:r>
            <a:r>
              <a:rPr lang="en-GB" sz="1100" kern="1200" dirty="0">
                <a:solidFill>
                  <a:schemeClr val="tx1"/>
                </a:solidFill>
                <a:latin typeface="Arial" panose="020B0604020202020204" pitchFamily="34" charset="0"/>
                <a:cs typeface="Arial" panose="020B0604020202020204" pitchFamily="34" charset="0"/>
              </a:rPr>
              <a:t>, fragility is not only more pervasive, but also more persistent. </a:t>
            </a:r>
          </a:p>
          <a:p>
            <a:pPr marL="0" algn="l" defTabSz="914377" rtl="0" eaLnBrk="1" latinLnBrk="0" hangingPunct="1">
              <a:lnSpc>
                <a:spcPct val="115000"/>
              </a:lnSpc>
              <a:spcBef>
                <a:spcPts val="1200"/>
              </a:spcBef>
              <a:spcAft>
                <a:spcPts val="800"/>
              </a:spcAft>
            </a:pPr>
            <a:r>
              <a:rPr lang="en-GB" sz="1100" kern="1200" dirty="0">
                <a:solidFill>
                  <a:schemeClr val="tx1"/>
                </a:solidFill>
                <a:latin typeface="Arial" panose="020B0604020202020204" pitchFamily="34" charset="0"/>
                <a:cs typeface="Arial" panose="020B0604020202020204" pitchFamily="34" charset="0"/>
              </a:rPr>
              <a:t>In 2021, 33 countries were involved in at least one conflict – a number that has increased considerably since World War II. </a:t>
            </a:r>
          </a:p>
          <a:p>
            <a:pPr marL="0" algn="l" defTabSz="914377" rtl="0" eaLnBrk="1" latinLnBrk="0" hangingPunct="1">
              <a:lnSpc>
                <a:spcPct val="115000"/>
              </a:lnSpc>
              <a:spcBef>
                <a:spcPts val="1200"/>
              </a:spcBef>
              <a:spcAft>
                <a:spcPts val="800"/>
              </a:spcAft>
              <a:tabLst>
                <a:tab pos="228600" algn="l"/>
              </a:tabLst>
            </a:pPr>
            <a:r>
              <a:rPr lang="en-US" sz="1100" kern="1200" dirty="0">
                <a:solidFill>
                  <a:schemeClr val="tx1"/>
                </a:solidFill>
                <a:latin typeface="Arial" panose="020B0604020202020204" pitchFamily="34" charset="0"/>
                <a:cs typeface="Arial" panose="020B0604020202020204" pitchFamily="34" charset="0"/>
              </a:rPr>
              <a:t>Instability is also spilling across borders. In 1991, only 4% of civil wars involved foreign forces. By 2021, the number had risen 12-fold to 48%. In addition, the number of people forced to flee their homes, some to </a:t>
            </a:r>
            <a:r>
              <a:rPr lang="en-US" sz="1100" kern="1200" dirty="0" err="1">
                <a:solidFill>
                  <a:schemeClr val="tx1"/>
                </a:solidFill>
                <a:latin typeface="Arial" panose="020B0604020202020204" pitchFamily="34" charset="0"/>
                <a:cs typeface="Arial" panose="020B0604020202020204" pitchFamily="34" charset="0"/>
              </a:rPr>
              <a:t>neighbouring</a:t>
            </a:r>
            <a:r>
              <a:rPr lang="en-US" sz="1100" kern="1200" dirty="0">
                <a:solidFill>
                  <a:schemeClr val="tx1"/>
                </a:solidFill>
                <a:latin typeface="Arial" panose="020B0604020202020204" pitchFamily="34" charset="0"/>
                <a:cs typeface="Arial" panose="020B0604020202020204" pitchFamily="34" charset="0"/>
              </a:rPr>
              <a:t> countries and beyond, has doubled in the past decade, to roughly 100 million. </a:t>
            </a:r>
            <a:endParaRPr lang="en-GB" sz="1100" kern="1200" dirty="0">
              <a:solidFill>
                <a:schemeClr val="tx1"/>
              </a:solidFill>
              <a:latin typeface="Arial" panose="020B0604020202020204" pitchFamily="34" charset="0"/>
              <a:cs typeface="Arial" panose="020B0604020202020204" pitchFamily="34" charset="0"/>
            </a:endParaRPr>
          </a:p>
          <a:p>
            <a:pPr marL="0" algn="l" defTabSz="914377" rtl="0" eaLnBrk="1" latinLnBrk="0" hangingPunct="1">
              <a:lnSpc>
                <a:spcPct val="115000"/>
              </a:lnSpc>
              <a:spcBef>
                <a:spcPts val="1200"/>
              </a:spcBef>
              <a:spcAft>
                <a:spcPts val="800"/>
              </a:spcAft>
              <a:tabLst>
                <a:tab pos="228600" algn="l"/>
              </a:tabLst>
            </a:pPr>
            <a:r>
              <a:rPr lang="en-US" sz="1100" kern="1200" dirty="0">
                <a:solidFill>
                  <a:schemeClr val="tx1"/>
                </a:solidFill>
                <a:latin typeface="Arial" panose="020B0604020202020204" pitchFamily="34" charset="0"/>
                <a:cs typeface="Arial" panose="020B0604020202020204" pitchFamily="34" charset="0"/>
              </a:rPr>
              <a:t>The challenge to global development posed by conflict has thus become more acute, especially as many drag out over time, involving more countries and with more spillover effects. </a:t>
            </a:r>
          </a:p>
          <a:p>
            <a:pPr marL="0" algn="l" defTabSz="914377" rtl="0" eaLnBrk="1" latinLnBrk="0" hangingPunct="1">
              <a:lnSpc>
                <a:spcPct val="115000"/>
              </a:lnSpc>
              <a:spcBef>
                <a:spcPts val="1200"/>
              </a:spcBef>
              <a:spcAft>
                <a:spcPts val="800"/>
              </a:spcAft>
              <a:tabLst>
                <a:tab pos="228600" algn="l"/>
              </a:tabLst>
            </a:pPr>
            <a:r>
              <a:rPr lang="en-US" sz="1100" kern="1200" dirty="0">
                <a:solidFill>
                  <a:schemeClr val="tx1"/>
                </a:solidFill>
                <a:latin typeface="Arial" panose="020B0604020202020204" pitchFamily="34" charset="0"/>
                <a:cs typeface="Arial" panose="020B0604020202020204" pitchFamily="34" charset="0"/>
              </a:rPr>
              <a:t>For these reasons, the Doha Programme of Action 2022–2031 argues that there can be ‘no sustainable development without peace and no peace without sustainable development’. </a:t>
            </a:r>
          </a:p>
          <a:p>
            <a:pPr marL="0" algn="l" defTabSz="914377" rtl="0" eaLnBrk="1" latinLnBrk="0" hangingPunct="1">
              <a:lnSpc>
                <a:spcPct val="115000"/>
              </a:lnSpc>
              <a:spcBef>
                <a:spcPts val="1200"/>
              </a:spcBef>
              <a:spcAft>
                <a:spcPts val="800"/>
              </a:spcAft>
              <a:tabLst>
                <a:tab pos="228600" algn="l"/>
              </a:tabLst>
            </a:pPr>
            <a:r>
              <a:rPr lang="en-US" sz="1500" b="1" u="sng" dirty="0">
                <a:latin typeface="Arial" panose="020B0604020202020204" pitchFamily="34" charset="0"/>
                <a:cs typeface="Arial" panose="020B0604020202020204" pitchFamily="34" charset="0"/>
              </a:rPr>
              <a:t>For ITC, </a:t>
            </a:r>
            <a:r>
              <a:rPr lang="en-GB" sz="1500" b="1" u="sng" kern="1200" dirty="0">
                <a:solidFill>
                  <a:schemeClr val="tx1"/>
                </a:solidFill>
                <a:latin typeface="Arial" panose="020B0604020202020204" pitchFamily="34" charset="0"/>
                <a:cs typeface="Arial" panose="020B0604020202020204" pitchFamily="34" charset="0"/>
              </a:rPr>
              <a:t>if small businesses are critical in fostering sustainable development, then there is potentially a role for them in fostering peace. But we had to understand this relationship better. </a:t>
            </a:r>
          </a:p>
        </p:txBody>
      </p:sp>
      <p:sp>
        <p:nvSpPr>
          <p:cNvPr id="4" name="Slide Number Placeholder 3"/>
          <p:cNvSpPr>
            <a:spLocks noGrp="1"/>
          </p:cNvSpPr>
          <p:nvPr>
            <p:ph type="sldNum" sz="quarter" idx="5"/>
          </p:nvPr>
        </p:nvSpPr>
        <p:spPr/>
        <p:txBody>
          <a:bodyPr/>
          <a:lstStyle/>
          <a:p>
            <a:fld id="{3D71B577-20E8-40F1-8BCD-B131CF26BA17}" type="slidenum">
              <a:rPr lang="en-GB" smtClean="0"/>
              <a:t>4</a:t>
            </a:fld>
            <a:endParaRPr lang="en-GB"/>
          </a:p>
        </p:txBody>
      </p:sp>
    </p:spTree>
    <p:extLst>
      <p:ext uri="{BB962C8B-B14F-4D97-AF65-F5344CB8AC3E}">
        <p14:creationId xmlns:p14="http://schemas.microsoft.com/office/powerpoint/2010/main" val="410578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0687" y="4785598"/>
            <a:ext cx="5964237" cy="3915489"/>
          </a:xfrm>
        </p:spPr>
        <p:txBody>
          <a:bodyPr/>
          <a:lstStyle/>
          <a:p>
            <a:pPr>
              <a:lnSpc>
                <a:spcPct val="115000"/>
              </a:lnSpc>
              <a:spcBef>
                <a:spcPts val="1200"/>
              </a:spcBef>
              <a:spcAft>
                <a:spcPts val="800"/>
              </a:spcAft>
            </a:pPr>
            <a:r>
              <a:rPr lang="en-GB" sz="1500" b="1" u="sng" kern="1200" dirty="0">
                <a:solidFill>
                  <a:schemeClr val="tx1"/>
                </a:solidFill>
                <a:latin typeface="Arial" panose="020B0604020202020204" pitchFamily="34" charset="0"/>
                <a:cs typeface="Arial" panose="020B0604020202020204" pitchFamily="34" charset="0"/>
              </a:rPr>
              <a:t>So why small businesses matter in fragility?</a:t>
            </a:r>
          </a:p>
          <a:p>
            <a:pPr marL="0" indent="0">
              <a:buFont typeface="Arial" panose="020B0604020202020204" pitchFamily="34" charset="0"/>
              <a:buNone/>
            </a:pPr>
            <a:endParaRPr lang="en-GB" sz="1100" kern="120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kern="1200" dirty="0">
                <a:solidFill>
                  <a:schemeClr val="tx1"/>
                </a:solidFill>
                <a:latin typeface="Arial" panose="020B0604020202020204" pitchFamily="34" charset="0"/>
                <a:cs typeface="Arial" panose="020B0604020202020204" pitchFamily="34" charset="0"/>
              </a:rPr>
              <a:t>In fragile settings, MSMEs comprise 90% of all businesses, with a stronger presence of smaller firms</a:t>
            </a:r>
          </a:p>
          <a:p>
            <a:pPr marL="0" indent="0">
              <a:buFont typeface="Arial" panose="020B0604020202020204" pitchFamily="34" charset="0"/>
              <a:buNone/>
            </a:pPr>
            <a:endParaRPr lang="en-US" sz="1100" kern="120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kern="1200" dirty="0">
                <a:solidFill>
                  <a:schemeClr val="tx1"/>
                </a:solidFill>
                <a:latin typeface="Arial" panose="020B0604020202020204" pitchFamily="34" charset="0"/>
                <a:cs typeface="Arial" panose="020B0604020202020204" pitchFamily="34" charset="0"/>
              </a:rPr>
              <a:t>If they survive, they can provide some of the jobs, goods and services needed to meet basic societal needs, helping sustain the livelihoods of millions. </a:t>
            </a:r>
          </a:p>
          <a:p>
            <a:pPr marL="0" indent="0">
              <a:buFont typeface="Arial" panose="020B0604020202020204" pitchFamily="34" charset="0"/>
              <a:buNone/>
            </a:pPr>
            <a:endParaRPr lang="en-US" sz="1100" kern="120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kern="1200" dirty="0">
                <a:solidFill>
                  <a:schemeClr val="tx1"/>
                </a:solidFill>
                <a:latin typeface="Arial" panose="020B0604020202020204" pitchFamily="34" charset="0"/>
                <a:cs typeface="Arial" panose="020B0604020202020204" pitchFamily="34" charset="0"/>
              </a:rPr>
              <a:t>But also, if they are to go beyond merely surviving, and are set on a growth trajectory, assuming proper conditions are in place, they could help sustain long-term stability</a:t>
            </a:r>
            <a:r>
              <a:rPr lang="en-CH" sz="1100" kern="1200" dirty="0">
                <a:solidFill>
                  <a:schemeClr val="tx1"/>
                </a:solidFill>
                <a:latin typeface="Arial" panose="020B0604020202020204" pitchFamily="34" charset="0"/>
                <a:cs typeface="Arial" panose="020B0604020202020204" pitchFamily="34" charset="0"/>
              </a:rPr>
              <a:t>.</a:t>
            </a:r>
            <a:r>
              <a:rPr lang="en-GB" sz="1100" kern="1200" dirty="0">
                <a:solidFill>
                  <a:schemeClr val="tx1"/>
                </a:solidFill>
                <a:latin typeface="Arial" panose="020B0604020202020204" pitchFamily="34" charset="0"/>
                <a:cs typeface="Arial" panose="020B0604020202020204" pitchFamily="34" charset="0"/>
              </a:rPr>
              <a:t> </a:t>
            </a:r>
            <a:endParaRPr lang="en-US" sz="1100" kern="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71B577-20E8-40F1-8BCD-B131CF26BA17}" type="slidenum">
              <a:rPr lang="en-GB" smtClean="0"/>
              <a:t>5</a:t>
            </a:fld>
            <a:endParaRPr lang="en-GB"/>
          </a:p>
        </p:txBody>
      </p:sp>
    </p:spTree>
    <p:extLst>
      <p:ext uri="{BB962C8B-B14F-4D97-AF65-F5344CB8AC3E}">
        <p14:creationId xmlns:p14="http://schemas.microsoft.com/office/powerpoint/2010/main" val="306319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0361" y="4785598"/>
            <a:ext cx="6601522" cy="5158502"/>
          </a:xfrm>
        </p:spPr>
        <p:txBody>
          <a:bodyPr/>
          <a:lstStyle/>
          <a:p>
            <a:pPr>
              <a:lnSpc>
                <a:spcPct val="115000"/>
              </a:lnSpc>
            </a:pPr>
            <a:r>
              <a:rPr lang="en-GB" sz="1100" kern="1200" dirty="0">
                <a:solidFill>
                  <a:schemeClr val="tx1"/>
                </a:solidFill>
                <a:latin typeface="Arial" panose="020B0604020202020204" pitchFamily="34" charset="0"/>
                <a:cs typeface="Arial" panose="020B0604020202020204" pitchFamily="34" charset="0"/>
              </a:rPr>
              <a:t>The problem is that businesses are really undercut in these environments.</a:t>
            </a:r>
          </a:p>
          <a:p>
            <a:pPr>
              <a:lnSpc>
                <a:spcPct val="115000"/>
              </a:lnSpc>
            </a:pPr>
            <a:endParaRPr lang="en-GB" sz="1100" dirty="0">
              <a:latin typeface="Arial" panose="020B0604020202020204" pitchFamily="34" charset="0"/>
              <a:cs typeface="Arial" panose="020B0604020202020204" pitchFamily="34" charset="0"/>
            </a:endParaRPr>
          </a:p>
          <a:p>
            <a:pPr>
              <a:lnSpc>
                <a:spcPct val="115000"/>
              </a:lnSpc>
            </a:pPr>
            <a:r>
              <a:rPr lang="en-GB" sz="1100" kern="1200" dirty="0">
                <a:solidFill>
                  <a:schemeClr val="tx1"/>
                </a:solidFill>
                <a:latin typeface="Arial" panose="020B0604020202020204" pitchFamily="34" charset="0"/>
                <a:cs typeface="Arial" panose="020B0604020202020204" pitchFamily="34" charset="0"/>
              </a:rPr>
              <a:t>From the literature, and </a:t>
            </a:r>
            <a:r>
              <a:rPr lang="en-GB" sz="1500" b="1" u="sng" kern="1200" dirty="0">
                <a:solidFill>
                  <a:schemeClr val="tx1"/>
                </a:solidFill>
                <a:latin typeface="Arial" panose="020B0604020202020204" pitchFamily="34" charset="0"/>
                <a:cs typeface="Arial" panose="020B0604020202020204" pitchFamily="34" charset="0"/>
              </a:rPr>
              <a:t>cross-country analysis</a:t>
            </a:r>
            <a:r>
              <a:rPr lang="en-GB" sz="1100" kern="1200" dirty="0">
                <a:solidFill>
                  <a:schemeClr val="tx1"/>
                </a:solidFill>
                <a:latin typeface="Arial" panose="020B0604020202020204" pitchFamily="34" charset="0"/>
                <a:cs typeface="Arial" panose="020B0604020202020204" pitchFamily="34" charset="0"/>
              </a:rPr>
              <a:t>, we know that most firms are hurt by fragility – though many studies also point to opportunities – across a firm’s life cycle. We know, for instance, that the cost of starting a business in fragile settings is twice the world average, and more than 15 times the cost in high-income countries.  </a:t>
            </a:r>
          </a:p>
          <a:p>
            <a:pPr marL="0" marR="0" lvl="0" indent="0" algn="l" defTabSz="914400" rtl="0" eaLnBrk="1" fontAlgn="auto" latinLnBrk="0" hangingPunct="1">
              <a:lnSpc>
                <a:spcPct val="115000"/>
              </a:lnSpc>
              <a:buClrTx/>
              <a:buSzTx/>
              <a:buFontTx/>
              <a:buNone/>
              <a:tabLst/>
              <a:defRPr/>
            </a:pPr>
            <a:endParaRPr lang="en-US" sz="1100" kern="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buClrTx/>
              <a:buSzTx/>
              <a:buFontTx/>
              <a:buNone/>
              <a:tabLst/>
              <a:defRPr/>
            </a:pPr>
            <a:r>
              <a:rPr lang="en-US" sz="1100" kern="1200" dirty="0">
                <a:solidFill>
                  <a:schemeClr val="tx1"/>
                </a:solidFill>
                <a:latin typeface="Arial" panose="020B0604020202020204" pitchFamily="34" charset="0"/>
                <a:cs typeface="Arial" panose="020B0604020202020204" pitchFamily="34" charset="0"/>
              </a:rPr>
              <a:t>Survivalist entrepreneurship is also evident in the form of self-employment. Because informality is prevalent and salaried occupations are rare, self-employment becomes a coping mechanism. Between 2006 and 2020, around 70% of all employment in fragile and conflict affected situations was self-employment, compared with a world average slightly below 50%.</a:t>
            </a:r>
          </a:p>
          <a:p>
            <a:pPr>
              <a:lnSpc>
                <a:spcPct val="115000"/>
              </a:lnSpc>
            </a:pPr>
            <a:endParaRPr lang="en-US" sz="1100" kern="1200" dirty="0">
              <a:solidFill>
                <a:schemeClr val="tx1"/>
              </a:solidFill>
              <a:latin typeface="Arial" panose="020B0604020202020204" pitchFamily="34" charset="0"/>
              <a:cs typeface="Arial" panose="020B0604020202020204" pitchFamily="34" charset="0"/>
            </a:endParaRPr>
          </a:p>
          <a:p>
            <a:pPr>
              <a:lnSpc>
                <a:spcPct val="115000"/>
              </a:lnSpc>
            </a:pPr>
            <a:r>
              <a:rPr lang="en-US" sz="1100" kern="1200" dirty="0">
                <a:solidFill>
                  <a:schemeClr val="tx1"/>
                </a:solidFill>
                <a:latin typeface="Arial" panose="020B0604020202020204" pitchFamily="34" charset="0"/>
                <a:cs typeface="Arial" panose="020B0604020202020204" pitchFamily="34" charset="0"/>
              </a:rPr>
              <a:t>Firms intending on formalizing and growing are deterred by the excessive cost and time, meaning they remain informal and fairly small. This is exacerbated by the fact that innovation among firms in fragile settings is scarce, or frugal at best. </a:t>
            </a:r>
          </a:p>
          <a:p>
            <a:pPr>
              <a:lnSpc>
                <a:spcPct val="115000"/>
              </a:lnSpc>
            </a:pPr>
            <a:endParaRPr lang="en-US" sz="1100" kern="1200" dirty="0">
              <a:solidFill>
                <a:schemeClr val="tx1"/>
              </a:solidFill>
              <a:latin typeface="Arial" panose="020B0604020202020204" pitchFamily="34" charset="0"/>
              <a:cs typeface="Arial" panose="020B0604020202020204" pitchFamily="34" charset="0"/>
            </a:endParaRPr>
          </a:p>
          <a:p>
            <a:pPr>
              <a:lnSpc>
                <a:spcPct val="115000"/>
              </a:lnSpc>
            </a:pPr>
            <a:r>
              <a:rPr lang="en-US" sz="1100" kern="1200" dirty="0">
                <a:solidFill>
                  <a:schemeClr val="tx1"/>
                </a:solidFill>
                <a:latin typeface="Arial" panose="020B0604020202020204" pitchFamily="34" charset="0"/>
                <a:cs typeface="Arial" panose="020B0604020202020204" pitchFamily="34" charset="0"/>
              </a:rPr>
              <a:t>Internationalizing firms also face significant hurdles. Unsurprisingly</a:t>
            </a:r>
            <a:r>
              <a:rPr lang="en-US" sz="1500" b="1" u="sng" kern="1200" dirty="0">
                <a:solidFill>
                  <a:schemeClr val="tx1"/>
                </a:solidFill>
                <a:latin typeface="Arial" panose="020B0604020202020204" pitchFamily="34" charset="0"/>
                <a:cs typeface="Arial" panose="020B0604020202020204" pitchFamily="34" charset="0"/>
              </a:rPr>
              <a:t>, ITC analysis shows that as areas become more fragile, the number of exporters decreases substantially</a:t>
            </a:r>
            <a:r>
              <a:rPr lang="en-US" sz="1100" kern="1200" dirty="0">
                <a:solidFill>
                  <a:schemeClr val="tx1"/>
                </a:solidFill>
                <a:latin typeface="Arial" panose="020B0604020202020204" pitchFamily="34" charset="0"/>
                <a:cs typeface="Arial" panose="020B0604020202020204" pitchFamily="34" charset="0"/>
              </a:rPr>
              <a:t>.</a:t>
            </a:r>
            <a:endParaRPr lang="en-GB" sz="1100" kern="1200" dirty="0">
              <a:solidFill>
                <a:schemeClr val="tx1"/>
              </a:solidFill>
              <a:latin typeface="Arial" panose="020B0604020202020204" pitchFamily="34" charset="0"/>
              <a:cs typeface="Arial" panose="020B0604020202020204" pitchFamily="34" charset="0"/>
            </a:endParaRPr>
          </a:p>
          <a:p>
            <a:pPr>
              <a:lnSpc>
                <a:spcPct val="115000"/>
              </a:lnSpc>
            </a:pPr>
            <a:endParaRPr lang="en-US" sz="1100" kern="1200" dirty="0">
              <a:solidFill>
                <a:schemeClr val="tx1"/>
              </a:solidFill>
              <a:latin typeface="Arial" panose="020B0604020202020204" pitchFamily="34" charset="0"/>
              <a:cs typeface="Arial" panose="020B0604020202020204" pitchFamily="34" charset="0"/>
            </a:endParaRPr>
          </a:p>
          <a:p>
            <a:pPr>
              <a:lnSpc>
                <a:spcPct val="115000"/>
              </a:lnSpc>
            </a:pPr>
            <a:r>
              <a:rPr lang="en-US" sz="1100" kern="1200" dirty="0">
                <a:solidFill>
                  <a:schemeClr val="tx1"/>
                </a:solidFill>
                <a:latin typeface="Arial" panose="020B0604020202020204" pitchFamily="34" charset="0"/>
                <a:cs typeface="Arial" panose="020B0604020202020204" pitchFamily="34" charset="0"/>
              </a:rPr>
              <a:t>Finally, w</a:t>
            </a:r>
            <a:r>
              <a:rPr lang="en-GB" sz="1100" kern="1200" dirty="0" err="1">
                <a:solidFill>
                  <a:schemeClr val="tx1"/>
                </a:solidFill>
                <a:latin typeface="Arial" panose="020B0604020202020204" pitchFamily="34" charset="0"/>
                <a:cs typeface="Arial" panose="020B0604020202020204" pitchFamily="34" charset="0"/>
              </a:rPr>
              <a:t>hile</a:t>
            </a:r>
            <a:r>
              <a:rPr lang="en-GB" sz="1100" kern="1200" dirty="0">
                <a:solidFill>
                  <a:schemeClr val="tx1"/>
                </a:solidFill>
                <a:latin typeface="Arial" panose="020B0604020202020204" pitchFamily="34" charset="0"/>
                <a:cs typeface="Arial" panose="020B0604020202020204" pitchFamily="34" charset="0"/>
              </a:rPr>
              <a:t> more informal and necessity-driven firms are created as fragility increases, business failure is also more common. </a:t>
            </a:r>
            <a:endParaRPr lang="en-CH"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71B577-20E8-40F1-8BCD-B131CF26BA17}" type="slidenum">
              <a:rPr lang="en-GB" smtClean="0"/>
              <a:t>6</a:t>
            </a:fld>
            <a:endParaRPr lang="en-GB"/>
          </a:p>
        </p:txBody>
      </p:sp>
    </p:spTree>
    <p:extLst>
      <p:ext uri="{BB962C8B-B14F-4D97-AF65-F5344CB8AC3E}">
        <p14:creationId xmlns:p14="http://schemas.microsoft.com/office/powerpoint/2010/main" val="1794938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56092-3C58-B9D5-190A-348EEE9038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7C02F-AF8E-A62A-DF57-D2DCADB3DF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65859-2368-C718-2A5F-C0EC717EF073}"/>
              </a:ext>
            </a:extLst>
          </p:cNvPr>
          <p:cNvSpPr>
            <a:spLocks noGrp="1"/>
          </p:cNvSpPr>
          <p:nvPr>
            <p:ph type="body" idx="1"/>
          </p:nvPr>
        </p:nvSpPr>
        <p:spPr>
          <a:xfrm>
            <a:off x="100361" y="4785598"/>
            <a:ext cx="6601522" cy="5158502"/>
          </a:xfrm>
        </p:spPr>
        <p:txBody>
          <a:bodyPr/>
          <a:lstStyle/>
          <a:p>
            <a:pPr marL="0" marR="0" lvl="0" indent="0" algn="l" defTabSz="914400" rtl="0" eaLnBrk="1" fontAlgn="auto" latinLnBrk="0" hangingPunct="1">
              <a:lnSpc>
                <a:spcPct val="115000"/>
              </a:lnSpc>
              <a:buClrTx/>
              <a:buSzTx/>
              <a:buFontTx/>
              <a:buNone/>
              <a:tabLst/>
              <a:defRPr/>
            </a:pPr>
            <a:r>
              <a:rPr lang="en-US" sz="1600" dirty="0"/>
              <a:t>For emerging entrepreneurs, starting a formal business is difficult and costly. In fragile contexts uncertainty heightens costs, and institutions responsible for basic start-up procedures, such as property registration and contract enforcement, are undermined or inefficient. Starting a business in fragile settings costs twice the world average and more than 15 times than in high-income countries.</a:t>
            </a:r>
            <a:endParaRPr lang="en-US" sz="1100" kern="12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E39E1D4-CEEF-DACB-04B6-54C4D6AB80F5}"/>
              </a:ext>
            </a:extLst>
          </p:cNvPr>
          <p:cNvSpPr>
            <a:spLocks noGrp="1"/>
          </p:cNvSpPr>
          <p:nvPr>
            <p:ph type="sldNum" sz="quarter" idx="5"/>
          </p:nvPr>
        </p:nvSpPr>
        <p:spPr/>
        <p:txBody>
          <a:bodyPr/>
          <a:lstStyle/>
          <a:p>
            <a:fld id="{3D71B577-20E8-40F1-8BCD-B131CF26BA17}" type="slidenum">
              <a:rPr lang="en-GB" smtClean="0"/>
              <a:t>7</a:t>
            </a:fld>
            <a:endParaRPr lang="en-GB"/>
          </a:p>
        </p:txBody>
      </p:sp>
    </p:spTree>
    <p:extLst>
      <p:ext uri="{BB962C8B-B14F-4D97-AF65-F5344CB8AC3E}">
        <p14:creationId xmlns:p14="http://schemas.microsoft.com/office/powerpoint/2010/main" val="2910407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E90B7-EE32-3B6C-2BEC-04F93A58B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D2070-B368-7D2D-AE79-0B0D6429D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1229A-9D99-4BC9-DB15-D238F0A127D9}"/>
              </a:ext>
            </a:extLst>
          </p:cNvPr>
          <p:cNvSpPr>
            <a:spLocks noGrp="1"/>
          </p:cNvSpPr>
          <p:nvPr>
            <p:ph type="body" idx="1"/>
          </p:nvPr>
        </p:nvSpPr>
        <p:spPr>
          <a:xfrm>
            <a:off x="100361" y="4785598"/>
            <a:ext cx="6601522" cy="5158502"/>
          </a:xfrm>
        </p:spPr>
        <p:txBody>
          <a:bodyPr/>
          <a:lstStyle/>
          <a:p>
            <a:pPr marL="0" marR="0" lvl="0" indent="0" algn="l" defTabSz="914400" rtl="0" eaLnBrk="1" fontAlgn="auto" latinLnBrk="0" hangingPunct="1">
              <a:lnSpc>
                <a:spcPct val="115000"/>
              </a:lnSpc>
              <a:buClrTx/>
              <a:buSzTx/>
              <a:buFontTx/>
              <a:buNone/>
              <a:tabLst/>
              <a:defRPr/>
            </a:pPr>
            <a:endParaRPr lang="en-US" sz="1100" kern="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buClrTx/>
              <a:buSzTx/>
              <a:buFontTx/>
              <a:buNone/>
              <a:tabLst/>
              <a:defRPr/>
            </a:pPr>
            <a:r>
              <a:rPr lang="en-US" sz="1100" kern="1200" dirty="0">
                <a:solidFill>
                  <a:schemeClr val="tx1"/>
                </a:solidFill>
                <a:latin typeface="Arial" panose="020B0604020202020204" pitchFamily="34" charset="0"/>
                <a:cs typeface="Arial" panose="020B0604020202020204" pitchFamily="34" charset="0"/>
              </a:rPr>
              <a:t>Survivalist entrepreneurship is also evident in the form of self-employment. Because informality is prevalent and salaried occupations are rare, self-employment becomes a coping mechanism. Between 2006 and 2020, around 70% of all employment in fragile and conflict affected situations was self-employment, compared with a world average slightly below 50%.</a:t>
            </a:r>
          </a:p>
          <a:p>
            <a:pPr>
              <a:lnSpc>
                <a:spcPct val="115000"/>
              </a:lnSpc>
            </a:pPr>
            <a:endParaRPr lang="en-US" sz="1100" kern="12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4FD7DF7-A22D-C2A7-75B7-5F863D59316F}"/>
              </a:ext>
            </a:extLst>
          </p:cNvPr>
          <p:cNvSpPr>
            <a:spLocks noGrp="1"/>
          </p:cNvSpPr>
          <p:nvPr>
            <p:ph type="sldNum" sz="quarter" idx="5"/>
          </p:nvPr>
        </p:nvSpPr>
        <p:spPr/>
        <p:txBody>
          <a:bodyPr/>
          <a:lstStyle/>
          <a:p>
            <a:fld id="{3D71B577-20E8-40F1-8BCD-B131CF26BA17}" type="slidenum">
              <a:rPr lang="en-GB" smtClean="0"/>
              <a:t>8</a:t>
            </a:fld>
            <a:endParaRPr lang="en-GB"/>
          </a:p>
        </p:txBody>
      </p:sp>
    </p:spTree>
    <p:extLst>
      <p:ext uri="{BB962C8B-B14F-4D97-AF65-F5344CB8AC3E}">
        <p14:creationId xmlns:p14="http://schemas.microsoft.com/office/powerpoint/2010/main" val="661139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329EC-2765-4D3E-0220-F78FFD338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84AEF-D56A-C619-0B76-7AAA1EC8F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D9D898-551F-FD84-4491-23B6B7AECF0B}"/>
              </a:ext>
            </a:extLst>
          </p:cNvPr>
          <p:cNvSpPr>
            <a:spLocks noGrp="1"/>
          </p:cNvSpPr>
          <p:nvPr>
            <p:ph type="body" idx="1"/>
          </p:nvPr>
        </p:nvSpPr>
        <p:spPr>
          <a:xfrm>
            <a:off x="100361" y="4785598"/>
            <a:ext cx="6601522" cy="5158502"/>
          </a:xfrm>
        </p:spPr>
        <p:txBody>
          <a:bodyPr/>
          <a:lstStyle/>
          <a:p>
            <a:pPr>
              <a:lnSpc>
                <a:spcPct val="115000"/>
              </a:lnSpc>
            </a:pPr>
            <a:endParaRPr lang="en-US" sz="1100" kern="1200" dirty="0">
              <a:solidFill>
                <a:schemeClr val="tx1"/>
              </a:solidFill>
              <a:latin typeface="Arial" panose="020B0604020202020204" pitchFamily="34" charset="0"/>
              <a:cs typeface="Arial" panose="020B0604020202020204" pitchFamily="34" charset="0"/>
            </a:endParaRPr>
          </a:p>
          <a:p>
            <a:pPr>
              <a:lnSpc>
                <a:spcPct val="115000"/>
              </a:lnSpc>
            </a:pPr>
            <a:r>
              <a:rPr lang="en-US" sz="1100" kern="1200" dirty="0">
                <a:solidFill>
                  <a:schemeClr val="tx1"/>
                </a:solidFill>
                <a:latin typeface="Arial" panose="020B0604020202020204" pitchFamily="34" charset="0"/>
                <a:cs typeface="Arial" panose="020B0604020202020204" pitchFamily="34" charset="0"/>
              </a:rPr>
              <a:t>Firms intending on formalizing and growing are deterred by the excessive cost and time, meaning they remain informal and fairly small. This is exacerbated by the fact that innovation among firms in fragile settings is scarce, or frugal at best. </a:t>
            </a:r>
          </a:p>
          <a:p>
            <a:pPr>
              <a:lnSpc>
                <a:spcPct val="115000"/>
              </a:lnSpc>
            </a:pPr>
            <a:endParaRPr lang="en-US" sz="1100" kern="12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7293C0A-60EF-C583-B370-07A8ED9C255E}"/>
              </a:ext>
            </a:extLst>
          </p:cNvPr>
          <p:cNvSpPr>
            <a:spLocks noGrp="1"/>
          </p:cNvSpPr>
          <p:nvPr>
            <p:ph type="sldNum" sz="quarter" idx="5"/>
          </p:nvPr>
        </p:nvSpPr>
        <p:spPr/>
        <p:txBody>
          <a:bodyPr/>
          <a:lstStyle/>
          <a:p>
            <a:fld id="{3D71B577-20E8-40F1-8BCD-B131CF26BA17}" type="slidenum">
              <a:rPr lang="en-GB" smtClean="0"/>
              <a:t>9</a:t>
            </a:fld>
            <a:endParaRPr lang="en-GB"/>
          </a:p>
        </p:txBody>
      </p:sp>
    </p:spTree>
    <p:extLst>
      <p:ext uri="{BB962C8B-B14F-4D97-AF65-F5344CB8AC3E}">
        <p14:creationId xmlns:p14="http://schemas.microsoft.com/office/powerpoint/2010/main" val="838337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11D4A1EB-17F3-15C8-5A6E-FC26D3C4E39E}"/>
              </a:ext>
            </a:extLst>
          </p:cNvPr>
          <p:cNvSpPr/>
          <p:nvPr userDrawn="1"/>
        </p:nvSpPr>
        <p:spPr>
          <a:xfrm>
            <a:off x="9945403" y="-9726"/>
            <a:ext cx="2256429" cy="1915236"/>
          </a:xfrm>
          <a:custGeom>
            <a:avLst/>
            <a:gdLst>
              <a:gd name="connsiteX0" fmla="*/ 0 w 1692322"/>
              <a:gd name="connsiteY0" fmla="*/ 634621 h 1436427"/>
              <a:gd name="connsiteX1" fmla="*/ 648268 w 1692322"/>
              <a:gd name="connsiteY1" fmla="*/ 0 h 1436427"/>
              <a:gd name="connsiteX2" fmla="*/ 1688910 w 1692322"/>
              <a:gd name="connsiteY2" fmla="*/ 3412 h 1436427"/>
              <a:gd name="connsiteX3" fmla="*/ 1692322 w 1692322"/>
              <a:gd name="connsiteY3" fmla="*/ 603913 h 1436427"/>
              <a:gd name="connsiteX4" fmla="*/ 832513 w 1692322"/>
              <a:gd name="connsiteY4" fmla="*/ 1436427 h 1436427"/>
              <a:gd name="connsiteX5" fmla="*/ 0 w 1692322"/>
              <a:gd name="connsiteY5" fmla="*/ 634621 h 143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322" h="1436427">
                <a:moveTo>
                  <a:pt x="0" y="634621"/>
                </a:moveTo>
                <a:lnTo>
                  <a:pt x="648268" y="0"/>
                </a:lnTo>
                <a:lnTo>
                  <a:pt x="1688910" y="3412"/>
                </a:lnTo>
                <a:cubicBezTo>
                  <a:pt x="1690047" y="203579"/>
                  <a:pt x="1691185" y="403746"/>
                  <a:pt x="1692322" y="603913"/>
                </a:cubicBezTo>
                <a:lnTo>
                  <a:pt x="832513" y="1436427"/>
                </a:lnTo>
                <a:lnTo>
                  <a:pt x="0" y="6346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pic>
        <p:nvPicPr>
          <p:cNvPr id="7" name="Picture 6">
            <a:extLst>
              <a:ext uri="{FF2B5EF4-FFF2-40B4-BE49-F238E27FC236}">
                <a16:creationId xmlns:a16="http://schemas.microsoft.com/office/drawing/2014/main" id="{43F92C92-2ED9-305B-9F32-2E571D7D24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241" y="5035"/>
            <a:ext cx="12184481" cy="6852965"/>
          </a:xfrm>
          <a:prstGeom prst="rect">
            <a:avLst/>
          </a:prstGeom>
        </p:spPr>
      </p:pic>
    </p:spTree>
    <p:extLst>
      <p:ext uri="{BB962C8B-B14F-4D97-AF65-F5344CB8AC3E}">
        <p14:creationId xmlns:p14="http://schemas.microsoft.com/office/powerpoint/2010/main" val="288644203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C4B042D-2FC5-C13A-F452-96679656FEF0}"/>
              </a:ext>
            </a:extLst>
          </p:cNvPr>
          <p:cNvSpPr/>
          <p:nvPr userDrawn="1"/>
        </p:nvSpPr>
        <p:spPr>
          <a:xfrm>
            <a:off x="-7084" y="0"/>
            <a:ext cx="428017" cy="6858000"/>
          </a:xfrm>
          <a:prstGeom prst="rect">
            <a:avLst/>
          </a:prstGeom>
          <a:solidFill>
            <a:srgbClr val="00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cxnSp>
        <p:nvCxnSpPr>
          <p:cNvPr id="8" name="Straight Connector 7">
            <a:extLst>
              <a:ext uri="{FF2B5EF4-FFF2-40B4-BE49-F238E27FC236}">
                <a16:creationId xmlns:a16="http://schemas.microsoft.com/office/drawing/2014/main" id="{64103E1C-920F-7FF5-8DEA-9D1F6D78D7F7}"/>
              </a:ext>
            </a:extLst>
          </p:cNvPr>
          <p:cNvCxnSpPr>
            <a:cxnSpLocks/>
          </p:cNvCxnSpPr>
          <p:nvPr userDrawn="1"/>
        </p:nvCxnSpPr>
        <p:spPr>
          <a:xfrm>
            <a:off x="428018" y="6600825"/>
            <a:ext cx="514959" cy="0"/>
          </a:xfrm>
          <a:prstGeom prst="line">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6DB13A-C929-2E4A-46D4-2C616D02FF43}"/>
              </a:ext>
            </a:extLst>
          </p:cNvPr>
          <p:cNvSpPr txBox="1"/>
          <p:nvPr userDrawn="1"/>
        </p:nvSpPr>
        <p:spPr>
          <a:xfrm>
            <a:off x="-176464" y="6407736"/>
            <a:ext cx="773133" cy="338554"/>
          </a:xfrm>
          <a:prstGeom prst="rect">
            <a:avLst/>
          </a:prstGeom>
          <a:noFill/>
        </p:spPr>
        <p:txBody>
          <a:bodyPr wrap="square" rtlCol="0">
            <a:spAutoFit/>
          </a:bodyPr>
          <a:lstStyle/>
          <a:p>
            <a:pPr algn="ctr"/>
            <a:fld id="{8B97CA73-A39B-42BC-A02D-27E5D7DD8F1E}" type="slidenum">
              <a:rPr lang="en-GB" sz="1600" smtClean="0">
                <a:solidFill>
                  <a:schemeClr val="bg1"/>
                </a:solidFill>
                <a:latin typeface="Public Sans SemiBold" pitchFamily="2" charset="0"/>
              </a:rPr>
              <a:pPr algn="ctr"/>
              <a:t>‹#›</a:t>
            </a:fld>
            <a:endParaRPr lang="en-GB" sz="1600" dirty="0">
              <a:solidFill>
                <a:schemeClr val="bg1"/>
              </a:solidFill>
              <a:latin typeface="Public Sans SemiBold" pitchFamily="2" charset="0"/>
            </a:endParaRPr>
          </a:p>
        </p:txBody>
      </p:sp>
      <p:sp>
        <p:nvSpPr>
          <p:cNvPr id="12" name="Freeform: Shape 11">
            <a:extLst>
              <a:ext uri="{FF2B5EF4-FFF2-40B4-BE49-F238E27FC236}">
                <a16:creationId xmlns:a16="http://schemas.microsoft.com/office/drawing/2014/main" id="{B0341701-B308-E779-0E7E-817A6938141A}"/>
              </a:ext>
            </a:extLst>
          </p:cNvPr>
          <p:cNvSpPr/>
          <p:nvPr userDrawn="1"/>
        </p:nvSpPr>
        <p:spPr>
          <a:xfrm>
            <a:off x="9945403" y="-9726"/>
            <a:ext cx="2256429" cy="1915236"/>
          </a:xfrm>
          <a:custGeom>
            <a:avLst/>
            <a:gdLst>
              <a:gd name="connsiteX0" fmla="*/ 0 w 1692322"/>
              <a:gd name="connsiteY0" fmla="*/ 634621 h 1436427"/>
              <a:gd name="connsiteX1" fmla="*/ 648268 w 1692322"/>
              <a:gd name="connsiteY1" fmla="*/ 0 h 1436427"/>
              <a:gd name="connsiteX2" fmla="*/ 1688910 w 1692322"/>
              <a:gd name="connsiteY2" fmla="*/ 3412 h 1436427"/>
              <a:gd name="connsiteX3" fmla="*/ 1692322 w 1692322"/>
              <a:gd name="connsiteY3" fmla="*/ 603913 h 1436427"/>
              <a:gd name="connsiteX4" fmla="*/ 832513 w 1692322"/>
              <a:gd name="connsiteY4" fmla="*/ 1436427 h 1436427"/>
              <a:gd name="connsiteX5" fmla="*/ 0 w 1692322"/>
              <a:gd name="connsiteY5" fmla="*/ 634621 h 143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322" h="1436427">
                <a:moveTo>
                  <a:pt x="0" y="634621"/>
                </a:moveTo>
                <a:lnTo>
                  <a:pt x="648268" y="0"/>
                </a:lnTo>
                <a:lnTo>
                  <a:pt x="1688910" y="3412"/>
                </a:lnTo>
                <a:cubicBezTo>
                  <a:pt x="1690047" y="203579"/>
                  <a:pt x="1691185" y="403746"/>
                  <a:pt x="1692322" y="603913"/>
                </a:cubicBezTo>
                <a:lnTo>
                  <a:pt x="832513" y="1436427"/>
                </a:lnTo>
                <a:lnTo>
                  <a:pt x="0" y="6346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pic>
        <p:nvPicPr>
          <p:cNvPr id="13" name="Picture 12" descr="A picture containing text&#10;&#10;Description automatically generated">
            <a:extLst>
              <a:ext uri="{FF2B5EF4-FFF2-40B4-BE49-F238E27FC236}">
                <a16:creationId xmlns:a16="http://schemas.microsoft.com/office/drawing/2014/main" id="{141766E5-3524-3BAC-0B53-728798CEB91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444364" y="551170"/>
            <a:ext cx="1406147" cy="573025"/>
          </a:xfrm>
          <a:prstGeom prst="rect">
            <a:avLst/>
          </a:prstGeom>
        </p:spPr>
      </p:pic>
      <p:grpSp>
        <p:nvGrpSpPr>
          <p:cNvPr id="14" name="Group 13">
            <a:extLst>
              <a:ext uri="{FF2B5EF4-FFF2-40B4-BE49-F238E27FC236}">
                <a16:creationId xmlns:a16="http://schemas.microsoft.com/office/drawing/2014/main" id="{FA8478D1-FFA0-DCDA-79F4-413D26B7B561}"/>
              </a:ext>
            </a:extLst>
          </p:cNvPr>
          <p:cNvGrpSpPr/>
          <p:nvPr userDrawn="1"/>
        </p:nvGrpSpPr>
        <p:grpSpPr>
          <a:xfrm rot="2700000">
            <a:off x="249075" y="329549"/>
            <a:ext cx="265664" cy="387147"/>
            <a:chOff x="2017138" y="377173"/>
            <a:chExt cx="265664" cy="387146"/>
          </a:xfrm>
        </p:grpSpPr>
        <p:sp>
          <p:nvSpPr>
            <p:cNvPr id="15" name="Rectangle 14">
              <a:extLst>
                <a:ext uri="{FF2B5EF4-FFF2-40B4-BE49-F238E27FC236}">
                  <a16:creationId xmlns:a16="http://schemas.microsoft.com/office/drawing/2014/main" id="{EF8B666C-E834-53B4-54AF-0EE3F72A2E6D}"/>
                </a:ext>
              </a:extLst>
            </p:cNvPr>
            <p:cNvSpPr/>
            <p:nvPr/>
          </p:nvSpPr>
          <p:spPr>
            <a:xfrm>
              <a:off x="2170604" y="377173"/>
              <a:ext cx="112198" cy="3871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p>
          </p:txBody>
        </p:sp>
        <p:sp>
          <p:nvSpPr>
            <p:cNvPr id="16" name="Rectangle 15">
              <a:extLst>
                <a:ext uri="{FF2B5EF4-FFF2-40B4-BE49-F238E27FC236}">
                  <a16:creationId xmlns:a16="http://schemas.microsoft.com/office/drawing/2014/main" id="{74108DC4-3051-DF73-32D7-AF1FA2C76EC2}"/>
                </a:ext>
              </a:extLst>
            </p:cNvPr>
            <p:cNvSpPr/>
            <p:nvPr/>
          </p:nvSpPr>
          <p:spPr>
            <a:xfrm>
              <a:off x="2017138" y="377173"/>
              <a:ext cx="112198" cy="3871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grpSp>
      <p:sp>
        <p:nvSpPr>
          <p:cNvPr id="18" name="Title 1">
            <a:extLst>
              <a:ext uri="{FF2B5EF4-FFF2-40B4-BE49-F238E27FC236}">
                <a16:creationId xmlns:a16="http://schemas.microsoft.com/office/drawing/2014/main" id="{63B9792E-DB72-01E0-2DD3-323DDB649B1E}"/>
              </a:ext>
            </a:extLst>
          </p:cNvPr>
          <p:cNvSpPr>
            <a:spLocks noGrp="1"/>
          </p:cNvSpPr>
          <p:nvPr>
            <p:ph type="title"/>
          </p:nvPr>
        </p:nvSpPr>
        <p:spPr>
          <a:xfrm>
            <a:off x="942976" y="960000"/>
            <a:ext cx="8024560" cy="650277"/>
          </a:xfrm>
        </p:spPr>
        <p:txBody>
          <a:bodyPr>
            <a:noAutofit/>
          </a:bodyPr>
          <a:lstStyle>
            <a:lvl1pPr>
              <a:defRPr sz="3900">
                <a:solidFill>
                  <a:schemeClr val="tx1"/>
                </a:solidFill>
                <a:latin typeface="Zilla Slab SemiBold" pitchFamily="2" charset="0"/>
                <a:ea typeface="Zilla Slab SemiBold" pitchFamily="2" charset="0"/>
              </a:defRPr>
            </a:lvl1pPr>
          </a:lstStyle>
          <a:p>
            <a:r>
              <a:rPr lang="en-US" dirty="0"/>
              <a:t>Click to edit</a:t>
            </a:r>
            <a:endParaRPr lang="en-GB" dirty="0"/>
          </a:p>
        </p:txBody>
      </p:sp>
      <p:sp>
        <p:nvSpPr>
          <p:cNvPr id="20" name="Subtitle 2">
            <a:extLst>
              <a:ext uri="{FF2B5EF4-FFF2-40B4-BE49-F238E27FC236}">
                <a16:creationId xmlns:a16="http://schemas.microsoft.com/office/drawing/2014/main" id="{EB8B2F4E-9292-2451-A1D8-8DE917E04B84}"/>
              </a:ext>
            </a:extLst>
          </p:cNvPr>
          <p:cNvSpPr>
            <a:spLocks noGrp="1"/>
          </p:cNvSpPr>
          <p:nvPr>
            <p:ph type="subTitle" idx="10"/>
          </p:nvPr>
        </p:nvSpPr>
        <p:spPr>
          <a:xfrm>
            <a:off x="942976" y="1562150"/>
            <a:ext cx="8024561" cy="650278"/>
          </a:xfrm>
        </p:spPr>
        <p:txBody>
          <a:bodyPr>
            <a:normAutofit/>
          </a:bodyPr>
          <a:lstStyle>
            <a:lvl1pPr marL="0" indent="0" algn="l">
              <a:lnSpc>
                <a:spcPct val="100000"/>
              </a:lnSpc>
              <a:buNone/>
              <a:defRPr sz="2800">
                <a:solidFill>
                  <a:schemeClr val="tx1"/>
                </a:solidFill>
                <a:latin typeface="Zilla Slab SemiBold" pitchFamily="2" charset="0"/>
                <a:ea typeface="Zilla Slab SemiBold"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
        <p:nvSpPr>
          <p:cNvPr id="2" name="Footer Placeholder 4">
            <a:extLst>
              <a:ext uri="{FF2B5EF4-FFF2-40B4-BE49-F238E27FC236}">
                <a16:creationId xmlns:a16="http://schemas.microsoft.com/office/drawing/2014/main" id="{22EB8BE3-456C-00BF-0C55-530C1AEAB32F}"/>
              </a:ext>
            </a:extLst>
          </p:cNvPr>
          <p:cNvSpPr>
            <a:spLocks noGrp="1"/>
          </p:cNvSpPr>
          <p:nvPr>
            <p:ph type="ftr" sz="quarter" idx="3"/>
          </p:nvPr>
        </p:nvSpPr>
        <p:spPr>
          <a:xfrm>
            <a:off x="942977" y="6418262"/>
            <a:ext cx="4384398" cy="365125"/>
          </a:xfrm>
          <a:prstGeom prst="rect">
            <a:avLst/>
          </a:prstGeom>
        </p:spPr>
        <p:txBody>
          <a:bodyPr vert="horz" lIns="91440" tIns="45720" rIns="91440" bIns="45720" rtlCol="0" anchor="ctr"/>
          <a:lstStyle>
            <a:lvl1pPr algn="l">
              <a:defRPr sz="1400">
                <a:solidFill>
                  <a:schemeClr val="tx1"/>
                </a:solidFill>
                <a:latin typeface="Public Sans Medium" pitchFamily="2" charset="0"/>
              </a:defRPr>
            </a:lvl1pPr>
          </a:lstStyle>
          <a:p>
            <a:r>
              <a:rPr lang="en-US" dirty="0"/>
              <a:t>SME Competitiveness Outlook 2023 </a:t>
            </a:r>
            <a:endParaRPr lang="en-GB" dirty="0"/>
          </a:p>
        </p:txBody>
      </p:sp>
      <p:sp>
        <p:nvSpPr>
          <p:cNvPr id="4" name="Content Placeholder 2">
            <a:extLst>
              <a:ext uri="{FF2B5EF4-FFF2-40B4-BE49-F238E27FC236}">
                <a16:creationId xmlns:a16="http://schemas.microsoft.com/office/drawing/2014/main" id="{D2991085-F3CC-E3E8-70FC-98F9485B9F8B}"/>
              </a:ext>
            </a:extLst>
          </p:cNvPr>
          <p:cNvSpPr>
            <a:spLocks noGrp="1"/>
          </p:cNvSpPr>
          <p:nvPr>
            <p:ph idx="11"/>
          </p:nvPr>
        </p:nvSpPr>
        <p:spPr>
          <a:xfrm>
            <a:off x="942977" y="2507356"/>
            <a:ext cx="8024559" cy="3098314"/>
          </a:xfrm>
        </p:spPr>
        <p:txBody>
          <a:bodyPr>
            <a:normAutofit/>
          </a:bodyPr>
          <a:lstStyle>
            <a:lvl1pPr marL="0" indent="0">
              <a:buFontTx/>
              <a:buNone/>
              <a:defRPr sz="2200">
                <a:solidFill>
                  <a:schemeClr val="tx1"/>
                </a:solidFill>
              </a:defRPr>
            </a:lvl1pPr>
            <a:lvl3pPr>
              <a:defRPr sz="1333">
                <a:latin typeface="Public Sans Light" pitchFamily="2" charset="0"/>
              </a:defRPr>
            </a:lvl3pPr>
            <a:lvl4pPr>
              <a:defRPr sz="1333">
                <a:latin typeface="Public Sans Light" pitchFamily="2" charset="0"/>
              </a:defRPr>
            </a:lvl4pPr>
            <a:lvl5pPr>
              <a:defRPr sz="1333">
                <a:latin typeface="Public Sans Light" pitchFamily="2" charset="0"/>
              </a:defRPr>
            </a:lvl5pPr>
          </a:lstStyle>
          <a:p>
            <a:pPr lvl="0"/>
            <a:r>
              <a:rPr lang="en-US" dirty="0"/>
              <a:t>Click to edit Master text styles</a:t>
            </a:r>
          </a:p>
        </p:txBody>
      </p:sp>
    </p:spTree>
    <p:extLst>
      <p:ext uri="{BB962C8B-B14F-4D97-AF65-F5344CB8AC3E}">
        <p14:creationId xmlns:p14="http://schemas.microsoft.com/office/powerpoint/2010/main" val="1511299701"/>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EAB3220-1A1B-B015-0A9D-928F5F699CF2}"/>
              </a:ext>
            </a:extLst>
          </p:cNvPr>
          <p:cNvSpPr/>
          <p:nvPr userDrawn="1"/>
        </p:nvSpPr>
        <p:spPr>
          <a:xfrm>
            <a:off x="621" y="0"/>
            <a:ext cx="428017" cy="6858000"/>
          </a:xfrm>
          <a:prstGeom prst="rect">
            <a:avLst/>
          </a:prstGeom>
          <a:solidFill>
            <a:srgbClr val="00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2" name="Title 1">
            <a:extLst>
              <a:ext uri="{FF2B5EF4-FFF2-40B4-BE49-F238E27FC236}">
                <a16:creationId xmlns:a16="http://schemas.microsoft.com/office/drawing/2014/main" id="{AB6CE44F-4002-21B3-52AC-566FBB51FF8A}"/>
              </a:ext>
            </a:extLst>
          </p:cNvPr>
          <p:cNvSpPr>
            <a:spLocks noGrp="1"/>
          </p:cNvSpPr>
          <p:nvPr>
            <p:ph type="title"/>
          </p:nvPr>
        </p:nvSpPr>
        <p:spPr>
          <a:xfrm>
            <a:off x="942976" y="960000"/>
            <a:ext cx="4462232" cy="650277"/>
          </a:xfrm>
        </p:spPr>
        <p:txBody>
          <a:bodyPr>
            <a:noAutofit/>
          </a:bodyPr>
          <a:lstStyle>
            <a:lvl1pPr>
              <a:defRPr sz="3900">
                <a:solidFill>
                  <a:schemeClr val="tx1"/>
                </a:solidFill>
                <a:latin typeface="Zilla Slab SemiBold" pitchFamily="2" charset="0"/>
                <a:ea typeface="Zilla Slab SemiBold" pitchFamily="2" charset="0"/>
              </a:defRPr>
            </a:lvl1pPr>
          </a:lstStyle>
          <a:p>
            <a:r>
              <a:rPr lang="en-US" dirty="0"/>
              <a:t>Click to edit</a:t>
            </a:r>
            <a:endParaRPr lang="en-GB" dirty="0"/>
          </a:p>
        </p:txBody>
      </p:sp>
      <p:sp>
        <p:nvSpPr>
          <p:cNvPr id="3" name="Content Placeholder 2">
            <a:extLst>
              <a:ext uri="{FF2B5EF4-FFF2-40B4-BE49-F238E27FC236}">
                <a16:creationId xmlns:a16="http://schemas.microsoft.com/office/drawing/2014/main" id="{F76C3918-ADCC-B188-A799-582058B920CB}"/>
              </a:ext>
            </a:extLst>
          </p:cNvPr>
          <p:cNvSpPr>
            <a:spLocks noGrp="1"/>
          </p:cNvSpPr>
          <p:nvPr>
            <p:ph idx="1"/>
          </p:nvPr>
        </p:nvSpPr>
        <p:spPr>
          <a:xfrm>
            <a:off x="942976" y="2935705"/>
            <a:ext cx="4462232" cy="2878385"/>
          </a:xfrm>
        </p:spPr>
        <p:txBody>
          <a:bodyPr/>
          <a:lstStyle>
            <a:lvl1pPr marL="0" indent="0">
              <a:buFontTx/>
              <a:buNone/>
              <a:defRPr sz="2200" baseline="0">
                <a:solidFill>
                  <a:schemeClr val="tx1"/>
                </a:solidFill>
              </a:defRPr>
            </a:lvl1pPr>
            <a:lvl2pPr>
              <a:defRPr sz="1900" baseline="0">
                <a:solidFill>
                  <a:schemeClr val="tx1"/>
                </a:solidFill>
              </a:defRPr>
            </a:lvl2pPr>
            <a:lvl3pPr>
              <a:defRPr sz="1400" baseline="0">
                <a:solidFill>
                  <a:schemeClr val="tx1"/>
                </a:solidFill>
                <a:latin typeface="Public Sans Light" pitchFamily="2" charset="0"/>
              </a:defRPr>
            </a:lvl3pPr>
            <a:lvl4pPr>
              <a:defRPr sz="1400" baseline="0">
                <a:solidFill>
                  <a:schemeClr val="tx1"/>
                </a:solidFill>
                <a:latin typeface="Public Sans Light" pitchFamily="2" charset="0"/>
              </a:defRPr>
            </a:lvl4pPr>
            <a:lvl5pPr>
              <a:defRPr sz="1400" baseline="0">
                <a:solidFill>
                  <a:schemeClr val="tx1"/>
                </a:solidFill>
                <a:latin typeface="Public Sans Light" pitchFamily="2" charset="0"/>
              </a:defRPr>
            </a:lvl5pPr>
          </a:lstStyle>
          <a:p>
            <a:pPr marL="228594" marR="0" lvl="0" indent="-228594" algn="l" defTabSz="914377" rtl="0" eaLnBrk="1" fontAlgn="auto" latinLnBrk="0" hangingPunct="1">
              <a:lnSpc>
                <a:spcPct val="110000"/>
              </a:lnSpc>
              <a:spcBef>
                <a:spcPts val="1000"/>
              </a:spcBef>
              <a:spcAft>
                <a:spcPts val="0"/>
              </a:spcAft>
              <a:buClrTx/>
              <a:buSzTx/>
              <a:buFont typeface="Wingdings" panose="05000000000000000000" pitchFamily="2" charset="2"/>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a:extLst>
              <a:ext uri="{FF2B5EF4-FFF2-40B4-BE49-F238E27FC236}">
                <a16:creationId xmlns:a16="http://schemas.microsoft.com/office/drawing/2014/main" id="{64103E1C-920F-7FF5-8DEA-9D1F6D78D7F7}"/>
              </a:ext>
            </a:extLst>
          </p:cNvPr>
          <p:cNvCxnSpPr>
            <a:cxnSpLocks/>
          </p:cNvCxnSpPr>
          <p:nvPr userDrawn="1"/>
        </p:nvCxnSpPr>
        <p:spPr>
          <a:xfrm>
            <a:off x="428018" y="6600825"/>
            <a:ext cx="514959" cy="0"/>
          </a:xfrm>
          <a:prstGeom prst="line">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45D87AE2-3BBA-0539-796D-5E23CD19A3BC}"/>
              </a:ext>
            </a:extLst>
          </p:cNvPr>
          <p:cNvSpPr>
            <a:spLocks noGrp="1"/>
          </p:cNvSpPr>
          <p:nvPr>
            <p:ph type="subTitle" idx="10"/>
          </p:nvPr>
        </p:nvSpPr>
        <p:spPr>
          <a:xfrm>
            <a:off x="942976" y="1562149"/>
            <a:ext cx="4462232" cy="1165001"/>
          </a:xfrm>
        </p:spPr>
        <p:txBody>
          <a:bodyPr>
            <a:normAutofit/>
          </a:bodyPr>
          <a:lstStyle>
            <a:lvl1pPr marL="0" indent="0" algn="l">
              <a:lnSpc>
                <a:spcPct val="100000"/>
              </a:lnSpc>
              <a:buNone/>
              <a:defRPr sz="2800">
                <a:solidFill>
                  <a:schemeClr val="tx1"/>
                </a:solidFill>
                <a:latin typeface="Zilla Slab SemiBold" pitchFamily="2" charset="0"/>
                <a:ea typeface="Zilla Slab SemiBold"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pic>
        <p:nvPicPr>
          <p:cNvPr id="13" name="Picture 12" descr="A picture containing text&#10;&#10;Description automatically generated">
            <a:extLst>
              <a:ext uri="{FF2B5EF4-FFF2-40B4-BE49-F238E27FC236}">
                <a16:creationId xmlns:a16="http://schemas.microsoft.com/office/drawing/2014/main" id="{EB730353-7D93-2FAF-635F-8A0745BD227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444364" y="551170"/>
            <a:ext cx="1406147" cy="573025"/>
          </a:xfrm>
          <a:prstGeom prst="rect">
            <a:avLst/>
          </a:prstGeom>
        </p:spPr>
      </p:pic>
      <p:grpSp>
        <p:nvGrpSpPr>
          <p:cNvPr id="14" name="Group 13">
            <a:extLst>
              <a:ext uri="{FF2B5EF4-FFF2-40B4-BE49-F238E27FC236}">
                <a16:creationId xmlns:a16="http://schemas.microsoft.com/office/drawing/2014/main" id="{0F4F63CD-3BF5-D462-8690-48BA69FCA502}"/>
              </a:ext>
            </a:extLst>
          </p:cNvPr>
          <p:cNvGrpSpPr/>
          <p:nvPr userDrawn="1"/>
        </p:nvGrpSpPr>
        <p:grpSpPr>
          <a:xfrm rot="2700000">
            <a:off x="249075" y="329549"/>
            <a:ext cx="265664" cy="387147"/>
            <a:chOff x="2017138" y="377173"/>
            <a:chExt cx="265664" cy="387146"/>
          </a:xfrm>
        </p:grpSpPr>
        <p:sp>
          <p:nvSpPr>
            <p:cNvPr id="15" name="Rectangle 14">
              <a:extLst>
                <a:ext uri="{FF2B5EF4-FFF2-40B4-BE49-F238E27FC236}">
                  <a16:creationId xmlns:a16="http://schemas.microsoft.com/office/drawing/2014/main" id="{FA12B073-C528-784F-54AF-28980480F188}"/>
                </a:ext>
              </a:extLst>
            </p:cNvPr>
            <p:cNvSpPr/>
            <p:nvPr/>
          </p:nvSpPr>
          <p:spPr>
            <a:xfrm>
              <a:off x="2170604" y="377173"/>
              <a:ext cx="112198" cy="3871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6" name="Rectangle 15">
              <a:extLst>
                <a:ext uri="{FF2B5EF4-FFF2-40B4-BE49-F238E27FC236}">
                  <a16:creationId xmlns:a16="http://schemas.microsoft.com/office/drawing/2014/main" id="{D6841EC8-6389-5F76-DAC5-65F56CD60369}"/>
                </a:ext>
              </a:extLst>
            </p:cNvPr>
            <p:cNvSpPr/>
            <p:nvPr/>
          </p:nvSpPr>
          <p:spPr>
            <a:xfrm>
              <a:off x="2017138" y="377173"/>
              <a:ext cx="112198" cy="3871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grpSp>
      <p:sp>
        <p:nvSpPr>
          <p:cNvPr id="18" name="TextBox 17">
            <a:extLst>
              <a:ext uri="{FF2B5EF4-FFF2-40B4-BE49-F238E27FC236}">
                <a16:creationId xmlns:a16="http://schemas.microsoft.com/office/drawing/2014/main" id="{B5DF49F2-53B2-9A68-F656-D88206305C85}"/>
              </a:ext>
            </a:extLst>
          </p:cNvPr>
          <p:cNvSpPr txBox="1"/>
          <p:nvPr userDrawn="1"/>
        </p:nvSpPr>
        <p:spPr>
          <a:xfrm>
            <a:off x="-176464" y="6407736"/>
            <a:ext cx="773133" cy="338554"/>
          </a:xfrm>
          <a:prstGeom prst="rect">
            <a:avLst/>
          </a:prstGeom>
          <a:noFill/>
        </p:spPr>
        <p:txBody>
          <a:bodyPr wrap="square" rtlCol="0">
            <a:spAutoFit/>
          </a:bodyPr>
          <a:lstStyle/>
          <a:p>
            <a:pPr algn="ctr"/>
            <a:fld id="{8B97CA73-A39B-42BC-A02D-27E5D7DD8F1E}" type="slidenum">
              <a:rPr lang="en-GB" sz="1600" smtClean="0">
                <a:solidFill>
                  <a:schemeClr val="bg1"/>
                </a:solidFill>
                <a:latin typeface="Public Sans SemiBold" pitchFamily="2" charset="0"/>
              </a:rPr>
              <a:pPr algn="ctr"/>
              <a:t>‹#›</a:t>
            </a:fld>
            <a:endParaRPr lang="en-GB" sz="1600" dirty="0">
              <a:solidFill>
                <a:schemeClr val="bg1"/>
              </a:solidFill>
              <a:latin typeface="Public Sans SemiBold" pitchFamily="2" charset="0"/>
            </a:endParaRPr>
          </a:p>
        </p:txBody>
      </p:sp>
      <p:sp>
        <p:nvSpPr>
          <p:cNvPr id="7" name="Picture Placeholder 2">
            <a:extLst>
              <a:ext uri="{FF2B5EF4-FFF2-40B4-BE49-F238E27FC236}">
                <a16:creationId xmlns:a16="http://schemas.microsoft.com/office/drawing/2014/main" id="{A72032EA-E966-A798-C04C-217800B8C4B1}"/>
              </a:ext>
            </a:extLst>
          </p:cNvPr>
          <p:cNvSpPr>
            <a:spLocks noGrp="1"/>
          </p:cNvSpPr>
          <p:nvPr>
            <p:ph type="pic" idx="12" hasCustomPrompt="1"/>
          </p:nvPr>
        </p:nvSpPr>
        <p:spPr>
          <a:xfrm>
            <a:off x="6075296" y="-2292"/>
            <a:ext cx="6109085" cy="6861491"/>
          </a:xfrm>
          <a:custGeom>
            <a:avLst/>
            <a:gdLst>
              <a:gd name="connsiteX0" fmla="*/ -27 w 10440079"/>
              <a:gd name="connsiteY0" fmla="*/ 4443768 h 6909846"/>
              <a:gd name="connsiteX1" fmla="*/ 1033888 w 10440079"/>
              <a:gd name="connsiteY1" fmla="*/ 1368585 h 6909846"/>
              <a:gd name="connsiteX2" fmla="*/ 5220040 w 10440079"/>
              <a:gd name="connsiteY2" fmla="*/ 0 h 6909846"/>
              <a:gd name="connsiteX3" fmla="*/ 9406191 w 10440079"/>
              <a:gd name="connsiteY3" fmla="*/ 1368585 h 6909846"/>
              <a:gd name="connsiteX4" fmla="*/ 10440106 w 10440079"/>
              <a:gd name="connsiteY4" fmla="*/ 4443768 h 6909846"/>
              <a:gd name="connsiteX5" fmla="*/ 7543163 w 10440079"/>
              <a:gd name="connsiteY5" fmla="*/ 6909882 h 6909846"/>
              <a:gd name="connsiteX6" fmla="*/ 2896916 w 10440079"/>
              <a:gd name="connsiteY6" fmla="*/ 6909882 h 6909846"/>
              <a:gd name="connsiteX7" fmla="*/ -27 w 10440079"/>
              <a:gd name="connsiteY7" fmla="*/ 4443768 h 6909846"/>
              <a:gd name="connsiteX0" fmla="*/ 64918 w 10505051"/>
              <a:gd name="connsiteY0" fmla="*/ 4443768 h 6919821"/>
              <a:gd name="connsiteX1" fmla="*/ 1098833 w 10505051"/>
              <a:gd name="connsiteY1" fmla="*/ 1368585 h 6919821"/>
              <a:gd name="connsiteX2" fmla="*/ 5284985 w 10505051"/>
              <a:gd name="connsiteY2" fmla="*/ 0 h 6919821"/>
              <a:gd name="connsiteX3" fmla="*/ 9471136 w 10505051"/>
              <a:gd name="connsiteY3" fmla="*/ 1368585 h 6919821"/>
              <a:gd name="connsiteX4" fmla="*/ 10505051 w 10505051"/>
              <a:gd name="connsiteY4" fmla="*/ 4443768 h 6919821"/>
              <a:gd name="connsiteX5" fmla="*/ 7608108 w 10505051"/>
              <a:gd name="connsiteY5" fmla="*/ 6909882 h 6919821"/>
              <a:gd name="connsiteX6" fmla="*/ 0 w 10505051"/>
              <a:gd name="connsiteY6" fmla="*/ 6919821 h 6919821"/>
              <a:gd name="connsiteX7" fmla="*/ 64918 w 10505051"/>
              <a:gd name="connsiteY7" fmla="*/ 4443768 h 6919821"/>
              <a:gd name="connsiteX0" fmla="*/ 64918 w 10540151"/>
              <a:gd name="connsiteY0" fmla="*/ 4443768 h 6929760"/>
              <a:gd name="connsiteX1" fmla="*/ 1098833 w 10540151"/>
              <a:gd name="connsiteY1" fmla="*/ 1368585 h 6929760"/>
              <a:gd name="connsiteX2" fmla="*/ 5284985 w 10540151"/>
              <a:gd name="connsiteY2" fmla="*/ 0 h 6929760"/>
              <a:gd name="connsiteX3" fmla="*/ 9471136 w 10540151"/>
              <a:gd name="connsiteY3" fmla="*/ 1368585 h 6929760"/>
              <a:gd name="connsiteX4" fmla="*/ 10505051 w 10540151"/>
              <a:gd name="connsiteY4" fmla="*/ 4443768 h 6929760"/>
              <a:gd name="connsiteX5" fmla="*/ 10540151 w 10540151"/>
              <a:gd name="connsiteY5" fmla="*/ 6929760 h 6929760"/>
              <a:gd name="connsiteX6" fmla="*/ 0 w 10540151"/>
              <a:gd name="connsiteY6" fmla="*/ 6919821 h 6929760"/>
              <a:gd name="connsiteX7" fmla="*/ 64918 w 10540151"/>
              <a:gd name="connsiteY7" fmla="*/ 4443768 h 6929760"/>
              <a:gd name="connsiteX0" fmla="*/ 64918 w 10540151"/>
              <a:gd name="connsiteY0" fmla="*/ 4443768 h 6929760"/>
              <a:gd name="connsiteX1" fmla="*/ 1098833 w 10540151"/>
              <a:gd name="connsiteY1" fmla="*/ 1368585 h 6929760"/>
              <a:gd name="connsiteX2" fmla="*/ 5284985 w 10540151"/>
              <a:gd name="connsiteY2" fmla="*/ 0 h 6929760"/>
              <a:gd name="connsiteX3" fmla="*/ 9471136 w 10540151"/>
              <a:gd name="connsiteY3" fmla="*/ 1368585 h 6929760"/>
              <a:gd name="connsiteX4" fmla="*/ 10524929 w 10540151"/>
              <a:gd name="connsiteY4" fmla="*/ 865681 h 6929760"/>
              <a:gd name="connsiteX5" fmla="*/ 10540151 w 10540151"/>
              <a:gd name="connsiteY5" fmla="*/ 6929760 h 6929760"/>
              <a:gd name="connsiteX6" fmla="*/ 0 w 10540151"/>
              <a:gd name="connsiteY6" fmla="*/ 6919821 h 6929760"/>
              <a:gd name="connsiteX7" fmla="*/ 64918 w 10540151"/>
              <a:gd name="connsiteY7" fmla="*/ 4443768 h 6929760"/>
              <a:gd name="connsiteX0" fmla="*/ 64918 w 10540151"/>
              <a:gd name="connsiteY0" fmla="*/ 4443768 h 6929760"/>
              <a:gd name="connsiteX1" fmla="*/ 1098833 w 10540151"/>
              <a:gd name="connsiteY1" fmla="*/ 1368585 h 6929760"/>
              <a:gd name="connsiteX2" fmla="*/ 5284985 w 10540151"/>
              <a:gd name="connsiteY2" fmla="*/ 0 h 6929760"/>
              <a:gd name="connsiteX3" fmla="*/ 9381683 w 10540151"/>
              <a:gd name="connsiteY3" fmla="*/ 1945055 h 6929760"/>
              <a:gd name="connsiteX4" fmla="*/ 10524929 w 10540151"/>
              <a:gd name="connsiteY4" fmla="*/ 865681 h 6929760"/>
              <a:gd name="connsiteX5" fmla="*/ 10540151 w 10540151"/>
              <a:gd name="connsiteY5" fmla="*/ 6929760 h 6929760"/>
              <a:gd name="connsiteX6" fmla="*/ 0 w 10540151"/>
              <a:gd name="connsiteY6" fmla="*/ 6919821 h 6929760"/>
              <a:gd name="connsiteX7" fmla="*/ 64918 w 10540151"/>
              <a:gd name="connsiteY7" fmla="*/ 4443768 h 6929760"/>
              <a:gd name="connsiteX0" fmla="*/ 64918 w 10540151"/>
              <a:gd name="connsiteY0" fmla="*/ 3578087 h 6064079"/>
              <a:gd name="connsiteX1" fmla="*/ 1098833 w 10540151"/>
              <a:gd name="connsiteY1" fmla="*/ 502904 h 6064079"/>
              <a:gd name="connsiteX2" fmla="*/ 8256785 w 10540151"/>
              <a:gd name="connsiteY2" fmla="*/ 18902 h 6064079"/>
              <a:gd name="connsiteX3" fmla="*/ 9381683 w 10540151"/>
              <a:gd name="connsiteY3" fmla="*/ 1079374 h 6064079"/>
              <a:gd name="connsiteX4" fmla="*/ 10524929 w 10540151"/>
              <a:gd name="connsiteY4" fmla="*/ 0 h 6064079"/>
              <a:gd name="connsiteX5" fmla="*/ 10540151 w 10540151"/>
              <a:gd name="connsiteY5" fmla="*/ 6064079 h 6064079"/>
              <a:gd name="connsiteX6" fmla="*/ 0 w 10540151"/>
              <a:gd name="connsiteY6" fmla="*/ 6054140 h 6064079"/>
              <a:gd name="connsiteX7" fmla="*/ 64918 w 10540151"/>
              <a:gd name="connsiteY7" fmla="*/ 3578087 h 6064079"/>
              <a:gd name="connsiteX0" fmla="*/ 64918 w 10540151"/>
              <a:gd name="connsiteY0" fmla="*/ 4407027 h 6893019"/>
              <a:gd name="connsiteX1" fmla="*/ 9139589 w 10540151"/>
              <a:gd name="connsiteY1" fmla="*/ 0 h 6893019"/>
              <a:gd name="connsiteX2" fmla="*/ 8256785 w 10540151"/>
              <a:gd name="connsiteY2" fmla="*/ 847842 h 6893019"/>
              <a:gd name="connsiteX3" fmla="*/ 9381683 w 10540151"/>
              <a:gd name="connsiteY3" fmla="*/ 1908314 h 6893019"/>
              <a:gd name="connsiteX4" fmla="*/ 10524929 w 10540151"/>
              <a:gd name="connsiteY4" fmla="*/ 828940 h 6893019"/>
              <a:gd name="connsiteX5" fmla="*/ 10540151 w 10540151"/>
              <a:gd name="connsiteY5" fmla="*/ 6893019 h 6893019"/>
              <a:gd name="connsiteX6" fmla="*/ 0 w 10540151"/>
              <a:gd name="connsiteY6" fmla="*/ 6883080 h 6893019"/>
              <a:gd name="connsiteX7" fmla="*/ 64918 w 10540151"/>
              <a:gd name="connsiteY7" fmla="*/ 4407027 h 6893019"/>
              <a:gd name="connsiteX0" fmla="*/ 8264700 w 10540151"/>
              <a:gd name="connsiteY0" fmla="*/ 0 h 6898966"/>
              <a:gd name="connsiteX1" fmla="*/ 9139589 w 10540151"/>
              <a:gd name="connsiteY1" fmla="*/ 5947 h 6898966"/>
              <a:gd name="connsiteX2" fmla="*/ 8256785 w 10540151"/>
              <a:gd name="connsiteY2" fmla="*/ 853789 h 6898966"/>
              <a:gd name="connsiteX3" fmla="*/ 9381683 w 10540151"/>
              <a:gd name="connsiteY3" fmla="*/ 1914261 h 6898966"/>
              <a:gd name="connsiteX4" fmla="*/ 10524929 w 10540151"/>
              <a:gd name="connsiteY4" fmla="*/ 834887 h 6898966"/>
              <a:gd name="connsiteX5" fmla="*/ 10540151 w 10540151"/>
              <a:gd name="connsiteY5" fmla="*/ 6898966 h 6898966"/>
              <a:gd name="connsiteX6" fmla="*/ 0 w 10540151"/>
              <a:gd name="connsiteY6" fmla="*/ 6889027 h 6898966"/>
              <a:gd name="connsiteX7" fmla="*/ 8264700 w 10540151"/>
              <a:gd name="connsiteY7" fmla="*/ 0 h 6898966"/>
              <a:gd name="connsiteX0" fmla="*/ 8232616 w 10540151"/>
              <a:gd name="connsiteY0" fmla="*/ 14105 h 6893019"/>
              <a:gd name="connsiteX1" fmla="*/ 9139589 w 10540151"/>
              <a:gd name="connsiteY1" fmla="*/ 0 h 6893019"/>
              <a:gd name="connsiteX2" fmla="*/ 8256785 w 10540151"/>
              <a:gd name="connsiteY2" fmla="*/ 847842 h 6893019"/>
              <a:gd name="connsiteX3" fmla="*/ 9381683 w 10540151"/>
              <a:gd name="connsiteY3" fmla="*/ 1908314 h 6893019"/>
              <a:gd name="connsiteX4" fmla="*/ 10524929 w 10540151"/>
              <a:gd name="connsiteY4" fmla="*/ 828940 h 6893019"/>
              <a:gd name="connsiteX5" fmla="*/ 10540151 w 10540151"/>
              <a:gd name="connsiteY5" fmla="*/ 6893019 h 6893019"/>
              <a:gd name="connsiteX6" fmla="*/ 0 w 10540151"/>
              <a:gd name="connsiteY6" fmla="*/ 6883080 h 6893019"/>
              <a:gd name="connsiteX7" fmla="*/ 8232616 w 10540151"/>
              <a:gd name="connsiteY7" fmla="*/ 14105 h 6893019"/>
              <a:gd name="connsiteX0" fmla="*/ 8232616 w 10540151"/>
              <a:gd name="connsiteY0" fmla="*/ 6084 h 6884998"/>
              <a:gd name="connsiteX1" fmla="*/ 9119536 w 10540151"/>
              <a:gd name="connsiteY1" fmla="*/ 0 h 6884998"/>
              <a:gd name="connsiteX2" fmla="*/ 8256785 w 10540151"/>
              <a:gd name="connsiteY2" fmla="*/ 839821 h 6884998"/>
              <a:gd name="connsiteX3" fmla="*/ 9381683 w 10540151"/>
              <a:gd name="connsiteY3" fmla="*/ 1900293 h 6884998"/>
              <a:gd name="connsiteX4" fmla="*/ 10524929 w 10540151"/>
              <a:gd name="connsiteY4" fmla="*/ 820919 h 6884998"/>
              <a:gd name="connsiteX5" fmla="*/ 10540151 w 10540151"/>
              <a:gd name="connsiteY5" fmla="*/ 6884998 h 6884998"/>
              <a:gd name="connsiteX6" fmla="*/ 0 w 10540151"/>
              <a:gd name="connsiteY6" fmla="*/ 6875059 h 6884998"/>
              <a:gd name="connsiteX7" fmla="*/ 8232616 w 10540151"/>
              <a:gd name="connsiteY7" fmla="*/ 6084 h 6884998"/>
              <a:gd name="connsiteX0" fmla="*/ 8232616 w 10540151"/>
              <a:gd name="connsiteY0" fmla="*/ 6084 h 6884998"/>
              <a:gd name="connsiteX1" fmla="*/ 9119536 w 10540151"/>
              <a:gd name="connsiteY1" fmla="*/ 0 h 6884998"/>
              <a:gd name="connsiteX2" fmla="*/ 8256785 w 10540151"/>
              <a:gd name="connsiteY2" fmla="*/ 839821 h 6884998"/>
              <a:gd name="connsiteX3" fmla="*/ 9369652 w 10540151"/>
              <a:gd name="connsiteY3" fmla="*/ 1916335 h 6884998"/>
              <a:gd name="connsiteX4" fmla="*/ 10524929 w 10540151"/>
              <a:gd name="connsiteY4" fmla="*/ 820919 h 6884998"/>
              <a:gd name="connsiteX5" fmla="*/ 10540151 w 10540151"/>
              <a:gd name="connsiteY5" fmla="*/ 6884998 h 6884998"/>
              <a:gd name="connsiteX6" fmla="*/ 0 w 10540151"/>
              <a:gd name="connsiteY6" fmla="*/ 6875059 h 6884998"/>
              <a:gd name="connsiteX7" fmla="*/ 8232616 w 10540151"/>
              <a:gd name="connsiteY7" fmla="*/ 6084 h 6884998"/>
              <a:gd name="connsiteX0" fmla="*/ 8232616 w 10540151"/>
              <a:gd name="connsiteY0" fmla="*/ 6084 h 6884998"/>
              <a:gd name="connsiteX1" fmla="*/ 9119536 w 10540151"/>
              <a:gd name="connsiteY1" fmla="*/ 0 h 6884998"/>
              <a:gd name="connsiteX2" fmla="*/ 8256785 w 10540151"/>
              <a:gd name="connsiteY2" fmla="*/ 839821 h 6884998"/>
              <a:gd name="connsiteX3" fmla="*/ 9369652 w 10540151"/>
              <a:gd name="connsiteY3" fmla="*/ 1916335 h 6884998"/>
              <a:gd name="connsiteX4" fmla="*/ 10508887 w 10540151"/>
              <a:gd name="connsiteY4" fmla="*/ 808888 h 6884998"/>
              <a:gd name="connsiteX5" fmla="*/ 10540151 w 10540151"/>
              <a:gd name="connsiteY5" fmla="*/ 6884998 h 6884998"/>
              <a:gd name="connsiteX6" fmla="*/ 0 w 10540151"/>
              <a:gd name="connsiteY6" fmla="*/ 6875059 h 6884998"/>
              <a:gd name="connsiteX7" fmla="*/ 8232616 w 10540151"/>
              <a:gd name="connsiteY7" fmla="*/ 6084 h 6884998"/>
              <a:gd name="connsiteX0" fmla="*/ 8232616 w 10540151"/>
              <a:gd name="connsiteY0" fmla="*/ 6084 h 6884998"/>
              <a:gd name="connsiteX1" fmla="*/ 9119536 w 10540151"/>
              <a:gd name="connsiteY1" fmla="*/ 0 h 6884998"/>
              <a:gd name="connsiteX2" fmla="*/ 8256785 w 10540151"/>
              <a:gd name="connsiteY2" fmla="*/ 839821 h 6884998"/>
              <a:gd name="connsiteX3" fmla="*/ 9393715 w 10540151"/>
              <a:gd name="connsiteY3" fmla="*/ 1471167 h 6884998"/>
              <a:gd name="connsiteX4" fmla="*/ 10508887 w 10540151"/>
              <a:gd name="connsiteY4" fmla="*/ 808888 h 6884998"/>
              <a:gd name="connsiteX5" fmla="*/ 10540151 w 10540151"/>
              <a:gd name="connsiteY5" fmla="*/ 6884998 h 6884998"/>
              <a:gd name="connsiteX6" fmla="*/ 0 w 10540151"/>
              <a:gd name="connsiteY6" fmla="*/ 6875059 h 6884998"/>
              <a:gd name="connsiteX7" fmla="*/ 8232616 w 10540151"/>
              <a:gd name="connsiteY7" fmla="*/ 6084 h 6884998"/>
              <a:gd name="connsiteX0" fmla="*/ 8232616 w 10540151"/>
              <a:gd name="connsiteY0" fmla="*/ 6084 h 6884998"/>
              <a:gd name="connsiteX1" fmla="*/ 9119536 w 10540151"/>
              <a:gd name="connsiteY1" fmla="*/ 0 h 6884998"/>
              <a:gd name="connsiteX2" fmla="*/ 8256785 w 10540151"/>
              <a:gd name="connsiteY2" fmla="*/ 839821 h 6884998"/>
              <a:gd name="connsiteX3" fmla="*/ 9365641 w 10540151"/>
              <a:gd name="connsiteY3" fmla="*/ 1904304 h 6884998"/>
              <a:gd name="connsiteX4" fmla="*/ 10508887 w 10540151"/>
              <a:gd name="connsiteY4" fmla="*/ 808888 h 6884998"/>
              <a:gd name="connsiteX5" fmla="*/ 10540151 w 10540151"/>
              <a:gd name="connsiteY5" fmla="*/ 6884998 h 6884998"/>
              <a:gd name="connsiteX6" fmla="*/ 0 w 10540151"/>
              <a:gd name="connsiteY6" fmla="*/ 6875059 h 6884998"/>
              <a:gd name="connsiteX7" fmla="*/ 8232616 w 10540151"/>
              <a:gd name="connsiteY7" fmla="*/ 6084 h 6884998"/>
              <a:gd name="connsiteX0" fmla="*/ 8232616 w 10508887"/>
              <a:gd name="connsiteY0" fmla="*/ 6084 h 6875059"/>
              <a:gd name="connsiteX1" fmla="*/ 9119536 w 10508887"/>
              <a:gd name="connsiteY1" fmla="*/ 0 h 6875059"/>
              <a:gd name="connsiteX2" fmla="*/ 8256785 w 10508887"/>
              <a:gd name="connsiteY2" fmla="*/ 839821 h 6875059"/>
              <a:gd name="connsiteX3" fmla="*/ 9365641 w 10508887"/>
              <a:gd name="connsiteY3" fmla="*/ 1904304 h 6875059"/>
              <a:gd name="connsiteX4" fmla="*/ 10508887 w 10508887"/>
              <a:gd name="connsiteY4" fmla="*/ 808888 h 6875059"/>
              <a:gd name="connsiteX5" fmla="*/ 10504057 w 10508887"/>
              <a:gd name="connsiteY5" fmla="*/ 6868956 h 6875059"/>
              <a:gd name="connsiteX6" fmla="*/ 0 w 10508887"/>
              <a:gd name="connsiteY6" fmla="*/ 6875059 h 6875059"/>
              <a:gd name="connsiteX7" fmla="*/ 8232616 w 10508887"/>
              <a:gd name="connsiteY7" fmla="*/ 6084 h 6875059"/>
              <a:gd name="connsiteX0" fmla="*/ 8172458 w 10448729"/>
              <a:gd name="connsiteY0" fmla="*/ 6084 h 6871048"/>
              <a:gd name="connsiteX1" fmla="*/ 9059378 w 10448729"/>
              <a:gd name="connsiteY1" fmla="*/ 0 h 6871048"/>
              <a:gd name="connsiteX2" fmla="*/ 8196627 w 10448729"/>
              <a:gd name="connsiteY2" fmla="*/ 839821 h 6871048"/>
              <a:gd name="connsiteX3" fmla="*/ 9305483 w 10448729"/>
              <a:gd name="connsiteY3" fmla="*/ 1904304 h 6871048"/>
              <a:gd name="connsiteX4" fmla="*/ 10448729 w 10448729"/>
              <a:gd name="connsiteY4" fmla="*/ 808888 h 6871048"/>
              <a:gd name="connsiteX5" fmla="*/ 10443899 w 10448729"/>
              <a:gd name="connsiteY5" fmla="*/ 6868956 h 6871048"/>
              <a:gd name="connsiteX6" fmla="*/ 0 w 10448729"/>
              <a:gd name="connsiteY6" fmla="*/ 6871048 h 6871048"/>
              <a:gd name="connsiteX7" fmla="*/ 8172458 w 10448729"/>
              <a:gd name="connsiteY7" fmla="*/ 6084 h 6871048"/>
              <a:gd name="connsiteX0" fmla="*/ 8105277 w 10381548"/>
              <a:gd name="connsiteY0" fmla="*/ 6084 h 6868956"/>
              <a:gd name="connsiteX1" fmla="*/ 8992197 w 10381548"/>
              <a:gd name="connsiteY1" fmla="*/ 0 h 6868956"/>
              <a:gd name="connsiteX2" fmla="*/ 8129446 w 10381548"/>
              <a:gd name="connsiteY2" fmla="*/ 839821 h 6868956"/>
              <a:gd name="connsiteX3" fmla="*/ 9238302 w 10381548"/>
              <a:gd name="connsiteY3" fmla="*/ 1904304 h 6868956"/>
              <a:gd name="connsiteX4" fmla="*/ 10381548 w 10381548"/>
              <a:gd name="connsiteY4" fmla="*/ 808888 h 6868956"/>
              <a:gd name="connsiteX5" fmla="*/ 10376718 w 10381548"/>
              <a:gd name="connsiteY5" fmla="*/ 6868956 h 6868956"/>
              <a:gd name="connsiteX6" fmla="*/ 0 w 10381548"/>
              <a:gd name="connsiteY6" fmla="*/ 6788938 h 6868956"/>
              <a:gd name="connsiteX7" fmla="*/ 8105277 w 10381548"/>
              <a:gd name="connsiteY7" fmla="*/ 6084 h 6868956"/>
              <a:gd name="connsiteX0" fmla="*/ 8164993 w 10441264"/>
              <a:gd name="connsiteY0" fmla="*/ 6084 h 6868956"/>
              <a:gd name="connsiteX1" fmla="*/ 9051913 w 10441264"/>
              <a:gd name="connsiteY1" fmla="*/ 0 h 6868956"/>
              <a:gd name="connsiteX2" fmla="*/ 8189162 w 10441264"/>
              <a:gd name="connsiteY2" fmla="*/ 839821 h 6868956"/>
              <a:gd name="connsiteX3" fmla="*/ 9298018 w 10441264"/>
              <a:gd name="connsiteY3" fmla="*/ 1904304 h 6868956"/>
              <a:gd name="connsiteX4" fmla="*/ 10441264 w 10441264"/>
              <a:gd name="connsiteY4" fmla="*/ 808888 h 6868956"/>
              <a:gd name="connsiteX5" fmla="*/ 10436434 w 10441264"/>
              <a:gd name="connsiteY5" fmla="*/ 6868956 h 6868956"/>
              <a:gd name="connsiteX6" fmla="*/ 0 w 10441264"/>
              <a:gd name="connsiteY6" fmla="*/ 6863583 h 6868956"/>
              <a:gd name="connsiteX7" fmla="*/ 8164993 w 10441264"/>
              <a:gd name="connsiteY7" fmla="*/ 6084 h 6868956"/>
              <a:gd name="connsiteX0" fmla="*/ 8164993 w 10441264"/>
              <a:gd name="connsiteY0" fmla="*/ 6084 h 6863583"/>
              <a:gd name="connsiteX1" fmla="*/ 9051913 w 10441264"/>
              <a:gd name="connsiteY1" fmla="*/ 0 h 6863583"/>
              <a:gd name="connsiteX2" fmla="*/ 8189162 w 10441264"/>
              <a:gd name="connsiteY2" fmla="*/ 839821 h 6863583"/>
              <a:gd name="connsiteX3" fmla="*/ 9298018 w 10441264"/>
              <a:gd name="connsiteY3" fmla="*/ 1904304 h 6863583"/>
              <a:gd name="connsiteX4" fmla="*/ 10441264 w 10441264"/>
              <a:gd name="connsiteY4" fmla="*/ 808888 h 6863583"/>
              <a:gd name="connsiteX5" fmla="*/ 10216232 w 10441264"/>
              <a:gd name="connsiteY5" fmla="*/ 6652486 h 6863583"/>
              <a:gd name="connsiteX6" fmla="*/ 0 w 10441264"/>
              <a:gd name="connsiteY6" fmla="*/ 6863583 h 6863583"/>
              <a:gd name="connsiteX7" fmla="*/ 8164993 w 10441264"/>
              <a:gd name="connsiteY7" fmla="*/ 6084 h 6863583"/>
              <a:gd name="connsiteX0" fmla="*/ 8164993 w 10441264"/>
              <a:gd name="connsiteY0" fmla="*/ 6084 h 6865224"/>
              <a:gd name="connsiteX1" fmla="*/ 9051913 w 10441264"/>
              <a:gd name="connsiteY1" fmla="*/ 0 h 6865224"/>
              <a:gd name="connsiteX2" fmla="*/ 8189162 w 10441264"/>
              <a:gd name="connsiteY2" fmla="*/ 839821 h 6865224"/>
              <a:gd name="connsiteX3" fmla="*/ 9298018 w 10441264"/>
              <a:gd name="connsiteY3" fmla="*/ 1904304 h 6865224"/>
              <a:gd name="connsiteX4" fmla="*/ 10441264 w 10441264"/>
              <a:gd name="connsiteY4" fmla="*/ 808888 h 6865224"/>
              <a:gd name="connsiteX5" fmla="*/ 10436434 w 10441264"/>
              <a:gd name="connsiteY5" fmla="*/ 6865224 h 6865224"/>
              <a:gd name="connsiteX6" fmla="*/ 0 w 10441264"/>
              <a:gd name="connsiteY6" fmla="*/ 6863583 h 6865224"/>
              <a:gd name="connsiteX7" fmla="*/ 8164993 w 10441264"/>
              <a:gd name="connsiteY7" fmla="*/ 6084 h 6865224"/>
              <a:gd name="connsiteX0" fmla="*/ 8164993 w 10437532"/>
              <a:gd name="connsiteY0" fmla="*/ 6084 h 6865224"/>
              <a:gd name="connsiteX1" fmla="*/ 9051913 w 10437532"/>
              <a:gd name="connsiteY1" fmla="*/ 0 h 6865224"/>
              <a:gd name="connsiteX2" fmla="*/ 8189162 w 10437532"/>
              <a:gd name="connsiteY2" fmla="*/ 839821 h 6865224"/>
              <a:gd name="connsiteX3" fmla="*/ 9298018 w 10437532"/>
              <a:gd name="connsiteY3" fmla="*/ 1904304 h 6865224"/>
              <a:gd name="connsiteX4" fmla="*/ 10437532 w 10437532"/>
              <a:gd name="connsiteY4" fmla="*/ 808888 h 6865224"/>
              <a:gd name="connsiteX5" fmla="*/ 10436434 w 10437532"/>
              <a:gd name="connsiteY5" fmla="*/ 6865224 h 6865224"/>
              <a:gd name="connsiteX6" fmla="*/ 0 w 10437532"/>
              <a:gd name="connsiteY6" fmla="*/ 6863583 h 6865224"/>
              <a:gd name="connsiteX7" fmla="*/ 8164993 w 10437532"/>
              <a:gd name="connsiteY7" fmla="*/ 6084 h 6865224"/>
              <a:gd name="connsiteX0" fmla="*/ 8164993 w 10437532"/>
              <a:gd name="connsiteY0" fmla="*/ 2351 h 6861491"/>
              <a:gd name="connsiteX1" fmla="*/ 9048181 w 10437532"/>
              <a:gd name="connsiteY1" fmla="*/ 0 h 6861491"/>
              <a:gd name="connsiteX2" fmla="*/ 8189162 w 10437532"/>
              <a:gd name="connsiteY2" fmla="*/ 836088 h 6861491"/>
              <a:gd name="connsiteX3" fmla="*/ 9298018 w 10437532"/>
              <a:gd name="connsiteY3" fmla="*/ 1900571 h 6861491"/>
              <a:gd name="connsiteX4" fmla="*/ 10437532 w 10437532"/>
              <a:gd name="connsiteY4" fmla="*/ 805155 h 6861491"/>
              <a:gd name="connsiteX5" fmla="*/ 10436434 w 10437532"/>
              <a:gd name="connsiteY5" fmla="*/ 6861491 h 6861491"/>
              <a:gd name="connsiteX6" fmla="*/ 0 w 10437532"/>
              <a:gd name="connsiteY6" fmla="*/ 6859850 h 6861491"/>
              <a:gd name="connsiteX7" fmla="*/ 8164993 w 10437532"/>
              <a:gd name="connsiteY7" fmla="*/ 2351 h 6861491"/>
              <a:gd name="connsiteX0" fmla="*/ 8120206 w 10437532"/>
              <a:gd name="connsiteY0" fmla="*/ 99389 h 6861491"/>
              <a:gd name="connsiteX1" fmla="*/ 9048181 w 10437532"/>
              <a:gd name="connsiteY1" fmla="*/ 0 h 6861491"/>
              <a:gd name="connsiteX2" fmla="*/ 8189162 w 10437532"/>
              <a:gd name="connsiteY2" fmla="*/ 836088 h 6861491"/>
              <a:gd name="connsiteX3" fmla="*/ 9298018 w 10437532"/>
              <a:gd name="connsiteY3" fmla="*/ 1900571 h 6861491"/>
              <a:gd name="connsiteX4" fmla="*/ 10437532 w 10437532"/>
              <a:gd name="connsiteY4" fmla="*/ 805155 h 6861491"/>
              <a:gd name="connsiteX5" fmla="*/ 10436434 w 10437532"/>
              <a:gd name="connsiteY5" fmla="*/ 6861491 h 6861491"/>
              <a:gd name="connsiteX6" fmla="*/ 0 w 10437532"/>
              <a:gd name="connsiteY6" fmla="*/ 6859850 h 6861491"/>
              <a:gd name="connsiteX7" fmla="*/ 8120206 w 10437532"/>
              <a:gd name="connsiteY7" fmla="*/ 99389 h 6861491"/>
              <a:gd name="connsiteX0" fmla="*/ 8168725 w 10437532"/>
              <a:gd name="connsiteY0" fmla="*/ 2351 h 6861491"/>
              <a:gd name="connsiteX1" fmla="*/ 9048181 w 10437532"/>
              <a:gd name="connsiteY1" fmla="*/ 0 h 6861491"/>
              <a:gd name="connsiteX2" fmla="*/ 8189162 w 10437532"/>
              <a:gd name="connsiteY2" fmla="*/ 836088 h 6861491"/>
              <a:gd name="connsiteX3" fmla="*/ 9298018 w 10437532"/>
              <a:gd name="connsiteY3" fmla="*/ 1900571 h 6861491"/>
              <a:gd name="connsiteX4" fmla="*/ 10437532 w 10437532"/>
              <a:gd name="connsiteY4" fmla="*/ 805155 h 6861491"/>
              <a:gd name="connsiteX5" fmla="*/ 10436434 w 10437532"/>
              <a:gd name="connsiteY5" fmla="*/ 6861491 h 6861491"/>
              <a:gd name="connsiteX6" fmla="*/ 0 w 10437532"/>
              <a:gd name="connsiteY6" fmla="*/ 6859850 h 6861491"/>
              <a:gd name="connsiteX7" fmla="*/ 8168725 w 10437532"/>
              <a:gd name="connsiteY7" fmla="*/ 2351 h 6861491"/>
              <a:gd name="connsiteX0" fmla="*/ 4323839 w 10437532"/>
              <a:gd name="connsiteY0" fmla="*/ 13368 h 6861491"/>
              <a:gd name="connsiteX1" fmla="*/ 9048181 w 10437532"/>
              <a:gd name="connsiteY1" fmla="*/ 0 h 6861491"/>
              <a:gd name="connsiteX2" fmla="*/ 8189162 w 10437532"/>
              <a:gd name="connsiteY2" fmla="*/ 836088 h 6861491"/>
              <a:gd name="connsiteX3" fmla="*/ 9298018 w 10437532"/>
              <a:gd name="connsiteY3" fmla="*/ 1900571 h 6861491"/>
              <a:gd name="connsiteX4" fmla="*/ 10437532 w 10437532"/>
              <a:gd name="connsiteY4" fmla="*/ 805155 h 6861491"/>
              <a:gd name="connsiteX5" fmla="*/ 10436434 w 10437532"/>
              <a:gd name="connsiteY5" fmla="*/ 6861491 h 6861491"/>
              <a:gd name="connsiteX6" fmla="*/ 0 w 10437532"/>
              <a:gd name="connsiteY6" fmla="*/ 6859850 h 6861491"/>
              <a:gd name="connsiteX7" fmla="*/ 4323839 w 10437532"/>
              <a:gd name="connsiteY7" fmla="*/ 13368 h 6861491"/>
              <a:gd name="connsiteX0" fmla="*/ 0 w 6113693"/>
              <a:gd name="connsiteY0" fmla="*/ 13368 h 6861491"/>
              <a:gd name="connsiteX1" fmla="*/ 4724342 w 6113693"/>
              <a:gd name="connsiteY1" fmla="*/ 0 h 6861491"/>
              <a:gd name="connsiteX2" fmla="*/ 3865323 w 6113693"/>
              <a:gd name="connsiteY2" fmla="*/ 836088 h 6861491"/>
              <a:gd name="connsiteX3" fmla="*/ 4974179 w 6113693"/>
              <a:gd name="connsiteY3" fmla="*/ 1900571 h 6861491"/>
              <a:gd name="connsiteX4" fmla="*/ 6113693 w 6113693"/>
              <a:gd name="connsiteY4" fmla="*/ 805155 h 6861491"/>
              <a:gd name="connsiteX5" fmla="*/ 6112595 w 6113693"/>
              <a:gd name="connsiteY5" fmla="*/ 6861491 h 6861491"/>
              <a:gd name="connsiteX6" fmla="*/ 5790 w 6113693"/>
              <a:gd name="connsiteY6" fmla="*/ 6859850 h 6861491"/>
              <a:gd name="connsiteX7" fmla="*/ 0 w 6113693"/>
              <a:gd name="connsiteY7" fmla="*/ 13368 h 6861491"/>
              <a:gd name="connsiteX0" fmla="*/ 0 w 6124710"/>
              <a:gd name="connsiteY0" fmla="*/ 2351 h 6861491"/>
              <a:gd name="connsiteX1" fmla="*/ 4735359 w 6124710"/>
              <a:gd name="connsiteY1" fmla="*/ 0 h 6861491"/>
              <a:gd name="connsiteX2" fmla="*/ 3876340 w 6124710"/>
              <a:gd name="connsiteY2" fmla="*/ 836088 h 6861491"/>
              <a:gd name="connsiteX3" fmla="*/ 4985196 w 6124710"/>
              <a:gd name="connsiteY3" fmla="*/ 1900571 h 6861491"/>
              <a:gd name="connsiteX4" fmla="*/ 6124710 w 6124710"/>
              <a:gd name="connsiteY4" fmla="*/ 805155 h 6861491"/>
              <a:gd name="connsiteX5" fmla="*/ 6123612 w 6124710"/>
              <a:gd name="connsiteY5" fmla="*/ 6861491 h 6861491"/>
              <a:gd name="connsiteX6" fmla="*/ 16807 w 6124710"/>
              <a:gd name="connsiteY6" fmla="*/ 6859850 h 6861491"/>
              <a:gd name="connsiteX7" fmla="*/ 0 w 6124710"/>
              <a:gd name="connsiteY7" fmla="*/ 2351 h 6861491"/>
              <a:gd name="connsiteX0" fmla="*/ 545096 w 6107946"/>
              <a:gd name="connsiteY0" fmla="*/ 652346 h 6861491"/>
              <a:gd name="connsiteX1" fmla="*/ 4718595 w 6107946"/>
              <a:gd name="connsiteY1" fmla="*/ 0 h 6861491"/>
              <a:gd name="connsiteX2" fmla="*/ 3859576 w 6107946"/>
              <a:gd name="connsiteY2" fmla="*/ 836088 h 6861491"/>
              <a:gd name="connsiteX3" fmla="*/ 4968432 w 6107946"/>
              <a:gd name="connsiteY3" fmla="*/ 1900571 h 6861491"/>
              <a:gd name="connsiteX4" fmla="*/ 6107946 w 6107946"/>
              <a:gd name="connsiteY4" fmla="*/ 805155 h 6861491"/>
              <a:gd name="connsiteX5" fmla="*/ 6106848 w 6107946"/>
              <a:gd name="connsiteY5" fmla="*/ 6861491 h 6861491"/>
              <a:gd name="connsiteX6" fmla="*/ 43 w 6107946"/>
              <a:gd name="connsiteY6" fmla="*/ 6859850 h 6861491"/>
              <a:gd name="connsiteX7" fmla="*/ 545096 w 6107946"/>
              <a:gd name="connsiteY7" fmla="*/ 652346 h 6861491"/>
              <a:gd name="connsiteX0" fmla="*/ 6409 w 6109085"/>
              <a:gd name="connsiteY0" fmla="*/ 13368 h 6861491"/>
              <a:gd name="connsiteX1" fmla="*/ 4719734 w 6109085"/>
              <a:gd name="connsiteY1" fmla="*/ 0 h 6861491"/>
              <a:gd name="connsiteX2" fmla="*/ 3860715 w 6109085"/>
              <a:gd name="connsiteY2" fmla="*/ 836088 h 6861491"/>
              <a:gd name="connsiteX3" fmla="*/ 4969571 w 6109085"/>
              <a:gd name="connsiteY3" fmla="*/ 1900571 h 6861491"/>
              <a:gd name="connsiteX4" fmla="*/ 6109085 w 6109085"/>
              <a:gd name="connsiteY4" fmla="*/ 805155 h 6861491"/>
              <a:gd name="connsiteX5" fmla="*/ 6107987 w 6109085"/>
              <a:gd name="connsiteY5" fmla="*/ 6861491 h 6861491"/>
              <a:gd name="connsiteX6" fmla="*/ 1182 w 6109085"/>
              <a:gd name="connsiteY6" fmla="*/ 6859850 h 6861491"/>
              <a:gd name="connsiteX7" fmla="*/ 6409 w 6109085"/>
              <a:gd name="connsiteY7" fmla="*/ 13368 h 686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9085" h="6861491">
                <a:moveTo>
                  <a:pt x="6409" y="13368"/>
                </a:moveTo>
                <a:lnTo>
                  <a:pt x="4719734" y="0"/>
                </a:lnTo>
                <a:lnTo>
                  <a:pt x="3860715" y="836088"/>
                </a:lnTo>
                <a:lnTo>
                  <a:pt x="4969571" y="1900571"/>
                </a:lnTo>
                <a:lnTo>
                  <a:pt x="6109085" y="805155"/>
                </a:lnTo>
                <a:lnTo>
                  <a:pt x="6107987" y="6861491"/>
                </a:lnTo>
                <a:lnTo>
                  <a:pt x="1182" y="6859850"/>
                </a:lnTo>
                <a:cubicBezTo>
                  <a:pt x="-4420" y="4574017"/>
                  <a:pt x="12011" y="2299201"/>
                  <a:pt x="6409" y="13368"/>
                </a:cubicBezTo>
                <a:close/>
              </a:path>
            </a:pathLst>
          </a:cu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dirty="0"/>
              <a:t>            </a:t>
            </a:r>
          </a:p>
        </p:txBody>
      </p:sp>
      <p:sp>
        <p:nvSpPr>
          <p:cNvPr id="9" name="Footer Placeholder 4">
            <a:extLst>
              <a:ext uri="{FF2B5EF4-FFF2-40B4-BE49-F238E27FC236}">
                <a16:creationId xmlns:a16="http://schemas.microsoft.com/office/drawing/2014/main" id="{E04242B6-3191-3DB9-9948-2DA4BF3A200E}"/>
              </a:ext>
            </a:extLst>
          </p:cNvPr>
          <p:cNvSpPr>
            <a:spLocks noGrp="1"/>
          </p:cNvSpPr>
          <p:nvPr>
            <p:ph type="ftr" sz="quarter" idx="3"/>
          </p:nvPr>
        </p:nvSpPr>
        <p:spPr>
          <a:xfrm>
            <a:off x="943201" y="6418262"/>
            <a:ext cx="5116054" cy="365125"/>
          </a:xfrm>
          <a:prstGeom prst="rect">
            <a:avLst/>
          </a:prstGeom>
        </p:spPr>
        <p:txBody>
          <a:bodyPr vert="horz" lIns="91440" tIns="45720" rIns="91440" bIns="45720" rtlCol="0" anchor="ctr"/>
          <a:lstStyle>
            <a:lvl1pPr algn="l">
              <a:defRPr sz="1400">
                <a:solidFill>
                  <a:schemeClr val="tx1"/>
                </a:solidFill>
                <a:latin typeface="Public Sans Medium" pitchFamily="2" charset="0"/>
              </a:defRPr>
            </a:lvl1pPr>
          </a:lstStyle>
          <a:p>
            <a:r>
              <a:rPr lang="en-US" dirty="0"/>
              <a:t>SME Competitiveness Outlook 2023 </a:t>
            </a:r>
            <a:endParaRPr lang="en-GB" dirty="0"/>
          </a:p>
        </p:txBody>
      </p:sp>
    </p:spTree>
    <p:extLst>
      <p:ext uri="{BB962C8B-B14F-4D97-AF65-F5344CB8AC3E}">
        <p14:creationId xmlns:p14="http://schemas.microsoft.com/office/powerpoint/2010/main" val="417990834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75815F-2A2F-8388-C0D5-604C7303546F}"/>
              </a:ext>
            </a:extLst>
          </p:cNvPr>
          <p:cNvSpPr/>
          <p:nvPr userDrawn="1"/>
        </p:nvSpPr>
        <p:spPr>
          <a:xfrm>
            <a:off x="-17024" y="0"/>
            <a:ext cx="6095999" cy="6858000"/>
          </a:xfrm>
          <a:prstGeom prst="rect">
            <a:avLst/>
          </a:prstGeom>
          <a:solidFill>
            <a:srgbClr val="00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5" name="Rectangle 4">
            <a:extLst>
              <a:ext uri="{FF2B5EF4-FFF2-40B4-BE49-F238E27FC236}">
                <a16:creationId xmlns:a16="http://schemas.microsoft.com/office/drawing/2014/main" id="{572098C3-C7CE-44E4-DA20-3E7F938984E0}"/>
              </a:ext>
            </a:extLst>
          </p:cNvPr>
          <p:cNvSpPr/>
          <p:nvPr userDrawn="1"/>
        </p:nvSpPr>
        <p:spPr>
          <a:xfrm>
            <a:off x="-7084" y="0"/>
            <a:ext cx="428017"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cxnSp>
        <p:nvCxnSpPr>
          <p:cNvPr id="8" name="Straight Connector 7">
            <a:extLst>
              <a:ext uri="{FF2B5EF4-FFF2-40B4-BE49-F238E27FC236}">
                <a16:creationId xmlns:a16="http://schemas.microsoft.com/office/drawing/2014/main" id="{64103E1C-920F-7FF5-8DEA-9D1F6D78D7F7}"/>
              </a:ext>
            </a:extLst>
          </p:cNvPr>
          <p:cNvCxnSpPr>
            <a:cxnSpLocks/>
          </p:cNvCxnSpPr>
          <p:nvPr userDrawn="1"/>
        </p:nvCxnSpPr>
        <p:spPr>
          <a:xfrm>
            <a:off x="428018" y="6600825"/>
            <a:ext cx="51495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BC751D8-92F1-85AA-6D56-D8F3E4D2030B}"/>
              </a:ext>
            </a:extLst>
          </p:cNvPr>
          <p:cNvGrpSpPr/>
          <p:nvPr userDrawn="1"/>
        </p:nvGrpSpPr>
        <p:grpSpPr>
          <a:xfrm rot="2700000">
            <a:off x="249075" y="329549"/>
            <a:ext cx="265664" cy="387147"/>
            <a:chOff x="2017138" y="377173"/>
            <a:chExt cx="265664" cy="387146"/>
          </a:xfrm>
          <a:solidFill>
            <a:schemeClr val="bg1"/>
          </a:solidFill>
        </p:grpSpPr>
        <p:sp>
          <p:nvSpPr>
            <p:cNvPr id="13" name="Rectangle 12">
              <a:extLst>
                <a:ext uri="{FF2B5EF4-FFF2-40B4-BE49-F238E27FC236}">
                  <a16:creationId xmlns:a16="http://schemas.microsoft.com/office/drawing/2014/main" id="{A48E08EB-5A85-9AC3-40FA-DE171F0002BC}"/>
                </a:ext>
              </a:extLst>
            </p:cNvPr>
            <p:cNvSpPr/>
            <p:nvPr/>
          </p:nvSpPr>
          <p:spPr>
            <a:xfrm>
              <a:off x="2170604" y="377173"/>
              <a:ext cx="112198" cy="3871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4" name="Rectangle 13">
              <a:extLst>
                <a:ext uri="{FF2B5EF4-FFF2-40B4-BE49-F238E27FC236}">
                  <a16:creationId xmlns:a16="http://schemas.microsoft.com/office/drawing/2014/main" id="{0771743E-3733-E5B0-DF1D-46ECC35409C8}"/>
                </a:ext>
              </a:extLst>
            </p:cNvPr>
            <p:cNvSpPr/>
            <p:nvPr/>
          </p:nvSpPr>
          <p:spPr>
            <a:xfrm>
              <a:off x="2017138" y="377173"/>
              <a:ext cx="112198" cy="3871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grpSp>
      <p:pic>
        <p:nvPicPr>
          <p:cNvPr id="16" name="Picture 15" descr="A picture containing text&#10;&#10;Description automatically generated">
            <a:extLst>
              <a:ext uri="{FF2B5EF4-FFF2-40B4-BE49-F238E27FC236}">
                <a16:creationId xmlns:a16="http://schemas.microsoft.com/office/drawing/2014/main" id="{AE8C8002-64D5-6601-3FBD-5F03F9A391B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444364" y="551170"/>
            <a:ext cx="1406147" cy="573025"/>
          </a:xfrm>
          <a:prstGeom prst="rect">
            <a:avLst/>
          </a:prstGeom>
        </p:spPr>
      </p:pic>
      <p:sp>
        <p:nvSpPr>
          <p:cNvPr id="22" name="TextBox 21">
            <a:extLst>
              <a:ext uri="{FF2B5EF4-FFF2-40B4-BE49-F238E27FC236}">
                <a16:creationId xmlns:a16="http://schemas.microsoft.com/office/drawing/2014/main" id="{BBF56A30-DF68-5B55-A5CE-9DE1474BE1F7}"/>
              </a:ext>
            </a:extLst>
          </p:cNvPr>
          <p:cNvSpPr txBox="1"/>
          <p:nvPr userDrawn="1"/>
        </p:nvSpPr>
        <p:spPr>
          <a:xfrm>
            <a:off x="-176464" y="6407736"/>
            <a:ext cx="773133" cy="338554"/>
          </a:xfrm>
          <a:prstGeom prst="rect">
            <a:avLst/>
          </a:prstGeom>
          <a:noFill/>
        </p:spPr>
        <p:txBody>
          <a:bodyPr wrap="square" rtlCol="0">
            <a:spAutoFit/>
          </a:bodyPr>
          <a:lstStyle/>
          <a:p>
            <a:pPr algn="ctr"/>
            <a:fld id="{8B97CA73-A39B-42BC-A02D-27E5D7DD8F1E}" type="slidenum">
              <a:rPr lang="en-GB" sz="1600" smtClean="0">
                <a:solidFill>
                  <a:schemeClr val="bg1"/>
                </a:solidFill>
                <a:latin typeface="Public Sans SemiBold" pitchFamily="2" charset="0"/>
              </a:rPr>
              <a:pPr algn="ctr"/>
              <a:t>‹#›</a:t>
            </a:fld>
            <a:endParaRPr lang="en-GB" sz="1600" dirty="0">
              <a:solidFill>
                <a:schemeClr val="bg1"/>
              </a:solidFill>
              <a:latin typeface="Public Sans SemiBold" pitchFamily="2" charset="0"/>
            </a:endParaRPr>
          </a:p>
        </p:txBody>
      </p:sp>
      <p:sp>
        <p:nvSpPr>
          <p:cNvPr id="2" name="Footer Placeholder 4">
            <a:extLst>
              <a:ext uri="{FF2B5EF4-FFF2-40B4-BE49-F238E27FC236}">
                <a16:creationId xmlns:a16="http://schemas.microsoft.com/office/drawing/2014/main" id="{DD5D6443-6890-2F72-940E-D259796B7517}"/>
              </a:ext>
            </a:extLst>
          </p:cNvPr>
          <p:cNvSpPr>
            <a:spLocks noGrp="1"/>
          </p:cNvSpPr>
          <p:nvPr>
            <p:ph type="ftr" sz="quarter" idx="3"/>
          </p:nvPr>
        </p:nvSpPr>
        <p:spPr>
          <a:xfrm>
            <a:off x="943200" y="6418262"/>
            <a:ext cx="5169827" cy="365125"/>
          </a:xfrm>
          <a:prstGeom prst="rect">
            <a:avLst/>
          </a:prstGeom>
        </p:spPr>
        <p:txBody>
          <a:bodyPr vert="horz" lIns="91440" tIns="45720" rIns="91440" bIns="45720" rtlCol="0" anchor="ctr"/>
          <a:lstStyle>
            <a:lvl1pPr algn="l">
              <a:defRPr sz="1400">
                <a:solidFill>
                  <a:schemeClr val="bg1"/>
                </a:solidFill>
                <a:latin typeface="Public Sans Medium" pitchFamily="2" charset="0"/>
              </a:defRPr>
            </a:lvl1pPr>
          </a:lstStyle>
          <a:p>
            <a:r>
              <a:rPr lang="en-US" dirty="0"/>
              <a:t>SME Competitiveness Outlook 2023 </a:t>
            </a:r>
          </a:p>
        </p:txBody>
      </p:sp>
      <p:sp>
        <p:nvSpPr>
          <p:cNvPr id="9" name="Content Placeholder 2">
            <a:extLst>
              <a:ext uri="{FF2B5EF4-FFF2-40B4-BE49-F238E27FC236}">
                <a16:creationId xmlns:a16="http://schemas.microsoft.com/office/drawing/2014/main" id="{A17D89D1-8B12-055C-D857-C05669E9694D}"/>
              </a:ext>
            </a:extLst>
          </p:cNvPr>
          <p:cNvSpPr>
            <a:spLocks noGrp="1"/>
          </p:cNvSpPr>
          <p:nvPr>
            <p:ph idx="13"/>
          </p:nvPr>
        </p:nvSpPr>
        <p:spPr>
          <a:xfrm>
            <a:off x="6593933" y="2935705"/>
            <a:ext cx="4462232" cy="2878385"/>
          </a:xfrm>
        </p:spPr>
        <p:txBody>
          <a:bodyPr/>
          <a:lstStyle>
            <a:lvl1pPr marL="0" indent="0">
              <a:buFontTx/>
              <a:buNone/>
              <a:defRPr sz="2200" baseline="0">
                <a:solidFill>
                  <a:schemeClr val="tx1"/>
                </a:solidFill>
              </a:defRPr>
            </a:lvl1pPr>
            <a:lvl2pPr>
              <a:defRPr sz="1900" baseline="0">
                <a:solidFill>
                  <a:schemeClr val="tx1"/>
                </a:solidFill>
              </a:defRPr>
            </a:lvl2pPr>
            <a:lvl3pPr>
              <a:defRPr sz="1400" baseline="0">
                <a:solidFill>
                  <a:schemeClr val="tx1"/>
                </a:solidFill>
                <a:latin typeface="Public Sans Light" pitchFamily="2" charset="0"/>
              </a:defRPr>
            </a:lvl3pPr>
            <a:lvl4pPr>
              <a:defRPr sz="1400" baseline="0">
                <a:solidFill>
                  <a:schemeClr val="tx1"/>
                </a:solidFill>
                <a:latin typeface="Public Sans Light" pitchFamily="2" charset="0"/>
              </a:defRPr>
            </a:lvl4pPr>
            <a:lvl5pPr>
              <a:defRPr sz="1400" baseline="0">
                <a:solidFill>
                  <a:schemeClr val="tx1"/>
                </a:solidFill>
                <a:latin typeface="Public Sans Light" pitchFamily="2" charset="0"/>
              </a:defRPr>
            </a:lvl5pPr>
          </a:lstStyle>
          <a:p>
            <a:pPr marL="228594" marR="0" lvl="0" indent="-228594" algn="l" defTabSz="914377" rtl="0" eaLnBrk="1" fontAlgn="auto" latinLnBrk="0" hangingPunct="1">
              <a:lnSpc>
                <a:spcPct val="110000"/>
              </a:lnSpc>
              <a:spcBef>
                <a:spcPts val="1000"/>
              </a:spcBef>
              <a:spcAft>
                <a:spcPts val="0"/>
              </a:spcAft>
              <a:buClrTx/>
              <a:buSzTx/>
              <a:buFont typeface="Wingdings" panose="05000000000000000000" pitchFamily="2" charset="2"/>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1">
            <a:extLst>
              <a:ext uri="{FF2B5EF4-FFF2-40B4-BE49-F238E27FC236}">
                <a16:creationId xmlns:a16="http://schemas.microsoft.com/office/drawing/2014/main" id="{84F7C585-74A7-19C1-5B73-5CA846D212FC}"/>
              </a:ext>
            </a:extLst>
          </p:cNvPr>
          <p:cNvSpPr>
            <a:spLocks noGrp="1"/>
          </p:cNvSpPr>
          <p:nvPr>
            <p:ph type="title"/>
          </p:nvPr>
        </p:nvSpPr>
        <p:spPr>
          <a:xfrm>
            <a:off x="942976" y="960000"/>
            <a:ext cx="4462232" cy="650277"/>
          </a:xfrm>
        </p:spPr>
        <p:txBody>
          <a:bodyPr>
            <a:noAutofit/>
          </a:bodyPr>
          <a:lstStyle>
            <a:lvl1pPr>
              <a:defRPr sz="3900">
                <a:solidFill>
                  <a:schemeClr val="bg1"/>
                </a:solidFill>
                <a:latin typeface="Zilla Slab SemiBold" pitchFamily="2" charset="0"/>
                <a:ea typeface="Zilla Slab SemiBold" pitchFamily="2" charset="0"/>
              </a:defRPr>
            </a:lvl1pPr>
          </a:lstStyle>
          <a:p>
            <a:r>
              <a:rPr lang="en-US" dirty="0"/>
              <a:t>Click to edit</a:t>
            </a:r>
            <a:endParaRPr lang="en-GB" dirty="0"/>
          </a:p>
        </p:txBody>
      </p:sp>
      <p:sp>
        <p:nvSpPr>
          <p:cNvPr id="11" name="Content Placeholder 2">
            <a:extLst>
              <a:ext uri="{FF2B5EF4-FFF2-40B4-BE49-F238E27FC236}">
                <a16:creationId xmlns:a16="http://schemas.microsoft.com/office/drawing/2014/main" id="{AD5A81A5-8CBF-8D26-E462-E51CD47DC6F7}"/>
              </a:ext>
            </a:extLst>
          </p:cNvPr>
          <p:cNvSpPr>
            <a:spLocks noGrp="1"/>
          </p:cNvSpPr>
          <p:nvPr>
            <p:ph idx="1"/>
          </p:nvPr>
        </p:nvSpPr>
        <p:spPr>
          <a:xfrm>
            <a:off x="942976" y="2935705"/>
            <a:ext cx="4462232" cy="2878385"/>
          </a:xfrm>
        </p:spPr>
        <p:txBody>
          <a:bodyPr/>
          <a:lstStyle>
            <a:lvl1pPr marL="0" indent="0">
              <a:buFontTx/>
              <a:buNone/>
              <a:defRPr sz="2200" baseline="0">
                <a:solidFill>
                  <a:schemeClr val="bg1"/>
                </a:solidFill>
              </a:defRPr>
            </a:lvl1pPr>
            <a:lvl2pPr>
              <a:defRPr sz="1900" baseline="0">
                <a:solidFill>
                  <a:schemeClr val="bg1"/>
                </a:solidFill>
              </a:defRPr>
            </a:lvl2pPr>
            <a:lvl3pPr>
              <a:defRPr sz="1400" baseline="0">
                <a:solidFill>
                  <a:schemeClr val="bg1"/>
                </a:solidFill>
                <a:latin typeface="Public Sans Light" pitchFamily="2" charset="0"/>
              </a:defRPr>
            </a:lvl3pPr>
            <a:lvl4pPr>
              <a:defRPr sz="1400" baseline="0">
                <a:solidFill>
                  <a:schemeClr val="bg1"/>
                </a:solidFill>
                <a:latin typeface="Public Sans Light" pitchFamily="2" charset="0"/>
              </a:defRPr>
            </a:lvl4pPr>
            <a:lvl5pPr>
              <a:defRPr sz="1400" baseline="0">
                <a:solidFill>
                  <a:schemeClr val="bg1"/>
                </a:solidFill>
                <a:latin typeface="Public Sans Light" pitchFamily="2" charset="0"/>
              </a:defRPr>
            </a:lvl5pPr>
          </a:lstStyle>
          <a:p>
            <a:pPr marL="228594" marR="0" lvl="0" indent="-228594" algn="l" defTabSz="914377" rtl="0" eaLnBrk="1" fontAlgn="auto" latinLnBrk="0" hangingPunct="1">
              <a:lnSpc>
                <a:spcPct val="110000"/>
              </a:lnSpc>
              <a:spcBef>
                <a:spcPts val="1000"/>
              </a:spcBef>
              <a:spcAft>
                <a:spcPts val="0"/>
              </a:spcAft>
              <a:buClrTx/>
              <a:buSzTx/>
              <a:buFont typeface="Wingdings" panose="05000000000000000000" pitchFamily="2" charset="2"/>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ubtitle 2">
            <a:extLst>
              <a:ext uri="{FF2B5EF4-FFF2-40B4-BE49-F238E27FC236}">
                <a16:creationId xmlns:a16="http://schemas.microsoft.com/office/drawing/2014/main" id="{BAC8EA01-12A8-4975-FA2B-11AAF29A0B9E}"/>
              </a:ext>
            </a:extLst>
          </p:cNvPr>
          <p:cNvSpPr>
            <a:spLocks noGrp="1"/>
          </p:cNvSpPr>
          <p:nvPr>
            <p:ph type="subTitle" idx="10"/>
          </p:nvPr>
        </p:nvSpPr>
        <p:spPr>
          <a:xfrm>
            <a:off x="942976" y="1562149"/>
            <a:ext cx="4462232" cy="1165001"/>
          </a:xfrm>
        </p:spPr>
        <p:txBody>
          <a:bodyPr>
            <a:normAutofit/>
          </a:bodyPr>
          <a:lstStyle>
            <a:lvl1pPr marL="0" indent="0" algn="l">
              <a:lnSpc>
                <a:spcPct val="100000"/>
              </a:lnSpc>
              <a:buNone/>
              <a:defRPr sz="2800">
                <a:solidFill>
                  <a:schemeClr val="bg1"/>
                </a:solidFill>
                <a:latin typeface="Zilla Slab SemiBold" pitchFamily="2" charset="0"/>
                <a:ea typeface="Zilla Slab SemiBold"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781275016"/>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75815F-2A2F-8388-C0D5-604C7303546F}"/>
              </a:ext>
            </a:extLst>
          </p:cNvPr>
          <p:cNvSpPr/>
          <p:nvPr userDrawn="1"/>
        </p:nvSpPr>
        <p:spPr>
          <a:xfrm>
            <a:off x="-17024" y="0"/>
            <a:ext cx="6095999" cy="6858000"/>
          </a:xfrm>
          <a:prstGeom prst="rect">
            <a:avLst/>
          </a:prstGeom>
          <a:solidFill>
            <a:srgbClr val="00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5" name="Rectangle 4">
            <a:extLst>
              <a:ext uri="{FF2B5EF4-FFF2-40B4-BE49-F238E27FC236}">
                <a16:creationId xmlns:a16="http://schemas.microsoft.com/office/drawing/2014/main" id="{572098C3-C7CE-44E4-DA20-3E7F938984E0}"/>
              </a:ext>
            </a:extLst>
          </p:cNvPr>
          <p:cNvSpPr/>
          <p:nvPr userDrawn="1"/>
        </p:nvSpPr>
        <p:spPr>
          <a:xfrm>
            <a:off x="-14458" y="0"/>
            <a:ext cx="428017"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cxnSp>
        <p:nvCxnSpPr>
          <p:cNvPr id="8" name="Straight Connector 7">
            <a:extLst>
              <a:ext uri="{FF2B5EF4-FFF2-40B4-BE49-F238E27FC236}">
                <a16:creationId xmlns:a16="http://schemas.microsoft.com/office/drawing/2014/main" id="{64103E1C-920F-7FF5-8DEA-9D1F6D78D7F7}"/>
              </a:ext>
            </a:extLst>
          </p:cNvPr>
          <p:cNvCxnSpPr>
            <a:cxnSpLocks/>
          </p:cNvCxnSpPr>
          <p:nvPr userDrawn="1"/>
        </p:nvCxnSpPr>
        <p:spPr>
          <a:xfrm>
            <a:off x="428018" y="6600825"/>
            <a:ext cx="51495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BC751D8-92F1-85AA-6D56-D8F3E4D2030B}"/>
              </a:ext>
            </a:extLst>
          </p:cNvPr>
          <p:cNvGrpSpPr/>
          <p:nvPr userDrawn="1"/>
        </p:nvGrpSpPr>
        <p:grpSpPr>
          <a:xfrm rot="2700000">
            <a:off x="241701" y="329549"/>
            <a:ext cx="265664" cy="387147"/>
            <a:chOff x="2017138" y="377173"/>
            <a:chExt cx="265664" cy="387146"/>
          </a:xfrm>
          <a:solidFill>
            <a:schemeClr val="bg1"/>
          </a:solidFill>
        </p:grpSpPr>
        <p:sp>
          <p:nvSpPr>
            <p:cNvPr id="13" name="Rectangle 12">
              <a:extLst>
                <a:ext uri="{FF2B5EF4-FFF2-40B4-BE49-F238E27FC236}">
                  <a16:creationId xmlns:a16="http://schemas.microsoft.com/office/drawing/2014/main" id="{A48E08EB-5A85-9AC3-40FA-DE171F0002BC}"/>
                </a:ext>
              </a:extLst>
            </p:cNvPr>
            <p:cNvSpPr/>
            <p:nvPr/>
          </p:nvSpPr>
          <p:spPr>
            <a:xfrm>
              <a:off x="2170604" y="377173"/>
              <a:ext cx="112198" cy="3871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p>
          </p:txBody>
        </p:sp>
        <p:sp>
          <p:nvSpPr>
            <p:cNvPr id="14" name="Rectangle 13">
              <a:extLst>
                <a:ext uri="{FF2B5EF4-FFF2-40B4-BE49-F238E27FC236}">
                  <a16:creationId xmlns:a16="http://schemas.microsoft.com/office/drawing/2014/main" id="{0771743E-3733-E5B0-DF1D-46ECC35409C8}"/>
                </a:ext>
              </a:extLst>
            </p:cNvPr>
            <p:cNvSpPr/>
            <p:nvPr/>
          </p:nvSpPr>
          <p:spPr>
            <a:xfrm>
              <a:off x="2017138" y="377173"/>
              <a:ext cx="112198" cy="3871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grpSp>
      <p:pic>
        <p:nvPicPr>
          <p:cNvPr id="16" name="Picture 15" descr="A picture containing text&#10;&#10;Description automatically generated">
            <a:extLst>
              <a:ext uri="{FF2B5EF4-FFF2-40B4-BE49-F238E27FC236}">
                <a16:creationId xmlns:a16="http://schemas.microsoft.com/office/drawing/2014/main" id="{AE8C8002-64D5-6601-3FBD-5F03F9A391B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444364" y="551170"/>
            <a:ext cx="1406147" cy="573025"/>
          </a:xfrm>
          <a:prstGeom prst="rect">
            <a:avLst/>
          </a:prstGeom>
        </p:spPr>
      </p:pic>
      <p:sp>
        <p:nvSpPr>
          <p:cNvPr id="2" name="TextBox 1">
            <a:extLst>
              <a:ext uri="{FF2B5EF4-FFF2-40B4-BE49-F238E27FC236}">
                <a16:creationId xmlns:a16="http://schemas.microsoft.com/office/drawing/2014/main" id="{4CE317DC-8A5F-05FD-1439-D22E9D890EC9}"/>
              </a:ext>
            </a:extLst>
          </p:cNvPr>
          <p:cNvSpPr txBox="1"/>
          <p:nvPr userDrawn="1"/>
        </p:nvSpPr>
        <p:spPr>
          <a:xfrm>
            <a:off x="-176464" y="6407736"/>
            <a:ext cx="773133" cy="338554"/>
          </a:xfrm>
          <a:prstGeom prst="rect">
            <a:avLst/>
          </a:prstGeom>
          <a:noFill/>
        </p:spPr>
        <p:txBody>
          <a:bodyPr wrap="square" rtlCol="0">
            <a:spAutoFit/>
          </a:bodyPr>
          <a:lstStyle/>
          <a:p>
            <a:pPr algn="ctr"/>
            <a:fld id="{8B97CA73-A39B-42BC-A02D-27E5D7DD8F1E}" type="slidenum">
              <a:rPr lang="en-GB" sz="1600" smtClean="0">
                <a:solidFill>
                  <a:schemeClr val="bg1"/>
                </a:solidFill>
                <a:latin typeface="Public Sans SemiBold" pitchFamily="2" charset="0"/>
              </a:rPr>
              <a:pPr algn="ctr"/>
              <a:t>‹#›</a:t>
            </a:fld>
            <a:endParaRPr lang="en-GB" sz="1600" dirty="0">
              <a:solidFill>
                <a:schemeClr val="bg1"/>
              </a:solidFill>
              <a:latin typeface="Public Sans SemiBold" pitchFamily="2" charset="0"/>
            </a:endParaRPr>
          </a:p>
        </p:txBody>
      </p:sp>
      <p:sp>
        <p:nvSpPr>
          <p:cNvPr id="3" name="Picture Placeholder 2">
            <a:extLst>
              <a:ext uri="{FF2B5EF4-FFF2-40B4-BE49-F238E27FC236}">
                <a16:creationId xmlns:a16="http://schemas.microsoft.com/office/drawing/2014/main" id="{8E4AD095-37D1-2F39-4E07-A28F3B8B127C}"/>
              </a:ext>
            </a:extLst>
          </p:cNvPr>
          <p:cNvSpPr>
            <a:spLocks noGrp="1"/>
          </p:cNvSpPr>
          <p:nvPr>
            <p:ph type="pic" idx="12" hasCustomPrompt="1"/>
          </p:nvPr>
        </p:nvSpPr>
        <p:spPr>
          <a:xfrm>
            <a:off x="6071766" y="-14197"/>
            <a:ext cx="6122554" cy="6891634"/>
          </a:xfrm>
          <a:custGeom>
            <a:avLst/>
            <a:gdLst>
              <a:gd name="connsiteX0" fmla="*/ -27 w 10440079"/>
              <a:gd name="connsiteY0" fmla="*/ 4443768 h 6909846"/>
              <a:gd name="connsiteX1" fmla="*/ 1033888 w 10440079"/>
              <a:gd name="connsiteY1" fmla="*/ 1368585 h 6909846"/>
              <a:gd name="connsiteX2" fmla="*/ 5220040 w 10440079"/>
              <a:gd name="connsiteY2" fmla="*/ 0 h 6909846"/>
              <a:gd name="connsiteX3" fmla="*/ 9406191 w 10440079"/>
              <a:gd name="connsiteY3" fmla="*/ 1368585 h 6909846"/>
              <a:gd name="connsiteX4" fmla="*/ 10440106 w 10440079"/>
              <a:gd name="connsiteY4" fmla="*/ 4443768 h 6909846"/>
              <a:gd name="connsiteX5" fmla="*/ 7543163 w 10440079"/>
              <a:gd name="connsiteY5" fmla="*/ 6909882 h 6909846"/>
              <a:gd name="connsiteX6" fmla="*/ 2896916 w 10440079"/>
              <a:gd name="connsiteY6" fmla="*/ 6909882 h 6909846"/>
              <a:gd name="connsiteX7" fmla="*/ -27 w 10440079"/>
              <a:gd name="connsiteY7" fmla="*/ 4443768 h 6909846"/>
              <a:gd name="connsiteX0" fmla="*/ 64918 w 10505051"/>
              <a:gd name="connsiteY0" fmla="*/ 4443768 h 6919821"/>
              <a:gd name="connsiteX1" fmla="*/ 1098833 w 10505051"/>
              <a:gd name="connsiteY1" fmla="*/ 1368585 h 6919821"/>
              <a:gd name="connsiteX2" fmla="*/ 5284985 w 10505051"/>
              <a:gd name="connsiteY2" fmla="*/ 0 h 6919821"/>
              <a:gd name="connsiteX3" fmla="*/ 9471136 w 10505051"/>
              <a:gd name="connsiteY3" fmla="*/ 1368585 h 6919821"/>
              <a:gd name="connsiteX4" fmla="*/ 10505051 w 10505051"/>
              <a:gd name="connsiteY4" fmla="*/ 4443768 h 6919821"/>
              <a:gd name="connsiteX5" fmla="*/ 7608108 w 10505051"/>
              <a:gd name="connsiteY5" fmla="*/ 6909882 h 6919821"/>
              <a:gd name="connsiteX6" fmla="*/ 0 w 10505051"/>
              <a:gd name="connsiteY6" fmla="*/ 6919821 h 6919821"/>
              <a:gd name="connsiteX7" fmla="*/ 64918 w 10505051"/>
              <a:gd name="connsiteY7" fmla="*/ 4443768 h 6919821"/>
              <a:gd name="connsiteX0" fmla="*/ 64918 w 10540151"/>
              <a:gd name="connsiteY0" fmla="*/ 4443768 h 6929760"/>
              <a:gd name="connsiteX1" fmla="*/ 1098833 w 10540151"/>
              <a:gd name="connsiteY1" fmla="*/ 1368585 h 6929760"/>
              <a:gd name="connsiteX2" fmla="*/ 5284985 w 10540151"/>
              <a:gd name="connsiteY2" fmla="*/ 0 h 6929760"/>
              <a:gd name="connsiteX3" fmla="*/ 9471136 w 10540151"/>
              <a:gd name="connsiteY3" fmla="*/ 1368585 h 6929760"/>
              <a:gd name="connsiteX4" fmla="*/ 10505051 w 10540151"/>
              <a:gd name="connsiteY4" fmla="*/ 4443768 h 6929760"/>
              <a:gd name="connsiteX5" fmla="*/ 10540151 w 10540151"/>
              <a:gd name="connsiteY5" fmla="*/ 6929760 h 6929760"/>
              <a:gd name="connsiteX6" fmla="*/ 0 w 10540151"/>
              <a:gd name="connsiteY6" fmla="*/ 6919821 h 6929760"/>
              <a:gd name="connsiteX7" fmla="*/ 64918 w 10540151"/>
              <a:gd name="connsiteY7" fmla="*/ 4443768 h 6929760"/>
              <a:gd name="connsiteX0" fmla="*/ 64918 w 10540151"/>
              <a:gd name="connsiteY0" fmla="*/ 4443768 h 6929760"/>
              <a:gd name="connsiteX1" fmla="*/ 1098833 w 10540151"/>
              <a:gd name="connsiteY1" fmla="*/ 1368585 h 6929760"/>
              <a:gd name="connsiteX2" fmla="*/ 5284985 w 10540151"/>
              <a:gd name="connsiteY2" fmla="*/ 0 h 6929760"/>
              <a:gd name="connsiteX3" fmla="*/ 9471136 w 10540151"/>
              <a:gd name="connsiteY3" fmla="*/ 1368585 h 6929760"/>
              <a:gd name="connsiteX4" fmla="*/ 10524929 w 10540151"/>
              <a:gd name="connsiteY4" fmla="*/ 865681 h 6929760"/>
              <a:gd name="connsiteX5" fmla="*/ 10540151 w 10540151"/>
              <a:gd name="connsiteY5" fmla="*/ 6929760 h 6929760"/>
              <a:gd name="connsiteX6" fmla="*/ 0 w 10540151"/>
              <a:gd name="connsiteY6" fmla="*/ 6919821 h 6929760"/>
              <a:gd name="connsiteX7" fmla="*/ 64918 w 10540151"/>
              <a:gd name="connsiteY7" fmla="*/ 4443768 h 6929760"/>
              <a:gd name="connsiteX0" fmla="*/ 64918 w 10540151"/>
              <a:gd name="connsiteY0" fmla="*/ 4443768 h 6929760"/>
              <a:gd name="connsiteX1" fmla="*/ 1098833 w 10540151"/>
              <a:gd name="connsiteY1" fmla="*/ 1368585 h 6929760"/>
              <a:gd name="connsiteX2" fmla="*/ 5284985 w 10540151"/>
              <a:gd name="connsiteY2" fmla="*/ 0 h 6929760"/>
              <a:gd name="connsiteX3" fmla="*/ 9381683 w 10540151"/>
              <a:gd name="connsiteY3" fmla="*/ 1945055 h 6929760"/>
              <a:gd name="connsiteX4" fmla="*/ 10524929 w 10540151"/>
              <a:gd name="connsiteY4" fmla="*/ 865681 h 6929760"/>
              <a:gd name="connsiteX5" fmla="*/ 10540151 w 10540151"/>
              <a:gd name="connsiteY5" fmla="*/ 6929760 h 6929760"/>
              <a:gd name="connsiteX6" fmla="*/ 0 w 10540151"/>
              <a:gd name="connsiteY6" fmla="*/ 6919821 h 6929760"/>
              <a:gd name="connsiteX7" fmla="*/ 64918 w 10540151"/>
              <a:gd name="connsiteY7" fmla="*/ 4443768 h 6929760"/>
              <a:gd name="connsiteX0" fmla="*/ 64918 w 10540151"/>
              <a:gd name="connsiteY0" fmla="*/ 3578087 h 6064079"/>
              <a:gd name="connsiteX1" fmla="*/ 1098833 w 10540151"/>
              <a:gd name="connsiteY1" fmla="*/ 502904 h 6064079"/>
              <a:gd name="connsiteX2" fmla="*/ 8256785 w 10540151"/>
              <a:gd name="connsiteY2" fmla="*/ 18902 h 6064079"/>
              <a:gd name="connsiteX3" fmla="*/ 9381683 w 10540151"/>
              <a:gd name="connsiteY3" fmla="*/ 1079374 h 6064079"/>
              <a:gd name="connsiteX4" fmla="*/ 10524929 w 10540151"/>
              <a:gd name="connsiteY4" fmla="*/ 0 h 6064079"/>
              <a:gd name="connsiteX5" fmla="*/ 10540151 w 10540151"/>
              <a:gd name="connsiteY5" fmla="*/ 6064079 h 6064079"/>
              <a:gd name="connsiteX6" fmla="*/ 0 w 10540151"/>
              <a:gd name="connsiteY6" fmla="*/ 6054140 h 6064079"/>
              <a:gd name="connsiteX7" fmla="*/ 64918 w 10540151"/>
              <a:gd name="connsiteY7" fmla="*/ 3578087 h 6064079"/>
              <a:gd name="connsiteX0" fmla="*/ 64918 w 10540151"/>
              <a:gd name="connsiteY0" fmla="*/ 4407027 h 6893019"/>
              <a:gd name="connsiteX1" fmla="*/ 9139589 w 10540151"/>
              <a:gd name="connsiteY1" fmla="*/ 0 h 6893019"/>
              <a:gd name="connsiteX2" fmla="*/ 8256785 w 10540151"/>
              <a:gd name="connsiteY2" fmla="*/ 847842 h 6893019"/>
              <a:gd name="connsiteX3" fmla="*/ 9381683 w 10540151"/>
              <a:gd name="connsiteY3" fmla="*/ 1908314 h 6893019"/>
              <a:gd name="connsiteX4" fmla="*/ 10524929 w 10540151"/>
              <a:gd name="connsiteY4" fmla="*/ 828940 h 6893019"/>
              <a:gd name="connsiteX5" fmla="*/ 10540151 w 10540151"/>
              <a:gd name="connsiteY5" fmla="*/ 6893019 h 6893019"/>
              <a:gd name="connsiteX6" fmla="*/ 0 w 10540151"/>
              <a:gd name="connsiteY6" fmla="*/ 6883080 h 6893019"/>
              <a:gd name="connsiteX7" fmla="*/ 64918 w 10540151"/>
              <a:gd name="connsiteY7" fmla="*/ 4407027 h 6893019"/>
              <a:gd name="connsiteX0" fmla="*/ 8264700 w 10540151"/>
              <a:gd name="connsiteY0" fmla="*/ 0 h 6898966"/>
              <a:gd name="connsiteX1" fmla="*/ 9139589 w 10540151"/>
              <a:gd name="connsiteY1" fmla="*/ 5947 h 6898966"/>
              <a:gd name="connsiteX2" fmla="*/ 8256785 w 10540151"/>
              <a:gd name="connsiteY2" fmla="*/ 853789 h 6898966"/>
              <a:gd name="connsiteX3" fmla="*/ 9381683 w 10540151"/>
              <a:gd name="connsiteY3" fmla="*/ 1914261 h 6898966"/>
              <a:gd name="connsiteX4" fmla="*/ 10524929 w 10540151"/>
              <a:gd name="connsiteY4" fmla="*/ 834887 h 6898966"/>
              <a:gd name="connsiteX5" fmla="*/ 10540151 w 10540151"/>
              <a:gd name="connsiteY5" fmla="*/ 6898966 h 6898966"/>
              <a:gd name="connsiteX6" fmla="*/ 0 w 10540151"/>
              <a:gd name="connsiteY6" fmla="*/ 6889027 h 6898966"/>
              <a:gd name="connsiteX7" fmla="*/ 8264700 w 10540151"/>
              <a:gd name="connsiteY7" fmla="*/ 0 h 6898966"/>
              <a:gd name="connsiteX0" fmla="*/ 8232616 w 10540151"/>
              <a:gd name="connsiteY0" fmla="*/ 14105 h 6893019"/>
              <a:gd name="connsiteX1" fmla="*/ 9139589 w 10540151"/>
              <a:gd name="connsiteY1" fmla="*/ 0 h 6893019"/>
              <a:gd name="connsiteX2" fmla="*/ 8256785 w 10540151"/>
              <a:gd name="connsiteY2" fmla="*/ 847842 h 6893019"/>
              <a:gd name="connsiteX3" fmla="*/ 9381683 w 10540151"/>
              <a:gd name="connsiteY3" fmla="*/ 1908314 h 6893019"/>
              <a:gd name="connsiteX4" fmla="*/ 10524929 w 10540151"/>
              <a:gd name="connsiteY4" fmla="*/ 828940 h 6893019"/>
              <a:gd name="connsiteX5" fmla="*/ 10540151 w 10540151"/>
              <a:gd name="connsiteY5" fmla="*/ 6893019 h 6893019"/>
              <a:gd name="connsiteX6" fmla="*/ 0 w 10540151"/>
              <a:gd name="connsiteY6" fmla="*/ 6883080 h 6893019"/>
              <a:gd name="connsiteX7" fmla="*/ 8232616 w 10540151"/>
              <a:gd name="connsiteY7" fmla="*/ 14105 h 6893019"/>
              <a:gd name="connsiteX0" fmla="*/ 8232616 w 10540151"/>
              <a:gd name="connsiteY0" fmla="*/ 6084 h 6884998"/>
              <a:gd name="connsiteX1" fmla="*/ 9119536 w 10540151"/>
              <a:gd name="connsiteY1" fmla="*/ 0 h 6884998"/>
              <a:gd name="connsiteX2" fmla="*/ 8256785 w 10540151"/>
              <a:gd name="connsiteY2" fmla="*/ 839821 h 6884998"/>
              <a:gd name="connsiteX3" fmla="*/ 9381683 w 10540151"/>
              <a:gd name="connsiteY3" fmla="*/ 1900293 h 6884998"/>
              <a:gd name="connsiteX4" fmla="*/ 10524929 w 10540151"/>
              <a:gd name="connsiteY4" fmla="*/ 820919 h 6884998"/>
              <a:gd name="connsiteX5" fmla="*/ 10540151 w 10540151"/>
              <a:gd name="connsiteY5" fmla="*/ 6884998 h 6884998"/>
              <a:gd name="connsiteX6" fmla="*/ 0 w 10540151"/>
              <a:gd name="connsiteY6" fmla="*/ 6875059 h 6884998"/>
              <a:gd name="connsiteX7" fmla="*/ 8232616 w 10540151"/>
              <a:gd name="connsiteY7" fmla="*/ 6084 h 6884998"/>
              <a:gd name="connsiteX0" fmla="*/ 8232616 w 10540151"/>
              <a:gd name="connsiteY0" fmla="*/ 6084 h 6884998"/>
              <a:gd name="connsiteX1" fmla="*/ 9119536 w 10540151"/>
              <a:gd name="connsiteY1" fmla="*/ 0 h 6884998"/>
              <a:gd name="connsiteX2" fmla="*/ 8256785 w 10540151"/>
              <a:gd name="connsiteY2" fmla="*/ 839821 h 6884998"/>
              <a:gd name="connsiteX3" fmla="*/ 9369652 w 10540151"/>
              <a:gd name="connsiteY3" fmla="*/ 1916335 h 6884998"/>
              <a:gd name="connsiteX4" fmla="*/ 10524929 w 10540151"/>
              <a:gd name="connsiteY4" fmla="*/ 820919 h 6884998"/>
              <a:gd name="connsiteX5" fmla="*/ 10540151 w 10540151"/>
              <a:gd name="connsiteY5" fmla="*/ 6884998 h 6884998"/>
              <a:gd name="connsiteX6" fmla="*/ 0 w 10540151"/>
              <a:gd name="connsiteY6" fmla="*/ 6875059 h 6884998"/>
              <a:gd name="connsiteX7" fmla="*/ 8232616 w 10540151"/>
              <a:gd name="connsiteY7" fmla="*/ 6084 h 6884998"/>
              <a:gd name="connsiteX0" fmla="*/ 8232616 w 10540151"/>
              <a:gd name="connsiteY0" fmla="*/ 6084 h 6884998"/>
              <a:gd name="connsiteX1" fmla="*/ 9119536 w 10540151"/>
              <a:gd name="connsiteY1" fmla="*/ 0 h 6884998"/>
              <a:gd name="connsiteX2" fmla="*/ 8256785 w 10540151"/>
              <a:gd name="connsiteY2" fmla="*/ 839821 h 6884998"/>
              <a:gd name="connsiteX3" fmla="*/ 9369652 w 10540151"/>
              <a:gd name="connsiteY3" fmla="*/ 1916335 h 6884998"/>
              <a:gd name="connsiteX4" fmla="*/ 10508887 w 10540151"/>
              <a:gd name="connsiteY4" fmla="*/ 808888 h 6884998"/>
              <a:gd name="connsiteX5" fmla="*/ 10540151 w 10540151"/>
              <a:gd name="connsiteY5" fmla="*/ 6884998 h 6884998"/>
              <a:gd name="connsiteX6" fmla="*/ 0 w 10540151"/>
              <a:gd name="connsiteY6" fmla="*/ 6875059 h 6884998"/>
              <a:gd name="connsiteX7" fmla="*/ 8232616 w 10540151"/>
              <a:gd name="connsiteY7" fmla="*/ 6084 h 6884998"/>
              <a:gd name="connsiteX0" fmla="*/ 8232616 w 10540151"/>
              <a:gd name="connsiteY0" fmla="*/ 6084 h 6884998"/>
              <a:gd name="connsiteX1" fmla="*/ 9119536 w 10540151"/>
              <a:gd name="connsiteY1" fmla="*/ 0 h 6884998"/>
              <a:gd name="connsiteX2" fmla="*/ 8256785 w 10540151"/>
              <a:gd name="connsiteY2" fmla="*/ 839821 h 6884998"/>
              <a:gd name="connsiteX3" fmla="*/ 9393715 w 10540151"/>
              <a:gd name="connsiteY3" fmla="*/ 1471167 h 6884998"/>
              <a:gd name="connsiteX4" fmla="*/ 10508887 w 10540151"/>
              <a:gd name="connsiteY4" fmla="*/ 808888 h 6884998"/>
              <a:gd name="connsiteX5" fmla="*/ 10540151 w 10540151"/>
              <a:gd name="connsiteY5" fmla="*/ 6884998 h 6884998"/>
              <a:gd name="connsiteX6" fmla="*/ 0 w 10540151"/>
              <a:gd name="connsiteY6" fmla="*/ 6875059 h 6884998"/>
              <a:gd name="connsiteX7" fmla="*/ 8232616 w 10540151"/>
              <a:gd name="connsiteY7" fmla="*/ 6084 h 6884998"/>
              <a:gd name="connsiteX0" fmla="*/ 8232616 w 10540151"/>
              <a:gd name="connsiteY0" fmla="*/ 6084 h 6884998"/>
              <a:gd name="connsiteX1" fmla="*/ 9119536 w 10540151"/>
              <a:gd name="connsiteY1" fmla="*/ 0 h 6884998"/>
              <a:gd name="connsiteX2" fmla="*/ 8256785 w 10540151"/>
              <a:gd name="connsiteY2" fmla="*/ 839821 h 6884998"/>
              <a:gd name="connsiteX3" fmla="*/ 9365641 w 10540151"/>
              <a:gd name="connsiteY3" fmla="*/ 1904304 h 6884998"/>
              <a:gd name="connsiteX4" fmla="*/ 10508887 w 10540151"/>
              <a:gd name="connsiteY4" fmla="*/ 808888 h 6884998"/>
              <a:gd name="connsiteX5" fmla="*/ 10540151 w 10540151"/>
              <a:gd name="connsiteY5" fmla="*/ 6884998 h 6884998"/>
              <a:gd name="connsiteX6" fmla="*/ 0 w 10540151"/>
              <a:gd name="connsiteY6" fmla="*/ 6875059 h 6884998"/>
              <a:gd name="connsiteX7" fmla="*/ 8232616 w 10540151"/>
              <a:gd name="connsiteY7" fmla="*/ 6084 h 6884998"/>
              <a:gd name="connsiteX0" fmla="*/ 8232616 w 10508887"/>
              <a:gd name="connsiteY0" fmla="*/ 6084 h 6875059"/>
              <a:gd name="connsiteX1" fmla="*/ 9119536 w 10508887"/>
              <a:gd name="connsiteY1" fmla="*/ 0 h 6875059"/>
              <a:gd name="connsiteX2" fmla="*/ 8256785 w 10508887"/>
              <a:gd name="connsiteY2" fmla="*/ 839821 h 6875059"/>
              <a:gd name="connsiteX3" fmla="*/ 9365641 w 10508887"/>
              <a:gd name="connsiteY3" fmla="*/ 1904304 h 6875059"/>
              <a:gd name="connsiteX4" fmla="*/ 10508887 w 10508887"/>
              <a:gd name="connsiteY4" fmla="*/ 808888 h 6875059"/>
              <a:gd name="connsiteX5" fmla="*/ 10504057 w 10508887"/>
              <a:gd name="connsiteY5" fmla="*/ 6868956 h 6875059"/>
              <a:gd name="connsiteX6" fmla="*/ 0 w 10508887"/>
              <a:gd name="connsiteY6" fmla="*/ 6875059 h 6875059"/>
              <a:gd name="connsiteX7" fmla="*/ 8232616 w 10508887"/>
              <a:gd name="connsiteY7" fmla="*/ 6084 h 6875059"/>
              <a:gd name="connsiteX0" fmla="*/ 8172458 w 10448729"/>
              <a:gd name="connsiteY0" fmla="*/ 6084 h 6871048"/>
              <a:gd name="connsiteX1" fmla="*/ 9059378 w 10448729"/>
              <a:gd name="connsiteY1" fmla="*/ 0 h 6871048"/>
              <a:gd name="connsiteX2" fmla="*/ 8196627 w 10448729"/>
              <a:gd name="connsiteY2" fmla="*/ 839821 h 6871048"/>
              <a:gd name="connsiteX3" fmla="*/ 9305483 w 10448729"/>
              <a:gd name="connsiteY3" fmla="*/ 1904304 h 6871048"/>
              <a:gd name="connsiteX4" fmla="*/ 10448729 w 10448729"/>
              <a:gd name="connsiteY4" fmla="*/ 808888 h 6871048"/>
              <a:gd name="connsiteX5" fmla="*/ 10443899 w 10448729"/>
              <a:gd name="connsiteY5" fmla="*/ 6868956 h 6871048"/>
              <a:gd name="connsiteX6" fmla="*/ 0 w 10448729"/>
              <a:gd name="connsiteY6" fmla="*/ 6871048 h 6871048"/>
              <a:gd name="connsiteX7" fmla="*/ 8172458 w 10448729"/>
              <a:gd name="connsiteY7" fmla="*/ 6084 h 6871048"/>
              <a:gd name="connsiteX0" fmla="*/ 8105277 w 10381548"/>
              <a:gd name="connsiteY0" fmla="*/ 6084 h 6868956"/>
              <a:gd name="connsiteX1" fmla="*/ 8992197 w 10381548"/>
              <a:gd name="connsiteY1" fmla="*/ 0 h 6868956"/>
              <a:gd name="connsiteX2" fmla="*/ 8129446 w 10381548"/>
              <a:gd name="connsiteY2" fmla="*/ 839821 h 6868956"/>
              <a:gd name="connsiteX3" fmla="*/ 9238302 w 10381548"/>
              <a:gd name="connsiteY3" fmla="*/ 1904304 h 6868956"/>
              <a:gd name="connsiteX4" fmla="*/ 10381548 w 10381548"/>
              <a:gd name="connsiteY4" fmla="*/ 808888 h 6868956"/>
              <a:gd name="connsiteX5" fmla="*/ 10376718 w 10381548"/>
              <a:gd name="connsiteY5" fmla="*/ 6868956 h 6868956"/>
              <a:gd name="connsiteX6" fmla="*/ 0 w 10381548"/>
              <a:gd name="connsiteY6" fmla="*/ 6788938 h 6868956"/>
              <a:gd name="connsiteX7" fmla="*/ 8105277 w 10381548"/>
              <a:gd name="connsiteY7" fmla="*/ 6084 h 6868956"/>
              <a:gd name="connsiteX0" fmla="*/ 8164993 w 10441264"/>
              <a:gd name="connsiteY0" fmla="*/ 6084 h 6868956"/>
              <a:gd name="connsiteX1" fmla="*/ 9051913 w 10441264"/>
              <a:gd name="connsiteY1" fmla="*/ 0 h 6868956"/>
              <a:gd name="connsiteX2" fmla="*/ 8189162 w 10441264"/>
              <a:gd name="connsiteY2" fmla="*/ 839821 h 6868956"/>
              <a:gd name="connsiteX3" fmla="*/ 9298018 w 10441264"/>
              <a:gd name="connsiteY3" fmla="*/ 1904304 h 6868956"/>
              <a:gd name="connsiteX4" fmla="*/ 10441264 w 10441264"/>
              <a:gd name="connsiteY4" fmla="*/ 808888 h 6868956"/>
              <a:gd name="connsiteX5" fmla="*/ 10436434 w 10441264"/>
              <a:gd name="connsiteY5" fmla="*/ 6868956 h 6868956"/>
              <a:gd name="connsiteX6" fmla="*/ 0 w 10441264"/>
              <a:gd name="connsiteY6" fmla="*/ 6863583 h 6868956"/>
              <a:gd name="connsiteX7" fmla="*/ 8164993 w 10441264"/>
              <a:gd name="connsiteY7" fmla="*/ 6084 h 6868956"/>
              <a:gd name="connsiteX0" fmla="*/ 8164993 w 10441264"/>
              <a:gd name="connsiteY0" fmla="*/ 6084 h 6863583"/>
              <a:gd name="connsiteX1" fmla="*/ 9051913 w 10441264"/>
              <a:gd name="connsiteY1" fmla="*/ 0 h 6863583"/>
              <a:gd name="connsiteX2" fmla="*/ 8189162 w 10441264"/>
              <a:gd name="connsiteY2" fmla="*/ 839821 h 6863583"/>
              <a:gd name="connsiteX3" fmla="*/ 9298018 w 10441264"/>
              <a:gd name="connsiteY3" fmla="*/ 1904304 h 6863583"/>
              <a:gd name="connsiteX4" fmla="*/ 10441264 w 10441264"/>
              <a:gd name="connsiteY4" fmla="*/ 808888 h 6863583"/>
              <a:gd name="connsiteX5" fmla="*/ 10216232 w 10441264"/>
              <a:gd name="connsiteY5" fmla="*/ 6652486 h 6863583"/>
              <a:gd name="connsiteX6" fmla="*/ 0 w 10441264"/>
              <a:gd name="connsiteY6" fmla="*/ 6863583 h 6863583"/>
              <a:gd name="connsiteX7" fmla="*/ 8164993 w 10441264"/>
              <a:gd name="connsiteY7" fmla="*/ 6084 h 6863583"/>
              <a:gd name="connsiteX0" fmla="*/ 8164993 w 10441264"/>
              <a:gd name="connsiteY0" fmla="*/ 6084 h 6865224"/>
              <a:gd name="connsiteX1" fmla="*/ 9051913 w 10441264"/>
              <a:gd name="connsiteY1" fmla="*/ 0 h 6865224"/>
              <a:gd name="connsiteX2" fmla="*/ 8189162 w 10441264"/>
              <a:gd name="connsiteY2" fmla="*/ 839821 h 6865224"/>
              <a:gd name="connsiteX3" fmla="*/ 9298018 w 10441264"/>
              <a:gd name="connsiteY3" fmla="*/ 1904304 h 6865224"/>
              <a:gd name="connsiteX4" fmla="*/ 10441264 w 10441264"/>
              <a:gd name="connsiteY4" fmla="*/ 808888 h 6865224"/>
              <a:gd name="connsiteX5" fmla="*/ 10436434 w 10441264"/>
              <a:gd name="connsiteY5" fmla="*/ 6865224 h 6865224"/>
              <a:gd name="connsiteX6" fmla="*/ 0 w 10441264"/>
              <a:gd name="connsiteY6" fmla="*/ 6863583 h 6865224"/>
              <a:gd name="connsiteX7" fmla="*/ 8164993 w 10441264"/>
              <a:gd name="connsiteY7" fmla="*/ 6084 h 6865224"/>
              <a:gd name="connsiteX0" fmla="*/ 8164993 w 10437532"/>
              <a:gd name="connsiteY0" fmla="*/ 6084 h 6865224"/>
              <a:gd name="connsiteX1" fmla="*/ 9051913 w 10437532"/>
              <a:gd name="connsiteY1" fmla="*/ 0 h 6865224"/>
              <a:gd name="connsiteX2" fmla="*/ 8189162 w 10437532"/>
              <a:gd name="connsiteY2" fmla="*/ 839821 h 6865224"/>
              <a:gd name="connsiteX3" fmla="*/ 9298018 w 10437532"/>
              <a:gd name="connsiteY3" fmla="*/ 1904304 h 6865224"/>
              <a:gd name="connsiteX4" fmla="*/ 10437532 w 10437532"/>
              <a:gd name="connsiteY4" fmla="*/ 808888 h 6865224"/>
              <a:gd name="connsiteX5" fmla="*/ 10436434 w 10437532"/>
              <a:gd name="connsiteY5" fmla="*/ 6865224 h 6865224"/>
              <a:gd name="connsiteX6" fmla="*/ 0 w 10437532"/>
              <a:gd name="connsiteY6" fmla="*/ 6863583 h 6865224"/>
              <a:gd name="connsiteX7" fmla="*/ 8164993 w 10437532"/>
              <a:gd name="connsiteY7" fmla="*/ 6084 h 6865224"/>
              <a:gd name="connsiteX0" fmla="*/ 8164993 w 10437532"/>
              <a:gd name="connsiteY0" fmla="*/ 2351 h 6861491"/>
              <a:gd name="connsiteX1" fmla="*/ 9048181 w 10437532"/>
              <a:gd name="connsiteY1" fmla="*/ 0 h 6861491"/>
              <a:gd name="connsiteX2" fmla="*/ 8189162 w 10437532"/>
              <a:gd name="connsiteY2" fmla="*/ 836088 h 6861491"/>
              <a:gd name="connsiteX3" fmla="*/ 9298018 w 10437532"/>
              <a:gd name="connsiteY3" fmla="*/ 1900571 h 6861491"/>
              <a:gd name="connsiteX4" fmla="*/ 10437532 w 10437532"/>
              <a:gd name="connsiteY4" fmla="*/ 805155 h 6861491"/>
              <a:gd name="connsiteX5" fmla="*/ 10436434 w 10437532"/>
              <a:gd name="connsiteY5" fmla="*/ 6861491 h 6861491"/>
              <a:gd name="connsiteX6" fmla="*/ 0 w 10437532"/>
              <a:gd name="connsiteY6" fmla="*/ 6859850 h 6861491"/>
              <a:gd name="connsiteX7" fmla="*/ 8164993 w 10437532"/>
              <a:gd name="connsiteY7" fmla="*/ 2351 h 6861491"/>
              <a:gd name="connsiteX0" fmla="*/ 8120206 w 10437532"/>
              <a:gd name="connsiteY0" fmla="*/ 99389 h 6861491"/>
              <a:gd name="connsiteX1" fmla="*/ 9048181 w 10437532"/>
              <a:gd name="connsiteY1" fmla="*/ 0 h 6861491"/>
              <a:gd name="connsiteX2" fmla="*/ 8189162 w 10437532"/>
              <a:gd name="connsiteY2" fmla="*/ 836088 h 6861491"/>
              <a:gd name="connsiteX3" fmla="*/ 9298018 w 10437532"/>
              <a:gd name="connsiteY3" fmla="*/ 1900571 h 6861491"/>
              <a:gd name="connsiteX4" fmla="*/ 10437532 w 10437532"/>
              <a:gd name="connsiteY4" fmla="*/ 805155 h 6861491"/>
              <a:gd name="connsiteX5" fmla="*/ 10436434 w 10437532"/>
              <a:gd name="connsiteY5" fmla="*/ 6861491 h 6861491"/>
              <a:gd name="connsiteX6" fmla="*/ 0 w 10437532"/>
              <a:gd name="connsiteY6" fmla="*/ 6859850 h 6861491"/>
              <a:gd name="connsiteX7" fmla="*/ 8120206 w 10437532"/>
              <a:gd name="connsiteY7" fmla="*/ 99389 h 6861491"/>
              <a:gd name="connsiteX0" fmla="*/ 8168725 w 10437532"/>
              <a:gd name="connsiteY0" fmla="*/ 2351 h 6861491"/>
              <a:gd name="connsiteX1" fmla="*/ 9048181 w 10437532"/>
              <a:gd name="connsiteY1" fmla="*/ 0 h 6861491"/>
              <a:gd name="connsiteX2" fmla="*/ 8189162 w 10437532"/>
              <a:gd name="connsiteY2" fmla="*/ 836088 h 6861491"/>
              <a:gd name="connsiteX3" fmla="*/ 9298018 w 10437532"/>
              <a:gd name="connsiteY3" fmla="*/ 1900571 h 6861491"/>
              <a:gd name="connsiteX4" fmla="*/ 10437532 w 10437532"/>
              <a:gd name="connsiteY4" fmla="*/ 805155 h 6861491"/>
              <a:gd name="connsiteX5" fmla="*/ 10436434 w 10437532"/>
              <a:gd name="connsiteY5" fmla="*/ 6861491 h 6861491"/>
              <a:gd name="connsiteX6" fmla="*/ 0 w 10437532"/>
              <a:gd name="connsiteY6" fmla="*/ 6859850 h 6861491"/>
              <a:gd name="connsiteX7" fmla="*/ 8168725 w 10437532"/>
              <a:gd name="connsiteY7" fmla="*/ 2351 h 6861491"/>
              <a:gd name="connsiteX0" fmla="*/ 4323839 w 10437532"/>
              <a:gd name="connsiteY0" fmla="*/ 13368 h 6861491"/>
              <a:gd name="connsiteX1" fmla="*/ 9048181 w 10437532"/>
              <a:gd name="connsiteY1" fmla="*/ 0 h 6861491"/>
              <a:gd name="connsiteX2" fmla="*/ 8189162 w 10437532"/>
              <a:gd name="connsiteY2" fmla="*/ 836088 h 6861491"/>
              <a:gd name="connsiteX3" fmla="*/ 9298018 w 10437532"/>
              <a:gd name="connsiteY3" fmla="*/ 1900571 h 6861491"/>
              <a:gd name="connsiteX4" fmla="*/ 10437532 w 10437532"/>
              <a:gd name="connsiteY4" fmla="*/ 805155 h 6861491"/>
              <a:gd name="connsiteX5" fmla="*/ 10436434 w 10437532"/>
              <a:gd name="connsiteY5" fmla="*/ 6861491 h 6861491"/>
              <a:gd name="connsiteX6" fmla="*/ 0 w 10437532"/>
              <a:gd name="connsiteY6" fmla="*/ 6859850 h 6861491"/>
              <a:gd name="connsiteX7" fmla="*/ 4323839 w 10437532"/>
              <a:gd name="connsiteY7" fmla="*/ 13368 h 6861491"/>
              <a:gd name="connsiteX0" fmla="*/ 0 w 6113693"/>
              <a:gd name="connsiteY0" fmla="*/ 13368 h 6861491"/>
              <a:gd name="connsiteX1" fmla="*/ 4724342 w 6113693"/>
              <a:gd name="connsiteY1" fmla="*/ 0 h 6861491"/>
              <a:gd name="connsiteX2" fmla="*/ 3865323 w 6113693"/>
              <a:gd name="connsiteY2" fmla="*/ 836088 h 6861491"/>
              <a:gd name="connsiteX3" fmla="*/ 4974179 w 6113693"/>
              <a:gd name="connsiteY3" fmla="*/ 1900571 h 6861491"/>
              <a:gd name="connsiteX4" fmla="*/ 6113693 w 6113693"/>
              <a:gd name="connsiteY4" fmla="*/ 805155 h 6861491"/>
              <a:gd name="connsiteX5" fmla="*/ 6112595 w 6113693"/>
              <a:gd name="connsiteY5" fmla="*/ 6861491 h 6861491"/>
              <a:gd name="connsiteX6" fmla="*/ 5790 w 6113693"/>
              <a:gd name="connsiteY6" fmla="*/ 6859850 h 6861491"/>
              <a:gd name="connsiteX7" fmla="*/ 0 w 6113693"/>
              <a:gd name="connsiteY7" fmla="*/ 13368 h 6861491"/>
              <a:gd name="connsiteX0" fmla="*/ 0 w 6124710"/>
              <a:gd name="connsiteY0" fmla="*/ 2351 h 6861491"/>
              <a:gd name="connsiteX1" fmla="*/ 4735359 w 6124710"/>
              <a:gd name="connsiteY1" fmla="*/ 0 h 6861491"/>
              <a:gd name="connsiteX2" fmla="*/ 3876340 w 6124710"/>
              <a:gd name="connsiteY2" fmla="*/ 836088 h 6861491"/>
              <a:gd name="connsiteX3" fmla="*/ 4985196 w 6124710"/>
              <a:gd name="connsiteY3" fmla="*/ 1900571 h 6861491"/>
              <a:gd name="connsiteX4" fmla="*/ 6124710 w 6124710"/>
              <a:gd name="connsiteY4" fmla="*/ 805155 h 6861491"/>
              <a:gd name="connsiteX5" fmla="*/ 6123612 w 6124710"/>
              <a:gd name="connsiteY5" fmla="*/ 6861491 h 6861491"/>
              <a:gd name="connsiteX6" fmla="*/ 16807 w 6124710"/>
              <a:gd name="connsiteY6" fmla="*/ 6859850 h 6861491"/>
              <a:gd name="connsiteX7" fmla="*/ 0 w 6124710"/>
              <a:gd name="connsiteY7" fmla="*/ 2351 h 6861491"/>
              <a:gd name="connsiteX0" fmla="*/ 545096 w 6107946"/>
              <a:gd name="connsiteY0" fmla="*/ 652346 h 6861491"/>
              <a:gd name="connsiteX1" fmla="*/ 4718595 w 6107946"/>
              <a:gd name="connsiteY1" fmla="*/ 0 h 6861491"/>
              <a:gd name="connsiteX2" fmla="*/ 3859576 w 6107946"/>
              <a:gd name="connsiteY2" fmla="*/ 836088 h 6861491"/>
              <a:gd name="connsiteX3" fmla="*/ 4968432 w 6107946"/>
              <a:gd name="connsiteY3" fmla="*/ 1900571 h 6861491"/>
              <a:gd name="connsiteX4" fmla="*/ 6107946 w 6107946"/>
              <a:gd name="connsiteY4" fmla="*/ 805155 h 6861491"/>
              <a:gd name="connsiteX5" fmla="*/ 6106848 w 6107946"/>
              <a:gd name="connsiteY5" fmla="*/ 6861491 h 6861491"/>
              <a:gd name="connsiteX6" fmla="*/ 43 w 6107946"/>
              <a:gd name="connsiteY6" fmla="*/ 6859850 h 6861491"/>
              <a:gd name="connsiteX7" fmla="*/ 545096 w 6107946"/>
              <a:gd name="connsiteY7" fmla="*/ 652346 h 6861491"/>
              <a:gd name="connsiteX0" fmla="*/ 6409 w 6109085"/>
              <a:gd name="connsiteY0" fmla="*/ 13368 h 6861491"/>
              <a:gd name="connsiteX1" fmla="*/ 4719734 w 6109085"/>
              <a:gd name="connsiteY1" fmla="*/ 0 h 6861491"/>
              <a:gd name="connsiteX2" fmla="*/ 3860715 w 6109085"/>
              <a:gd name="connsiteY2" fmla="*/ 836088 h 6861491"/>
              <a:gd name="connsiteX3" fmla="*/ 4969571 w 6109085"/>
              <a:gd name="connsiteY3" fmla="*/ 1900571 h 6861491"/>
              <a:gd name="connsiteX4" fmla="*/ 6109085 w 6109085"/>
              <a:gd name="connsiteY4" fmla="*/ 805155 h 6861491"/>
              <a:gd name="connsiteX5" fmla="*/ 6107987 w 6109085"/>
              <a:gd name="connsiteY5" fmla="*/ 6861491 h 6861491"/>
              <a:gd name="connsiteX6" fmla="*/ 1182 w 6109085"/>
              <a:gd name="connsiteY6" fmla="*/ 6859850 h 6861491"/>
              <a:gd name="connsiteX7" fmla="*/ 6409 w 6109085"/>
              <a:gd name="connsiteY7" fmla="*/ 13368 h 6861491"/>
              <a:gd name="connsiteX0" fmla="*/ 6409 w 6109085"/>
              <a:gd name="connsiteY0" fmla="*/ 3429 h 6861491"/>
              <a:gd name="connsiteX1" fmla="*/ 4719734 w 6109085"/>
              <a:gd name="connsiteY1" fmla="*/ 0 h 6861491"/>
              <a:gd name="connsiteX2" fmla="*/ 3860715 w 6109085"/>
              <a:gd name="connsiteY2" fmla="*/ 836088 h 6861491"/>
              <a:gd name="connsiteX3" fmla="*/ 4969571 w 6109085"/>
              <a:gd name="connsiteY3" fmla="*/ 1900571 h 6861491"/>
              <a:gd name="connsiteX4" fmla="*/ 6109085 w 6109085"/>
              <a:gd name="connsiteY4" fmla="*/ 805155 h 6861491"/>
              <a:gd name="connsiteX5" fmla="*/ 6107987 w 6109085"/>
              <a:gd name="connsiteY5" fmla="*/ 6861491 h 6861491"/>
              <a:gd name="connsiteX6" fmla="*/ 1182 w 6109085"/>
              <a:gd name="connsiteY6" fmla="*/ 6859850 h 6861491"/>
              <a:gd name="connsiteX7" fmla="*/ 6409 w 6109085"/>
              <a:gd name="connsiteY7" fmla="*/ 3429 h 6861491"/>
              <a:gd name="connsiteX0" fmla="*/ 6409 w 6109085"/>
              <a:gd name="connsiteY0" fmla="*/ 3429 h 6869789"/>
              <a:gd name="connsiteX1" fmla="*/ 4719734 w 6109085"/>
              <a:gd name="connsiteY1" fmla="*/ 0 h 6869789"/>
              <a:gd name="connsiteX2" fmla="*/ 3860715 w 6109085"/>
              <a:gd name="connsiteY2" fmla="*/ 836088 h 6869789"/>
              <a:gd name="connsiteX3" fmla="*/ 4969571 w 6109085"/>
              <a:gd name="connsiteY3" fmla="*/ 1900571 h 6869789"/>
              <a:gd name="connsiteX4" fmla="*/ 6109085 w 6109085"/>
              <a:gd name="connsiteY4" fmla="*/ 805155 h 6869789"/>
              <a:gd name="connsiteX5" fmla="*/ 6107987 w 6109085"/>
              <a:gd name="connsiteY5" fmla="*/ 6861491 h 6869789"/>
              <a:gd name="connsiteX6" fmla="*/ 1182 w 6109085"/>
              <a:gd name="connsiteY6" fmla="*/ 6869789 h 6869789"/>
              <a:gd name="connsiteX7" fmla="*/ 6409 w 6109085"/>
              <a:gd name="connsiteY7" fmla="*/ 3429 h 6869789"/>
              <a:gd name="connsiteX0" fmla="*/ 0 w 6122554"/>
              <a:gd name="connsiteY0" fmla="*/ 0 h 6876299"/>
              <a:gd name="connsiteX1" fmla="*/ 4733203 w 6122554"/>
              <a:gd name="connsiteY1" fmla="*/ 6510 h 6876299"/>
              <a:gd name="connsiteX2" fmla="*/ 3874184 w 6122554"/>
              <a:gd name="connsiteY2" fmla="*/ 842598 h 6876299"/>
              <a:gd name="connsiteX3" fmla="*/ 4983040 w 6122554"/>
              <a:gd name="connsiteY3" fmla="*/ 1907081 h 6876299"/>
              <a:gd name="connsiteX4" fmla="*/ 6122554 w 6122554"/>
              <a:gd name="connsiteY4" fmla="*/ 811665 h 6876299"/>
              <a:gd name="connsiteX5" fmla="*/ 6121456 w 6122554"/>
              <a:gd name="connsiteY5" fmla="*/ 6868001 h 6876299"/>
              <a:gd name="connsiteX6" fmla="*/ 14651 w 6122554"/>
              <a:gd name="connsiteY6" fmla="*/ 6876299 h 6876299"/>
              <a:gd name="connsiteX7" fmla="*/ 0 w 6122554"/>
              <a:gd name="connsiteY7" fmla="*/ 0 h 6876299"/>
              <a:gd name="connsiteX0" fmla="*/ 263729 w 6386283"/>
              <a:gd name="connsiteY0" fmla="*/ 0 h 7234108"/>
              <a:gd name="connsiteX1" fmla="*/ 4996932 w 6386283"/>
              <a:gd name="connsiteY1" fmla="*/ 6510 h 7234108"/>
              <a:gd name="connsiteX2" fmla="*/ 4137913 w 6386283"/>
              <a:gd name="connsiteY2" fmla="*/ 842598 h 7234108"/>
              <a:gd name="connsiteX3" fmla="*/ 5246769 w 6386283"/>
              <a:gd name="connsiteY3" fmla="*/ 1907081 h 7234108"/>
              <a:gd name="connsiteX4" fmla="*/ 6386283 w 6386283"/>
              <a:gd name="connsiteY4" fmla="*/ 811665 h 7234108"/>
              <a:gd name="connsiteX5" fmla="*/ 6385185 w 6386283"/>
              <a:gd name="connsiteY5" fmla="*/ 6868001 h 7234108"/>
              <a:gd name="connsiteX6" fmla="*/ 84 w 6386283"/>
              <a:gd name="connsiteY6" fmla="*/ 7234108 h 7234108"/>
              <a:gd name="connsiteX7" fmla="*/ 263729 w 6386283"/>
              <a:gd name="connsiteY7" fmla="*/ 0 h 7234108"/>
              <a:gd name="connsiteX0" fmla="*/ 0 w 6122554"/>
              <a:gd name="connsiteY0" fmla="*/ 0 h 6868001"/>
              <a:gd name="connsiteX1" fmla="*/ 4733203 w 6122554"/>
              <a:gd name="connsiteY1" fmla="*/ 6510 h 6868001"/>
              <a:gd name="connsiteX2" fmla="*/ 3874184 w 6122554"/>
              <a:gd name="connsiteY2" fmla="*/ 842598 h 6868001"/>
              <a:gd name="connsiteX3" fmla="*/ 4983040 w 6122554"/>
              <a:gd name="connsiteY3" fmla="*/ 1907081 h 6868001"/>
              <a:gd name="connsiteX4" fmla="*/ 6122554 w 6122554"/>
              <a:gd name="connsiteY4" fmla="*/ 811665 h 6868001"/>
              <a:gd name="connsiteX5" fmla="*/ 6121456 w 6122554"/>
              <a:gd name="connsiteY5" fmla="*/ 6868001 h 6868001"/>
              <a:gd name="connsiteX6" fmla="*/ 4712 w 6122554"/>
              <a:gd name="connsiteY6" fmla="*/ 6846482 h 6868001"/>
              <a:gd name="connsiteX7" fmla="*/ 0 w 6122554"/>
              <a:gd name="connsiteY7" fmla="*/ 0 h 6868001"/>
              <a:gd name="connsiteX0" fmla="*/ 0 w 6122554"/>
              <a:gd name="connsiteY0" fmla="*/ 0 h 6886238"/>
              <a:gd name="connsiteX1" fmla="*/ 4733203 w 6122554"/>
              <a:gd name="connsiteY1" fmla="*/ 6510 h 6886238"/>
              <a:gd name="connsiteX2" fmla="*/ 3874184 w 6122554"/>
              <a:gd name="connsiteY2" fmla="*/ 842598 h 6886238"/>
              <a:gd name="connsiteX3" fmla="*/ 4983040 w 6122554"/>
              <a:gd name="connsiteY3" fmla="*/ 1907081 h 6886238"/>
              <a:gd name="connsiteX4" fmla="*/ 6122554 w 6122554"/>
              <a:gd name="connsiteY4" fmla="*/ 811665 h 6886238"/>
              <a:gd name="connsiteX5" fmla="*/ 6121456 w 6122554"/>
              <a:gd name="connsiteY5" fmla="*/ 6868001 h 6886238"/>
              <a:gd name="connsiteX6" fmla="*/ 4712 w 6122554"/>
              <a:gd name="connsiteY6" fmla="*/ 6886238 h 6886238"/>
              <a:gd name="connsiteX7" fmla="*/ 0 w 6122554"/>
              <a:gd name="connsiteY7" fmla="*/ 0 h 6886238"/>
              <a:gd name="connsiteX0" fmla="*/ 0 w 6122554"/>
              <a:gd name="connsiteY0" fmla="*/ 7777 h 6894015"/>
              <a:gd name="connsiteX1" fmla="*/ 4747491 w 6122554"/>
              <a:gd name="connsiteY1" fmla="*/ 0 h 6894015"/>
              <a:gd name="connsiteX2" fmla="*/ 3874184 w 6122554"/>
              <a:gd name="connsiteY2" fmla="*/ 850375 h 6894015"/>
              <a:gd name="connsiteX3" fmla="*/ 4983040 w 6122554"/>
              <a:gd name="connsiteY3" fmla="*/ 1914858 h 6894015"/>
              <a:gd name="connsiteX4" fmla="*/ 6122554 w 6122554"/>
              <a:gd name="connsiteY4" fmla="*/ 819442 h 6894015"/>
              <a:gd name="connsiteX5" fmla="*/ 6121456 w 6122554"/>
              <a:gd name="connsiteY5" fmla="*/ 6875778 h 6894015"/>
              <a:gd name="connsiteX6" fmla="*/ 4712 w 6122554"/>
              <a:gd name="connsiteY6" fmla="*/ 6894015 h 6894015"/>
              <a:gd name="connsiteX7" fmla="*/ 0 w 6122554"/>
              <a:gd name="connsiteY7" fmla="*/ 7777 h 6894015"/>
              <a:gd name="connsiteX0" fmla="*/ 0 w 6122554"/>
              <a:gd name="connsiteY0" fmla="*/ 5396 h 6891634"/>
              <a:gd name="connsiteX1" fmla="*/ 4745110 w 6122554"/>
              <a:gd name="connsiteY1" fmla="*/ 0 h 6891634"/>
              <a:gd name="connsiteX2" fmla="*/ 3874184 w 6122554"/>
              <a:gd name="connsiteY2" fmla="*/ 847994 h 6891634"/>
              <a:gd name="connsiteX3" fmla="*/ 4983040 w 6122554"/>
              <a:gd name="connsiteY3" fmla="*/ 1912477 h 6891634"/>
              <a:gd name="connsiteX4" fmla="*/ 6122554 w 6122554"/>
              <a:gd name="connsiteY4" fmla="*/ 817061 h 6891634"/>
              <a:gd name="connsiteX5" fmla="*/ 6121456 w 6122554"/>
              <a:gd name="connsiteY5" fmla="*/ 6873397 h 6891634"/>
              <a:gd name="connsiteX6" fmla="*/ 4712 w 6122554"/>
              <a:gd name="connsiteY6" fmla="*/ 6891634 h 6891634"/>
              <a:gd name="connsiteX7" fmla="*/ 0 w 6122554"/>
              <a:gd name="connsiteY7" fmla="*/ 5396 h 689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2554" h="6891634">
                <a:moveTo>
                  <a:pt x="0" y="5396"/>
                </a:moveTo>
                <a:lnTo>
                  <a:pt x="4745110" y="0"/>
                </a:lnTo>
                <a:lnTo>
                  <a:pt x="3874184" y="847994"/>
                </a:lnTo>
                <a:lnTo>
                  <a:pt x="4983040" y="1912477"/>
                </a:lnTo>
                <a:lnTo>
                  <a:pt x="6122554" y="817061"/>
                </a:lnTo>
                <a:lnTo>
                  <a:pt x="6121456" y="6873397"/>
                </a:lnTo>
                <a:lnTo>
                  <a:pt x="4712" y="6891634"/>
                </a:lnTo>
                <a:cubicBezTo>
                  <a:pt x="-890" y="4605801"/>
                  <a:pt x="5602" y="2291229"/>
                  <a:pt x="0" y="5396"/>
                </a:cubicBezTo>
                <a:close/>
              </a:path>
            </a:pathLst>
          </a:cu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dirty="0"/>
              <a:t>            </a:t>
            </a:r>
          </a:p>
        </p:txBody>
      </p:sp>
      <p:sp>
        <p:nvSpPr>
          <p:cNvPr id="9" name="Footer Placeholder 4">
            <a:extLst>
              <a:ext uri="{FF2B5EF4-FFF2-40B4-BE49-F238E27FC236}">
                <a16:creationId xmlns:a16="http://schemas.microsoft.com/office/drawing/2014/main" id="{E57D840E-7DA9-4053-382F-ED75710B4534}"/>
              </a:ext>
            </a:extLst>
          </p:cNvPr>
          <p:cNvSpPr>
            <a:spLocks noGrp="1"/>
          </p:cNvSpPr>
          <p:nvPr>
            <p:ph type="ftr" sz="quarter" idx="3"/>
          </p:nvPr>
        </p:nvSpPr>
        <p:spPr>
          <a:xfrm>
            <a:off x="943200" y="6418262"/>
            <a:ext cx="5959979" cy="365125"/>
          </a:xfrm>
          <a:prstGeom prst="rect">
            <a:avLst/>
          </a:prstGeom>
        </p:spPr>
        <p:txBody>
          <a:bodyPr vert="horz" lIns="91440" tIns="45720" rIns="91440" bIns="45720" rtlCol="0" anchor="ctr"/>
          <a:lstStyle>
            <a:lvl1pPr algn="l">
              <a:defRPr sz="1400">
                <a:solidFill>
                  <a:schemeClr val="bg1"/>
                </a:solidFill>
                <a:latin typeface="Public Sans Medium" pitchFamily="2" charset="0"/>
              </a:defRPr>
            </a:lvl1pPr>
          </a:lstStyle>
          <a:p>
            <a:r>
              <a:rPr lang="en-US" dirty="0"/>
              <a:t>SME Competitiveness Outlook 2023 </a:t>
            </a:r>
          </a:p>
        </p:txBody>
      </p:sp>
      <p:sp>
        <p:nvSpPr>
          <p:cNvPr id="11" name="Title 1">
            <a:extLst>
              <a:ext uri="{FF2B5EF4-FFF2-40B4-BE49-F238E27FC236}">
                <a16:creationId xmlns:a16="http://schemas.microsoft.com/office/drawing/2014/main" id="{621F3583-74E8-1D5E-EBD7-DA08295E9E85}"/>
              </a:ext>
            </a:extLst>
          </p:cNvPr>
          <p:cNvSpPr>
            <a:spLocks noGrp="1"/>
          </p:cNvSpPr>
          <p:nvPr>
            <p:ph type="title"/>
          </p:nvPr>
        </p:nvSpPr>
        <p:spPr>
          <a:xfrm>
            <a:off x="942976" y="960000"/>
            <a:ext cx="4462232" cy="650277"/>
          </a:xfrm>
        </p:spPr>
        <p:txBody>
          <a:bodyPr>
            <a:noAutofit/>
          </a:bodyPr>
          <a:lstStyle>
            <a:lvl1pPr>
              <a:defRPr sz="3900">
                <a:solidFill>
                  <a:schemeClr val="bg1"/>
                </a:solidFill>
                <a:latin typeface="Zilla Slab SemiBold" pitchFamily="2" charset="0"/>
                <a:ea typeface="Zilla Slab SemiBold" pitchFamily="2" charset="0"/>
              </a:defRPr>
            </a:lvl1pPr>
          </a:lstStyle>
          <a:p>
            <a:r>
              <a:rPr lang="en-US" dirty="0"/>
              <a:t>Click to edit</a:t>
            </a:r>
            <a:endParaRPr lang="en-GB" dirty="0"/>
          </a:p>
        </p:txBody>
      </p:sp>
      <p:sp>
        <p:nvSpPr>
          <p:cNvPr id="15" name="Content Placeholder 2">
            <a:extLst>
              <a:ext uri="{FF2B5EF4-FFF2-40B4-BE49-F238E27FC236}">
                <a16:creationId xmlns:a16="http://schemas.microsoft.com/office/drawing/2014/main" id="{2727E703-1DEB-7F3D-5E56-9FC9A162DF8A}"/>
              </a:ext>
            </a:extLst>
          </p:cNvPr>
          <p:cNvSpPr>
            <a:spLocks noGrp="1"/>
          </p:cNvSpPr>
          <p:nvPr>
            <p:ph idx="1"/>
          </p:nvPr>
        </p:nvSpPr>
        <p:spPr>
          <a:xfrm>
            <a:off x="942976" y="2935705"/>
            <a:ext cx="4462232" cy="2878385"/>
          </a:xfrm>
        </p:spPr>
        <p:txBody>
          <a:bodyPr/>
          <a:lstStyle>
            <a:lvl1pPr marL="0" indent="0">
              <a:buFontTx/>
              <a:buNone/>
              <a:defRPr sz="2200" baseline="0">
                <a:solidFill>
                  <a:schemeClr val="bg1"/>
                </a:solidFill>
              </a:defRPr>
            </a:lvl1pPr>
            <a:lvl2pPr>
              <a:defRPr sz="1900" baseline="0">
                <a:solidFill>
                  <a:schemeClr val="bg1"/>
                </a:solidFill>
              </a:defRPr>
            </a:lvl2pPr>
            <a:lvl3pPr>
              <a:defRPr sz="1400" baseline="0">
                <a:solidFill>
                  <a:schemeClr val="bg1"/>
                </a:solidFill>
                <a:latin typeface="Public Sans Light" pitchFamily="2" charset="0"/>
              </a:defRPr>
            </a:lvl3pPr>
            <a:lvl4pPr>
              <a:defRPr sz="1400" baseline="0">
                <a:solidFill>
                  <a:schemeClr val="bg1"/>
                </a:solidFill>
                <a:latin typeface="Public Sans Light" pitchFamily="2" charset="0"/>
              </a:defRPr>
            </a:lvl4pPr>
            <a:lvl5pPr>
              <a:defRPr sz="1400" baseline="0">
                <a:solidFill>
                  <a:schemeClr val="bg1"/>
                </a:solidFill>
                <a:latin typeface="Public Sans Light" pitchFamily="2" charset="0"/>
              </a:defRPr>
            </a:lvl5pPr>
          </a:lstStyle>
          <a:p>
            <a:pPr marL="228594" marR="0" lvl="0" indent="-228594" algn="l" defTabSz="914377" rtl="0" eaLnBrk="1" fontAlgn="auto" latinLnBrk="0" hangingPunct="1">
              <a:lnSpc>
                <a:spcPct val="110000"/>
              </a:lnSpc>
              <a:spcBef>
                <a:spcPts val="1000"/>
              </a:spcBef>
              <a:spcAft>
                <a:spcPts val="0"/>
              </a:spcAft>
              <a:buClrTx/>
              <a:buSzTx/>
              <a:buFont typeface="Wingdings" panose="05000000000000000000" pitchFamily="2" charset="2"/>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Subtitle 2">
            <a:extLst>
              <a:ext uri="{FF2B5EF4-FFF2-40B4-BE49-F238E27FC236}">
                <a16:creationId xmlns:a16="http://schemas.microsoft.com/office/drawing/2014/main" id="{AC658AC8-A58C-EC54-690A-9AFB6B89A76A}"/>
              </a:ext>
            </a:extLst>
          </p:cNvPr>
          <p:cNvSpPr>
            <a:spLocks noGrp="1"/>
          </p:cNvSpPr>
          <p:nvPr>
            <p:ph type="subTitle" idx="10"/>
          </p:nvPr>
        </p:nvSpPr>
        <p:spPr>
          <a:xfrm>
            <a:off x="942976" y="1562149"/>
            <a:ext cx="4462232" cy="1165001"/>
          </a:xfrm>
        </p:spPr>
        <p:txBody>
          <a:bodyPr>
            <a:normAutofit/>
          </a:bodyPr>
          <a:lstStyle>
            <a:lvl1pPr marL="0" indent="0" algn="l">
              <a:lnSpc>
                <a:spcPct val="100000"/>
              </a:lnSpc>
              <a:buNone/>
              <a:defRPr sz="2800">
                <a:solidFill>
                  <a:schemeClr val="bg1"/>
                </a:solidFill>
                <a:latin typeface="Zilla Slab SemiBold" pitchFamily="2" charset="0"/>
                <a:ea typeface="Zilla Slab SemiBold"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57476216"/>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t="3000" r="-6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33" y="2143117"/>
            <a:ext cx="9057184" cy="1470025"/>
          </a:xfrm>
          <a:prstGeom prst="rect">
            <a:avLst/>
          </a:prstGeom>
        </p:spPr>
        <p:txBody>
          <a:bodyPr anchor="b"/>
          <a:lstStyle>
            <a:lvl1pPr>
              <a:defRPr sz="3600">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95333" y="3571876"/>
            <a:ext cx="9057184" cy="857256"/>
          </a:xfrm>
        </p:spPr>
        <p:txBody>
          <a:bodyPr>
            <a:normAutofit/>
          </a:bodyPr>
          <a:lstStyle>
            <a:lvl1pPr marL="0" indent="0" algn="l">
              <a:buNone/>
              <a:defRPr sz="2400">
                <a:solidFill>
                  <a:schemeClr val="accent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93361845"/>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11" y="527475"/>
            <a:ext cx="9076307" cy="552471"/>
          </a:xfrm>
          <a:prstGeom prst="rect">
            <a:avLst/>
          </a:prstGeom>
        </p:spPr>
        <p:txBody>
          <a:bodyPr/>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76211" y="1628776"/>
            <a:ext cx="9076307" cy="4014803"/>
          </a:xfrm>
        </p:spPr>
        <p:txBody>
          <a:bodyPr>
            <a:normAutofit/>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ABDB7DC1-6DFD-4804-B81B-5AD5FA162587}" type="slidenum">
              <a:rPr lang="en-US" smtClean="0"/>
              <a:pPr/>
              <a:t>‹#›</a:t>
            </a:fld>
            <a:endParaRPr lang="en-US" dirty="0"/>
          </a:p>
        </p:txBody>
      </p:sp>
    </p:spTree>
    <p:extLst>
      <p:ext uri="{BB962C8B-B14F-4D97-AF65-F5344CB8AC3E}">
        <p14:creationId xmlns:p14="http://schemas.microsoft.com/office/powerpoint/2010/main" val="2356063767"/>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8A0478-0793-6698-6965-7C3A470E2B6F}"/>
              </a:ext>
            </a:extLst>
          </p:cNvPr>
          <p:cNvSpPr>
            <a:spLocks noGrp="1"/>
          </p:cNvSpPr>
          <p:nvPr>
            <p:ph type="title"/>
          </p:nvPr>
        </p:nvSpPr>
        <p:spPr>
          <a:xfrm>
            <a:off x="960000" y="959999"/>
            <a:ext cx="10515600" cy="626516"/>
          </a:xfrm>
          <a:prstGeom prst="rect">
            <a:avLst/>
          </a:prstGeom>
        </p:spPr>
        <p:txBody>
          <a:bodyPr vert="horz" lIns="91440" tIns="45720" rIns="91440" bIns="45720" rtlCol="0" anchor="t">
            <a:noAutofit/>
          </a:bodyPr>
          <a:lstStyle/>
          <a:p>
            <a:pPr marL="0" marR="0" lvl="0" indent="0" algn="l" defTabSz="914377" rtl="0" eaLnBrk="1" fontAlgn="auto" latinLnBrk="0" hangingPunct="1">
              <a:lnSpc>
                <a:spcPct val="90000"/>
              </a:lnSpc>
              <a:spcBef>
                <a:spcPct val="0"/>
              </a:spcBef>
              <a:spcAft>
                <a:spcPts val="0"/>
              </a:spcAft>
              <a:buClrTx/>
              <a:buSzTx/>
              <a:buFontTx/>
              <a:buNone/>
              <a:tabLst/>
              <a:defRPr/>
            </a:pPr>
            <a:r>
              <a:rPr lang="en-US" dirty="0"/>
              <a:t>Click to edit Master title style</a:t>
            </a:r>
            <a:br>
              <a:rPr lang="en-US" dirty="0"/>
            </a:br>
            <a:br>
              <a:rPr lang="en-US" dirty="0"/>
            </a:br>
            <a:br>
              <a:rPr lang="en-GB" dirty="0"/>
            </a:br>
            <a:br>
              <a:rPr lang="en-US" dirty="0"/>
            </a:br>
            <a:br>
              <a:rPr lang="en-US" dirty="0"/>
            </a:br>
            <a:endParaRPr lang="en-GB" dirty="0"/>
          </a:p>
        </p:txBody>
      </p:sp>
      <p:sp>
        <p:nvSpPr>
          <p:cNvPr id="3" name="Text Placeholder 2">
            <a:extLst>
              <a:ext uri="{FF2B5EF4-FFF2-40B4-BE49-F238E27FC236}">
                <a16:creationId xmlns:a16="http://schemas.microsoft.com/office/drawing/2014/main" id="{20C7320C-3AB7-8FE6-9801-DE0DDB3C5FEB}"/>
              </a:ext>
            </a:extLst>
          </p:cNvPr>
          <p:cNvSpPr>
            <a:spLocks noGrp="1"/>
          </p:cNvSpPr>
          <p:nvPr>
            <p:ph type="body" idx="1"/>
          </p:nvPr>
        </p:nvSpPr>
        <p:spPr>
          <a:xfrm>
            <a:off x="960000" y="2160001"/>
            <a:ext cx="10515600" cy="33813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2"/>
            <a:endParaRPr lang="en-US" dirty="0"/>
          </a:p>
          <a:p>
            <a:pPr lvl="2"/>
            <a:endParaRPr lang="en-US" dirty="0"/>
          </a:p>
          <a:p>
            <a:pPr lvl="2"/>
            <a:endParaRPr lang="en-US" dirty="0"/>
          </a:p>
          <a:p>
            <a:pPr lvl="3"/>
            <a:endParaRPr lang="en-US" dirty="0"/>
          </a:p>
        </p:txBody>
      </p:sp>
      <p:sp>
        <p:nvSpPr>
          <p:cNvPr id="4" name="Footer Placeholder 4">
            <a:extLst>
              <a:ext uri="{FF2B5EF4-FFF2-40B4-BE49-F238E27FC236}">
                <a16:creationId xmlns:a16="http://schemas.microsoft.com/office/drawing/2014/main" id="{8CF0A093-70F4-A108-78EA-8F133D365DD2}"/>
              </a:ext>
            </a:extLst>
          </p:cNvPr>
          <p:cNvSpPr>
            <a:spLocks noGrp="1"/>
          </p:cNvSpPr>
          <p:nvPr>
            <p:ph type="ftr" sz="quarter" idx="3"/>
          </p:nvPr>
        </p:nvSpPr>
        <p:spPr>
          <a:xfrm>
            <a:off x="943200" y="6339258"/>
            <a:ext cx="5959979" cy="365125"/>
          </a:xfrm>
          <a:prstGeom prst="rect">
            <a:avLst/>
          </a:prstGeom>
        </p:spPr>
        <p:txBody>
          <a:bodyPr vert="horz" lIns="91440" tIns="45720" rIns="91440" bIns="45720" rtlCol="0" anchor="ctr"/>
          <a:lstStyle>
            <a:lvl1pPr algn="l">
              <a:defRPr sz="1400">
                <a:solidFill>
                  <a:schemeClr val="tx1"/>
                </a:solidFill>
                <a:latin typeface="Public Sans Medium" pitchFamily="2" charset="0"/>
              </a:defRPr>
            </a:lvl1pPr>
          </a:lstStyle>
          <a:p>
            <a:r>
              <a:rPr lang="en-US" dirty="0"/>
              <a:t>SME Competitiveness Outlook 2023 </a:t>
            </a:r>
            <a:endParaRPr lang="en-GB" dirty="0"/>
          </a:p>
        </p:txBody>
      </p:sp>
    </p:spTree>
    <p:extLst>
      <p:ext uri="{BB962C8B-B14F-4D97-AF65-F5344CB8AC3E}">
        <p14:creationId xmlns:p14="http://schemas.microsoft.com/office/powerpoint/2010/main" val="67710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78" r:id="rId5"/>
    <p:sldLayoutId id="2147483679" r:id="rId6"/>
    <p:sldLayoutId id="2147483680" r:id="rId7"/>
  </p:sldLayoutIdLst>
  <p:transition spd="slow">
    <p:cover/>
  </p:transition>
  <p:hf sldNum="0" hdr="0" dt="0"/>
  <p:txStyles>
    <p:titleStyle>
      <a:lvl1pPr algn="l" defTabSz="914377" rtl="0" eaLnBrk="1" latinLnBrk="0" hangingPunct="1">
        <a:lnSpc>
          <a:spcPct val="90000"/>
        </a:lnSpc>
        <a:spcBef>
          <a:spcPct val="0"/>
        </a:spcBef>
        <a:buNone/>
        <a:defRPr sz="3900" kern="1200">
          <a:solidFill>
            <a:schemeClr val="tx1"/>
          </a:solidFill>
          <a:latin typeface="Zilla Slab Medium" pitchFamily="2" charset="0"/>
          <a:ea typeface="Zilla Slab Medium" pitchFamily="2" charset="0"/>
          <a:cs typeface="+mj-cs"/>
        </a:defRPr>
      </a:lvl1pPr>
    </p:titleStyle>
    <p:bodyStyle>
      <a:lvl1pPr marL="228594" indent="-228594" algn="l" defTabSz="914377" rtl="0" eaLnBrk="1" latinLnBrk="0" hangingPunct="1">
        <a:lnSpc>
          <a:spcPct val="110000"/>
        </a:lnSpc>
        <a:spcBef>
          <a:spcPts val="1000"/>
        </a:spcBef>
        <a:buFont typeface="Wingdings" panose="05000000000000000000" pitchFamily="2" charset="2"/>
        <a:buChar char="§"/>
        <a:defRPr sz="2200" kern="1200">
          <a:solidFill>
            <a:schemeClr val="tx1"/>
          </a:solidFill>
          <a:latin typeface="Public Sans Light" pitchFamily="2" charset="0"/>
          <a:ea typeface="+mn-ea"/>
          <a:cs typeface="+mn-cs"/>
        </a:defRPr>
      </a:lvl1pPr>
      <a:lvl2pPr marL="479988" indent="-228594" algn="l" defTabSz="914377" rtl="0" eaLnBrk="1" latinLnBrk="0" hangingPunct="1">
        <a:lnSpc>
          <a:spcPct val="110000"/>
        </a:lnSpc>
        <a:spcBef>
          <a:spcPts val="500"/>
        </a:spcBef>
        <a:buFont typeface="Wingdings" panose="05000000000000000000" pitchFamily="2" charset="2"/>
        <a:buChar char="§"/>
        <a:defRPr sz="1900" kern="1200">
          <a:solidFill>
            <a:schemeClr val="tx1"/>
          </a:solidFill>
          <a:latin typeface="Public Sans Light" pitchFamily="2" charset="0"/>
          <a:ea typeface="+mn-ea"/>
          <a:cs typeface="+mn-cs"/>
        </a:defRPr>
      </a:lvl2pPr>
      <a:lvl3pPr marL="719982" indent="-228594" algn="l" defTabSz="914377" rtl="0" eaLnBrk="1" latinLnBrk="0" hangingPunct="1">
        <a:lnSpc>
          <a:spcPct val="110000"/>
        </a:lnSpc>
        <a:spcBef>
          <a:spcPts val="500"/>
        </a:spcBef>
        <a:buFont typeface="Wingdings" panose="05000000000000000000" pitchFamily="2" charset="2"/>
        <a:buChar char="§"/>
        <a:defRPr sz="1600" kern="1200">
          <a:solidFill>
            <a:schemeClr val="tx1"/>
          </a:solidFill>
          <a:latin typeface="Public Sans Light" pitchFamily="2" charset="0"/>
          <a:ea typeface="+mn-ea"/>
          <a:cs typeface="+mn-cs"/>
        </a:defRPr>
      </a:lvl3pPr>
      <a:lvl4pPr marL="959976" indent="-228594" algn="l" defTabSz="914377" rtl="0" eaLnBrk="1" latinLnBrk="0" hangingPunct="1">
        <a:lnSpc>
          <a:spcPct val="110000"/>
        </a:lnSpc>
        <a:spcBef>
          <a:spcPts val="500"/>
        </a:spcBef>
        <a:buFont typeface="Wingdings" panose="05000000000000000000" pitchFamily="2" charset="2"/>
        <a:buChar char="§"/>
        <a:defRPr sz="1600" kern="1200">
          <a:solidFill>
            <a:schemeClr val="tx1"/>
          </a:solidFill>
          <a:latin typeface="Public Sans Light" pitchFamily="2" charset="0"/>
          <a:ea typeface="+mn-ea"/>
          <a:cs typeface="+mn-cs"/>
        </a:defRPr>
      </a:lvl4pPr>
      <a:lvl5pPr marL="1199970" indent="-228594" algn="l" defTabSz="914377" rtl="0" eaLnBrk="1" latinLnBrk="0" hangingPunct="1">
        <a:lnSpc>
          <a:spcPct val="110000"/>
        </a:lnSpc>
        <a:spcBef>
          <a:spcPts val="500"/>
        </a:spcBef>
        <a:buFont typeface="Wingdings" panose="05000000000000000000" pitchFamily="2" charset="2"/>
        <a:buChar char="§"/>
        <a:defRPr sz="1600" kern="1200">
          <a:solidFill>
            <a:schemeClr val="tx1"/>
          </a:solidFill>
          <a:latin typeface="Public Sans Light"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CA01-D375-4C0B-DF39-B0F203E8C26D}"/>
              </a:ext>
            </a:extLst>
          </p:cNvPr>
          <p:cNvSpPr txBox="1">
            <a:spLocks/>
          </p:cNvSpPr>
          <p:nvPr/>
        </p:nvSpPr>
        <p:spPr>
          <a:xfrm>
            <a:off x="518052" y="2651459"/>
            <a:ext cx="6241977" cy="890064"/>
          </a:xfrm>
          <a:prstGeom prst="rect">
            <a:avLst/>
          </a:prstGeom>
        </p:spPr>
        <p:txBody>
          <a:bodyPr/>
          <a:lstStyle>
            <a:lvl1pPr algn="l" defTabSz="914377" rtl="0" eaLnBrk="1" latinLnBrk="0" hangingPunct="1">
              <a:lnSpc>
                <a:spcPct val="90000"/>
              </a:lnSpc>
              <a:spcBef>
                <a:spcPct val="0"/>
              </a:spcBef>
              <a:buNone/>
              <a:defRPr sz="3900" kern="1200">
                <a:solidFill>
                  <a:schemeClr val="tx1"/>
                </a:solidFill>
                <a:latin typeface="Zilla Slab Medium" pitchFamily="2" charset="0"/>
                <a:ea typeface="Zilla Slab Medium" pitchFamily="2" charset="0"/>
                <a:cs typeface="+mj-cs"/>
              </a:defRPr>
            </a:lvl1pPr>
          </a:lstStyle>
          <a:p>
            <a:r>
              <a:rPr lang="en-US" sz="3200" dirty="0">
                <a:solidFill>
                  <a:schemeClr val="bg1"/>
                </a:solidFill>
              </a:rPr>
              <a:t>Small Business in Fragility: from Survival to Growth</a:t>
            </a:r>
            <a:endParaRPr lang="en-GB" sz="3200" dirty="0">
              <a:solidFill>
                <a:schemeClr val="bg1"/>
              </a:solidFill>
            </a:endParaRPr>
          </a:p>
        </p:txBody>
      </p:sp>
      <p:sp>
        <p:nvSpPr>
          <p:cNvPr id="3" name="Content Placeholder 2">
            <a:extLst>
              <a:ext uri="{FF2B5EF4-FFF2-40B4-BE49-F238E27FC236}">
                <a16:creationId xmlns:a16="http://schemas.microsoft.com/office/drawing/2014/main" id="{055359E7-3863-951A-40FA-B4776285619E}"/>
              </a:ext>
            </a:extLst>
          </p:cNvPr>
          <p:cNvSpPr txBox="1">
            <a:spLocks/>
          </p:cNvSpPr>
          <p:nvPr/>
        </p:nvSpPr>
        <p:spPr>
          <a:xfrm>
            <a:off x="518052" y="4019894"/>
            <a:ext cx="6512943" cy="2482505"/>
          </a:xfrm>
          <a:prstGeom prst="rect">
            <a:avLst/>
          </a:prstGeom>
        </p:spPr>
        <p:txBody>
          <a:bodyPr/>
          <a:lstStyle>
            <a:lvl1pPr marL="228594" indent="-228594" algn="l" defTabSz="914377" rtl="0" eaLnBrk="1" latinLnBrk="0" hangingPunct="1">
              <a:lnSpc>
                <a:spcPct val="110000"/>
              </a:lnSpc>
              <a:spcBef>
                <a:spcPts val="1000"/>
              </a:spcBef>
              <a:buFont typeface="Wingdings" panose="05000000000000000000" pitchFamily="2" charset="2"/>
              <a:buChar char="§"/>
              <a:defRPr sz="2200" kern="1200">
                <a:solidFill>
                  <a:schemeClr val="tx1"/>
                </a:solidFill>
                <a:latin typeface="Public Sans Light" pitchFamily="2" charset="0"/>
                <a:ea typeface="+mn-ea"/>
                <a:cs typeface="+mn-cs"/>
              </a:defRPr>
            </a:lvl1pPr>
            <a:lvl2pPr marL="479988" indent="-228594" algn="l" defTabSz="914377" rtl="0" eaLnBrk="1" latinLnBrk="0" hangingPunct="1">
              <a:lnSpc>
                <a:spcPct val="110000"/>
              </a:lnSpc>
              <a:spcBef>
                <a:spcPts val="500"/>
              </a:spcBef>
              <a:buFont typeface="Wingdings" panose="05000000000000000000" pitchFamily="2" charset="2"/>
              <a:buChar char="§"/>
              <a:defRPr sz="1900" kern="1200">
                <a:solidFill>
                  <a:schemeClr val="tx1"/>
                </a:solidFill>
                <a:latin typeface="Public Sans Light" pitchFamily="2" charset="0"/>
                <a:ea typeface="+mn-ea"/>
                <a:cs typeface="+mn-cs"/>
              </a:defRPr>
            </a:lvl2pPr>
            <a:lvl3pPr marL="719982" indent="-228594" algn="l" defTabSz="914377" rtl="0" eaLnBrk="1" latinLnBrk="0" hangingPunct="1">
              <a:lnSpc>
                <a:spcPct val="110000"/>
              </a:lnSpc>
              <a:spcBef>
                <a:spcPts val="500"/>
              </a:spcBef>
              <a:buFont typeface="Wingdings" panose="05000000000000000000" pitchFamily="2" charset="2"/>
              <a:buChar char="§"/>
              <a:defRPr sz="1600" kern="1200">
                <a:solidFill>
                  <a:schemeClr val="tx1"/>
                </a:solidFill>
                <a:latin typeface="Public Sans Light" pitchFamily="2" charset="0"/>
                <a:ea typeface="+mn-ea"/>
                <a:cs typeface="+mn-cs"/>
              </a:defRPr>
            </a:lvl3pPr>
            <a:lvl4pPr marL="959976" indent="-228594" algn="l" defTabSz="914377" rtl="0" eaLnBrk="1" latinLnBrk="0" hangingPunct="1">
              <a:lnSpc>
                <a:spcPct val="110000"/>
              </a:lnSpc>
              <a:spcBef>
                <a:spcPts val="500"/>
              </a:spcBef>
              <a:buFont typeface="Wingdings" panose="05000000000000000000" pitchFamily="2" charset="2"/>
              <a:buChar char="§"/>
              <a:defRPr sz="1600" kern="1200">
                <a:solidFill>
                  <a:schemeClr val="tx1"/>
                </a:solidFill>
                <a:latin typeface="Public Sans Light" pitchFamily="2" charset="0"/>
                <a:ea typeface="+mn-ea"/>
                <a:cs typeface="+mn-cs"/>
              </a:defRPr>
            </a:lvl4pPr>
            <a:lvl5pPr marL="1199970" indent="-228594" algn="l" defTabSz="914377" rtl="0" eaLnBrk="1" latinLnBrk="0" hangingPunct="1">
              <a:lnSpc>
                <a:spcPct val="110000"/>
              </a:lnSpc>
              <a:spcBef>
                <a:spcPts val="500"/>
              </a:spcBef>
              <a:buFont typeface="Wingdings" panose="05000000000000000000" pitchFamily="2" charset="2"/>
              <a:buChar char="§"/>
              <a:defRPr sz="1600" kern="1200">
                <a:solidFill>
                  <a:schemeClr val="tx1"/>
                </a:solidFill>
                <a:latin typeface="Public Sans Light"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1"/>
                </a:solidFill>
              </a:rPr>
              <a:t>Valentina Rollo </a:t>
            </a:r>
          </a:p>
          <a:p>
            <a:pPr marL="0" indent="0">
              <a:buNone/>
            </a:pPr>
            <a:r>
              <a:rPr lang="en-US" sz="1800" dirty="0">
                <a:solidFill>
                  <a:schemeClr val="bg1"/>
                </a:solidFill>
              </a:rPr>
              <a:t>Head of Research</a:t>
            </a:r>
          </a:p>
          <a:p>
            <a:pPr marL="0" indent="0">
              <a:buNone/>
            </a:pPr>
            <a:r>
              <a:rPr lang="en-US" sz="1800" dirty="0">
                <a:solidFill>
                  <a:schemeClr val="bg1"/>
                </a:solidFill>
              </a:rPr>
              <a:t>International Trade Centre</a:t>
            </a:r>
          </a:p>
          <a:p>
            <a:pPr marL="0" indent="0">
              <a:buNone/>
            </a:pPr>
            <a:endParaRPr lang="en-US" sz="1800" dirty="0">
              <a:solidFill>
                <a:schemeClr val="bg1"/>
              </a:solidFill>
            </a:endParaRPr>
          </a:p>
          <a:p>
            <a:pPr marL="0" indent="0">
              <a:buNone/>
            </a:pPr>
            <a:endParaRPr lang="en-US" sz="1800" dirty="0">
              <a:solidFill>
                <a:schemeClr val="bg1"/>
              </a:solidFill>
            </a:endParaRPr>
          </a:p>
          <a:p>
            <a:pPr marL="0" indent="0">
              <a:buNone/>
            </a:pPr>
            <a:br>
              <a:rPr lang="en-US" sz="1800" dirty="0">
                <a:solidFill>
                  <a:schemeClr val="bg1"/>
                </a:solidFill>
              </a:rPr>
            </a:br>
            <a:r>
              <a:rPr lang="en-US" sz="1800" dirty="0">
                <a:solidFill>
                  <a:schemeClr val="bg1"/>
                </a:solidFill>
              </a:rPr>
              <a:t>Addis Ababa, 11 November 2024</a:t>
            </a:r>
          </a:p>
          <a:p>
            <a:pPr marL="0" indent="0">
              <a:buNone/>
            </a:pPr>
            <a:endParaRPr lang="en-US" dirty="0">
              <a:solidFill>
                <a:schemeClr val="bg1"/>
              </a:solidFill>
            </a:endParaRPr>
          </a:p>
          <a:p>
            <a:pPr marL="0" indent="0">
              <a:buNone/>
            </a:pPr>
            <a:endParaRPr lang="en-GB" dirty="0">
              <a:solidFill>
                <a:schemeClr val="bg1"/>
              </a:solidFill>
            </a:endParaRPr>
          </a:p>
        </p:txBody>
      </p:sp>
      <p:sp>
        <p:nvSpPr>
          <p:cNvPr id="4" name="Subtitle 3">
            <a:extLst>
              <a:ext uri="{FF2B5EF4-FFF2-40B4-BE49-F238E27FC236}">
                <a16:creationId xmlns:a16="http://schemas.microsoft.com/office/drawing/2014/main" id="{9F7CE6D1-B06F-19B2-4495-B4110E8022C1}"/>
              </a:ext>
            </a:extLst>
          </p:cNvPr>
          <p:cNvSpPr txBox="1">
            <a:spLocks/>
          </p:cNvSpPr>
          <p:nvPr/>
        </p:nvSpPr>
        <p:spPr>
          <a:xfrm>
            <a:off x="730325" y="4028903"/>
            <a:ext cx="4462232" cy="1165001"/>
          </a:xfrm>
          <a:prstGeom prst="rect">
            <a:avLst/>
          </a:prstGeom>
        </p:spPr>
        <p:txBody>
          <a:bodyPr>
            <a:normAutofit/>
          </a:bodyPr>
          <a:lstStyle>
            <a:lvl1pPr marL="228594" indent="-228594" algn="l" defTabSz="914377" rtl="0" eaLnBrk="1" latinLnBrk="0" hangingPunct="1">
              <a:lnSpc>
                <a:spcPct val="110000"/>
              </a:lnSpc>
              <a:spcBef>
                <a:spcPts val="1000"/>
              </a:spcBef>
              <a:buFont typeface="Wingdings" panose="05000000000000000000" pitchFamily="2" charset="2"/>
              <a:buChar char="§"/>
              <a:defRPr sz="2200" kern="1200">
                <a:solidFill>
                  <a:schemeClr val="tx1"/>
                </a:solidFill>
                <a:latin typeface="Public Sans Light" pitchFamily="2" charset="0"/>
                <a:ea typeface="+mn-ea"/>
                <a:cs typeface="+mn-cs"/>
              </a:defRPr>
            </a:lvl1pPr>
            <a:lvl2pPr marL="479988" indent="-228594" algn="l" defTabSz="914377" rtl="0" eaLnBrk="1" latinLnBrk="0" hangingPunct="1">
              <a:lnSpc>
                <a:spcPct val="110000"/>
              </a:lnSpc>
              <a:spcBef>
                <a:spcPts val="500"/>
              </a:spcBef>
              <a:buFont typeface="Wingdings" panose="05000000000000000000" pitchFamily="2" charset="2"/>
              <a:buChar char="§"/>
              <a:defRPr sz="1900" kern="1200">
                <a:solidFill>
                  <a:schemeClr val="tx1"/>
                </a:solidFill>
                <a:latin typeface="Public Sans Light" pitchFamily="2" charset="0"/>
                <a:ea typeface="+mn-ea"/>
                <a:cs typeface="+mn-cs"/>
              </a:defRPr>
            </a:lvl2pPr>
            <a:lvl3pPr marL="719982" indent="-228594" algn="l" defTabSz="914377" rtl="0" eaLnBrk="1" latinLnBrk="0" hangingPunct="1">
              <a:lnSpc>
                <a:spcPct val="110000"/>
              </a:lnSpc>
              <a:spcBef>
                <a:spcPts val="500"/>
              </a:spcBef>
              <a:buFont typeface="Wingdings" panose="05000000000000000000" pitchFamily="2" charset="2"/>
              <a:buChar char="§"/>
              <a:defRPr sz="1600" kern="1200">
                <a:solidFill>
                  <a:schemeClr val="tx1"/>
                </a:solidFill>
                <a:latin typeface="Public Sans Light" pitchFamily="2" charset="0"/>
                <a:ea typeface="+mn-ea"/>
                <a:cs typeface="+mn-cs"/>
              </a:defRPr>
            </a:lvl3pPr>
            <a:lvl4pPr marL="959976" indent="-228594" algn="l" defTabSz="914377" rtl="0" eaLnBrk="1" latinLnBrk="0" hangingPunct="1">
              <a:lnSpc>
                <a:spcPct val="110000"/>
              </a:lnSpc>
              <a:spcBef>
                <a:spcPts val="500"/>
              </a:spcBef>
              <a:buFont typeface="Wingdings" panose="05000000000000000000" pitchFamily="2" charset="2"/>
              <a:buChar char="§"/>
              <a:defRPr sz="1600" kern="1200">
                <a:solidFill>
                  <a:schemeClr val="tx1"/>
                </a:solidFill>
                <a:latin typeface="Public Sans Light" pitchFamily="2" charset="0"/>
                <a:ea typeface="+mn-ea"/>
                <a:cs typeface="+mn-cs"/>
              </a:defRPr>
            </a:lvl4pPr>
            <a:lvl5pPr marL="1199970" indent="-228594" algn="l" defTabSz="914377" rtl="0" eaLnBrk="1" latinLnBrk="0" hangingPunct="1">
              <a:lnSpc>
                <a:spcPct val="110000"/>
              </a:lnSpc>
              <a:spcBef>
                <a:spcPts val="500"/>
              </a:spcBef>
              <a:buFont typeface="Wingdings" panose="05000000000000000000" pitchFamily="2" charset="2"/>
              <a:buChar char="§"/>
              <a:defRPr sz="1600" kern="1200">
                <a:solidFill>
                  <a:schemeClr val="tx1"/>
                </a:solidFill>
                <a:latin typeface="Public Sans Light"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Zilla Slab" pitchFamily="2" charset="0"/>
              <a:ea typeface="Zilla Slab" pitchFamily="2" charset="0"/>
            </a:endParaRPr>
          </a:p>
        </p:txBody>
      </p:sp>
    </p:spTree>
    <p:extLst>
      <p:ext uri="{BB962C8B-B14F-4D97-AF65-F5344CB8AC3E}">
        <p14:creationId xmlns:p14="http://schemas.microsoft.com/office/powerpoint/2010/main" val="166202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BE8E1A6-2DA4-9952-0D42-760717D87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FEC192-5096-7699-52C1-C087878BC827}"/>
              </a:ext>
            </a:extLst>
          </p:cNvPr>
          <p:cNvSpPr>
            <a:spLocks noGrp="1"/>
          </p:cNvSpPr>
          <p:nvPr>
            <p:ph type="title"/>
          </p:nvPr>
        </p:nvSpPr>
        <p:spPr>
          <a:xfrm>
            <a:off x="942976" y="252831"/>
            <a:ext cx="9279326" cy="650277"/>
          </a:xfrm>
        </p:spPr>
        <p:txBody>
          <a:bodyPr/>
          <a:lstStyle/>
          <a:p>
            <a:r>
              <a:rPr lang="en-GB" dirty="0"/>
              <a:t>Business failure more common</a:t>
            </a:r>
          </a:p>
        </p:txBody>
      </p:sp>
      <p:sp>
        <p:nvSpPr>
          <p:cNvPr id="5" name="Footer Placeholder 5">
            <a:extLst>
              <a:ext uri="{FF2B5EF4-FFF2-40B4-BE49-F238E27FC236}">
                <a16:creationId xmlns:a16="http://schemas.microsoft.com/office/drawing/2014/main" id="{A42F56A8-6074-EED6-3838-B014BE2E3B4B}"/>
              </a:ext>
            </a:extLst>
          </p:cNvPr>
          <p:cNvSpPr>
            <a:spLocks noGrp="1"/>
          </p:cNvSpPr>
          <p:nvPr>
            <p:ph type="ftr" sz="quarter" idx="3"/>
          </p:nvPr>
        </p:nvSpPr>
        <p:spPr>
          <a:xfrm>
            <a:off x="943201" y="6418262"/>
            <a:ext cx="5116054" cy="365125"/>
          </a:xfrm>
        </p:spPr>
        <p:txBody>
          <a:bodyPr/>
          <a:lstStyle/>
          <a:p>
            <a:r>
              <a:rPr lang="en-US" dirty="0"/>
              <a:t>SME Competitiveness Outlook 2023 </a:t>
            </a:r>
          </a:p>
        </p:txBody>
      </p:sp>
      <p:sp>
        <p:nvSpPr>
          <p:cNvPr id="4" name="TextBox 3">
            <a:extLst>
              <a:ext uri="{FF2B5EF4-FFF2-40B4-BE49-F238E27FC236}">
                <a16:creationId xmlns:a16="http://schemas.microsoft.com/office/drawing/2014/main" id="{128F00B7-ACA5-4544-43AD-0D0D06EE579F}"/>
              </a:ext>
            </a:extLst>
          </p:cNvPr>
          <p:cNvSpPr txBox="1"/>
          <p:nvPr/>
        </p:nvSpPr>
        <p:spPr>
          <a:xfrm>
            <a:off x="761852" y="1333028"/>
            <a:ext cx="4885265" cy="1478546"/>
          </a:xfrm>
          <a:prstGeom prst="rect">
            <a:avLst/>
          </a:prstGeom>
          <a:noFill/>
        </p:spPr>
        <p:txBody>
          <a:bodyPr wrap="square">
            <a:spAutoFit/>
          </a:bodyPr>
          <a:lstStyle/>
          <a:p>
            <a:pPr>
              <a:lnSpc>
                <a:spcPct val="115000"/>
              </a:lnSpc>
            </a:pPr>
            <a:r>
              <a:rPr lang="en-US" sz="2000" dirty="0">
                <a:latin typeface="Public Sans Light" pitchFamily="2" charset="0"/>
              </a:rPr>
              <a:t>As areas become more fragile, the number of </a:t>
            </a:r>
            <a:r>
              <a:rPr lang="en-US" sz="2000" dirty="0">
                <a:solidFill>
                  <a:srgbClr val="C00000"/>
                </a:solidFill>
                <a:latin typeface="Public Sans Light" pitchFamily="2" charset="0"/>
              </a:rPr>
              <a:t>exporters decreases </a:t>
            </a:r>
            <a:r>
              <a:rPr lang="en-US" sz="2000" dirty="0">
                <a:latin typeface="Public Sans Light" pitchFamily="2" charset="0"/>
              </a:rPr>
              <a:t>substantially.</a:t>
            </a:r>
          </a:p>
          <a:p>
            <a:pPr>
              <a:lnSpc>
                <a:spcPct val="115000"/>
              </a:lnSpc>
            </a:pPr>
            <a:endParaRPr lang="en-US" sz="2000" dirty="0">
              <a:latin typeface="Public Sans Light" pitchFamily="2" charset="0"/>
            </a:endParaRPr>
          </a:p>
        </p:txBody>
      </p:sp>
      <p:pic>
        <p:nvPicPr>
          <p:cNvPr id="6" name="Picture 5">
            <a:extLst>
              <a:ext uri="{FF2B5EF4-FFF2-40B4-BE49-F238E27FC236}">
                <a16:creationId xmlns:a16="http://schemas.microsoft.com/office/drawing/2014/main" id="{A7E75D8C-0022-2830-75AE-1F0DBD73634B}"/>
              </a:ext>
            </a:extLst>
          </p:cNvPr>
          <p:cNvPicPr>
            <a:picLocks noChangeAspect="1"/>
          </p:cNvPicPr>
          <p:nvPr/>
        </p:nvPicPr>
        <p:blipFill rotWithShape="1">
          <a:blip r:embed="rId3"/>
          <a:srcRect b="14445"/>
          <a:stretch/>
        </p:blipFill>
        <p:spPr>
          <a:xfrm>
            <a:off x="6176214" y="2566952"/>
            <a:ext cx="5184814" cy="3967109"/>
          </a:xfrm>
          <a:prstGeom prst="rect">
            <a:avLst/>
          </a:prstGeom>
        </p:spPr>
      </p:pic>
      <p:pic>
        <p:nvPicPr>
          <p:cNvPr id="8" name="Picture 7">
            <a:extLst>
              <a:ext uri="{FF2B5EF4-FFF2-40B4-BE49-F238E27FC236}">
                <a16:creationId xmlns:a16="http://schemas.microsoft.com/office/drawing/2014/main" id="{7DED9F92-88C1-B579-C822-AD62FDA30E3B}"/>
              </a:ext>
            </a:extLst>
          </p:cNvPr>
          <p:cNvPicPr>
            <a:picLocks noChangeAspect="1"/>
          </p:cNvPicPr>
          <p:nvPr/>
        </p:nvPicPr>
        <p:blipFill>
          <a:blip r:embed="rId4"/>
          <a:stretch>
            <a:fillRect/>
          </a:stretch>
        </p:blipFill>
        <p:spPr>
          <a:xfrm>
            <a:off x="916413" y="2490877"/>
            <a:ext cx="4104766" cy="3871636"/>
          </a:xfrm>
          <a:prstGeom prst="rect">
            <a:avLst/>
          </a:prstGeom>
        </p:spPr>
      </p:pic>
      <p:sp>
        <p:nvSpPr>
          <p:cNvPr id="11" name="TextBox 10">
            <a:extLst>
              <a:ext uri="{FF2B5EF4-FFF2-40B4-BE49-F238E27FC236}">
                <a16:creationId xmlns:a16="http://schemas.microsoft.com/office/drawing/2014/main" id="{53EB442F-4938-9049-4E93-8573DB23F3F3}"/>
              </a:ext>
            </a:extLst>
          </p:cNvPr>
          <p:cNvSpPr txBox="1"/>
          <p:nvPr/>
        </p:nvSpPr>
        <p:spPr>
          <a:xfrm>
            <a:off x="6063623" y="1303952"/>
            <a:ext cx="5297404" cy="1124603"/>
          </a:xfrm>
          <a:prstGeom prst="rect">
            <a:avLst/>
          </a:prstGeom>
          <a:noFill/>
        </p:spPr>
        <p:txBody>
          <a:bodyPr wrap="square">
            <a:spAutoFit/>
          </a:bodyPr>
          <a:lstStyle/>
          <a:p>
            <a:pPr>
              <a:lnSpc>
                <a:spcPct val="115000"/>
              </a:lnSpc>
            </a:pPr>
            <a:r>
              <a:rPr lang="en-US" sz="2000" dirty="0">
                <a:latin typeface="Public Sans Light" pitchFamily="2" charset="0"/>
              </a:rPr>
              <a:t>While more informal and necessity-driven firms are created as fragility increases, </a:t>
            </a:r>
            <a:r>
              <a:rPr lang="en-US" sz="2000" dirty="0">
                <a:solidFill>
                  <a:srgbClr val="C00000"/>
                </a:solidFill>
                <a:latin typeface="Public Sans Light" pitchFamily="2" charset="0"/>
              </a:rPr>
              <a:t>business failure </a:t>
            </a:r>
            <a:r>
              <a:rPr lang="en-US" sz="2000" dirty="0">
                <a:latin typeface="Public Sans Light" pitchFamily="2" charset="0"/>
              </a:rPr>
              <a:t>is also more </a:t>
            </a:r>
            <a:r>
              <a:rPr lang="en-US" sz="2000" dirty="0">
                <a:solidFill>
                  <a:srgbClr val="C00000"/>
                </a:solidFill>
                <a:latin typeface="Public Sans Light" pitchFamily="2" charset="0"/>
              </a:rPr>
              <a:t>common</a:t>
            </a:r>
            <a:r>
              <a:rPr lang="en-US" sz="2000" dirty="0">
                <a:latin typeface="Public Sans Light" pitchFamily="2" charset="0"/>
              </a:rPr>
              <a:t>. </a:t>
            </a:r>
          </a:p>
        </p:txBody>
      </p:sp>
    </p:spTree>
    <p:extLst>
      <p:ext uri="{BB962C8B-B14F-4D97-AF65-F5344CB8AC3E}">
        <p14:creationId xmlns:p14="http://schemas.microsoft.com/office/powerpoint/2010/main" val="3050536269"/>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09D7-9117-68BB-89B9-DF0550F0EA51}"/>
              </a:ext>
            </a:extLst>
          </p:cNvPr>
          <p:cNvSpPr>
            <a:spLocks noGrp="1"/>
          </p:cNvSpPr>
          <p:nvPr>
            <p:ph type="title"/>
          </p:nvPr>
        </p:nvSpPr>
        <p:spPr>
          <a:xfrm>
            <a:off x="942976" y="252831"/>
            <a:ext cx="9279326" cy="650277"/>
          </a:xfrm>
        </p:spPr>
        <p:txBody>
          <a:bodyPr/>
          <a:lstStyle/>
          <a:p>
            <a:r>
              <a:rPr lang="en-CH" dirty="0"/>
              <a:t>...but impacts vary</a:t>
            </a:r>
            <a:endParaRPr lang="en-GB" dirty="0"/>
          </a:p>
        </p:txBody>
      </p:sp>
      <p:sp>
        <p:nvSpPr>
          <p:cNvPr id="5" name="Footer Placeholder 5">
            <a:extLst>
              <a:ext uri="{FF2B5EF4-FFF2-40B4-BE49-F238E27FC236}">
                <a16:creationId xmlns:a16="http://schemas.microsoft.com/office/drawing/2014/main" id="{EC64B3D5-A60A-CFBE-967A-59118DE28150}"/>
              </a:ext>
            </a:extLst>
          </p:cNvPr>
          <p:cNvSpPr>
            <a:spLocks noGrp="1"/>
          </p:cNvSpPr>
          <p:nvPr>
            <p:ph type="ftr" sz="quarter" idx="3"/>
          </p:nvPr>
        </p:nvSpPr>
        <p:spPr>
          <a:xfrm>
            <a:off x="943201" y="6418262"/>
            <a:ext cx="5116054" cy="365125"/>
          </a:xfrm>
        </p:spPr>
        <p:txBody>
          <a:bodyPr/>
          <a:lstStyle/>
          <a:p>
            <a:r>
              <a:rPr lang="en-US" dirty="0"/>
              <a:t>SME Competitiveness Outlook 2023 </a:t>
            </a:r>
          </a:p>
        </p:txBody>
      </p:sp>
      <p:pic>
        <p:nvPicPr>
          <p:cNvPr id="7" name="Picture 6">
            <a:extLst>
              <a:ext uri="{FF2B5EF4-FFF2-40B4-BE49-F238E27FC236}">
                <a16:creationId xmlns:a16="http://schemas.microsoft.com/office/drawing/2014/main" id="{ACFD4D5D-7275-598C-9121-57FCCE6A5461}"/>
              </a:ext>
            </a:extLst>
          </p:cNvPr>
          <p:cNvPicPr>
            <a:picLocks noChangeAspect="1"/>
          </p:cNvPicPr>
          <p:nvPr/>
        </p:nvPicPr>
        <p:blipFill>
          <a:blip r:embed="rId3"/>
          <a:stretch>
            <a:fillRect/>
          </a:stretch>
        </p:blipFill>
        <p:spPr>
          <a:xfrm>
            <a:off x="936171" y="1295474"/>
            <a:ext cx="10319657" cy="3746365"/>
          </a:xfrm>
          <a:prstGeom prst="rect">
            <a:avLst/>
          </a:prstGeom>
        </p:spPr>
      </p:pic>
    </p:spTree>
    <p:extLst>
      <p:ext uri="{BB962C8B-B14F-4D97-AF65-F5344CB8AC3E}">
        <p14:creationId xmlns:p14="http://schemas.microsoft.com/office/powerpoint/2010/main" val="323862686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09D7-9117-68BB-89B9-DF0550F0EA51}"/>
              </a:ext>
            </a:extLst>
          </p:cNvPr>
          <p:cNvSpPr>
            <a:spLocks noGrp="1"/>
          </p:cNvSpPr>
          <p:nvPr>
            <p:ph type="title"/>
          </p:nvPr>
        </p:nvSpPr>
        <p:spPr>
          <a:xfrm>
            <a:off x="942976" y="252831"/>
            <a:ext cx="9279326" cy="650277"/>
          </a:xfrm>
        </p:spPr>
        <p:txBody>
          <a:bodyPr/>
          <a:lstStyle/>
          <a:p>
            <a:r>
              <a:rPr lang="en-GB" dirty="0"/>
              <a:t>….but impacts vary</a:t>
            </a:r>
          </a:p>
        </p:txBody>
      </p:sp>
      <p:sp>
        <p:nvSpPr>
          <p:cNvPr id="4" name="Content Placeholder 3">
            <a:extLst>
              <a:ext uri="{FF2B5EF4-FFF2-40B4-BE49-F238E27FC236}">
                <a16:creationId xmlns:a16="http://schemas.microsoft.com/office/drawing/2014/main" id="{F06615BB-D4A4-C58E-61DA-0018985BAF75}"/>
              </a:ext>
            </a:extLst>
          </p:cNvPr>
          <p:cNvSpPr>
            <a:spLocks noGrp="1"/>
          </p:cNvSpPr>
          <p:nvPr>
            <p:ph idx="11"/>
          </p:nvPr>
        </p:nvSpPr>
        <p:spPr>
          <a:xfrm>
            <a:off x="942976" y="4985658"/>
            <a:ext cx="10039348" cy="952500"/>
          </a:xfrm>
        </p:spPr>
        <p:txBody>
          <a:bodyPr>
            <a:normAutofit/>
          </a:bodyPr>
          <a:lstStyle/>
          <a:p>
            <a:r>
              <a:rPr lang="en-US" b="1" dirty="0">
                <a:solidFill>
                  <a:srgbClr val="C00000"/>
                </a:solidFill>
              </a:rPr>
              <a:t>ITC Fragility Exposure Index </a:t>
            </a:r>
            <a:r>
              <a:rPr lang="en-US" dirty="0"/>
              <a:t>aggregates firm-level scores and shows how firms are differently exposed to the same overarching state of fragility</a:t>
            </a:r>
          </a:p>
        </p:txBody>
      </p:sp>
      <p:sp>
        <p:nvSpPr>
          <p:cNvPr id="5" name="Footer Placeholder 5">
            <a:extLst>
              <a:ext uri="{FF2B5EF4-FFF2-40B4-BE49-F238E27FC236}">
                <a16:creationId xmlns:a16="http://schemas.microsoft.com/office/drawing/2014/main" id="{EC64B3D5-A60A-CFBE-967A-59118DE28150}"/>
              </a:ext>
            </a:extLst>
          </p:cNvPr>
          <p:cNvSpPr>
            <a:spLocks noGrp="1"/>
          </p:cNvSpPr>
          <p:nvPr>
            <p:ph type="ftr" sz="quarter" idx="3"/>
          </p:nvPr>
        </p:nvSpPr>
        <p:spPr>
          <a:xfrm>
            <a:off x="943201" y="6418262"/>
            <a:ext cx="5116054" cy="365125"/>
          </a:xfrm>
        </p:spPr>
        <p:txBody>
          <a:bodyPr/>
          <a:lstStyle/>
          <a:p>
            <a:r>
              <a:rPr lang="en-US" dirty="0"/>
              <a:t>SME Competitiveness Outlook 2023 </a:t>
            </a:r>
          </a:p>
        </p:txBody>
      </p:sp>
      <p:grpSp>
        <p:nvGrpSpPr>
          <p:cNvPr id="6" name="Group 5">
            <a:extLst>
              <a:ext uri="{FF2B5EF4-FFF2-40B4-BE49-F238E27FC236}">
                <a16:creationId xmlns:a16="http://schemas.microsoft.com/office/drawing/2014/main" id="{8B0D245C-0563-A92C-5FD3-3EFE2C75E1AA}"/>
              </a:ext>
            </a:extLst>
          </p:cNvPr>
          <p:cNvGrpSpPr/>
          <p:nvPr/>
        </p:nvGrpSpPr>
        <p:grpSpPr>
          <a:xfrm>
            <a:off x="2471217" y="1540763"/>
            <a:ext cx="3240360" cy="3021711"/>
            <a:chOff x="899592" y="2276871"/>
            <a:chExt cx="3240360" cy="3021711"/>
          </a:xfrm>
        </p:grpSpPr>
        <p:sp>
          <p:nvSpPr>
            <p:cNvPr id="7" name="Rectangle: Rounded Corners 6">
              <a:extLst>
                <a:ext uri="{FF2B5EF4-FFF2-40B4-BE49-F238E27FC236}">
                  <a16:creationId xmlns:a16="http://schemas.microsoft.com/office/drawing/2014/main" id="{8D2FEF8A-E325-DB7F-4D9B-67FBC4ACC8E9}"/>
                </a:ext>
              </a:extLst>
            </p:cNvPr>
            <p:cNvSpPr/>
            <p:nvPr/>
          </p:nvSpPr>
          <p:spPr>
            <a:xfrm>
              <a:off x="899592" y="2276871"/>
              <a:ext cx="3240360" cy="302171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6F43A0F-AD12-E970-C89A-540F6F9E2F2F}"/>
                </a:ext>
              </a:extLst>
            </p:cNvPr>
            <p:cNvSpPr txBox="1"/>
            <p:nvPr/>
          </p:nvSpPr>
          <p:spPr>
            <a:xfrm>
              <a:off x="984345" y="2420888"/>
              <a:ext cx="3070854" cy="400110"/>
            </a:xfrm>
            <a:prstGeom prst="rect">
              <a:avLst/>
            </a:prstGeom>
            <a:noFill/>
          </p:spPr>
          <p:txBody>
            <a:bodyPr wrap="square" rtlCol="0">
              <a:spAutoFit/>
            </a:bodyPr>
            <a:lstStyle/>
            <a:p>
              <a:pPr algn="ctr"/>
              <a:r>
                <a:rPr lang="en-GB" sz="2000" b="1" dirty="0">
                  <a:solidFill>
                    <a:srgbClr val="C00000"/>
                  </a:solidFill>
                  <a:latin typeface="Public Sans Light" pitchFamily="2" charset="0"/>
                </a:rPr>
                <a:t>Levels</a:t>
              </a:r>
            </a:p>
          </p:txBody>
        </p:sp>
        <p:sp>
          <p:nvSpPr>
            <p:cNvPr id="10" name="TextBox 9">
              <a:extLst>
                <a:ext uri="{FF2B5EF4-FFF2-40B4-BE49-F238E27FC236}">
                  <a16:creationId xmlns:a16="http://schemas.microsoft.com/office/drawing/2014/main" id="{E8BC5A8C-A966-3006-C740-E9BDE30224F9}"/>
                </a:ext>
              </a:extLst>
            </p:cNvPr>
            <p:cNvSpPr txBox="1"/>
            <p:nvPr/>
          </p:nvSpPr>
          <p:spPr>
            <a:xfrm>
              <a:off x="1014473" y="2943924"/>
              <a:ext cx="3070854" cy="2246769"/>
            </a:xfrm>
            <a:prstGeom prst="rect">
              <a:avLst/>
            </a:prstGeom>
            <a:noFill/>
          </p:spPr>
          <p:txBody>
            <a:bodyPr wrap="square" rtlCol="0">
              <a:spAutoFit/>
            </a:bodyPr>
            <a:lstStyle/>
            <a:p>
              <a:pPr algn="ctr"/>
              <a:r>
                <a:rPr lang="en-GB" sz="2000" dirty="0">
                  <a:latin typeface="Public Sans Light" pitchFamily="2" charset="0"/>
                </a:rPr>
                <a:t>Country</a:t>
              </a:r>
            </a:p>
            <a:p>
              <a:pPr algn="ctr"/>
              <a:endParaRPr lang="en-GB" sz="2000" dirty="0">
                <a:latin typeface="Public Sans Light" pitchFamily="2" charset="0"/>
              </a:endParaRPr>
            </a:p>
            <a:p>
              <a:pPr algn="ctr"/>
              <a:r>
                <a:rPr lang="en-GB" sz="2000" dirty="0">
                  <a:latin typeface="Public Sans Light" pitchFamily="2" charset="0"/>
                </a:rPr>
                <a:t>Region</a:t>
              </a:r>
            </a:p>
            <a:p>
              <a:pPr algn="ctr"/>
              <a:r>
                <a:rPr lang="en-GB" sz="2000" dirty="0">
                  <a:latin typeface="Public Sans Light" pitchFamily="2" charset="0"/>
                </a:rPr>
                <a:t>Exact location</a:t>
              </a:r>
            </a:p>
            <a:p>
              <a:pPr algn="ctr"/>
              <a:endParaRPr lang="en-GB" sz="2000" dirty="0">
                <a:latin typeface="Public Sans Light" pitchFamily="2" charset="0"/>
              </a:endParaRPr>
            </a:p>
            <a:p>
              <a:pPr algn="ctr"/>
              <a:r>
                <a:rPr lang="en-GB" sz="2000" dirty="0">
                  <a:latin typeface="Public Sans Light" pitchFamily="2" charset="0"/>
                </a:rPr>
                <a:t>Company</a:t>
              </a:r>
            </a:p>
            <a:p>
              <a:pPr algn="ctr"/>
              <a:r>
                <a:rPr lang="en-GB" sz="2000" dirty="0">
                  <a:latin typeface="Public Sans Light" pitchFamily="2" charset="0"/>
                </a:rPr>
                <a:t>Individual</a:t>
              </a:r>
            </a:p>
          </p:txBody>
        </p:sp>
      </p:grpSp>
      <p:grpSp>
        <p:nvGrpSpPr>
          <p:cNvPr id="11" name="Group 10">
            <a:extLst>
              <a:ext uri="{FF2B5EF4-FFF2-40B4-BE49-F238E27FC236}">
                <a16:creationId xmlns:a16="http://schemas.microsoft.com/office/drawing/2014/main" id="{A538DE26-40EA-08F8-F044-F35A96C3CC16}"/>
              </a:ext>
            </a:extLst>
          </p:cNvPr>
          <p:cNvGrpSpPr/>
          <p:nvPr/>
        </p:nvGrpSpPr>
        <p:grpSpPr>
          <a:xfrm>
            <a:off x="6096000" y="1540764"/>
            <a:ext cx="3240360" cy="3021710"/>
            <a:chOff x="4572000" y="2276872"/>
            <a:chExt cx="3240360" cy="3021710"/>
          </a:xfrm>
        </p:grpSpPr>
        <p:sp>
          <p:nvSpPr>
            <p:cNvPr id="12" name="Rectangle: Rounded Corners 11">
              <a:extLst>
                <a:ext uri="{FF2B5EF4-FFF2-40B4-BE49-F238E27FC236}">
                  <a16:creationId xmlns:a16="http://schemas.microsoft.com/office/drawing/2014/main" id="{248AFBBD-70B1-BCD9-6930-3740A6FC6F92}"/>
                </a:ext>
              </a:extLst>
            </p:cNvPr>
            <p:cNvSpPr/>
            <p:nvPr/>
          </p:nvSpPr>
          <p:spPr>
            <a:xfrm>
              <a:off x="4572000" y="2276872"/>
              <a:ext cx="3240360" cy="302171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CF09701A-3282-DE92-59CA-7DF7BD64E6AB}"/>
                </a:ext>
              </a:extLst>
            </p:cNvPr>
            <p:cNvSpPr txBox="1"/>
            <p:nvPr/>
          </p:nvSpPr>
          <p:spPr>
            <a:xfrm>
              <a:off x="4669498" y="2420888"/>
              <a:ext cx="3070854" cy="400110"/>
            </a:xfrm>
            <a:prstGeom prst="rect">
              <a:avLst/>
            </a:prstGeom>
            <a:noFill/>
          </p:spPr>
          <p:txBody>
            <a:bodyPr wrap="square" rtlCol="0">
              <a:spAutoFit/>
            </a:bodyPr>
            <a:lstStyle/>
            <a:p>
              <a:pPr algn="ctr"/>
              <a:r>
                <a:rPr lang="en-GB" sz="2000" b="1" dirty="0">
                  <a:solidFill>
                    <a:srgbClr val="C00000"/>
                  </a:solidFill>
                  <a:latin typeface="Public Sans Light" pitchFamily="2" charset="0"/>
                </a:rPr>
                <a:t>Pillars</a:t>
              </a:r>
            </a:p>
          </p:txBody>
        </p:sp>
        <p:sp>
          <p:nvSpPr>
            <p:cNvPr id="14" name="TextBox 13">
              <a:extLst>
                <a:ext uri="{FF2B5EF4-FFF2-40B4-BE49-F238E27FC236}">
                  <a16:creationId xmlns:a16="http://schemas.microsoft.com/office/drawing/2014/main" id="{96834545-B701-9FCC-EFE0-48E5BB1E2462}"/>
                </a:ext>
              </a:extLst>
            </p:cNvPr>
            <p:cNvSpPr txBox="1"/>
            <p:nvPr/>
          </p:nvSpPr>
          <p:spPr>
            <a:xfrm>
              <a:off x="4764765" y="3244182"/>
              <a:ext cx="2854830" cy="1631216"/>
            </a:xfrm>
            <a:prstGeom prst="rect">
              <a:avLst/>
            </a:prstGeom>
            <a:noFill/>
          </p:spPr>
          <p:txBody>
            <a:bodyPr wrap="square" rtlCol="0">
              <a:spAutoFit/>
            </a:bodyPr>
            <a:lstStyle/>
            <a:p>
              <a:pPr algn="ctr"/>
              <a:r>
                <a:rPr lang="en-GB" sz="2000" dirty="0">
                  <a:latin typeface="Public Sans Light" pitchFamily="2" charset="0"/>
                </a:rPr>
                <a:t>Security pillar</a:t>
              </a:r>
            </a:p>
            <a:p>
              <a:pPr algn="ctr"/>
              <a:endParaRPr lang="en-GB" sz="2000" dirty="0">
                <a:latin typeface="Public Sans Light" pitchFamily="2" charset="0"/>
              </a:endParaRPr>
            </a:p>
            <a:p>
              <a:pPr algn="ctr"/>
              <a:r>
                <a:rPr lang="en-GB" sz="2000" dirty="0">
                  <a:latin typeface="Public Sans Light" pitchFamily="2" charset="0"/>
                </a:rPr>
                <a:t>Economic pillar</a:t>
              </a:r>
            </a:p>
            <a:p>
              <a:pPr algn="ctr"/>
              <a:endParaRPr lang="en-GB" sz="2000" dirty="0">
                <a:latin typeface="Public Sans Light" pitchFamily="2" charset="0"/>
              </a:endParaRPr>
            </a:p>
            <a:p>
              <a:pPr algn="ctr"/>
              <a:r>
                <a:rPr lang="en-GB" sz="2000" dirty="0">
                  <a:latin typeface="Public Sans Light" pitchFamily="2" charset="0"/>
                </a:rPr>
                <a:t>Social pillar</a:t>
              </a:r>
            </a:p>
          </p:txBody>
        </p:sp>
      </p:grpSp>
    </p:spTree>
    <p:extLst>
      <p:ext uri="{BB962C8B-B14F-4D97-AF65-F5344CB8AC3E}">
        <p14:creationId xmlns:p14="http://schemas.microsoft.com/office/powerpoint/2010/main" val="3679349751"/>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09D7-9117-68BB-89B9-DF0550F0EA51}"/>
              </a:ext>
            </a:extLst>
          </p:cNvPr>
          <p:cNvSpPr>
            <a:spLocks noGrp="1"/>
          </p:cNvSpPr>
          <p:nvPr>
            <p:ph type="title"/>
          </p:nvPr>
        </p:nvSpPr>
        <p:spPr>
          <a:xfrm>
            <a:off x="942976" y="252831"/>
            <a:ext cx="9279326" cy="650277"/>
          </a:xfrm>
        </p:spPr>
        <p:txBody>
          <a:bodyPr/>
          <a:lstStyle/>
          <a:p>
            <a:r>
              <a:rPr lang="en-CH" dirty="0"/>
              <a:t>Business location matters</a:t>
            </a:r>
            <a:endParaRPr lang="en-GB" dirty="0"/>
          </a:p>
        </p:txBody>
      </p:sp>
      <p:sp>
        <p:nvSpPr>
          <p:cNvPr id="5" name="Footer Placeholder 5">
            <a:extLst>
              <a:ext uri="{FF2B5EF4-FFF2-40B4-BE49-F238E27FC236}">
                <a16:creationId xmlns:a16="http://schemas.microsoft.com/office/drawing/2014/main" id="{EC64B3D5-A60A-CFBE-967A-59118DE28150}"/>
              </a:ext>
            </a:extLst>
          </p:cNvPr>
          <p:cNvSpPr>
            <a:spLocks noGrp="1"/>
          </p:cNvSpPr>
          <p:nvPr>
            <p:ph type="ftr" sz="quarter" idx="3"/>
          </p:nvPr>
        </p:nvSpPr>
        <p:spPr>
          <a:xfrm>
            <a:off x="943201" y="6418262"/>
            <a:ext cx="5116054" cy="365125"/>
          </a:xfrm>
        </p:spPr>
        <p:txBody>
          <a:bodyPr/>
          <a:lstStyle/>
          <a:p>
            <a:r>
              <a:rPr lang="en-US" dirty="0"/>
              <a:t>SME Competitiveness Outlook 2023 </a:t>
            </a:r>
          </a:p>
        </p:txBody>
      </p:sp>
      <p:sp>
        <p:nvSpPr>
          <p:cNvPr id="18" name="Content Placeholder 3">
            <a:extLst>
              <a:ext uri="{FF2B5EF4-FFF2-40B4-BE49-F238E27FC236}">
                <a16:creationId xmlns:a16="http://schemas.microsoft.com/office/drawing/2014/main" id="{17249E34-8B02-D36A-BB6D-65FF749EA27B}"/>
              </a:ext>
            </a:extLst>
          </p:cNvPr>
          <p:cNvSpPr txBox="1">
            <a:spLocks/>
          </p:cNvSpPr>
          <p:nvPr/>
        </p:nvSpPr>
        <p:spPr>
          <a:xfrm>
            <a:off x="942977" y="1104901"/>
            <a:ext cx="10039348" cy="5175130"/>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200" kern="1200">
                <a:solidFill>
                  <a:schemeClr val="tx1"/>
                </a:solidFill>
                <a:latin typeface="Public Sans Light" pitchFamily="2" charset="0"/>
                <a:ea typeface="+mn-ea"/>
                <a:cs typeface="+mn-cs"/>
              </a:defRPr>
            </a:lvl1pPr>
            <a:lvl2pPr marL="479988" indent="-228594" algn="l" defTabSz="914377" rtl="0" eaLnBrk="1" latinLnBrk="0" hangingPunct="1">
              <a:lnSpc>
                <a:spcPct val="110000"/>
              </a:lnSpc>
              <a:spcBef>
                <a:spcPts val="500"/>
              </a:spcBef>
              <a:buFont typeface="Wingdings" panose="05000000000000000000" pitchFamily="2" charset="2"/>
              <a:buChar char="§"/>
              <a:defRPr sz="1900" kern="1200">
                <a:solidFill>
                  <a:schemeClr val="tx1"/>
                </a:solidFill>
                <a:latin typeface="Public Sans Light" pitchFamily="2" charset="0"/>
                <a:ea typeface="+mn-ea"/>
                <a:cs typeface="+mn-cs"/>
              </a:defRPr>
            </a:lvl2pPr>
            <a:lvl3pPr marL="719982"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3pPr>
            <a:lvl4pPr marL="959976"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4pPr>
            <a:lvl5pPr marL="1199970"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H" dirty="0"/>
              <a:t>Firms’ perception of fragility in</a:t>
            </a:r>
            <a:r>
              <a:rPr lang="en-GB" dirty="0"/>
              <a:t> regions with:</a:t>
            </a:r>
            <a:endParaRPr lang="en-US" dirty="0"/>
          </a:p>
          <a:p>
            <a:endParaRPr lang="en-US" dirty="0">
              <a:solidFill>
                <a:srgbClr val="C00000"/>
              </a:solidFill>
            </a:endParaRPr>
          </a:p>
          <a:p>
            <a:endParaRPr lang="en-US" dirty="0">
              <a:solidFill>
                <a:srgbClr val="C00000"/>
              </a:solidFill>
            </a:endParaRPr>
          </a:p>
          <a:p>
            <a:endParaRPr lang="en-US" dirty="0"/>
          </a:p>
          <a:p>
            <a:endParaRPr lang="en-US" dirty="0"/>
          </a:p>
          <a:p>
            <a:endParaRPr lang="en-US" dirty="0"/>
          </a:p>
          <a:p>
            <a:endParaRPr lang="en-US" dirty="0"/>
          </a:p>
        </p:txBody>
      </p:sp>
      <p:pic>
        <p:nvPicPr>
          <p:cNvPr id="12" name="Picture 11">
            <a:extLst>
              <a:ext uri="{FF2B5EF4-FFF2-40B4-BE49-F238E27FC236}">
                <a16:creationId xmlns:a16="http://schemas.microsoft.com/office/drawing/2014/main" id="{52870FDF-B563-B1B9-5E19-657BE7587FFC}"/>
              </a:ext>
            </a:extLst>
          </p:cNvPr>
          <p:cNvPicPr>
            <a:picLocks noChangeAspect="1"/>
          </p:cNvPicPr>
          <p:nvPr/>
        </p:nvPicPr>
        <p:blipFill>
          <a:blip r:embed="rId3"/>
          <a:stretch>
            <a:fillRect/>
          </a:stretch>
        </p:blipFill>
        <p:spPr>
          <a:xfrm>
            <a:off x="2818824" y="1857959"/>
            <a:ext cx="6480861" cy="2950028"/>
          </a:xfrm>
          <a:prstGeom prst="rect">
            <a:avLst/>
          </a:prstGeom>
        </p:spPr>
      </p:pic>
      <p:pic>
        <p:nvPicPr>
          <p:cNvPr id="14" name="Picture 13">
            <a:extLst>
              <a:ext uri="{FF2B5EF4-FFF2-40B4-BE49-F238E27FC236}">
                <a16:creationId xmlns:a16="http://schemas.microsoft.com/office/drawing/2014/main" id="{FD0CEFE8-5C48-40B0-EC8B-1B343C8F3F0C}"/>
              </a:ext>
            </a:extLst>
          </p:cNvPr>
          <p:cNvPicPr>
            <a:picLocks noChangeAspect="1"/>
          </p:cNvPicPr>
          <p:nvPr/>
        </p:nvPicPr>
        <p:blipFill>
          <a:blip r:embed="rId4"/>
          <a:stretch>
            <a:fillRect/>
          </a:stretch>
        </p:blipFill>
        <p:spPr>
          <a:xfrm>
            <a:off x="3563461" y="4946218"/>
            <a:ext cx="5223487" cy="366444"/>
          </a:xfrm>
          <a:prstGeom prst="rect">
            <a:avLst/>
          </a:prstGeom>
        </p:spPr>
      </p:pic>
    </p:spTree>
    <p:extLst>
      <p:ext uri="{BB962C8B-B14F-4D97-AF65-F5344CB8AC3E}">
        <p14:creationId xmlns:p14="http://schemas.microsoft.com/office/powerpoint/2010/main" val="46173372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09D7-9117-68BB-89B9-DF0550F0EA51}"/>
              </a:ext>
            </a:extLst>
          </p:cNvPr>
          <p:cNvSpPr>
            <a:spLocks noGrp="1"/>
          </p:cNvSpPr>
          <p:nvPr>
            <p:ph type="title"/>
          </p:nvPr>
        </p:nvSpPr>
        <p:spPr>
          <a:xfrm>
            <a:off x="942976" y="252831"/>
            <a:ext cx="9279326" cy="650277"/>
          </a:xfrm>
        </p:spPr>
        <p:txBody>
          <a:bodyPr/>
          <a:lstStyle/>
          <a:p>
            <a:r>
              <a:rPr lang="en-CH" dirty="0"/>
              <a:t>Firm characteristics matters</a:t>
            </a:r>
            <a:endParaRPr lang="en-GB" dirty="0"/>
          </a:p>
        </p:txBody>
      </p:sp>
      <p:sp>
        <p:nvSpPr>
          <p:cNvPr id="5" name="Footer Placeholder 5">
            <a:extLst>
              <a:ext uri="{FF2B5EF4-FFF2-40B4-BE49-F238E27FC236}">
                <a16:creationId xmlns:a16="http://schemas.microsoft.com/office/drawing/2014/main" id="{EC64B3D5-A60A-CFBE-967A-59118DE28150}"/>
              </a:ext>
            </a:extLst>
          </p:cNvPr>
          <p:cNvSpPr>
            <a:spLocks noGrp="1"/>
          </p:cNvSpPr>
          <p:nvPr>
            <p:ph type="ftr" sz="quarter" idx="3"/>
          </p:nvPr>
        </p:nvSpPr>
        <p:spPr>
          <a:xfrm>
            <a:off x="943201" y="6418262"/>
            <a:ext cx="5116054" cy="365125"/>
          </a:xfrm>
        </p:spPr>
        <p:txBody>
          <a:bodyPr/>
          <a:lstStyle/>
          <a:p>
            <a:r>
              <a:rPr lang="en-US" dirty="0"/>
              <a:t>SME Competitiveness Outlook 2023 </a:t>
            </a:r>
          </a:p>
        </p:txBody>
      </p:sp>
      <p:pic>
        <p:nvPicPr>
          <p:cNvPr id="10" name="Picture 9">
            <a:extLst>
              <a:ext uri="{FF2B5EF4-FFF2-40B4-BE49-F238E27FC236}">
                <a16:creationId xmlns:a16="http://schemas.microsoft.com/office/drawing/2014/main" id="{0578E595-46E4-EFC5-4399-75A11B8F7F80}"/>
              </a:ext>
            </a:extLst>
          </p:cNvPr>
          <p:cNvPicPr>
            <a:picLocks noChangeAspect="1"/>
          </p:cNvPicPr>
          <p:nvPr/>
        </p:nvPicPr>
        <p:blipFill>
          <a:blip r:embed="rId3"/>
          <a:stretch>
            <a:fillRect/>
          </a:stretch>
        </p:blipFill>
        <p:spPr>
          <a:xfrm>
            <a:off x="1061740" y="1846852"/>
            <a:ext cx="9716642" cy="3266098"/>
          </a:xfrm>
          <a:prstGeom prst="rect">
            <a:avLst/>
          </a:prstGeom>
        </p:spPr>
      </p:pic>
    </p:spTree>
    <p:extLst>
      <p:ext uri="{BB962C8B-B14F-4D97-AF65-F5344CB8AC3E}">
        <p14:creationId xmlns:p14="http://schemas.microsoft.com/office/powerpoint/2010/main" val="1243130252"/>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09D7-9117-68BB-89B9-DF0550F0EA51}"/>
              </a:ext>
            </a:extLst>
          </p:cNvPr>
          <p:cNvSpPr>
            <a:spLocks noGrp="1"/>
          </p:cNvSpPr>
          <p:nvPr>
            <p:ph type="title"/>
          </p:nvPr>
        </p:nvSpPr>
        <p:spPr>
          <a:xfrm>
            <a:off x="942976" y="252831"/>
            <a:ext cx="9279326" cy="650277"/>
          </a:xfrm>
        </p:spPr>
        <p:txBody>
          <a:bodyPr/>
          <a:lstStyle/>
          <a:p>
            <a:r>
              <a:rPr lang="en-CH" dirty="0"/>
              <a:t>And actions matter, too</a:t>
            </a:r>
            <a:endParaRPr lang="en-GB" dirty="0"/>
          </a:p>
        </p:txBody>
      </p:sp>
      <p:sp>
        <p:nvSpPr>
          <p:cNvPr id="5" name="Footer Placeholder 5">
            <a:extLst>
              <a:ext uri="{FF2B5EF4-FFF2-40B4-BE49-F238E27FC236}">
                <a16:creationId xmlns:a16="http://schemas.microsoft.com/office/drawing/2014/main" id="{EC64B3D5-A60A-CFBE-967A-59118DE28150}"/>
              </a:ext>
            </a:extLst>
          </p:cNvPr>
          <p:cNvSpPr>
            <a:spLocks noGrp="1"/>
          </p:cNvSpPr>
          <p:nvPr>
            <p:ph type="ftr" sz="quarter" idx="3"/>
          </p:nvPr>
        </p:nvSpPr>
        <p:spPr>
          <a:xfrm>
            <a:off x="943201" y="6418262"/>
            <a:ext cx="5116054" cy="365125"/>
          </a:xfrm>
        </p:spPr>
        <p:txBody>
          <a:bodyPr/>
          <a:lstStyle/>
          <a:p>
            <a:r>
              <a:rPr lang="en-US" dirty="0"/>
              <a:t>SME Competitiveness Outlook 2023 </a:t>
            </a:r>
          </a:p>
        </p:txBody>
      </p:sp>
      <p:sp>
        <p:nvSpPr>
          <p:cNvPr id="18" name="Content Placeholder 3">
            <a:extLst>
              <a:ext uri="{FF2B5EF4-FFF2-40B4-BE49-F238E27FC236}">
                <a16:creationId xmlns:a16="http://schemas.microsoft.com/office/drawing/2014/main" id="{17249E34-8B02-D36A-BB6D-65FF749EA27B}"/>
              </a:ext>
            </a:extLst>
          </p:cNvPr>
          <p:cNvSpPr txBox="1">
            <a:spLocks/>
          </p:cNvSpPr>
          <p:nvPr/>
        </p:nvSpPr>
        <p:spPr>
          <a:xfrm>
            <a:off x="942977" y="1104901"/>
            <a:ext cx="10039348" cy="5175130"/>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200" kern="1200">
                <a:solidFill>
                  <a:schemeClr val="tx1"/>
                </a:solidFill>
                <a:latin typeface="Public Sans Light" pitchFamily="2" charset="0"/>
                <a:ea typeface="+mn-ea"/>
                <a:cs typeface="+mn-cs"/>
              </a:defRPr>
            </a:lvl1pPr>
            <a:lvl2pPr marL="479988" indent="-228594" algn="l" defTabSz="914377" rtl="0" eaLnBrk="1" latinLnBrk="0" hangingPunct="1">
              <a:lnSpc>
                <a:spcPct val="110000"/>
              </a:lnSpc>
              <a:spcBef>
                <a:spcPts val="500"/>
              </a:spcBef>
              <a:buFont typeface="Wingdings" panose="05000000000000000000" pitchFamily="2" charset="2"/>
              <a:buChar char="§"/>
              <a:defRPr sz="1900" kern="1200">
                <a:solidFill>
                  <a:schemeClr val="tx1"/>
                </a:solidFill>
                <a:latin typeface="Public Sans Light" pitchFamily="2" charset="0"/>
                <a:ea typeface="+mn-ea"/>
                <a:cs typeface="+mn-cs"/>
              </a:defRPr>
            </a:lvl2pPr>
            <a:lvl3pPr marL="719982"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3pPr>
            <a:lvl4pPr marL="959976"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4pPr>
            <a:lvl5pPr marL="1199970"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H" dirty="0"/>
              <a:t>What </a:t>
            </a:r>
            <a:r>
              <a:rPr lang="en-CH" dirty="0">
                <a:solidFill>
                  <a:srgbClr val="C00000"/>
                </a:solidFill>
              </a:rPr>
              <a:t>firms</a:t>
            </a:r>
            <a:r>
              <a:rPr lang="en-CH" dirty="0"/>
              <a:t> </a:t>
            </a:r>
            <a:r>
              <a:rPr lang="en-CH" dirty="0">
                <a:solidFill>
                  <a:srgbClr val="C00000"/>
                </a:solidFill>
              </a:rPr>
              <a:t>do</a:t>
            </a:r>
            <a:r>
              <a:rPr lang="en-CH" dirty="0"/>
              <a:t>, not just where and what they are, influence their experience of fragility</a:t>
            </a:r>
            <a:endParaRPr lang="en-US" dirty="0"/>
          </a:p>
          <a:p>
            <a:endParaRPr lang="en-US" dirty="0">
              <a:solidFill>
                <a:srgbClr val="C00000"/>
              </a:solidFill>
            </a:endParaRPr>
          </a:p>
          <a:p>
            <a:endParaRPr lang="en-US" dirty="0">
              <a:solidFill>
                <a:srgbClr val="C00000"/>
              </a:solidFill>
            </a:endParaRPr>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FEBBA563-F5BF-468B-AFC9-A55F86524F01}"/>
              </a:ext>
            </a:extLst>
          </p:cNvPr>
          <p:cNvPicPr>
            <a:picLocks noChangeAspect="1"/>
          </p:cNvPicPr>
          <p:nvPr/>
        </p:nvPicPr>
        <p:blipFill>
          <a:blip r:embed="rId3"/>
          <a:stretch>
            <a:fillRect/>
          </a:stretch>
        </p:blipFill>
        <p:spPr>
          <a:xfrm>
            <a:off x="3213666" y="1778742"/>
            <a:ext cx="5497969" cy="4703082"/>
          </a:xfrm>
          <a:prstGeom prst="rect">
            <a:avLst/>
          </a:prstGeom>
        </p:spPr>
      </p:pic>
    </p:spTree>
    <p:extLst>
      <p:ext uri="{BB962C8B-B14F-4D97-AF65-F5344CB8AC3E}">
        <p14:creationId xmlns:p14="http://schemas.microsoft.com/office/powerpoint/2010/main" val="3401210763"/>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09D7-9117-68BB-89B9-DF0550F0EA51}"/>
              </a:ext>
            </a:extLst>
          </p:cNvPr>
          <p:cNvSpPr>
            <a:spLocks noGrp="1"/>
          </p:cNvSpPr>
          <p:nvPr>
            <p:ph type="title"/>
          </p:nvPr>
        </p:nvSpPr>
        <p:spPr>
          <a:xfrm>
            <a:off x="942976" y="252831"/>
            <a:ext cx="9279326" cy="650277"/>
          </a:xfrm>
        </p:spPr>
        <p:txBody>
          <a:bodyPr/>
          <a:lstStyle/>
          <a:p>
            <a:r>
              <a:rPr lang="en-CH" dirty="0"/>
              <a:t>Firms must compete, connect and change</a:t>
            </a:r>
            <a:endParaRPr lang="en-GB" dirty="0"/>
          </a:p>
        </p:txBody>
      </p:sp>
      <p:sp>
        <p:nvSpPr>
          <p:cNvPr id="5" name="Footer Placeholder 5">
            <a:extLst>
              <a:ext uri="{FF2B5EF4-FFF2-40B4-BE49-F238E27FC236}">
                <a16:creationId xmlns:a16="http://schemas.microsoft.com/office/drawing/2014/main" id="{EC64B3D5-A60A-CFBE-967A-59118DE28150}"/>
              </a:ext>
            </a:extLst>
          </p:cNvPr>
          <p:cNvSpPr>
            <a:spLocks noGrp="1"/>
          </p:cNvSpPr>
          <p:nvPr>
            <p:ph type="ftr" sz="quarter" idx="3"/>
          </p:nvPr>
        </p:nvSpPr>
        <p:spPr>
          <a:xfrm>
            <a:off x="943201" y="6418262"/>
            <a:ext cx="5116054" cy="365125"/>
          </a:xfrm>
        </p:spPr>
        <p:txBody>
          <a:bodyPr/>
          <a:lstStyle/>
          <a:p>
            <a:r>
              <a:rPr lang="en-US" dirty="0"/>
              <a:t>SME Competitiveness Outlook 2023 </a:t>
            </a:r>
          </a:p>
        </p:txBody>
      </p:sp>
      <p:sp>
        <p:nvSpPr>
          <p:cNvPr id="15" name="Content Placeholder 3">
            <a:extLst>
              <a:ext uri="{FF2B5EF4-FFF2-40B4-BE49-F238E27FC236}">
                <a16:creationId xmlns:a16="http://schemas.microsoft.com/office/drawing/2014/main" id="{5C592D89-F3C0-FB24-FA66-9069396F03E6}"/>
              </a:ext>
            </a:extLst>
          </p:cNvPr>
          <p:cNvSpPr txBox="1">
            <a:spLocks/>
          </p:cNvSpPr>
          <p:nvPr/>
        </p:nvSpPr>
        <p:spPr>
          <a:xfrm>
            <a:off x="7971239" y="1925680"/>
            <a:ext cx="2764829" cy="447502"/>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200" kern="1200">
                <a:solidFill>
                  <a:schemeClr val="tx1"/>
                </a:solidFill>
                <a:latin typeface="Public Sans Light" pitchFamily="2" charset="0"/>
                <a:ea typeface="+mn-ea"/>
                <a:cs typeface="+mn-cs"/>
              </a:defRPr>
            </a:lvl1pPr>
            <a:lvl2pPr marL="479988" indent="-228594" algn="l" defTabSz="914377" rtl="0" eaLnBrk="1" latinLnBrk="0" hangingPunct="1">
              <a:lnSpc>
                <a:spcPct val="110000"/>
              </a:lnSpc>
              <a:spcBef>
                <a:spcPts val="500"/>
              </a:spcBef>
              <a:buFont typeface="Wingdings" panose="05000000000000000000" pitchFamily="2" charset="2"/>
              <a:buChar char="§"/>
              <a:defRPr sz="1900" kern="1200">
                <a:solidFill>
                  <a:schemeClr val="tx1"/>
                </a:solidFill>
                <a:latin typeface="Public Sans Light" pitchFamily="2" charset="0"/>
                <a:ea typeface="+mn-ea"/>
                <a:cs typeface="+mn-cs"/>
              </a:defRPr>
            </a:lvl2pPr>
            <a:lvl3pPr marL="719982"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3pPr>
            <a:lvl4pPr marL="959976"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4pPr>
            <a:lvl5pPr marL="1199970"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H" sz="2000" dirty="0">
                <a:solidFill>
                  <a:srgbClr val="C00000"/>
                </a:solidFill>
              </a:rPr>
              <a:t>Build connections</a:t>
            </a:r>
            <a:endParaRPr lang="en-US" sz="2000" dirty="0"/>
          </a:p>
          <a:p>
            <a:endParaRPr lang="en-US" dirty="0"/>
          </a:p>
        </p:txBody>
      </p:sp>
      <p:sp>
        <p:nvSpPr>
          <p:cNvPr id="16" name="Content Placeholder 3">
            <a:extLst>
              <a:ext uri="{FF2B5EF4-FFF2-40B4-BE49-F238E27FC236}">
                <a16:creationId xmlns:a16="http://schemas.microsoft.com/office/drawing/2014/main" id="{950EFDA9-565E-13E0-6339-28C704473D5F}"/>
              </a:ext>
            </a:extLst>
          </p:cNvPr>
          <p:cNvSpPr txBox="1">
            <a:spLocks/>
          </p:cNvSpPr>
          <p:nvPr/>
        </p:nvSpPr>
        <p:spPr>
          <a:xfrm>
            <a:off x="4171951" y="4529683"/>
            <a:ext cx="4219574" cy="552141"/>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200" kern="1200">
                <a:solidFill>
                  <a:schemeClr val="tx1"/>
                </a:solidFill>
                <a:latin typeface="Public Sans Light" pitchFamily="2" charset="0"/>
                <a:ea typeface="+mn-ea"/>
                <a:cs typeface="+mn-cs"/>
              </a:defRPr>
            </a:lvl1pPr>
            <a:lvl2pPr marL="479988" indent="-228594" algn="l" defTabSz="914377" rtl="0" eaLnBrk="1" latinLnBrk="0" hangingPunct="1">
              <a:lnSpc>
                <a:spcPct val="110000"/>
              </a:lnSpc>
              <a:spcBef>
                <a:spcPts val="500"/>
              </a:spcBef>
              <a:buFont typeface="Wingdings" panose="05000000000000000000" pitchFamily="2" charset="2"/>
              <a:buChar char="§"/>
              <a:defRPr sz="1900" kern="1200">
                <a:solidFill>
                  <a:schemeClr val="tx1"/>
                </a:solidFill>
                <a:latin typeface="Public Sans Light" pitchFamily="2" charset="0"/>
                <a:ea typeface="+mn-ea"/>
                <a:cs typeface="+mn-cs"/>
              </a:defRPr>
            </a:lvl2pPr>
            <a:lvl3pPr marL="719982"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3pPr>
            <a:lvl4pPr marL="959976"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4pPr>
            <a:lvl5pPr marL="1199970"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H" sz="2000" dirty="0">
                <a:solidFill>
                  <a:srgbClr val="C00000"/>
                </a:solidFill>
              </a:rPr>
              <a:t>Identify and retain skilled staff</a:t>
            </a:r>
            <a:endParaRPr lang="en-US" sz="2000" dirty="0"/>
          </a:p>
          <a:p>
            <a:endParaRPr lang="en-US" dirty="0"/>
          </a:p>
        </p:txBody>
      </p:sp>
      <p:sp>
        <p:nvSpPr>
          <p:cNvPr id="17" name="Content Placeholder 3">
            <a:extLst>
              <a:ext uri="{FF2B5EF4-FFF2-40B4-BE49-F238E27FC236}">
                <a16:creationId xmlns:a16="http://schemas.microsoft.com/office/drawing/2014/main" id="{1BE93051-2124-74A0-B299-DBB47893D6A8}"/>
              </a:ext>
            </a:extLst>
          </p:cNvPr>
          <p:cNvSpPr txBox="1">
            <a:spLocks/>
          </p:cNvSpPr>
          <p:nvPr/>
        </p:nvSpPr>
        <p:spPr>
          <a:xfrm>
            <a:off x="1754935" y="1922288"/>
            <a:ext cx="4356896" cy="447502"/>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200" kern="1200">
                <a:solidFill>
                  <a:schemeClr val="tx1"/>
                </a:solidFill>
                <a:latin typeface="Public Sans Light" pitchFamily="2" charset="0"/>
                <a:ea typeface="+mn-ea"/>
                <a:cs typeface="+mn-cs"/>
              </a:defRPr>
            </a:lvl1pPr>
            <a:lvl2pPr marL="479988" indent="-228594" algn="l" defTabSz="914377" rtl="0" eaLnBrk="1" latinLnBrk="0" hangingPunct="1">
              <a:lnSpc>
                <a:spcPct val="110000"/>
              </a:lnSpc>
              <a:spcBef>
                <a:spcPts val="500"/>
              </a:spcBef>
              <a:buFont typeface="Wingdings" panose="05000000000000000000" pitchFamily="2" charset="2"/>
              <a:buChar char="§"/>
              <a:defRPr sz="1900" kern="1200">
                <a:solidFill>
                  <a:schemeClr val="tx1"/>
                </a:solidFill>
                <a:latin typeface="Public Sans Light" pitchFamily="2" charset="0"/>
                <a:ea typeface="+mn-ea"/>
                <a:cs typeface="+mn-cs"/>
              </a:defRPr>
            </a:lvl2pPr>
            <a:lvl3pPr marL="719982"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3pPr>
            <a:lvl4pPr marL="959976"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4pPr>
            <a:lvl5pPr marL="1199970"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H" sz="2000" dirty="0">
                <a:solidFill>
                  <a:srgbClr val="C00000"/>
                </a:solidFill>
              </a:rPr>
              <a:t>Improve financial management</a:t>
            </a:r>
            <a:endParaRPr lang="en-US" sz="2000" dirty="0"/>
          </a:p>
        </p:txBody>
      </p:sp>
      <p:pic>
        <p:nvPicPr>
          <p:cNvPr id="13" name="Picture 12">
            <a:extLst>
              <a:ext uri="{FF2B5EF4-FFF2-40B4-BE49-F238E27FC236}">
                <a16:creationId xmlns:a16="http://schemas.microsoft.com/office/drawing/2014/main" id="{731A6BB2-241E-AED4-CDDF-18966A697612}"/>
              </a:ext>
            </a:extLst>
          </p:cNvPr>
          <p:cNvPicPr>
            <a:picLocks noChangeAspect="1"/>
          </p:cNvPicPr>
          <p:nvPr/>
        </p:nvPicPr>
        <p:blipFill>
          <a:blip r:embed="rId3"/>
          <a:stretch>
            <a:fillRect/>
          </a:stretch>
        </p:blipFill>
        <p:spPr>
          <a:xfrm>
            <a:off x="1191288" y="2693571"/>
            <a:ext cx="4791501" cy="1115578"/>
          </a:xfrm>
          <a:prstGeom prst="rect">
            <a:avLst/>
          </a:prstGeom>
        </p:spPr>
      </p:pic>
      <p:pic>
        <p:nvPicPr>
          <p:cNvPr id="19" name="Picture 18">
            <a:extLst>
              <a:ext uri="{FF2B5EF4-FFF2-40B4-BE49-F238E27FC236}">
                <a16:creationId xmlns:a16="http://schemas.microsoft.com/office/drawing/2014/main" id="{060C2AEF-3458-4092-3D77-F676064C8D2B}"/>
              </a:ext>
            </a:extLst>
          </p:cNvPr>
          <p:cNvPicPr>
            <a:picLocks noChangeAspect="1"/>
          </p:cNvPicPr>
          <p:nvPr/>
        </p:nvPicPr>
        <p:blipFill>
          <a:blip r:embed="rId4"/>
          <a:stretch>
            <a:fillRect/>
          </a:stretch>
        </p:blipFill>
        <p:spPr>
          <a:xfrm>
            <a:off x="7255357" y="2435829"/>
            <a:ext cx="4030952" cy="1444269"/>
          </a:xfrm>
          <a:prstGeom prst="rect">
            <a:avLst/>
          </a:prstGeom>
        </p:spPr>
      </p:pic>
      <p:pic>
        <p:nvPicPr>
          <p:cNvPr id="21" name="Picture 20">
            <a:extLst>
              <a:ext uri="{FF2B5EF4-FFF2-40B4-BE49-F238E27FC236}">
                <a16:creationId xmlns:a16="http://schemas.microsoft.com/office/drawing/2014/main" id="{36AA4C25-C09D-604E-BC65-E4C410607B91}"/>
              </a:ext>
            </a:extLst>
          </p:cNvPr>
          <p:cNvPicPr>
            <a:picLocks noChangeAspect="1"/>
          </p:cNvPicPr>
          <p:nvPr/>
        </p:nvPicPr>
        <p:blipFill>
          <a:blip r:embed="rId5"/>
          <a:stretch>
            <a:fillRect/>
          </a:stretch>
        </p:blipFill>
        <p:spPr>
          <a:xfrm>
            <a:off x="3696231" y="5053095"/>
            <a:ext cx="5171013" cy="1052754"/>
          </a:xfrm>
          <a:prstGeom prst="rect">
            <a:avLst/>
          </a:prstGeom>
        </p:spPr>
      </p:pic>
    </p:spTree>
    <p:extLst>
      <p:ext uri="{BB962C8B-B14F-4D97-AF65-F5344CB8AC3E}">
        <p14:creationId xmlns:p14="http://schemas.microsoft.com/office/powerpoint/2010/main" val="1757834436"/>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09D7-9117-68BB-89B9-DF0550F0EA51}"/>
              </a:ext>
            </a:extLst>
          </p:cNvPr>
          <p:cNvSpPr>
            <a:spLocks noGrp="1"/>
          </p:cNvSpPr>
          <p:nvPr>
            <p:ph type="title"/>
          </p:nvPr>
        </p:nvSpPr>
        <p:spPr>
          <a:xfrm>
            <a:off x="942976" y="252831"/>
            <a:ext cx="9279326" cy="650277"/>
          </a:xfrm>
        </p:spPr>
        <p:txBody>
          <a:bodyPr/>
          <a:lstStyle/>
          <a:p>
            <a:r>
              <a:rPr lang="en-CH" dirty="0"/>
              <a:t>But there are limits to what firms can do</a:t>
            </a:r>
            <a:endParaRPr lang="en-GB" dirty="0"/>
          </a:p>
        </p:txBody>
      </p:sp>
      <p:sp>
        <p:nvSpPr>
          <p:cNvPr id="5" name="Footer Placeholder 5">
            <a:extLst>
              <a:ext uri="{FF2B5EF4-FFF2-40B4-BE49-F238E27FC236}">
                <a16:creationId xmlns:a16="http://schemas.microsoft.com/office/drawing/2014/main" id="{EC64B3D5-A60A-CFBE-967A-59118DE28150}"/>
              </a:ext>
            </a:extLst>
          </p:cNvPr>
          <p:cNvSpPr>
            <a:spLocks noGrp="1"/>
          </p:cNvSpPr>
          <p:nvPr>
            <p:ph type="ftr" sz="quarter" idx="3"/>
          </p:nvPr>
        </p:nvSpPr>
        <p:spPr>
          <a:xfrm>
            <a:off x="943201" y="6418262"/>
            <a:ext cx="5116054" cy="365125"/>
          </a:xfrm>
        </p:spPr>
        <p:txBody>
          <a:bodyPr/>
          <a:lstStyle/>
          <a:p>
            <a:r>
              <a:rPr lang="en-US" dirty="0"/>
              <a:t>SME Competitiveness Outlook 2023 </a:t>
            </a:r>
          </a:p>
        </p:txBody>
      </p:sp>
      <p:sp>
        <p:nvSpPr>
          <p:cNvPr id="3" name="Content Placeholder 3">
            <a:extLst>
              <a:ext uri="{FF2B5EF4-FFF2-40B4-BE49-F238E27FC236}">
                <a16:creationId xmlns:a16="http://schemas.microsoft.com/office/drawing/2014/main" id="{D249C720-3D3F-B591-FAFA-CDA5374580DB}"/>
              </a:ext>
            </a:extLst>
          </p:cNvPr>
          <p:cNvSpPr>
            <a:spLocks noGrp="1"/>
          </p:cNvSpPr>
          <p:nvPr>
            <p:ph idx="11"/>
          </p:nvPr>
        </p:nvSpPr>
        <p:spPr>
          <a:xfrm>
            <a:off x="942977" y="1104901"/>
            <a:ext cx="10039348" cy="5175130"/>
          </a:xfrm>
        </p:spPr>
        <p:txBody>
          <a:bodyPr>
            <a:normAutofit/>
          </a:bodyPr>
          <a:lstStyle/>
          <a:p>
            <a:r>
              <a:rPr lang="en-US" dirty="0"/>
              <a:t>As the environment becomes more fragile, the relationship between competitiveness and fragility disappears</a:t>
            </a:r>
            <a:r>
              <a:rPr lang="en-CH" dirty="0"/>
              <a:t>.</a:t>
            </a:r>
            <a:endParaRPr lang="en-US" dirty="0"/>
          </a:p>
          <a:p>
            <a:endParaRPr lang="en-US" dirty="0"/>
          </a:p>
          <a:p>
            <a:endParaRPr lang="en-US" dirty="0">
              <a:solidFill>
                <a:srgbClr val="C00000"/>
              </a:solidFill>
            </a:endParaRPr>
          </a:p>
          <a:p>
            <a:endParaRPr lang="en-US" dirty="0">
              <a:solidFill>
                <a:srgbClr val="C00000"/>
              </a:solidFill>
            </a:endParaRPr>
          </a:p>
          <a:p>
            <a:endParaRPr lang="en-US" dirty="0"/>
          </a:p>
          <a:p>
            <a:endParaRPr lang="en-US" dirty="0"/>
          </a:p>
          <a:p>
            <a:endParaRPr lang="en-US" dirty="0"/>
          </a:p>
          <a:p>
            <a:endParaRPr lang="en-US" dirty="0"/>
          </a:p>
          <a:p>
            <a:endParaRPr lang="en-US" dirty="0"/>
          </a:p>
          <a:p>
            <a:endParaRPr lang="en-GB" dirty="0"/>
          </a:p>
        </p:txBody>
      </p:sp>
      <p:sp>
        <p:nvSpPr>
          <p:cNvPr id="4" name="Content Placeholder 3">
            <a:extLst>
              <a:ext uri="{FF2B5EF4-FFF2-40B4-BE49-F238E27FC236}">
                <a16:creationId xmlns:a16="http://schemas.microsoft.com/office/drawing/2014/main" id="{473FC0B1-ED66-B79F-7314-6F1E754EB4A9}"/>
              </a:ext>
            </a:extLst>
          </p:cNvPr>
          <p:cNvSpPr txBox="1">
            <a:spLocks/>
          </p:cNvSpPr>
          <p:nvPr/>
        </p:nvSpPr>
        <p:spPr>
          <a:xfrm>
            <a:off x="866777" y="2228851"/>
            <a:ext cx="4867273" cy="552141"/>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200" kern="1200">
                <a:solidFill>
                  <a:schemeClr val="tx1"/>
                </a:solidFill>
                <a:latin typeface="Public Sans Light" pitchFamily="2" charset="0"/>
                <a:ea typeface="+mn-ea"/>
                <a:cs typeface="+mn-cs"/>
              </a:defRPr>
            </a:lvl1pPr>
            <a:lvl2pPr marL="479988" indent="-228594" algn="l" defTabSz="914377" rtl="0" eaLnBrk="1" latinLnBrk="0" hangingPunct="1">
              <a:lnSpc>
                <a:spcPct val="110000"/>
              </a:lnSpc>
              <a:spcBef>
                <a:spcPts val="500"/>
              </a:spcBef>
              <a:buFont typeface="Wingdings" panose="05000000000000000000" pitchFamily="2" charset="2"/>
              <a:buChar char="§"/>
              <a:defRPr sz="1900" kern="1200">
                <a:solidFill>
                  <a:schemeClr val="tx1"/>
                </a:solidFill>
                <a:latin typeface="Public Sans Light" pitchFamily="2" charset="0"/>
                <a:ea typeface="+mn-ea"/>
                <a:cs typeface="+mn-cs"/>
              </a:defRPr>
            </a:lvl2pPr>
            <a:lvl3pPr marL="719982"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3pPr>
            <a:lvl4pPr marL="959976"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4pPr>
            <a:lvl5pPr marL="1199970"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H" sz="1600" u="sng" dirty="0"/>
              <a:t>Applicable to compete, connect and change</a:t>
            </a:r>
            <a:endParaRPr lang="en-US" sz="1600" u="sng" dirty="0">
              <a:solidFill>
                <a:srgbClr val="C00000"/>
              </a:solidFill>
            </a:endParaRPr>
          </a:p>
          <a:p>
            <a:endParaRPr lang="en-US" dirty="0"/>
          </a:p>
          <a:p>
            <a:endParaRPr lang="en-US" dirty="0"/>
          </a:p>
          <a:p>
            <a:endParaRPr lang="en-US" dirty="0"/>
          </a:p>
          <a:p>
            <a:endParaRPr lang="en-US" dirty="0"/>
          </a:p>
        </p:txBody>
      </p:sp>
      <p:sp>
        <p:nvSpPr>
          <p:cNvPr id="6" name="Content Placeholder 3">
            <a:extLst>
              <a:ext uri="{FF2B5EF4-FFF2-40B4-BE49-F238E27FC236}">
                <a16:creationId xmlns:a16="http://schemas.microsoft.com/office/drawing/2014/main" id="{317BA495-6071-0712-3033-8B3D68C6C2D6}"/>
              </a:ext>
            </a:extLst>
          </p:cNvPr>
          <p:cNvSpPr txBox="1">
            <a:spLocks/>
          </p:cNvSpPr>
          <p:nvPr/>
        </p:nvSpPr>
        <p:spPr>
          <a:xfrm>
            <a:off x="6381752" y="2232566"/>
            <a:ext cx="5629275" cy="780973"/>
          </a:xfrm>
          <a:prstGeom prst="rect">
            <a:avLst/>
          </a:prstGeom>
        </p:spPr>
        <p:txBody>
          <a:bodyPr vert="horz" lIns="91440" tIns="45720" rIns="91440" bIns="45720" rtlCol="0">
            <a:normAutofit fontScale="92500"/>
          </a:bodyPr>
          <a:lstStyle>
            <a:lvl1pPr marL="0" indent="0" algn="l" defTabSz="914377" rtl="0" eaLnBrk="1" latinLnBrk="0" hangingPunct="1">
              <a:lnSpc>
                <a:spcPct val="110000"/>
              </a:lnSpc>
              <a:spcBef>
                <a:spcPts val="1000"/>
              </a:spcBef>
              <a:buFontTx/>
              <a:buNone/>
              <a:defRPr sz="2200" kern="1200">
                <a:solidFill>
                  <a:schemeClr val="tx1"/>
                </a:solidFill>
                <a:latin typeface="Public Sans Light" pitchFamily="2" charset="0"/>
                <a:ea typeface="+mn-ea"/>
                <a:cs typeface="+mn-cs"/>
              </a:defRPr>
            </a:lvl1pPr>
            <a:lvl2pPr marL="479988" indent="-228594" algn="l" defTabSz="914377" rtl="0" eaLnBrk="1" latinLnBrk="0" hangingPunct="1">
              <a:lnSpc>
                <a:spcPct val="110000"/>
              </a:lnSpc>
              <a:spcBef>
                <a:spcPts val="500"/>
              </a:spcBef>
              <a:buFont typeface="Wingdings" panose="05000000000000000000" pitchFamily="2" charset="2"/>
              <a:buChar char="§"/>
              <a:defRPr sz="1900" kern="1200">
                <a:solidFill>
                  <a:schemeClr val="tx1"/>
                </a:solidFill>
                <a:latin typeface="Public Sans Light" pitchFamily="2" charset="0"/>
                <a:ea typeface="+mn-ea"/>
                <a:cs typeface="+mn-cs"/>
              </a:defRPr>
            </a:lvl2pPr>
            <a:lvl3pPr marL="719982"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3pPr>
            <a:lvl4pPr marL="959976"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4pPr>
            <a:lvl5pPr marL="1199970" indent="-228594" algn="l" defTabSz="914377" rtl="0" eaLnBrk="1" latinLnBrk="0" hangingPunct="1">
              <a:lnSpc>
                <a:spcPct val="110000"/>
              </a:lnSpc>
              <a:spcBef>
                <a:spcPts val="500"/>
              </a:spcBef>
              <a:buFont typeface="Wingdings" panose="05000000000000000000" pitchFamily="2" charset="2"/>
              <a:buChar char="§"/>
              <a:defRPr sz="1333" kern="1200">
                <a:solidFill>
                  <a:schemeClr val="tx1"/>
                </a:solidFill>
                <a:latin typeface="Public Sans Light"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CH" sz="1700" u="sng" dirty="0"/>
              <a:t>Applicable to compete, ONLY</a:t>
            </a:r>
          </a:p>
          <a:p>
            <a:pPr>
              <a:lnSpc>
                <a:spcPct val="100000"/>
              </a:lnSpc>
              <a:spcBef>
                <a:spcPts val="0"/>
              </a:spcBef>
            </a:pPr>
            <a:r>
              <a:rPr lang="en-CH" sz="1700" dirty="0"/>
              <a:t>Firms are largely concerned about survival, not growth</a:t>
            </a:r>
            <a:endParaRPr lang="en-US" sz="1700" dirty="0"/>
          </a:p>
          <a:p>
            <a:endParaRPr lang="en-US" dirty="0"/>
          </a:p>
        </p:txBody>
      </p:sp>
      <p:pic>
        <p:nvPicPr>
          <p:cNvPr id="9" name="Picture 8">
            <a:extLst>
              <a:ext uri="{FF2B5EF4-FFF2-40B4-BE49-F238E27FC236}">
                <a16:creationId xmlns:a16="http://schemas.microsoft.com/office/drawing/2014/main" id="{E1B23EF5-E611-F54D-D982-813552AF40E8}"/>
              </a:ext>
            </a:extLst>
          </p:cNvPr>
          <p:cNvPicPr>
            <a:picLocks noChangeAspect="1"/>
          </p:cNvPicPr>
          <p:nvPr/>
        </p:nvPicPr>
        <p:blipFill>
          <a:blip r:embed="rId3"/>
          <a:stretch>
            <a:fillRect/>
          </a:stretch>
        </p:blipFill>
        <p:spPr>
          <a:xfrm>
            <a:off x="866777" y="2874513"/>
            <a:ext cx="4668974" cy="3615355"/>
          </a:xfrm>
          <a:prstGeom prst="rect">
            <a:avLst/>
          </a:prstGeom>
        </p:spPr>
      </p:pic>
      <p:pic>
        <p:nvPicPr>
          <p:cNvPr id="12" name="Picture 11">
            <a:extLst>
              <a:ext uri="{FF2B5EF4-FFF2-40B4-BE49-F238E27FC236}">
                <a16:creationId xmlns:a16="http://schemas.microsoft.com/office/drawing/2014/main" id="{4EA145A5-56E4-A887-8B5E-E84608C0B83C}"/>
              </a:ext>
            </a:extLst>
          </p:cNvPr>
          <p:cNvPicPr>
            <a:picLocks noChangeAspect="1"/>
          </p:cNvPicPr>
          <p:nvPr/>
        </p:nvPicPr>
        <p:blipFill>
          <a:blip r:embed="rId4"/>
          <a:stretch>
            <a:fillRect/>
          </a:stretch>
        </p:blipFill>
        <p:spPr>
          <a:xfrm>
            <a:off x="6316022" y="2874514"/>
            <a:ext cx="4848040" cy="3660065"/>
          </a:xfrm>
          <a:prstGeom prst="rect">
            <a:avLst/>
          </a:prstGeom>
        </p:spPr>
      </p:pic>
    </p:spTree>
    <p:extLst>
      <p:ext uri="{BB962C8B-B14F-4D97-AF65-F5344CB8AC3E}">
        <p14:creationId xmlns:p14="http://schemas.microsoft.com/office/powerpoint/2010/main" val="2938122209"/>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09D7-9117-68BB-89B9-DF0550F0EA51}"/>
              </a:ext>
            </a:extLst>
          </p:cNvPr>
          <p:cNvSpPr>
            <a:spLocks noGrp="1"/>
          </p:cNvSpPr>
          <p:nvPr>
            <p:ph type="title"/>
          </p:nvPr>
        </p:nvSpPr>
        <p:spPr>
          <a:xfrm>
            <a:off x="942976" y="252831"/>
            <a:ext cx="9279326" cy="650277"/>
          </a:xfrm>
        </p:spPr>
        <p:txBody>
          <a:bodyPr/>
          <a:lstStyle/>
          <a:p>
            <a:r>
              <a:rPr lang="en-CH" dirty="0"/>
              <a:t>An effective strategy must be holistic</a:t>
            </a:r>
            <a:endParaRPr lang="en-GB" dirty="0"/>
          </a:p>
        </p:txBody>
      </p:sp>
      <p:sp>
        <p:nvSpPr>
          <p:cNvPr id="5" name="Footer Placeholder 5">
            <a:extLst>
              <a:ext uri="{FF2B5EF4-FFF2-40B4-BE49-F238E27FC236}">
                <a16:creationId xmlns:a16="http://schemas.microsoft.com/office/drawing/2014/main" id="{EC64B3D5-A60A-CFBE-967A-59118DE28150}"/>
              </a:ext>
            </a:extLst>
          </p:cNvPr>
          <p:cNvSpPr>
            <a:spLocks noGrp="1"/>
          </p:cNvSpPr>
          <p:nvPr>
            <p:ph type="ftr" sz="quarter" idx="3"/>
          </p:nvPr>
        </p:nvSpPr>
        <p:spPr>
          <a:xfrm>
            <a:off x="943201" y="6418262"/>
            <a:ext cx="5116054" cy="365125"/>
          </a:xfrm>
        </p:spPr>
        <p:txBody>
          <a:bodyPr/>
          <a:lstStyle/>
          <a:p>
            <a:r>
              <a:rPr lang="en-US" dirty="0"/>
              <a:t>SME Competitiveness Outlook 2023 </a:t>
            </a:r>
          </a:p>
        </p:txBody>
      </p:sp>
      <p:pic>
        <p:nvPicPr>
          <p:cNvPr id="8" name="Picture 7">
            <a:extLst>
              <a:ext uri="{FF2B5EF4-FFF2-40B4-BE49-F238E27FC236}">
                <a16:creationId xmlns:a16="http://schemas.microsoft.com/office/drawing/2014/main" id="{2052DAB8-9673-DDCC-60AB-308BF803EF88}"/>
              </a:ext>
            </a:extLst>
          </p:cNvPr>
          <p:cNvPicPr>
            <a:picLocks noChangeAspect="1"/>
          </p:cNvPicPr>
          <p:nvPr/>
        </p:nvPicPr>
        <p:blipFill>
          <a:blip r:embed="rId3"/>
          <a:stretch>
            <a:fillRect/>
          </a:stretch>
        </p:blipFill>
        <p:spPr>
          <a:xfrm>
            <a:off x="2753930" y="1083118"/>
            <a:ext cx="6684140" cy="5155134"/>
          </a:xfrm>
          <a:prstGeom prst="rect">
            <a:avLst/>
          </a:prstGeom>
        </p:spPr>
      </p:pic>
    </p:spTree>
    <p:extLst>
      <p:ext uri="{BB962C8B-B14F-4D97-AF65-F5344CB8AC3E}">
        <p14:creationId xmlns:p14="http://schemas.microsoft.com/office/powerpoint/2010/main" val="3867976820"/>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B8B532-F626-0AC6-2662-F785E6C2FB58}"/>
              </a:ext>
            </a:extLst>
          </p:cNvPr>
          <p:cNvPicPr>
            <a:picLocks noChangeAspect="1"/>
          </p:cNvPicPr>
          <p:nvPr/>
        </p:nvPicPr>
        <p:blipFill rotWithShape="1">
          <a:blip r:embed="rId3"/>
          <a:srcRect l="-19" t="1973" r="19" b="17015"/>
          <a:stretch/>
        </p:blipFill>
        <p:spPr>
          <a:xfrm>
            <a:off x="6065232" y="-9525"/>
            <a:ext cx="6136293" cy="6891634"/>
          </a:xfrm>
          <a:prstGeom prst="rect">
            <a:avLst/>
          </a:prstGeom>
        </p:spPr>
      </p:pic>
      <p:sp>
        <p:nvSpPr>
          <p:cNvPr id="3" name="Footer Placeholder 2">
            <a:extLst>
              <a:ext uri="{FF2B5EF4-FFF2-40B4-BE49-F238E27FC236}">
                <a16:creationId xmlns:a16="http://schemas.microsoft.com/office/drawing/2014/main" id="{6068F606-14FB-DEED-100A-940F02978C76}"/>
              </a:ext>
            </a:extLst>
          </p:cNvPr>
          <p:cNvSpPr>
            <a:spLocks noGrp="1"/>
          </p:cNvSpPr>
          <p:nvPr>
            <p:ph type="ftr" sz="quarter" idx="3"/>
          </p:nvPr>
        </p:nvSpPr>
        <p:spPr/>
        <p:txBody>
          <a:bodyPr/>
          <a:lstStyle/>
          <a:p>
            <a:r>
              <a:rPr lang="en-US" dirty="0"/>
              <a:t>SME Competitiveness Outlook 2023 </a:t>
            </a:r>
          </a:p>
        </p:txBody>
      </p:sp>
      <p:sp>
        <p:nvSpPr>
          <p:cNvPr id="9" name="Title 9">
            <a:extLst>
              <a:ext uri="{FF2B5EF4-FFF2-40B4-BE49-F238E27FC236}">
                <a16:creationId xmlns:a16="http://schemas.microsoft.com/office/drawing/2014/main" id="{8A6D2D78-6B61-47A3-8544-AEE4C2EB0085}"/>
              </a:ext>
            </a:extLst>
          </p:cNvPr>
          <p:cNvSpPr>
            <a:spLocks noGrp="1"/>
          </p:cNvSpPr>
          <p:nvPr>
            <p:ph type="title"/>
          </p:nvPr>
        </p:nvSpPr>
        <p:spPr>
          <a:xfrm>
            <a:off x="942976" y="960000"/>
            <a:ext cx="4462232" cy="650277"/>
          </a:xfrm>
        </p:spPr>
        <p:txBody>
          <a:bodyPr>
            <a:normAutofit/>
          </a:bodyPr>
          <a:lstStyle/>
          <a:p>
            <a:r>
              <a:rPr lang="en-CH" dirty="0"/>
              <a:t>Thank you</a:t>
            </a:r>
            <a:r>
              <a:rPr lang="en-GB" dirty="0"/>
              <a:t>! </a:t>
            </a:r>
          </a:p>
        </p:txBody>
      </p:sp>
      <p:pic>
        <p:nvPicPr>
          <p:cNvPr id="10" name="Content Placeholder 14" descr="A picture containing text, clipart&#10;&#10;Description automatically generated">
            <a:extLst>
              <a:ext uri="{FF2B5EF4-FFF2-40B4-BE49-F238E27FC236}">
                <a16:creationId xmlns:a16="http://schemas.microsoft.com/office/drawing/2014/main" id="{8E731148-ED58-EA79-53C2-3F3C914E616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8336" y="4382734"/>
            <a:ext cx="3340101" cy="563504"/>
          </a:xfrm>
          <a:prstGeom prst="rect">
            <a:avLst/>
          </a:prstGeom>
        </p:spPr>
      </p:pic>
      <p:sp>
        <p:nvSpPr>
          <p:cNvPr id="11" name="Subtitle 11">
            <a:extLst>
              <a:ext uri="{FF2B5EF4-FFF2-40B4-BE49-F238E27FC236}">
                <a16:creationId xmlns:a16="http://schemas.microsoft.com/office/drawing/2014/main" id="{D4542309-E0C2-BA9D-8938-A785FC565FA4}"/>
              </a:ext>
            </a:extLst>
          </p:cNvPr>
          <p:cNvSpPr txBox="1">
            <a:spLocks/>
          </p:cNvSpPr>
          <p:nvPr/>
        </p:nvSpPr>
        <p:spPr>
          <a:xfrm>
            <a:off x="704425" y="5140410"/>
            <a:ext cx="4462232" cy="1122716"/>
          </a:xfrm>
          <a:prstGeom prst="rect">
            <a:avLst/>
          </a:prstGeom>
        </p:spPr>
        <p:txBody>
          <a:bodyPr vert="horz" lIns="91440" tIns="45720" rIns="91440" bIns="45720" rtlCol="0">
            <a:normAutofit fontScale="70000" lnSpcReduction="20000"/>
          </a:bodyPr>
          <a:lstStyle>
            <a:lvl1pPr marL="228594" indent="-228594" algn="l" defTabSz="914377" rtl="0" eaLnBrk="1" latinLnBrk="0" hangingPunct="1">
              <a:lnSpc>
                <a:spcPct val="110000"/>
              </a:lnSpc>
              <a:spcBef>
                <a:spcPts val="1000"/>
              </a:spcBef>
              <a:buFont typeface="Wingdings" panose="05000000000000000000" pitchFamily="2" charset="2"/>
              <a:buChar char="§"/>
              <a:defRPr sz="2200" kern="1200">
                <a:solidFill>
                  <a:schemeClr val="tx1"/>
                </a:solidFill>
                <a:latin typeface="Public Sans Light" pitchFamily="2" charset="0"/>
                <a:ea typeface="+mn-ea"/>
                <a:cs typeface="+mn-cs"/>
              </a:defRPr>
            </a:lvl1pPr>
            <a:lvl2pPr marL="479988" indent="-228594" algn="l" defTabSz="914377" rtl="0" eaLnBrk="1" latinLnBrk="0" hangingPunct="1">
              <a:lnSpc>
                <a:spcPct val="110000"/>
              </a:lnSpc>
              <a:spcBef>
                <a:spcPts val="500"/>
              </a:spcBef>
              <a:buFont typeface="Wingdings" panose="05000000000000000000" pitchFamily="2" charset="2"/>
              <a:buChar char="§"/>
              <a:defRPr sz="1900" kern="1200">
                <a:solidFill>
                  <a:schemeClr val="tx1"/>
                </a:solidFill>
                <a:latin typeface="Public Sans Light" pitchFamily="2" charset="0"/>
                <a:ea typeface="+mn-ea"/>
                <a:cs typeface="+mn-cs"/>
              </a:defRPr>
            </a:lvl2pPr>
            <a:lvl3pPr marL="719982" indent="-228594" algn="l" defTabSz="914377" rtl="0" eaLnBrk="1" latinLnBrk="0" hangingPunct="1">
              <a:lnSpc>
                <a:spcPct val="110000"/>
              </a:lnSpc>
              <a:spcBef>
                <a:spcPts val="500"/>
              </a:spcBef>
              <a:buFont typeface="Wingdings" panose="05000000000000000000" pitchFamily="2" charset="2"/>
              <a:buChar char="§"/>
              <a:defRPr sz="1600" kern="1200">
                <a:solidFill>
                  <a:schemeClr val="tx1"/>
                </a:solidFill>
                <a:latin typeface="Public Sans Light" pitchFamily="2" charset="0"/>
                <a:ea typeface="+mn-ea"/>
                <a:cs typeface="+mn-cs"/>
              </a:defRPr>
            </a:lvl3pPr>
            <a:lvl4pPr marL="959976" indent="-228594" algn="l" defTabSz="914377" rtl="0" eaLnBrk="1" latinLnBrk="0" hangingPunct="1">
              <a:lnSpc>
                <a:spcPct val="110000"/>
              </a:lnSpc>
              <a:spcBef>
                <a:spcPts val="500"/>
              </a:spcBef>
              <a:buFont typeface="Wingdings" panose="05000000000000000000" pitchFamily="2" charset="2"/>
              <a:buChar char="§"/>
              <a:defRPr sz="1600" kern="1200">
                <a:solidFill>
                  <a:schemeClr val="tx1"/>
                </a:solidFill>
                <a:latin typeface="Public Sans Light" pitchFamily="2" charset="0"/>
                <a:ea typeface="+mn-ea"/>
                <a:cs typeface="+mn-cs"/>
              </a:defRPr>
            </a:lvl4pPr>
            <a:lvl5pPr marL="1199970" indent="-228594" algn="l" defTabSz="914377" rtl="0" eaLnBrk="1" latinLnBrk="0" hangingPunct="1">
              <a:lnSpc>
                <a:spcPct val="110000"/>
              </a:lnSpc>
              <a:spcBef>
                <a:spcPts val="500"/>
              </a:spcBef>
              <a:buFont typeface="Wingdings" panose="05000000000000000000" pitchFamily="2" charset="2"/>
              <a:buChar char="§"/>
              <a:defRPr sz="1600" kern="1200">
                <a:solidFill>
                  <a:schemeClr val="tx1"/>
                </a:solidFill>
                <a:latin typeface="Public Sans Light"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600"/>
              </a:spcAft>
            </a:pPr>
            <a:r>
              <a:rPr lang="en-GB" dirty="0">
                <a:solidFill>
                  <a:schemeClr val="bg1"/>
                </a:solidFill>
                <a:latin typeface="Public Sans SemiBold" pitchFamily="2" charset="0"/>
              </a:rPr>
              <a:t>www.intracen.org</a:t>
            </a:r>
          </a:p>
          <a:p>
            <a:pPr>
              <a:spcBef>
                <a:spcPts val="0"/>
              </a:spcBef>
              <a:spcAft>
                <a:spcPts val="1600"/>
              </a:spcAft>
            </a:pPr>
            <a:r>
              <a:rPr lang="en-GB" dirty="0">
                <a:solidFill>
                  <a:schemeClr val="bg1"/>
                </a:solidFill>
                <a:latin typeface="Public Sans SemiBold" pitchFamily="2" charset="0"/>
              </a:rPr>
              <a:t>@ITCnews </a:t>
            </a:r>
          </a:p>
          <a:p>
            <a:pPr>
              <a:spcBef>
                <a:spcPts val="0"/>
              </a:spcBef>
              <a:spcAft>
                <a:spcPts val="1600"/>
              </a:spcAft>
            </a:pPr>
            <a:r>
              <a:rPr lang="en-GB" dirty="0">
                <a:solidFill>
                  <a:schemeClr val="bg1"/>
                </a:solidFill>
                <a:latin typeface="Public Sans SemiBold" pitchFamily="2" charset="0"/>
              </a:rPr>
              <a:t>@InternationalTradeCentre</a:t>
            </a:r>
          </a:p>
        </p:txBody>
      </p:sp>
      <p:sp>
        <p:nvSpPr>
          <p:cNvPr id="2" name="Subtitle 11">
            <a:extLst>
              <a:ext uri="{FF2B5EF4-FFF2-40B4-BE49-F238E27FC236}">
                <a16:creationId xmlns:a16="http://schemas.microsoft.com/office/drawing/2014/main" id="{E5CD5988-085A-036A-F3EE-8E2FFC63B519}"/>
              </a:ext>
            </a:extLst>
          </p:cNvPr>
          <p:cNvSpPr txBox="1">
            <a:spLocks/>
          </p:cNvSpPr>
          <p:nvPr/>
        </p:nvSpPr>
        <p:spPr>
          <a:xfrm>
            <a:off x="942976" y="1765023"/>
            <a:ext cx="4685420" cy="2082716"/>
          </a:xfrm>
          <a:prstGeom prst="rect">
            <a:avLst/>
          </a:prstGeom>
        </p:spPr>
        <p:txBody>
          <a:bodyPr vert="horz" lIns="91440" tIns="45720" rIns="91440" bIns="45720" rtlCol="0">
            <a:normAutofit/>
          </a:bodyPr>
          <a:lstStyle>
            <a:lvl1pPr marL="228594" indent="-228594" algn="l" defTabSz="914377" rtl="0" eaLnBrk="1" latinLnBrk="0" hangingPunct="1">
              <a:lnSpc>
                <a:spcPct val="110000"/>
              </a:lnSpc>
              <a:spcBef>
                <a:spcPts val="1000"/>
              </a:spcBef>
              <a:buFont typeface="Wingdings" panose="05000000000000000000" pitchFamily="2" charset="2"/>
              <a:buChar char="§"/>
              <a:defRPr sz="2200" kern="1200">
                <a:solidFill>
                  <a:schemeClr val="tx1"/>
                </a:solidFill>
                <a:latin typeface="Public Sans Light" pitchFamily="2" charset="0"/>
                <a:ea typeface="+mn-ea"/>
                <a:cs typeface="+mn-cs"/>
              </a:defRPr>
            </a:lvl1pPr>
            <a:lvl2pPr marL="479988" indent="-228594" algn="l" defTabSz="914377" rtl="0" eaLnBrk="1" latinLnBrk="0" hangingPunct="1">
              <a:lnSpc>
                <a:spcPct val="110000"/>
              </a:lnSpc>
              <a:spcBef>
                <a:spcPts val="500"/>
              </a:spcBef>
              <a:buFont typeface="Wingdings" panose="05000000000000000000" pitchFamily="2" charset="2"/>
              <a:buChar char="§"/>
              <a:defRPr sz="1900" kern="1200">
                <a:solidFill>
                  <a:schemeClr val="tx1"/>
                </a:solidFill>
                <a:latin typeface="Public Sans Light" pitchFamily="2" charset="0"/>
                <a:ea typeface="+mn-ea"/>
                <a:cs typeface="+mn-cs"/>
              </a:defRPr>
            </a:lvl2pPr>
            <a:lvl3pPr marL="719982" indent="-228594" algn="l" defTabSz="914377" rtl="0" eaLnBrk="1" latinLnBrk="0" hangingPunct="1">
              <a:lnSpc>
                <a:spcPct val="110000"/>
              </a:lnSpc>
              <a:spcBef>
                <a:spcPts val="500"/>
              </a:spcBef>
              <a:buFont typeface="Wingdings" panose="05000000000000000000" pitchFamily="2" charset="2"/>
              <a:buChar char="§"/>
              <a:defRPr sz="1600" kern="1200">
                <a:solidFill>
                  <a:schemeClr val="tx1"/>
                </a:solidFill>
                <a:latin typeface="Public Sans Light" pitchFamily="2" charset="0"/>
                <a:ea typeface="+mn-ea"/>
                <a:cs typeface="+mn-cs"/>
              </a:defRPr>
            </a:lvl3pPr>
            <a:lvl4pPr marL="959976" indent="-228594" algn="l" defTabSz="914377" rtl="0" eaLnBrk="1" latinLnBrk="0" hangingPunct="1">
              <a:lnSpc>
                <a:spcPct val="110000"/>
              </a:lnSpc>
              <a:spcBef>
                <a:spcPts val="500"/>
              </a:spcBef>
              <a:buFont typeface="Wingdings" panose="05000000000000000000" pitchFamily="2" charset="2"/>
              <a:buChar char="§"/>
              <a:defRPr sz="1600" kern="1200">
                <a:solidFill>
                  <a:schemeClr val="tx1"/>
                </a:solidFill>
                <a:latin typeface="Public Sans Light" pitchFamily="2" charset="0"/>
                <a:ea typeface="+mn-ea"/>
                <a:cs typeface="+mn-cs"/>
              </a:defRPr>
            </a:lvl4pPr>
            <a:lvl5pPr marL="1199970" indent="-228594" algn="l" defTabSz="914377" rtl="0" eaLnBrk="1" latinLnBrk="0" hangingPunct="1">
              <a:lnSpc>
                <a:spcPct val="110000"/>
              </a:lnSpc>
              <a:spcBef>
                <a:spcPts val="500"/>
              </a:spcBef>
              <a:buFont typeface="Wingdings" panose="05000000000000000000" pitchFamily="2" charset="2"/>
              <a:buChar char="§"/>
              <a:defRPr sz="1600" kern="1200">
                <a:solidFill>
                  <a:schemeClr val="tx1"/>
                </a:solidFill>
                <a:latin typeface="Public Sans Light"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600"/>
              </a:spcAft>
              <a:buNone/>
            </a:pPr>
            <a:endParaRPr lang="en-GB" dirty="0">
              <a:solidFill>
                <a:schemeClr val="bg1"/>
              </a:solidFill>
              <a:latin typeface="Public Sans SemiBold" pitchFamily="2" charset="0"/>
            </a:endParaRPr>
          </a:p>
        </p:txBody>
      </p:sp>
    </p:spTree>
    <p:extLst>
      <p:ext uri="{BB962C8B-B14F-4D97-AF65-F5344CB8AC3E}">
        <p14:creationId xmlns:p14="http://schemas.microsoft.com/office/powerpoint/2010/main" val="18702742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 presetClass="entr" presetSubtype="4"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09D7-9117-68BB-89B9-DF0550F0EA51}"/>
              </a:ext>
            </a:extLst>
          </p:cNvPr>
          <p:cNvSpPr>
            <a:spLocks noGrp="1"/>
          </p:cNvSpPr>
          <p:nvPr>
            <p:ph type="title"/>
          </p:nvPr>
        </p:nvSpPr>
        <p:spPr>
          <a:xfrm>
            <a:off x="942977" y="252831"/>
            <a:ext cx="8024560" cy="650277"/>
          </a:xfrm>
        </p:spPr>
        <p:txBody>
          <a:bodyPr/>
          <a:lstStyle/>
          <a:p>
            <a:r>
              <a:rPr lang="en-US" dirty="0"/>
              <a:t>Our world is becoming more fragile</a:t>
            </a:r>
            <a:endParaRPr lang="en-GB" dirty="0"/>
          </a:p>
        </p:txBody>
      </p:sp>
      <p:sp>
        <p:nvSpPr>
          <p:cNvPr id="4" name="Content Placeholder 3">
            <a:extLst>
              <a:ext uri="{FF2B5EF4-FFF2-40B4-BE49-F238E27FC236}">
                <a16:creationId xmlns:a16="http://schemas.microsoft.com/office/drawing/2014/main" id="{F06615BB-D4A4-C58E-61DA-0018985BAF75}"/>
              </a:ext>
            </a:extLst>
          </p:cNvPr>
          <p:cNvSpPr>
            <a:spLocks noGrp="1"/>
          </p:cNvSpPr>
          <p:nvPr>
            <p:ph idx="11"/>
          </p:nvPr>
        </p:nvSpPr>
        <p:spPr>
          <a:xfrm>
            <a:off x="942977" y="1104901"/>
            <a:ext cx="10039348" cy="5175130"/>
          </a:xfrm>
        </p:spPr>
        <p:txBody>
          <a:bodyPr>
            <a:normAutofit/>
          </a:bodyPr>
          <a:lstStyle/>
          <a:p>
            <a:r>
              <a:rPr lang="en-US" dirty="0"/>
              <a:t>Quadruple shock of COVID, conflict, climate change and higher cost of living pushing </a:t>
            </a:r>
            <a:r>
              <a:rPr lang="en-US" dirty="0">
                <a:solidFill>
                  <a:srgbClr val="C00000"/>
                </a:solidFill>
              </a:rPr>
              <a:t>more countries into fragility</a:t>
            </a:r>
          </a:p>
          <a:p>
            <a:endParaRPr lang="en-US" dirty="0">
              <a:solidFill>
                <a:srgbClr val="C00000"/>
              </a:solidFill>
            </a:endParaRPr>
          </a:p>
          <a:p>
            <a:endParaRPr lang="en-US" dirty="0">
              <a:solidFill>
                <a:srgbClr val="C00000"/>
              </a:solidFill>
            </a:endParaRPr>
          </a:p>
          <a:p>
            <a:endParaRPr lang="en-US" dirty="0"/>
          </a:p>
          <a:p>
            <a:endParaRPr lang="en-US" dirty="0"/>
          </a:p>
          <a:p>
            <a:endParaRPr lang="en-US" dirty="0"/>
          </a:p>
          <a:p>
            <a:endParaRPr lang="en-US" dirty="0"/>
          </a:p>
          <a:p>
            <a:endParaRPr lang="en-US" dirty="0"/>
          </a:p>
          <a:p>
            <a:r>
              <a:rPr lang="en-US" dirty="0"/>
              <a:t>Of the 35 countries classified as fragile or conflict affected in 2006, only </a:t>
            </a:r>
            <a:r>
              <a:rPr lang="en-US" dirty="0">
                <a:solidFill>
                  <a:srgbClr val="C00000"/>
                </a:solidFill>
              </a:rPr>
              <a:t>15 have managed to break out of fragility, and 19 have fallen into it</a:t>
            </a:r>
            <a:r>
              <a:rPr lang="en-US" dirty="0"/>
              <a:t>.</a:t>
            </a:r>
          </a:p>
          <a:p>
            <a:endParaRPr lang="en-GB" dirty="0"/>
          </a:p>
        </p:txBody>
      </p:sp>
      <p:sp>
        <p:nvSpPr>
          <p:cNvPr id="5" name="Footer Placeholder 5">
            <a:extLst>
              <a:ext uri="{FF2B5EF4-FFF2-40B4-BE49-F238E27FC236}">
                <a16:creationId xmlns:a16="http://schemas.microsoft.com/office/drawing/2014/main" id="{EC64B3D5-A60A-CFBE-967A-59118DE28150}"/>
              </a:ext>
            </a:extLst>
          </p:cNvPr>
          <p:cNvSpPr>
            <a:spLocks noGrp="1"/>
          </p:cNvSpPr>
          <p:nvPr>
            <p:ph type="ftr" sz="quarter" idx="3"/>
          </p:nvPr>
        </p:nvSpPr>
        <p:spPr>
          <a:xfrm>
            <a:off x="943201" y="6418262"/>
            <a:ext cx="5116054" cy="365125"/>
          </a:xfrm>
        </p:spPr>
        <p:txBody>
          <a:bodyPr/>
          <a:lstStyle/>
          <a:p>
            <a:r>
              <a:rPr lang="en-US" dirty="0"/>
              <a:t>SME Competitiveness Outlook 2023 </a:t>
            </a:r>
          </a:p>
        </p:txBody>
      </p:sp>
      <p:pic>
        <p:nvPicPr>
          <p:cNvPr id="11" name="Picture 10">
            <a:extLst>
              <a:ext uri="{FF2B5EF4-FFF2-40B4-BE49-F238E27FC236}">
                <a16:creationId xmlns:a16="http://schemas.microsoft.com/office/drawing/2014/main" id="{1D31F703-7361-259F-B63E-94B310B0A082}"/>
              </a:ext>
            </a:extLst>
          </p:cNvPr>
          <p:cNvPicPr>
            <a:picLocks noChangeAspect="1"/>
          </p:cNvPicPr>
          <p:nvPr/>
        </p:nvPicPr>
        <p:blipFill>
          <a:blip r:embed="rId3"/>
          <a:stretch>
            <a:fillRect/>
          </a:stretch>
        </p:blipFill>
        <p:spPr>
          <a:xfrm>
            <a:off x="2029258" y="2055835"/>
            <a:ext cx="7653058" cy="3273261"/>
          </a:xfrm>
          <a:prstGeom prst="rect">
            <a:avLst/>
          </a:prstGeom>
        </p:spPr>
      </p:pic>
    </p:spTree>
    <p:extLst>
      <p:ext uri="{BB962C8B-B14F-4D97-AF65-F5344CB8AC3E}">
        <p14:creationId xmlns:p14="http://schemas.microsoft.com/office/powerpoint/2010/main" val="2371250487"/>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58975"/>
            <a:ext cx="12192000" cy="1470025"/>
          </a:xfrm>
        </p:spPr>
        <p:txBody>
          <a:bodyPr/>
          <a:lstStyle/>
          <a:p>
            <a:pPr algn="ctr"/>
            <a:r>
              <a:rPr lang="en-US" dirty="0"/>
              <a:t>Fragility and SME Competitiveness Surveys</a:t>
            </a:r>
            <a:endParaRPr lang="en-GB" dirty="0"/>
          </a:p>
        </p:txBody>
      </p:sp>
      <p:sp>
        <p:nvSpPr>
          <p:cNvPr id="3" name="Subtitle 2"/>
          <p:cNvSpPr>
            <a:spLocks noGrp="1"/>
          </p:cNvSpPr>
          <p:nvPr>
            <p:ph type="subTitle" idx="1"/>
          </p:nvPr>
        </p:nvSpPr>
        <p:spPr>
          <a:xfrm>
            <a:off x="0" y="3613142"/>
            <a:ext cx="12192000" cy="857256"/>
          </a:xfrm>
        </p:spPr>
        <p:txBody>
          <a:bodyPr/>
          <a:lstStyle/>
          <a:p>
            <a:pPr algn="ctr"/>
            <a:r>
              <a:rPr lang="en-US" dirty="0"/>
              <a:t>Enhancing policy through data collection</a:t>
            </a:r>
          </a:p>
        </p:txBody>
      </p:sp>
    </p:spTree>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75D1-249F-A9C8-564E-A0DEFD5DF9B3}"/>
              </a:ext>
            </a:extLst>
          </p:cNvPr>
          <p:cNvSpPr>
            <a:spLocks noGrp="1"/>
          </p:cNvSpPr>
          <p:nvPr>
            <p:ph type="title"/>
          </p:nvPr>
        </p:nvSpPr>
        <p:spPr/>
        <p:txBody>
          <a:bodyPr/>
          <a:lstStyle/>
          <a:p>
            <a:r>
              <a:rPr lang="en-US" dirty="0"/>
              <a:t>ITC Small Business in Fragility Survey</a:t>
            </a:r>
            <a:endParaRPr lang="en-GB" dirty="0"/>
          </a:p>
        </p:txBody>
      </p:sp>
      <p:sp>
        <p:nvSpPr>
          <p:cNvPr id="3" name="Content Placeholder 2">
            <a:extLst>
              <a:ext uri="{FF2B5EF4-FFF2-40B4-BE49-F238E27FC236}">
                <a16:creationId xmlns:a16="http://schemas.microsoft.com/office/drawing/2014/main" id="{595999E3-4972-8434-0773-5781F3EF0ECA}"/>
              </a:ext>
            </a:extLst>
          </p:cNvPr>
          <p:cNvSpPr>
            <a:spLocks noGrp="1"/>
          </p:cNvSpPr>
          <p:nvPr>
            <p:ph idx="1"/>
          </p:nvPr>
        </p:nvSpPr>
        <p:spPr>
          <a:xfrm>
            <a:off x="476211" y="1421598"/>
            <a:ext cx="10565862" cy="4014803"/>
          </a:xfrm>
        </p:spPr>
        <p:txBody>
          <a:bodyPr/>
          <a:lstStyle/>
          <a:p>
            <a:pPr marL="285750" indent="-285750">
              <a:buFont typeface="Arial" panose="020B0604020202020204" pitchFamily="34" charset="0"/>
              <a:buChar char="•"/>
            </a:pPr>
            <a:r>
              <a:rPr lang="en-GB" dirty="0"/>
              <a:t>Implemented between November and December 2022 in </a:t>
            </a:r>
            <a:r>
              <a:rPr lang="en-GB" dirty="0">
                <a:solidFill>
                  <a:schemeClr val="accent1"/>
                </a:solidFill>
              </a:rPr>
              <a:t>eight countries</a:t>
            </a:r>
            <a:r>
              <a:rPr lang="en-GB" dirty="0"/>
              <a:t>. </a:t>
            </a:r>
          </a:p>
          <a:p>
            <a:pPr marL="285750" indent="-285750">
              <a:buFont typeface="Arial" panose="020B0604020202020204" pitchFamily="34" charset="0"/>
              <a:buChar char="•"/>
            </a:pPr>
            <a:r>
              <a:rPr lang="en-US" dirty="0"/>
              <a:t>Asking how businesses </a:t>
            </a:r>
            <a:r>
              <a:rPr lang="en-US" dirty="0">
                <a:solidFill>
                  <a:schemeClr val="accent1"/>
                </a:solidFill>
              </a:rPr>
              <a:t>experience fragility </a:t>
            </a:r>
            <a:r>
              <a:rPr lang="en-US" dirty="0"/>
              <a:t>and the </a:t>
            </a:r>
            <a:r>
              <a:rPr lang="en-US" dirty="0">
                <a:solidFill>
                  <a:schemeClr val="accent1"/>
                </a:solidFill>
              </a:rPr>
              <a:t>coping mechanisms </a:t>
            </a:r>
            <a:r>
              <a:rPr lang="en-US" dirty="0"/>
              <a:t>they adopted in response.</a:t>
            </a:r>
          </a:p>
          <a:p>
            <a:pPr marL="285750" indent="-285750">
              <a:buFont typeface="Arial" panose="020B0604020202020204" pitchFamily="34" charset="0"/>
              <a:buChar char="•"/>
            </a:pPr>
            <a:r>
              <a:rPr lang="en-US" dirty="0"/>
              <a:t>1095 of the interviews in 6 countries could be merged with their SMECS responses. </a:t>
            </a:r>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9A27C6BF-0444-EB7D-22B0-E86B21A4230F}"/>
              </a:ext>
            </a:extLst>
          </p:cNvPr>
          <p:cNvPicPr>
            <a:picLocks noChangeAspect="1"/>
          </p:cNvPicPr>
          <p:nvPr/>
        </p:nvPicPr>
        <p:blipFill>
          <a:blip r:embed="rId3"/>
          <a:stretch>
            <a:fillRect/>
          </a:stretch>
        </p:blipFill>
        <p:spPr>
          <a:xfrm>
            <a:off x="2720231" y="2854284"/>
            <a:ext cx="5280769" cy="3284381"/>
          </a:xfrm>
          <a:prstGeom prst="rect">
            <a:avLst/>
          </a:prstGeom>
        </p:spPr>
      </p:pic>
    </p:spTree>
    <p:extLst>
      <p:ext uri="{BB962C8B-B14F-4D97-AF65-F5344CB8AC3E}">
        <p14:creationId xmlns:p14="http://schemas.microsoft.com/office/powerpoint/2010/main" val="3388135748"/>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49E01-DD10-B33C-642F-6D05E45D1C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0FBFDC-76B7-2B9D-2807-C2C779887651}"/>
              </a:ext>
            </a:extLst>
          </p:cNvPr>
          <p:cNvSpPr>
            <a:spLocks noGrp="1"/>
          </p:cNvSpPr>
          <p:nvPr>
            <p:ph type="title"/>
          </p:nvPr>
        </p:nvSpPr>
        <p:spPr>
          <a:xfrm>
            <a:off x="476210" y="426040"/>
            <a:ext cx="9076307" cy="552471"/>
          </a:xfrm>
        </p:spPr>
        <p:txBody>
          <a:bodyPr/>
          <a:lstStyle/>
          <a:p>
            <a:r>
              <a:rPr lang="en-US"/>
              <a:t>ITC Fragility Exposure Index</a:t>
            </a:r>
            <a:endParaRPr lang="en-GB" dirty="0"/>
          </a:p>
        </p:txBody>
      </p:sp>
      <p:sp>
        <p:nvSpPr>
          <p:cNvPr id="3" name="Content Placeholder 2">
            <a:extLst>
              <a:ext uri="{FF2B5EF4-FFF2-40B4-BE49-F238E27FC236}">
                <a16:creationId xmlns:a16="http://schemas.microsoft.com/office/drawing/2014/main" id="{18974C56-217A-7A67-899D-E73DA52677A2}"/>
              </a:ext>
            </a:extLst>
          </p:cNvPr>
          <p:cNvSpPr>
            <a:spLocks noGrp="1"/>
          </p:cNvSpPr>
          <p:nvPr>
            <p:ph idx="1"/>
          </p:nvPr>
        </p:nvSpPr>
        <p:spPr>
          <a:xfrm>
            <a:off x="476210" y="1369398"/>
            <a:ext cx="11579432" cy="3317297"/>
          </a:xfrm>
        </p:spPr>
        <p:txBody>
          <a:bodyPr>
            <a:normAutofit/>
          </a:bodyPr>
          <a:lstStyle/>
          <a:p>
            <a:pPr marL="285750" indent="-285750" algn="just">
              <a:buFont typeface="Arial" panose="020B0604020202020204" pitchFamily="34" charset="0"/>
              <a:buChar char="•"/>
            </a:pPr>
            <a:r>
              <a:rPr lang="en-US"/>
              <a:t>Firm level fragility is a </a:t>
            </a:r>
            <a:r>
              <a:rPr lang="en-US">
                <a:solidFill>
                  <a:schemeClr val="accent1"/>
                </a:solidFill>
              </a:rPr>
              <a:t>multidimensional</a:t>
            </a:r>
            <a:r>
              <a:rPr lang="en-US"/>
              <a:t> concept, expressed through factors that often influence one another.</a:t>
            </a:r>
          </a:p>
          <a:p>
            <a:pPr marL="285750" indent="-285750" algn="just">
              <a:buFont typeface="Arial" panose="020B0604020202020204" pitchFamily="34" charset="0"/>
              <a:buChar char="•"/>
            </a:pPr>
            <a:r>
              <a:rPr lang="en-US"/>
              <a:t>The ITC Fragility Exposure Index models this multidimensionality following the conceptual framework from Baliki et al. (2022).</a:t>
            </a:r>
          </a:p>
          <a:p>
            <a:pPr marL="285750" indent="-285750" algn="just">
              <a:buFont typeface="Arial" panose="020B0604020202020204" pitchFamily="34" charset="0"/>
              <a:buChar char="•"/>
            </a:pPr>
            <a:endParaRPr lang="en-US"/>
          </a:p>
          <a:p>
            <a:pPr marL="285750" indent="-285750">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44E92D17-8ECC-BF40-01E4-0E3177B2CAA4}"/>
              </a:ext>
            </a:extLst>
          </p:cNvPr>
          <p:cNvPicPr>
            <a:picLocks noChangeAspect="1"/>
          </p:cNvPicPr>
          <p:nvPr/>
        </p:nvPicPr>
        <p:blipFill rotWithShape="1">
          <a:blip r:embed="rId3"/>
          <a:srcRect t="8393"/>
          <a:stretch/>
        </p:blipFill>
        <p:spPr>
          <a:xfrm>
            <a:off x="1718108" y="2438401"/>
            <a:ext cx="9940613" cy="4238170"/>
          </a:xfrm>
          <a:prstGeom prst="rect">
            <a:avLst/>
          </a:prstGeom>
        </p:spPr>
      </p:pic>
    </p:spTree>
    <p:extLst>
      <p:ext uri="{BB962C8B-B14F-4D97-AF65-F5344CB8AC3E}">
        <p14:creationId xmlns:p14="http://schemas.microsoft.com/office/powerpoint/2010/main" val="839488577"/>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639" y="261420"/>
            <a:ext cx="8184426" cy="813294"/>
          </a:xfrm>
        </p:spPr>
        <p:txBody>
          <a:bodyPr/>
          <a:lstStyle/>
          <a:p>
            <a:r>
              <a:rPr lang="en-GB" dirty="0"/>
              <a:t>ITC SME Competitiveness Survey</a:t>
            </a:r>
          </a:p>
        </p:txBody>
      </p:sp>
      <p:sp>
        <p:nvSpPr>
          <p:cNvPr id="4" name="Slide Number Placeholder 3"/>
          <p:cNvSpPr>
            <a:spLocks noGrp="1"/>
          </p:cNvSpPr>
          <p:nvPr>
            <p:ph type="sldNum" sz="quarter" idx="12"/>
          </p:nvPr>
        </p:nvSpPr>
        <p:spPr/>
        <p:txBody>
          <a:bodyPr/>
          <a:lstStyle/>
          <a:p>
            <a:fld id="{ABDB7DC1-6DFD-4804-B81B-5AD5FA162587}" type="slidenum">
              <a:rPr lang="en-US" smtClean="0"/>
              <a:pPr/>
              <a:t>23</a:t>
            </a:fld>
            <a:endParaRPr lang="en-US" dirty="0"/>
          </a:p>
        </p:txBody>
      </p:sp>
      <p:sp>
        <p:nvSpPr>
          <p:cNvPr id="6" name="TextBox 5"/>
          <p:cNvSpPr txBox="1"/>
          <p:nvPr/>
        </p:nvSpPr>
        <p:spPr>
          <a:xfrm>
            <a:off x="728247" y="1243786"/>
            <a:ext cx="5367753" cy="4370427"/>
          </a:xfrm>
          <a:prstGeom prst="rect">
            <a:avLst/>
          </a:prstGeom>
          <a:noFill/>
        </p:spPr>
        <p:txBody>
          <a:bodyPr wrap="square" rtlCol="0">
            <a:spAutoFit/>
          </a:bodyPr>
          <a:lstStyle/>
          <a:p>
            <a:pPr marL="285750" indent="-285750">
              <a:spcAft>
                <a:spcPts val="2400"/>
              </a:spcAft>
              <a:buFont typeface="Wingdings" panose="05000000000000000000" pitchFamily="2" charset="2"/>
              <a:buChar char="Ø"/>
            </a:pPr>
            <a:r>
              <a:rPr lang="en-GB" dirty="0"/>
              <a:t>A global enterprise-level data collection exercise designed by the International Trade Centre (ITC); </a:t>
            </a:r>
          </a:p>
          <a:p>
            <a:pPr marL="285750" indent="-285750">
              <a:spcAft>
                <a:spcPts val="2400"/>
              </a:spcAft>
              <a:buFont typeface="Wingdings" panose="05000000000000000000" pitchFamily="2" charset="2"/>
              <a:buChar char="Ø"/>
            </a:pPr>
            <a:r>
              <a:rPr lang="en-US" dirty="0"/>
              <a:t>Over </a:t>
            </a:r>
            <a:r>
              <a:rPr lang="en-US" dirty="0">
                <a:solidFill>
                  <a:schemeClr val="accent1"/>
                </a:solidFill>
              </a:rPr>
              <a:t>42,000 companies </a:t>
            </a:r>
            <a:r>
              <a:rPr lang="en-US" dirty="0"/>
              <a:t>surveyed in </a:t>
            </a:r>
            <a:r>
              <a:rPr lang="en-US" dirty="0">
                <a:solidFill>
                  <a:schemeClr val="accent1"/>
                </a:solidFill>
              </a:rPr>
              <a:t>58</a:t>
            </a:r>
            <a:r>
              <a:rPr lang="en-US" dirty="0"/>
              <a:t> </a:t>
            </a:r>
            <a:r>
              <a:rPr lang="en-US" dirty="0">
                <a:solidFill>
                  <a:schemeClr val="accent1"/>
                </a:solidFill>
              </a:rPr>
              <a:t>countries</a:t>
            </a:r>
            <a:r>
              <a:rPr lang="en-US" dirty="0"/>
              <a:t>;</a:t>
            </a:r>
          </a:p>
          <a:p>
            <a:pPr marL="285750" indent="-285750">
              <a:spcAft>
                <a:spcPts val="2400"/>
              </a:spcAft>
              <a:buFont typeface="Wingdings" panose="05000000000000000000" pitchFamily="2" charset="2"/>
              <a:buChar char="Ø"/>
            </a:pPr>
            <a:r>
              <a:rPr lang="en-GB" dirty="0"/>
              <a:t>Identity the </a:t>
            </a:r>
            <a:r>
              <a:rPr lang="en-GB" dirty="0">
                <a:solidFill>
                  <a:schemeClr val="accent1"/>
                </a:solidFill>
              </a:rPr>
              <a:t>strengths and weaknesses </a:t>
            </a:r>
            <a:r>
              <a:rPr lang="en-GB" dirty="0"/>
              <a:t>of enterprises, as well as track the soundness of their business ecosystem;</a:t>
            </a:r>
          </a:p>
          <a:p>
            <a:pPr marL="285750" indent="-285750">
              <a:spcAft>
                <a:spcPts val="2400"/>
              </a:spcAft>
              <a:buFont typeface="Wingdings" panose="05000000000000000000" pitchFamily="2" charset="2"/>
              <a:buChar char="Ø"/>
            </a:pPr>
            <a:r>
              <a:rPr lang="en-GB" dirty="0"/>
              <a:t>Data is made available to help improve the environment for enterprises;</a:t>
            </a:r>
          </a:p>
          <a:p>
            <a:pPr marL="285750" indent="-285750">
              <a:buFont typeface="Wingdings" panose="05000000000000000000" pitchFamily="2" charset="2"/>
              <a:buChar char="Ø"/>
            </a:pPr>
            <a:r>
              <a:rPr lang="en-US" dirty="0"/>
              <a:t>All sectors covered</a:t>
            </a:r>
            <a:r>
              <a:rPr lang="en-GB" dirty="0"/>
              <a:t>.</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3738"/>
          <a:stretch/>
        </p:blipFill>
        <p:spPr>
          <a:xfrm>
            <a:off x="6412781" y="1074714"/>
            <a:ext cx="5058039" cy="2784694"/>
          </a:xfrm>
          <a:prstGeom prst="rect">
            <a:avLst/>
          </a:prstGeom>
        </p:spPr>
      </p:pic>
      <p:pic>
        <p:nvPicPr>
          <p:cNvPr id="7" name="Picture 6">
            <a:extLst>
              <a:ext uri="{FF2B5EF4-FFF2-40B4-BE49-F238E27FC236}">
                <a16:creationId xmlns:a16="http://schemas.microsoft.com/office/drawing/2014/main" id="{DF7ADD00-0EEE-87A1-821A-EB16F72A4A54}"/>
              </a:ext>
            </a:extLst>
          </p:cNvPr>
          <p:cNvPicPr>
            <a:picLocks noChangeAspect="1"/>
          </p:cNvPicPr>
          <p:nvPr/>
        </p:nvPicPr>
        <p:blipFill>
          <a:blip r:embed="rId4"/>
          <a:stretch>
            <a:fillRect/>
          </a:stretch>
        </p:blipFill>
        <p:spPr>
          <a:xfrm>
            <a:off x="6505527" y="4140593"/>
            <a:ext cx="5150071" cy="1473619"/>
          </a:xfrm>
          <a:prstGeom prst="rect">
            <a:avLst/>
          </a:prstGeom>
        </p:spPr>
      </p:pic>
    </p:spTree>
    <p:extLst>
      <p:ext uri="{BB962C8B-B14F-4D97-AF65-F5344CB8AC3E}">
        <p14:creationId xmlns:p14="http://schemas.microsoft.com/office/powerpoint/2010/main" val="4258191338"/>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ITC’s definition of competitiveness</a:t>
            </a:r>
          </a:p>
        </p:txBody>
      </p:sp>
      <p:sp>
        <p:nvSpPr>
          <p:cNvPr id="3" name="Content Placeholder 2"/>
          <p:cNvSpPr>
            <a:spLocks noGrp="1"/>
          </p:cNvSpPr>
          <p:nvPr>
            <p:ph idx="1"/>
          </p:nvPr>
        </p:nvSpPr>
        <p:spPr>
          <a:xfrm>
            <a:off x="652814" y="1645411"/>
            <a:ext cx="5799018" cy="4014803"/>
          </a:xfrm>
        </p:spPr>
        <p:txBody>
          <a:bodyPr>
            <a:normAutofit lnSpcReduction="10000"/>
          </a:bodyPr>
          <a:lstStyle/>
          <a:p>
            <a:r>
              <a:rPr lang="en-US" dirty="0"/>
              <a:t>Competitiveness is the demonstrated ability to design, produce and commercialize an offer…</a:t>
            </a:r>
          </a:p>
          <a:p>
            <a:endParaRPr lang="en-US" dirty="0"/>
          </a:p>
          <a:p>
            <a:r>
              <a:rPr lang="en-US" dirty="0"/>
              <a:t>…which fully, uniquely and continuously fulfils the needs of targeted market segments, … </a:t>
            </a:r>
          </a:p>
          <a:p>
            <a:endParaRPr lang="en-US" dirty="0"/>
          </a:p>
          <a:p>
            <a:r>
              <a:rPr lang="en-US" dirty="0"/>
              <a:t>…while connecting with and drawing resources from the business ecosystem,…. </a:t>
            </a:r>
          </a:p>
          <a:p>
            <a:endParaRPr lang="en-US" dirty="0"/>
          </a:p>
          <a:p>
            <a:r>
              <a:rPr lang="en-US" dirty="0"/>
              <a:t>and achieving a sustainable return on the resources employed.</a:t>
            </a:r>
          </a:p>
          <a:p>
            <a:endParaRPr lang="en-GB" dirty="0"/>
          </a:p>
        </p:txBody>
      </p:sp>
      <p:sp>
        <p:nvSpPr>
          <p:cNvPr id="4" name="Slide Number Placeholder 3"/>
          <p:cNvSpPr>
            <a:spLocks noGrp="1"/>
          </p:cNvSpPr>
          <p:nvPr>
            <p:ph type="sldNum" sz="quarter" idx="12"/>
          </p:nvPr>
        </p:nvSpPr>
        <p:spPr/>
        <p:txBody>
          <a:bodyPr/>
          <a:lstStyle/>
          <a:p>
            <a:fld id="{ABDB7DC1-6DFD-4804-B81B-5AD5FA162587}" type="slidenum">
              <a:rPr lang="en-US" smtClean="0"/>
              <a:pPr/>
              <a:t>24</a:t>
            </a:fld>
            <a:endParaRPr lang="en-US" dirty="0"/>
          </a:p>
        </p:txBody>
      </p:sp>
      <p:pic>
        <p:nvPicPr>
          <p:cNvPr id="5" name="Picture 4"/>
          <p:cNvPicPr>
            <a:picLocks noChangeAspect="1"/>
          </p:cNvPicPr>
          <p:nvPr/>
        </p:nvPicPr>
        <p:blipFill>
          <a:blip r:embed="rId3"/>
          <a:stretch>
            <a:fillRect/>
          </a:stretch>
        </p:blipFill>
        <p:spPr>
          <a:xfrm>
            <a:off x="7329714" y="1446000"/>
            <a:ext cx="3010124" cy="4254056"/>
          </a:xfrm>
          <a:prstGeom prst="rect">
            <a:avLst/>
          </a:prstGeom>
        </p:spPr>
      </p:pic>
    </p:spTree>
    <p:extLst>
      <p:ext uri="{BB962C8B-B14F-4D97-AF65-F5344CB8AC3E}">
        <p14:creationId xmlns:p14="http://schemas.microsoft.com/office/powerpoint/2010/main" val="16686127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Enterprise Competitiveness Grid</a:t>
            </a:r>
          </a:p>
        </p:txBody>
      </p:sp>
      <p:sp>
        <p:nvSpPr>
          <p:cNvPr id="4" name="Slide Number Placeholder 3"/>
          <p:cNvSpPr>
            <a:spLocks noGrp="1"/>
          </p:cNvSpPr>
          <p:nvPr>
            <p:ph type="sldNum" sz="quarter" idx="12"/>
          </p:nvPr>
        </p:nvSpPr>
        <p:spPr/>
        <p:txBody>
          <a:bodyPr/>
          <a:lstStyle/>
          <a:p>
            <a:pPr algn="r" defTabSz="914400">
              <a:defRPr/>
            </a:pPr>
            <a:fld id="{ABDB7DC1-6DFD-4804-B81B-5AD5FA162587}" type="slidenum">
              <a:rPr lang="en-US" sz="1200">
                <a:solidFill>
                  <a:srgbClr val="595959">
                    <a:tint val="75000"/>
                  </a:srgbClr>
                </a:solidFill>
                <a:latin typeface="Arial"/>
              </a:rPr>
              <a:pPr algn="r" defTabSz="914400">
                <a:defRPr/>
              </a:pPr>
              <a:t>25</a:t>
            </a:fld>
            <a:endParaRPr lang="en-US" sz="1200" dirty="0">
              <a:solidFill>
                <a:srgbClr val="595959">
                  <a:tint val="75000"/>
                </a:srgbClr>
              </a:solidFill>
              <a:latin typeface="Arial"/>
            </a:endParaRPr>
          </a:p>
        </p:txBody>
      </p:sp>
      <p:sp>
        <p:nvSpPr>
          <p:cNvPr id="3" name="TextBox 2"/>
          <p:cNvSpPr txBox="1"/>
          <p:nvPr/>
        </p:nvSpPr>
        <p:spPr>
          <a:xfrm>
            <a:off x="1117600" y="5078751"/>
            <a:ext cx="9506857" cy="1477328"/>
          </a:xfrm>
          <a:prstGeom prst="rect">
            <a:avLst/>
          </a:prstGeom>
          <a:noFill/>
        </p:spPr>
        <p:txBody>
          <a:bodyPr wrap="square" rtlCol="0">
            <a:spAutoFit/>
          </a:bodyPr>
          <a:lstStyle/>
          <a:p>
            <a:pPr marL="285750" indent="-285750">
              <a:buFont typeface="Arial" panose="020B0604020202020204" pitchFamily="34" charset="0"/>
              <a:buChar char="•"/>
              <a:defRPr/>
            </a:pPr>
            <a:r>
              <a:rPr lang="en-GB" dirty="0">
                <a:solidFill>
                  <a:srgbClr val="595959"/>
                </a:solidFill>
              </a:rPr>
              <a:t>By combining information from the three levels, we can go beyond simply saying ‘certification is a problem’ or ‘finance is a problem’ for SMEs.</a:t>
            </a:r>
          </a:p>
          <a:p>
            <a:pPr marL="285750" indent="-285750">
              <a:buFont typeface="Arial" panose="020B0604020202020204" pitchFamily="34" charset="0"/>
              <a:buChar char="•"/>
              <a:defRPr/>
            </a:pPr>
            <a:endParaRPr lang="en-GB" dirty="0">
              <a:solidFill>
                <a:srgbClr val="595959"/>
              </a:solidFill>
            </a:endParaRPr>
          </a:p>
          <a:p>
            <a:pPr marL="285750" indent="-285750">
              <a:buFont typeface="Arial" panose="020B0604020202020204" pitchFamily="34" charset="0"/>
              <a:buChar char="•"/>
              <a:defRPr/>
            </a:pPr>
            <a:r>
              <a:rPr lang="en-GB" dirty="0">
                <a:solidFill>
                  <a:srgbClr val="595959"/>
                </a:solidFill>
              </a:rPr>
              <a:t>The better a problem is diagnosed, the better more targeted the policy solution can be.</a:t>
            </a:r>
          </a:p>
          <a:p>
            <a:pPr marL="285750" indent="-285750">
              <a:buFont typeface="Arial" panose="020B0604020202020204" pitchFamily="34" charset="0"/>
              <a:buChar char="•"/>
              <a:defRPr/>
            </a:pPr>
            <a:endParaRPr lang="en-GB" dirty="0">
              <a:solidFill>
                <a:srgbClr val="595959"/>
              </a:solidFill>
            </a:endParaRPr>
          </a:p>
        </p:txBody>
      </p:sp>
      <p:pic>
        <p:nvPicPr>
          <p:cNvPr id="6" name="Picture 5" descr="A picture containing chart&#10;&#10;Description automatically generated">
            <a:extLst>
              <a:ext uri="{FF2B5EF4-FFF2-40B4-BE49-F238E27FC236}">
                <a16:creationId xmlns:a16="http://schemas.microsoft.com/office/drawing/2014/main" id="{DCEDC486-8ECA-2B05-BB14-E779E1F27A6D}"/>
              </a:ext>
            </a:extLst>
          </p:cNvPr>
          <p:cNvPicPr>
            <a:picLocks noChangeAspect="1"/>
          </p:cNvPicPr>
          <p:nvPr/>
        </p:nvPicPr>
        <p:blipFill rotWithShape="1">
          <a:blip r:embed="rId3">
            <a:extLst>
              <a:ext uri="{28A0092B-C50C-407E-A947-70E740481C1C}">
                <a14:useLocalDpi xmlns:a14="http://schemas.microsoft.com/office/drawing/2010/main" val="0"/>
              </a:ext>
            </a:extLst>
          </a:blip>
          <a:srcRect t="10662"/>
          <a:stretch/>
        </p:blipFill>
        <p:spPr>
          <a:xfrm>
            <a:off x="1407886" y="1314589"/>
            <a:ext cx="8458902" cy="3620268"/>
          </a:xfrm>
          <a:prstGeom prst="rect">
            <a:avLst/>
          </a:prstGeom>
        </p:spPr>
      </p:pic>
    </p:spTree>
    <p:extLst>
      <p:ext uri="{BB962C8B-B14F-4D97-AF65-F5344CB8AC3E}">
        <p14:creationId xmlns:p14="http://schemas.microsoft.com/office/powerpoint/2010/main" val="23576969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271" y="461175"/>
            <a:ext cx="8184426" cy="813294"/>
          </a:xfrm>
        </p:spPr>
        <p:txBody>
          <a:bodyPr/>
          <a:lstStyle/>
          <a:p>
            <a:r>
              <a:rPr lang="en-GB" dirty="0"/>
              <a:t>Process</a:t>
            </a:r>
          </a:p>
        </p:txBody>
      </p:sp>
      <p:sp>
        <p:nvSpPr>
          <p:cNvPr id="4" name="Slide Number Placeholder 3"/>
          <p:cNvSpPr>
            <a:spLocks noGrp="1"/>
          </p:cNvSpPr>
          <p:nvPr>
            <p:ph type="sldNum" sz="quarter" idx="12"/>
          </p:nvPr>
        </p:nvSpPr>
        <p:spPr/>
        <p:txBody>
          <a:bodyPr/>
          <a:lstStyle/>
          <a:p>
            <a:fld id="{ABDB7DC1-6DFD-4804-B81B-5AD5FA162587}" type="slidenum">
              <a:rPr lang="en-US" smtClean="0"/>
              <a:pPr/>
              <a:t>26</a:t>
            </a:fld>
            <a:endParaRPr lang="en-US" dirty="0"/>
          </a:p>
        </p:txBody>
      </p:sp>
      <p:sp>
        <p:nvSpPr>
          <p:cNvPr id="6" name="TextBox 5"/>
          <p:cNvSpPr txBox="1"/>
          <p:nvPr/>
        </p:nvSpPr>
        <p:spPr>
          <a:xfrm>
            <a:off x="957943" y="1323649"/>
            <a:ext cx="9869714" cy="2031325"/>
          </a:xfrm>
          <a:prstGeom prst="rect">
            <a:avLst/>
          </a:prstGeom>
          <a:noFill/>
        </p:spPr>
        <p:txBody>
          <a:bodyPr wrap="square" rtlCol="0">
            <a:spAutoFit/>
          </a:bodyPr>
          <a:lstStyle/>
          <a:p>
            <a:r>
              <a:rPr lang="en-GB" dirty="0"/>
              <a:t>Surveys usually take place in partnership with a domestic trade and investment support organization. </a:t>
            </a:r>
          </a:p>
          <a:p>
            <a:endParaRPr lang="en-GB" dirty="0"/>
          </a:p>
          <a:p>
            <a:r>
              <a:rPr lang="en-GB" dirty="0"/>
              <a:t>The partner organization interviews hundreds of companies using the ITC questionnaire, supported by ITC through training and capacity building. </a:t>
            </a:r>
          </a:p>
          <a:p>
            <a:endParaRPr lang="en-GB" dirty="0"/>
          </a:p>
          <a:p>
            <a:r>
              <a:rPr lang="en-GB" dirty="0"/>
              <a:t>ITC analyses the data, producing a publication with the resulting insights. </a:t>
            </a:r>
          </a:p>
        </p:txBody>
      </p:sp>
      <p:pic>
        <p:nvPicPr>
          <p:cNvPr id="5" name="Picture 4"/>
          <p:cNvPicPr>
            <a:picLocks noChangeAspect="1"/>
          </p:cNvPicPr>
          <p:nvPr/>
        </p:nvPicPr>
        <p:blipFill>
          <a:blip r:embed="rId3"/>
          <a:stretch>
            <a:fillRect/>
          </a:stretch>
        </p:blipFill>
        <p:spPr>
          <a:xfrm>
            <a:off x="1262743" y="3354974"/>
            <a:ext cx="10141426" cy="3401631"/>
          </a:xfrm>
          <a:prstGeom prst="rect">
            <a:avLst/>
          </a:prstGeom>
        </p:spPr>
      </p:pic>
    </p:spTree>
    <p:extLst>
      <p:ext uri="{BB962C8B-B14F-4D97-AF65-F5344CB8AC3E}">
        <p14:creationId xmlns:p14="http://schemas.microsoft.com/office/powerpoint/2010/main" val="1396640479"/>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592" y="2924945"/>
            <a:ext cx="6807230" cy="552471"/>
          </a:xfrm>
        </p:spPr>
        <p:txBody>
          <a:bodyPr/>
          <a:lstStyle/>
          <a:p>
            <a:pPr algn="ctr"/>
            <a:r>
              <a:rPr lang="en-GB" dirty="0"/>
              <a:t>For more information</a:t>
            </a:r>
          </a:p>
        </p:txBody>
      </p:sp>
      <p:sp>
        <p:nvSpPr>
          <p:cNvPr id="3" name="Content Placeholder 2"/>
          <p:cNvSpPr>
            <a:spLocks noGrp="1"/>
          </p:cNvSpPr>
          <p:nvPr>
            <p:ph idx="1"/>
          </p:nvPr>
        </p:nvSpPr>
        <p:spPr>
          <a:xfrm>
            <a:off x="3935760" y="3717033"/>
            <a:ext cx="4104556" cy="432073"/>
          </a:xfrm>
        </p:spPr>
        <p:txBody>
          <a:bodyPr/>
          <a:lstStyle/>
          <a:p>
            <a:pPr algn="ctr"/>
            <a:r>
              <a:rPr lang="en-GB" dirty="0"/>
              <a:t>smecompetitiveness@intracen.org</a:t>
            </a:r>
          </a:p>
        </p:txBody>
      </p:sp>
      <p:sp>
        <p:nvSpPr>
          <p:cNvPr id="4" name="Slide Number Placeholder 3"/>
          <p:cNvSpPr>
            <a:spLocks noGrp="1"/>
          </p:cNvSpPr>
          <p:nvPr>
            <p:ph type="sldNum" sz="quarter" idx="12"/>
          </p:nvPr>
        </p:nvSpPr>
        <p:spPr/>
        <p:txBody>
          <a:bodyPr/>
          <a:lstStyle/>
          <a:p>
            <a:fld id="{ABDB7DC1-6DFD-4804-B81B-5AD5FA162587}" type="slidenum">
              <a:rPr lang="en-US" smtClean="0"/>
              <a:pPr/>
              <a:t>27</a:t>
            </a:fld>
            <a:endParaRPr lang="en-US"/>
          </a:p>
        </p:txBody>
      </p:sp>
      <p:sp>
        <p:nvSpPr>
          <p:cNvPr id="6" name="TextBox 5">
            <a:extLst>
              <a:ext uri="{FF2B5EF4-FFF2-40B4-BE49-F238E27FC236}">
                <a16:creationId xmlns:a16="http://schemas.microsoft.com/office/drawing/2014/main" id="{FAB7CAC1-0E62-E00C-7CF0-C95BBC3E1009}"/>
              </a:ext>
            </a:extLst>
          </p:cNvPr>
          <p:cNvSpPr txBox="1"/>
          <p:nvPr/>
        </p:nvSpPr>
        <p:spPr>
          <a:xfrm>
            <a:off x="2639616" y="4293096"/>
            <a:ext cx="7028284" cy="369332"/>
          </a:xfrm>
          <a:prstGeom prst="rect">
            <a:avLst/>
          </a:prstGeom>
          <a:noFill/>
        </p:spPr>
        <p:txBody>
          <a:bodyPr wrap="square">
            <a:spAutoFit/>
          </a:bodyPr>
          <a:lstStyle/>
          <a:p>
            <a:r>
              <a:rPr lang="en-GB" dirty="0"/>
              <a:t>https://intracen.org/resources/data-and-analysis/research-and-data</a:t>
            </a:r>
          </a:p>
        </p:txBody>
      </p:sp>
    </p:spTree>
    <p:extLst>
      <p:ext uri="{BB962C8B-B14F-4D97-AF65-F5344CB8AC3E}">
        <p14:creationId xmlns:p14="http://schemas.microsoft.com/office/powerpoint/2010/main" val="2348265780"/>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09D7-9117-68BB-89B9-DF0550F0EA51}"/>
              </a:ext>
            </a:extLst>
          </p:cNvPr>
          <p:cNvSpPr>
            <a:spLocks noGrp="1"/>
          </p:cNvSpPr>
          <p:nvPr>
            <p:ph type="title"/>
          </p:nvPr>
        </p:nvSpPr>
        <p:spPr>
          <a:xfrm>
            <a:off x="942977" y="252831"/>
            <a:ext cx="8339046" cy="650277"/>
          </a:xfrm>
        </p:spPr>
        <p:txBody>
          <a:bodyPr/>
          <a:lstStyle/>
          <a:p>
            <a:r>
              <a:rPr lang="en-US" dirty="0"/>
              <a:t>Fragility threatens livelihoods</a:t>
            </a:r>
            <a:br>
              <a:rPr lang="en-US" dirty="0"/>
            </a:br>
            <a:endParaRPr lang="en-GB" dirty="0"/>
          </a:p>
        </p:txBody>
      </p:sp>
      <p:sp>
        <p:nvSpPr>
          <p:cNvPr id="4" name="Content Placeholder 3">
            <a:extLst>
              <a:ext uri="{FF2B5EF4-FFF2-40B4-BE49-F238E27FC236}">
                <a16:creationId xmlns:a16="http://schemas.microsoft.com/office/drawing/2014/main" id="{F06615BB-D4A4-C58E-61DA-0018985BAF75}"/>
              </a:ext>
            </a:extLst>
          </p:cNvPr>
          <p:cNvSpPr>
            <a:spLocks noGrp="1"/>
          </p:cNvSpPr>
          <p:nvPr>
            <p:ph idx="11"/>
          </p:nvPr>
        </p:nvSpPr>
        <p:spPr>
          <a:xfrm>
            <a:off x="942977" y="1104901"/>
            <a:ext cx="10039348" cy="5175130"/>
          </a:xfrm>
        </p:spPr>
        <p:txBody>
          <a:bodyPr>
            <a:normAutofit/>
          </a:bodyPr>
          <a:lstStyle/>
          <a:p>
            <a:r>
              <a:rPr lang="en-US" dirty="0"/>
              <a:t>Countries affected by fragility are </a:t>
            </a:r>
            <a:r>
              <a:rPr lang="en-US" dirty="0">
                <a:solidFill>
                  <a:srgbClr val="C00000"/>
                </a:solidFill>
              </a:rPr>
              <a:t>struggling to achieve most of the SDGs</a:t>
            </a:r>
          </a:p>
          <a:p>
            <a:endParaRPr lang="en-US" dirty="0">
              <a:solidFill>
                <a:srgbClr val="C00000"/>
              </a:solidFill>
            </a:endParaRPr>
          </a:p>
          <a:p>
            <a:endParaRPr lang="en-US" dirty="0">
              <a:solidFill>
                <a:srgbClr val="C00000"/>
              </a:solidFill>
            </a:endParaRPr>
          </a:p>
          <a:p>
            <a:endParaRPr lang="en-US" dirty="0"/>
          </a:p>
          <a:p>
            <a:endParaRPr lang="en-US" dirty="0"/>
          </a:p>
          <a:p>
            <a:endParaRPr lang="en-US" dirty="0"/>
          </a:p>
          <a:p>
            <a:endParaRPr lang="en-US" dirty="0"/>
          </a:p>
          <a:p>
            <a:endParaRPr lang="en-US" dirty="0"/>
          </a:p>
          <a:p>
            <a:endParaRPr lang="en-GB" dirty="0"/>
          </a:p>
        </p:txBody>
      </p:sp>
      <p:sp>
        <p:nvSpPr>
          <p:cNvPr id="5" name="Footer Placeholder 5">
            <a:extLst>
              <a:ext uri="{FF2B5EF4-FFF2-40B4-BE49-F238E27FC236}">
                <a16:creationId xmlns:a16="http://schemas.microsoft.com/office/drawing/2014/main" id="{EC64B3D5-A60A-CFBE-967A-59118DE28150}"/>
              </a:ext>
            </a:extLst>
          </p:cNvPr>
          <p:cNvSpPr>
            <a:spLocks noGrp="1"/>
          </p:cNvSpPr>
          <p:nvPr>
            <p:ph type="ftr" sz="quarter" idx="3"/>
          </p:nvPr>
        </p:nvSpPr>
        <p:spPr>
          <a:xfrm>
            <a:off x="943201" y="6418262"/>
            <a:ext cx="5116054" cy="365125"/>
          </a:xfrm>
        </p:spPr>
        <p:txBody>
          <a:bodyPr/>
          <a:lstStyle/>
          <a:p>
            <a:r>
              <a:rPr lang="en-US" dirty="0"/>
              <a:t>SME Competitiveness Outlook 2023 </a:t>
            </a:r>
          </a:p>
        </p:txBody>
      </p:sp>
      <p:pic>
        <p:nvPicPr>
          <p:cNvPr id="11" name="Picture 10">
            <a:extLst>
              <a:ext uri="{FF2B5EF4-FFF2-40B4-BE49-F238E27FC236}">
                <a16:creationId xmlns:a16="http://schemas.microsoft.com/office/drawing/2014/main" id="{E7A9588A-E066-928A-25E7-AB404CE00956}"/>
              </a:ext>
            </a:extLst>
          </p:cNvPr>
          <p:cNvPicPr>
            <a:picLocks noChangeAspect="1"/>
          </p:cNvPicPr>
          <p:nvPr/>
        </p:nvPicPr>
        <p:blipFill>
          <a:blip r:embed="rId3"/>
          <a:stretch>
            <a:fillRect/>
          </a:stretch>
        </p:blipFill>
        <p:spPr>
          <a:xfrm>
            <a:off x="1597953" y="1814052"/>
            <a:ext cx="8729396" cy="3886687"/>
          </a:xfrm>
          <a:prstGeom prst="rect">
            <a:avLst/>
          </a:prstGeom>
        </p:spPr>
      </p:pic>
    </p:spTree>
    <p:extLst>
      <p:ext uri="{BB962C8B-B14F-4D97-AF65-F5344CB8AC3E}">
        <p14:creationId xmlns:p14="http://schemas.microsoft.com/office/powerpoint/2010/main" val="3017320875"/>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09D7-9117-68BB-89B9-DF0550F0EA51}"/>
              </a:ext>
            </a:extLst>
          </p:cNvPr>
          <p:cNvSpPr>
            <a:spLocks noGrp="1"/>
          </p:cNvSpPr>
          <p:nvPr>
            <p:ph type="title"/>
          </p:nvPr>
        </p:nvSpPr>
        <p:spPr>
          <a:xfrm>
            <a:off x="942977" y="252831"/>
            <a:ext cx="8339046" cy="650277"/>
          </a:xfrm>
        </p:spPr>
        <p:txBody>
          <a:bodyPr/>
          <a:lstStyle/>
          <a:p>
            <a:r>
              <a:rPr lang="en-US" dirty="0"/>
              <a:t>… and in the future</a:t>
            </a:r>
            <a:br>
              <a:rPr lang="en-US" dirty="0"/>
            </a:br>
            <a:endParaRPr lang="en-GB" dirty="0"/>
          </a:p>
        </p:txBody>
      </p:sp>
      <p:sp>
        <p:nvSpPr>
          <p:cNvPr id="4" name="Content Placeholder 3">
            <a:extLst>
              <a:ext uri="{FF2B5EF4-FFF2-40B4-BE49-F238E27FC236}">
                <a16:creationId xmlns:a16="http://schemas.microsoft.com/office/drawing/2014/main" id="{F06615BB-D4A4-C58E-61DA-0018985BAF75}"/>
              </a:ext>
            </a:extLst>
          </p:cNvPr>
          <p:cNvSpPr>
            <a:spLocks noGrp="1"/>
          </p:cNvSpPr>
          <p:nvPr>
            <p:ph idx="11"/>
          </p:nvPr>
        </p:nvSpPr>
        <p:spPr>
          <a:xfrm>
            <a:off x="942977" y="1104901"/>
            <a:ext cx="10039348" cy="5175130"/>
          </a:xfrm>
        </p:spPr>
        <p:txBody>
          <a:bodyPr>
            <a:normAutofit/>
          </a:bodyPr>
          <a:lstStyle/>
          <a:p>
            <a:r>
              <a:rPr lang="en-US" dirty="0"/>
              <a:t>Conflict is </a:t>
            </a:r>
            <a:r>
              <a:rPr lang="en-US" dirty="0">
                <a:solidFill>
                  <a:srgbClr val="C00000"/>
                </a:solidFill>
              </a:rPr>
              <a:t>dragging out over time</a:t>
            </a:r>
            <a:r>
              <a:rPr lang="en-US" dirty="0"/>
              <a:t>, involving </a:t>
            </a:r>
            <a:r>
              <a:rPr lang="en-US" dirty="0">
                <a:solidFill>
                  <a:srgbClr val="C00000"/>
                </a:solidFill>
              </a:rPr>
              <a:t>more countries </a:t>
            </a:r>
            <a:r>
              <a:rPr lang="en-US" dirty="0"/>
              <a:t>and with </a:t>
            </a:r>
            <a:r>
              <a:rPr lang="en-US" dirty="0">
                <a:solidFill>
                  <a:srgbClr val="C00000"/>
                </a:solidFill>
              </a:rPr>
              <a:t>more spillover</a:t>
            </a:r>
            <a:r>
              <a:rPr lang="en-US" dirty="0"/>
              <a:t> effects </a:t>
            </a:r>
          </a:p>
          <a:p>
            <a:endParaRPr lang="en-US" dirty="0">
              <a:solidFill>
                <a:srgbClr val="C00000"/>
              </a:solidFill>
            </a:endParaRPr>
          </a:p>
          <a:p>
            <a:endParaRPr lang="en-US" dirty="0">
              <a:solidFill>
                <a:srgbClr val="C00000"/>
              </a:solidFill>
            </a:endParaRPr>
          </a:p>
          <a:p>
            <a:endParaRPr lang="en-US" dirty="0"/>
          </a:p>
          <a:p>
            <a:endParaRPr lang="en-US" dirty="0"/>
          </a:p>
          <a:p>
            <a:endParaRPr lang="en-US" dirty="0"/>
          </a:p>
          <a:p>
            <a:endParaRPr lang="en-US" dirty="0"/>
          </a:p>
          <a:p>
            <a:endParaRPr lang="en-US" dirty="0"/>
          </a:p>
          <a:p>
            <a:endParaRPr lang="en-GB" dirty="0"/>
          </a:p>
        </p:txBody>
      </p:sp>
      <p:sp>
        <p:nvSpPr>
          <p:cNvPr id="5" name="Footer Placeholder 5">
            <a:extLst>
              <a:ext uri="{FF2B5EF4-FFF2-40B4-BE49-F238E27FC236}">
                <a16:creationId xmlns:a16="http://schemas.microsoft.com/office/drawing/2014/main" id="{EC64B3D5-A60A-CFBE-967A-59118DE28150}"/>
              </a:ext>
            </a:extLst>
          </p:cNvPr>
          <p:cNvSpPr>
            <a:spLocks noGrp="1"/>
          </p:cNvSpPr>
          <p:nvPr>
            <p:ph type="ftr" sz="quarter" idx="3"/>
          </p:nvPr>
        </p:nvSpPr>
        <p:spPr>
          <a:xfrm>
            <a:off x="943201" y="6418262"/>
            <a:ext cx="5116054" cy="365125"/>
          </a:xfrm>
        </p:spPr>
        <p:txBody>
          <a:bodyPr/>
          <a:lstStyle/>
          <a:p>
            <a:r>
              <a:rPr lang="en-US" dirty="0"/>
              <a:t>SME Competitiveness Outlook 2023 </a:t>
            </a:r>
          </a:p>
        </p:txBody>
      </p:sp>
      <p:pic>
        <p:nvPicPr>
          <p:cNvPr id="8" name="Picture 7">
            <a:extLst>
              <a:ext uri="{FF2B5EF4-FFF2-40B4-BE49-F238E27FC236}">
                <a16:creationId xmlns:a16="http://schemas.microsoft.com/office/drawing/2014/main" id="{FC94A5A2-933C-3B37-061F-CE0D88294D20}"/>
              </a:ext>
            </a:extLst>
          </p:cNvPr>
          <p:cNvPicPr>
            <a:picLocks noChangeAspect="1"/>
          </p:cNvPicPr>
          <p:nvPr/>
        </p:nvPicPr>
        <p:blipFill>
          <a:blip r:embed="rId3"/>
          <a:stretch>
            <a:fillRect/>
          </a:stretch>
        </p:blipFill>
        <p:spPr>
          <a:xfrm>
            <a:off x="3125352" y="2166915"/>
            <a:ext cx="5867805" cy="3406555"/>
          </a:xfrm>
          <a:prstGeom prst="rect">
            <a:avLst/>
          </a:prstGeom>
        </p:spPr>
      </p:pic>
    </p:spTree>
    <p:extLst>
      <p:ext uri="{BB962C8B-B14F-4D97-AF65-F5344CB8AC3E}">
        <p14:creationId xmlns:p14="http://schemas.microsoft.com/office/powerpoint/2010/main" val="1771810523"/>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09D7-9117-68BB-89B9-DF0550F0EA51}"/>
              </a:ext>
            </a:extLst>
          </p:cNvPr>
          <p:cNvSpPr>
            <a:spLocks noGrp="1"/>
          </p:cNvSpPr>
          <p:nvPr>
            <p:ph type="title"/>
          </p:nvPr>
        </p:nvSpPr>
        <p:spPr>
          <a:xfrm>
            <a:off x="942976" y="252831"/>
            <a:ext cx="9279326" cy="650277"/>
          </a:xfrm>
        </p:spPr>
        <p:txBody>
          <a:bodyPr/>
          <a:lstStyle/>
          <a:p>
            <a:r>
              <a:rPr lang="en-US" dirty="0"/>
              <a:t>Why small businesses matter in fragility?</a:t>
            </a:r>
            <a:endParaRPr lang="en-GB" dirty="0"/>
          </a:p>
        </p:txBody>
      </p:sp>
      <p:sp>
        <p:nvSpPr>
          <p:cNvPr id="4" name="Content Placeholder 3">
            <a:extLst>
              <a:ext uri="{FF2B5EF4-FFF2-40B4-BE49-F238E27FC236}">
                <a16:creationId xmlns:a16="http://schemas.microsoft.com/office/drawing/2014/main" id="{F06615BB-D4A4-C58E-61DA-0018985BAF75}"/>
              </a:ext>
            </a:extLst>
          </p:cNvPr>
          <p:cNvSpPr>
            <a:spLocks noGrp="1"/>
          </p:cNvSpPr>
          <p:nvPr>
            <p:ph idx="11"/>
          </p:nvPr>
        </p:nvSpPr>
        <p:spPr>
          <a:xfrm>
            <a:off x="942977" y="1104901"/>
            <a:ext cx="10039348" cy="5175130"/>
          </a:xfrm>
        </p:spPr>
        <p:txBody>
          <a:bodyPr>
            <a:normAutofit fontScale="92500"/>
          </a:bodyPr>
          <a:lstStyle/>
          <a:p>
            <a:r>
              <a:rPr lang="en-US" dirty="0"/>
              <a:t>In fragile settings, MSMEs comprise </a:t>
            </a:r>
            <a:r>
              <a:rPr lang="en-US" dirty="0">
                <a:solidFill>
                  <a:srgbClr val="C00000"/>
                </a:solidFill>
              </a:rPr>
              <a:t>90% of all businesses</a:t>
            </a:r>
            <a:r>
              <a:rPr lang="en-US" dirty="0"/>
              <a:t>, with a stronger presence of smaller firms</a:t>
            </a:r>
          </a:p>
          <a:p>
            <a:endParaRPr lang="en-US" dirty="0">
              <a:solidFill>
                <a:srgbClr val="C00000"/>
              </a:solidFill>
            </a:endParaRPr>
          </a:p>
          <a:p>
            <a:endParaRPr lang="en-US" dirty="0">
              <a:solidFill>
                <a:srgbClr val="C00000"/>
              </a:solidFill>
            </a:endParaRPr>
          </a:p>
          <a:p>
            <a:endParaRPr lang="en-US" dirty="0"/>
          </a:p>
          <a:p>
            <a:endParaRPr lang="en-US" dirty="0"/>
          </a:p>
          <a:p>
            <a:endParaRPr lang="en-US" dirty="0"/>
          </a:p>
          <a:p>
            <a:r>
              <a:rPr lang="en-US" dirty="0"/>
              <a:t>If they </a:t>
            </a:r>
            <a:r>
              <a:rPr lang="en-US" dirty="0">
                <a:solidFill>
                  <a:srgbClr val="C00000"/>
                </a:solidFill>
              </a:rPr>
              <a:t>survive</a:t>
            </a:r>
            <a:r>
              <a:rPr lang="en-US" dirty="0"/>
              <a:t>, they can provide some of the jobs, goods and services needed to meet basic societal needs, helping </a:t>
            </a:r>
            <a:r>
              <a:rPr lang="en-US" dirty="0">
                <a:solidFill>
                  <a:srgbClr val="C00000"/>
                </a:solidFill>
              </a:rPr>
              <a:t>sustain the livelihoods </a:t>
            </a:r>
            <a:r>
              <a:rPr lang="en-US" dirty="0"/>
              <a:t>of millions</a:t>
            </a:r>
          </a:p>
          <a:p>
            <a:endParaRPr lang="en-US" sz="1300" dirty="0"/>
          </a:p>
          <a:p>
            <a:r>
              <a:rPr lang="en-US" dirty="0"/>
              <a:t>If they are set on a </a:t>
            </a:r>
            <a:r>
              <a:rPr lang="en-US" dirty="0">
                <a:solidFill>
                  <a:srgbClr val="C00000"/>
                </a:solidFill>
              </a:rPr>
              <a:t>growth</a:t>
            </a:r>
            <a:r>
              <a:rPr lang="en-US" dirty="0"/>
              <a:t> trajectory, they are more likely to take off once peace takes hold, helping </a:t>
            </a:r>
            <a:r>
              <a:rPr lang="en-US" dirty="0">
                <a:solidFill>
                  <a:srgbClr val="C00000"/>
                </a:solidFill>
              </a:rPr>
              <a:t>sustain long-term stability</a:t>
            </a:r>
          </a:p>
          <a:p>
            <a:endParaRPr lang="en-US" dirty="0"/>
          </a:p>
        </p:txBody>
      </p:sp>
      <p:sp>
        <p:nvSpPr>
          <p:cNvPr id="5" name="Footer Placeholder 5">
            <a:extLst>
              <a:ext uri="{FF2B5EF4-FFF2-40B4-BE49-F238E27FC236}">
                <a16:creationId xmlns:a16="http://schemas.microsoft.com/office/drawing/2014/main" id="{EC64B3D5-A60A-CFBE-967A-59118DE28150}"/>
              </a:ext>
            </a:extLst>
          </p:cNvPr>
          <p:cNvSpPr>
            <a:spLocks noGrp="1"/>
          </p:cNvSpPr>
          <p:nvPr>
            <p:ph type="ftr" sz="quarter" idx="3"/>
          </p:nvPr>
        </p:nvSpPr>
        <p:spPr>
          <a:xfrm>
            <a:off x="943201" y="6418262"/>
            <a:ext cx="5116054" cy="365125"/>
          </a:xfrm>
        </p:spPr>
        <p:txBody>
          <a:bodyPr/>
          <a:lstStyle/>
          <a:p>
            <a:r>
              <a:rPr lang="en-US" dirty="0"/>
              <a:t>SME Competitiveness Outlook 2023 </a:t>
            </a:r>
          </a:p>
        </p:txBody>
      </p:sp>
      <p:pic>
        <p:nvPicPr>
          <p:cNvPr id="8" name="Picture 7">
            <a:extLst>
              <a:ext uri="{FF2B5EF4-FFF2-40B4-BE49-F238E27FC236}">
                <a16:creationId xmlns:a16="http://schemas.microsoft.com/office/drawing/2014/main" id="{518488E0-6C45-2556-A561-0359F4E3202F}"/>
              </a:ext>
            </a:extLst>
          </p:cNvPr>
          <p:cNvPicPr>
            <a:picLocks noChangeAspect="1"/>
          </p:cNvPicPr>
          <p:nvPr/>
        </p:nvPicPr>
        <p:blipFill>
          <a:blip r:embed="rId3"/>
          <a:stretch>
            <a:fillRect/>
          </a:stretch>
        </p:blipFill>
        <p:spPr>
          <a:xfrm>
            <a:off x="942976" y="2208112"/>
            <a:ext cx="9953897" cy="1712020"/>
          </a:xfrm>
          <a:prstGeom prst="rect">
            <a:avLst/>
          </a:prstGeom>
        </p:spPr>
      </p:pic>
    </p:spTree>
    <p:extLst>
      <p:ext uri="{BB962C8B-B14F-4D97-AF65-F5344CB8AC3E}">
        <p14:creationId xmlns:p14="http://schemas.microsoft.com/office/powerpoint/2010/main" val="351706359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09D7-9117-68BB-89B9-DF0550F0EA51}"/>
              </a:ext>
            </a:extLst>
          </p:cNvPr>
          <p:cNvSpPr>
            <a:spLocks noGrp="1"/>
          </p:cNvSpPr>
          <p:nvPr>
            <p:ph type="title"/>
          </p:nvPr>
        </p:nvSpPr>
        <p:spPr>
          <a:xfrm>
            <a:off x="942976" y="252831"/>
            <a:ext cx="9279326" cy="650277"/>
          </a:xfrm>
        </p:spPr>
        <p:txBody>
          <a:bodyPr/>
          <a:lstStyle/>
          <a:p>
            <a:r>
              <a:rPr lang="en-CH" dirty="0"/>
              <a:t>Most firms are hurt by fragility...</a:t>
            </a:r>
            <a:endParaRPr lang="en-GB" dirty="0"/>
          </a:p>
        </p:txBody>
      </p:sp>
      <p:sp>
        <p:nvSpPr>
          <p:cNvPr id="5" name="Footer Placeholder 5">
            <a:extLst>
              <a:ext uri="{FF2B5EF4-FFF2-40B4-BE49-F238E27FC236}">
                <a16:creationId xmlns:a16="http://schemas.microsoft.com/office/drawing/2014/main" id="{EC64B3D5-A60A-CFBE-967A-59118DE28150}"/>
              </a:ext>
            </a:extLst>
          </p:cNvPr>
          <p:cNvSpPr>
            <a:spLocks noGrp="1"/>
          </p:cNvSpPr>
          <p:nvPr>
            <p:ph type="ftr" sz="quarter" idx="3"/>
          </p:nvPr>
        </p:nvSpPr>
        <p:spPr>
          <a:xfrm>
            <a:off x="943201" y="6418262"/>
            <a:ext cx="5116054" cy="365125"/>
          </a:xfrm>
        </p:spPr>
        <p:txBody>
          <a:bodyPr/>
          <a:lstStyle/>
          <a:p>
            <a:r>
              <a:rPr lang="en-US" dirty="0"/>
              <a:t>SME Competitiveness Outlook 2023 </a:t>
            </a:r>
          </a:p>
        </p:txBody>
      </p:sp>
      <p:pic>
        <p:nvPicPr>
          <p:cNvPr id="7" name="Picture 6">
            <a:extLst>
              <a:ext uri="{FF2B5EF4-FFF2-40B4-BE49-F238E27FC236}">
                <a16:creationId xmlns:a16="http://schemas.microsoft.com/office/drawing/2014/main" id="{B0F5386D-46E4-BE16-CC88-8338FBAF80E6}"/>
              </a:ext>
            </a:extLst>
          </p:cNvPr>
          <p:cNvPicPr>
            <a:picLocks noChangeAspect="1"/>
          </p:cNvPicPr>
          <p:nvPr/>
        </p:nvPicPr>
        <p:blipFill>
          <a:blip r:embed="rId3"/>
          <a:stretch>
            <a:fillRect/>
          </a:stretch>
        </p:blipFill>
        <p:spPr>
          <a:xfrm>
            <a:off x="1105540" y="1742591"/>
            <a:ext cx="9980919" cy="3372817"/>
          </a:xfrm>
          <a:prstGeom prst="rect">
            <a:avLst/>
          </a:prstGeom>
        </p:spPr>
      </p:pic>
    </p:spTree>
    <p:extLst>
      <p:ext uri="{BB962C8B-B14F-4D97-AF65-F5344CB8AC3E}">
        <p14:creationId xmlns:p14="http://schemas.microsoft.com/office/powerpoint/2010/main" val="420324501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7A7D6FA-029E-20F3-DE31-52885B3FA3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DCEE7-B967-B0F5-A64F-0A842653EDF5}"/>
              </a:ext>
            </a:extLst>
          </p:cNvPr>
          <p:cNvSpPr>
            <a:spLocks noGrp="1"/>
          </p:cNvSpPr>
          <p:nvPr>
            <p:ph type="title"/>
          </p:nvPr>
        </p:nvSpPr>
        <p:spPr>
          <a:xfrm>
            <a:off x="942976" y="252831"/>
            <a:ext cx="9279326" cy="650277"/>
          </a:xfrm>
        </p:spPr>
        <p:txBody>
          <a:bodyPr/>
          <a:lstStyle/>
          <a:p>
            <a:r>
              <a:rPr lang="en-GB" dirty="0"/>
              <a:t>Greater start-up costs</a:t>
            </a:r>
          </a:p>
        </p:txBody>
      </p:sp>
      <p:sp>
        <p:nvSpPr>
          <p:cNvPr id="5" name="Footer Placeholder 5">
            <a:extLst>
              <a:ext uri="{FF2B5EF4-FFF2-40B4-BE49-F238E27FC236}">
                <a16:creationId xmlns:a16="http://schemas.microsoft.com/office/drawing/2014/main" id="{7ED2B9D8-B1B4-94DD-8764-FACF9EDE8D2E}"/>
              </a:ext>
            </a:extLst>
          </p:cNvPr>
          <p:cNvSpPr>
            <a:spLocks noGrp="1"/>
          </p:cNvSpPr>
          <p:nvPr>
            <p:ph type="ftr" sz="quarter" idx="3"/>
          </p:nvPr>
        </p:nvSpPr>
        <p:spPr>
          <a:xfrm>
            <a:off x="943201" y="6418262"/>
            <a:ext cx="5116054" cy="365125"/>
          </a:xfrm>
        </p:spPr>
        <p:txBody>
          <a:bodyPr/>
          <a:lstStyle/>
          <a:p>
            <a:r>
              <a:rPr lang="en-US"/>
              <a:t>SME Competitiveness Outlook 2023 </a:t>
            </a:r>
            <a:endParaRPr lang="en-US" dirty="0"/>
          </a:p>
        </p:txBody>
      </p:sp>
      <p:sp>
        <p:nvSpPr>
          <p:cNvPr id="4" name="TextBox 3">
            <a:extLst>
              <a:ext uri="{FF2B5EF4-FFF2-40B4-BE49-F238E27FC236}">
                <a16:creationId xmlns:a16="http://schemas.microsoft.com/office/drawing/2014/main" id="{F909A105-0352-7A93-F103-415727864E24}"/>
              </a:ext>
            </a:extLst>
          </p:cNvPr>
          <p:cNvSpPr txBox="1"/>
          <p:nvPr/>
        </p:nvSpPr>
        <p:spPr>
          <a:xfrm>
            <a:off x="942976" y="1474253"/>
            <a:ext cx="4431129" cy="2186432"/>
          </a:xfrm>
          <a:prstGeom prst="rect">
            <a:avLst/>
          </a:prstGeom>
          <a:noFill/>
        </p:spPr>
        <p:txBody>
          <a:bodyPr wrap="square">
            <a:spAutoFit/>
          </a:bodyPr>
          <a:lstStyle/>
          <a:p>
            <a:pPr>
              <a:lnSpc>
                <a:spcPct val="115000"/>
              </a:lnSpc>
            </a:pPr>
            <a:r>
              <a:rPr lang="en-GB" sz="2000" dirty="0">
                <a:latin typeface="Public Sans Light" pitchFamily="2" charset="0"/>
              </a:rPr>
              <a:t>The </a:t>
            </a:r>
            <a:r>
              <a:rPr lang="en-GB" sz="2000" dirty="0">
                <a:solidFill>
                  <a:srgbClr val="C00000"/>
                </a:solidFill>
                <a:latin typeface="Public Sans Light" pitchFamily="2" charset="0"/>
              </a:rPr>
              <a:t>cost of starting a business </a:t>
            </a:r>
            <a:r>
              <a:rPr lang="en-GB" sz="2000" dirty="0">
                <a:latin typeface="Public Sans Light" pitchFamily="2" charset="0"/>
              </a:rPr>
              <a:t>in fragile settings is:</a:t>
            </a:r>
          </a:p>
          <a:p>
            <a:pPr>
              <a:lnSpc>
                <a:spcPct val="115000"/>
              </a:lnSpc>
            </a:pPr>
            <a:endParaRPr lang="en-GB" sz="2000" dirty="0">
              <a:latin typeface="Public Sans Light" pitchFamily="2" charset="0"/>
            </a:endParaRPr>
          </a:p>
          <a:p>
            <a:pPr marL="342900" indent="-342900">
              <a:lnSpc>
                <a:spcPct val="115000"/>
              </a:lnSpc>
              <a:buFont typeface="Arial" panose="020B0604020202020204" pitchFamily="34" charset="0"/>
              <a:buChar char="•"/>
            </a:pPr>
            <a:r>
              <a:rPr lang="en-GB" sz="2000" dirty="0">
                <a:solidFill>
                  <a:srgbClr val="C00000"/>
                </a:solidFill>
                <a:latin typeface="Public Sans Light" pitchFamily="2" charset="0"/>
              </a:rPr>
              <a:t>twice </a:t>
            </a:r>
            <a:r>
              <a:rPr lang="en-GB" sz="2000" dirty="0">
                <a:latin typeface="Public Sans Light" pitchFamily="2" charset="0"/>
              </a:rPr>
              <a:t>the world average, and </a:t>
            </a:r>
          </a:p>
          <a:p>
            <a:pPr marL="342900" indent="-342900">
              <a:lnSpc>
                <a:spcPct val="115000"/>
              </a:lnSpc>
              <a:buFont typeface="Arial" panose="020B0604020202020204" pitchFamily="34" charset="0"/>
              <a:buChar char="•"/>
            </a:pPr>
            <a:r>
              <a:rPr lang="en-GB" sz="2000" dirty="0">
                <a:latin typeface="Public Sans Light" pitchFamily="2" charset="0"/>
              </a:rPr>
              <a:t>more than </a:t>
            </a:r>
            <a:r>
              <a:rPr lang="en-GB" sz="2000" dirty="0">
                <a:solidFill>
                  <a:srgbClr val="C00000"/>
                </a:solidFill>
                <a:latin typeface="Public Sans Light" pitchFamily="2" charset="0"/>
              </a:rPr>
              <a:t>15 times </a:t>
            </a:r>
            <a:r>
              <a:rPr lang="en-GB" sz="2000" dirty="0">
                <a:latin typeface="Public Sans Light" pitchFamily="2" charset="0"/>
              </a:rPr>
              <a:t>the cost in high-income countries. </a:t>
            </a:r>
          </a:p>
        </p:txBody>
      </p:sp>
      <p:pic>
        <p:nvPicPr>
          <p:cNvPr id="8" name="Picture 7">
            <a:extLst>
              <a:ext uri="{FF2B5EF4-FFF2-40B4-BE49-F238E27FC236}">
                <a16:creationId xmlns:a16="http://schemas.microsoft.com/office/drawing/2014/main" id="{356D4E06-C5CA-98FF-6347-B6085EA0F790}"/>
              </a:ext>
            </a:extLst>
          </p:cNvPr>
          <p:cNvPicPr>
            <a:picLocks noChangeAspect="1"/>
          </p:cNvPicPr>
          <p:nvPr/>
        </p:nvPicPr>
        <p:blipFill>
          <a:blip r:embed="rId3"/>
          <a:stretch>
            <a:fillRect/>
          </a:stretch>
        </p:blipFill>
        <p:spPr>
          <a:xfrm>
            <a:off x="5094903" y="1159780"/>
            <a:ext cx="6776255" cy="5704149"/>
          </a:xfrm>
          <a:prstGeom prst="rect">
            <a:avLst/>
          </a:prstGeom>
        </p:spPr>
      </p:pic>
    </p:spTree>
    <p:extLst>
      <p:ext uri="{BB962C8B-B14F-4D97-AF65-F5344CB8AC3E}">
        <p14:creationId xmlns:p14="http://schemas.microsoft.com/office/powerpoint/2010/main" val="347175640"/>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45D0772-5399-18A9-DB86-D6E6BC134A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B19B9D-B22D-7092-CA18-284719ADCE54}"/>
              </a:ext>
            </a:extLst>
          </p:cNvPr>
          <p:cNvSpPr>
            <a:spLocks noGrp="1"/>
          </p:cNvSpPr>
          <p:nvPr>
            <p:ph type="title"/>
          </p:nvPr>
        </p:nvSpPr>
        <p:spPr>
          <a:xfrm>
            <a:off x="942976" y="252831"/>
            <a:ext cx="9279326" cy="650277"/>
          </a:xfrm>
        </p:spPr>
        <p:txBody>
          <a:bodyPr/>
          <a:lstStyle/>
          <a:p>
            <a:r>
              <a:rPr lang="en-US" dirty="0"/>
              <a:t>Self-employment is high, mostly out of necessity</a:t>
            </a:r>
            <a:endParaRPr lang="en-GB" dirty="0"/>
          </a:p>
        </p:txBody>
      </p:sp>
      <p:sp>
        <p:nvSpPr>
          <p:cNvPr id="5" name="Footer Placeholder 5">
            <a:extLst>
              <a:ext uri="{FF2B5EF4-FFF2-40B4-BE49-F238E27FC236}">
                <a16:creationId xmlns:a16="http://schemas.microsoft.com/office/drawing/2014/main" id="{7FFF627F-DA12-6459-7DC7-935552BD1A3F}"/>
              </a:ext>
            </a:extLst>
          </p:cNvPr>
          <p:cNvSpPr>
            <a:spLocks noGrp="1"/>
          </p:cNvSpPr>
          <p:nvPr>
            <p:ph type="ftr" sz="quarter" idx="3"/>
          </p:nvPr>
        </p:nvSpPr>
        <p:spPr>
          <a:xfrm>
            <a:off x="943201" y="6418262"/>
            <a:ext cx="5116054" cy="365125"/>
          </a:xfrm>
        </p:spPr>
        <p:txBody>
          <a:bodyPr/>
          <a:lstStyle/>
          <a:p>
            <a:r>
              <a:rPr lang="en-US" dirty="0"/>
              <a:t>SME Competitiveness Outlook 2023 </a:t>
            </a:r>
          </a:p>
        </p:txBody>
      </p:sp>
      <p:sp>
        <p:nvSpPr>
          <p:cNvPr id="4" name="TextBox 3">
            <a:extLst>
              <a:ext uri="{FF2B5EF4-FFF2-40B4-BE49-F238E27FC236}">
                <a16:creationId xmlns:a16="http://schemas.microsoft.com/office/drawing/2014/main" id="{AA360871-AD07-DA55-2F44-4DB5BA5E87FB}"/>
              </a:ext>
            </a:extLst>
          </p:cNvPr>
          <p:cNvSpPr txBox="1"/>
          <p:nvPr/>
        </p:nvSpPr>
        <p:spPr>
          <a:xfrm>
            <a:off x="907255" y="2182139"/>
            <a:ext cx="5383222" cy="1124603"/>
          </a:xfrm>
          <a:prstGeom prst="rect">
            <a:avLst/>
          </a:prstGeom>
          <a:noFill/>
        </p:spPr>
        <p:txBody>
          <a:bodyPr wrap="square">
            <a:spAutoFit/>
          </a:bodyPr>
          <a:lstStyle/>
          <a:p>
            <a:pPr>
              <a:lnSpc>
                <a:spcPct val="115000"/>
              </a:lnSpc>
            </a:pPr>
            <a:r>
              <a:rPr lang="en-US" sz="2000" dirty="0">
                <a:latin typeface="Public Sans Light" pitchFamily="2" charset="0"/>
              </a:rPr>
              <a:t>Because informality is prevalent and salaried occupations are rare, </a:t>
            </a:r>
            <a:r>
              <a:rPr lang="en-US" sz="2000" dirty="0">
                <a:solidFill>
                  <a:srgbClr val="C00000"/>
                </a:solidFill>
                <a:latin typeface="Public Sans Light" pitchFamily="2" charset="0"/>
              </a:rPr>
              <a:t>self-employment </a:t>
            </a:r>
            <a:r>
              <a:rPr lang="en-US" sz="2000" dirty="0">
                <a:latin typeface="Public Sans Light" pitchFamily="2" charset="0"/>
              </a:rPr>
              <a:t>becomes a </a:t>
            </a:r>
            <a:r>
              <a:rPr lang="en-US" sz="2000" dirty="0">
                <a:solidFill>
                  <a:srgbClr val="C00000"/>
                </a:solidFill>
                <a:latin typeface="Public Sans Light" pitchFamily="2" charset="0"/>
              </a:rPr>
              <a:t>coping mechanism</a:t>
            </a:r>
            <a:r>
              <a:rPr lang="en-US" sz="2000" dirty="0">
                <a:latin typeface="Public Sans Light" pitchFamily="2" charset="0"/>
              </a:rPr>
              <a:t>. </a:t>
            </a:r>
          </a:p>
        </p:txBody>
      </p:sp>
      <p:pic>
        <p:nvPicPr>
          <p:cNvPr id="6" name="Picture 5">
            <a:extLst>
              <a:ext uri="{FF2B5EF4-FFF2-40B4-BE49-F238E27FC236}">
                <a16:creationId xmlns:a16="http://schemas.microsoft.com/office/drawing/2014/main" id="{711A05FE-5D1D-3106-7684-B6FAAD57B147}"/>
              </a:ext>
            </a:extLst>
          </p:cNvPr>
          <p:cNvPicPr>
            <a:picLocks noChangeAspect="1"/>
          </p:cNvPicPr>
          <p:nvPr/>
        </p:nvPicPr>
        <p:blipFill>
          <a:blip r:embed="rId3"/>
          <a:stretch>
            <a:fillRect/>
          </a:stretch>
        </p:blipFill>
        <p:spPr>
          <a:xfrm>
            <a:off x="1019550" y="3630389"/>
            <a:ext cx="5459570" cy="1624049"/>
          </a:xfrm>
          <a:prstGeom prst="rect">
            <a:avLst/>
          </a:prstGeom>
        </p:spPr>
      </p:pic>
      <p:pic>
        <p:nvPicPr>
          <p:cNvPr id="8" name="Picture 7">
            <a:extLst>
              <a:ext uri="{FF2B5EF4-FFF2-40B4-BE49-F238E27FC236}">
                <a16:creationId xmlns:a16="http://schemas.microsoft.com/office/drawing/2014/main" id="{C66D2316-3375-97F1-903A-5FC07BFF1F71}"/>
              </a:ext>
            </a:extLst>
          </p:cNvPr>
          <p:cNvPicPr>
            <a:picLocks noChangeAspect="1"/>
          </p:cNvPicPr>
          <p:nvPr/>
        </p:nvPicPr>
        <p:blipFill>
          <a:blip r:embed="rId4"/>
          <a:stretch>
            <a:fillRect/>
          </a:stretch>
        </p:blipFill>
        <p:spPr>
          <a:xfrm>
            <a:off x="6402771" y="1627897"/>
            <a:ext cx="5259840" cy="3972389"/>
          </a:xfrm>
          <a:prstGeom prst="rect">
            <a:avLst/>
          </a:prstGeom>
        </p:spPr>
      </p:pic>
    </p:spTree>
    <p:extLst>
      <p:ext uri="{BB962C8B-B14F-4D97-AF65-F5344CB8AC3E}">
        <p14:creationId xmlns:p14="http://schemas.microsoft.com/office/powerpoint/2010/main" val="328540619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10A8102-0912-E37D-B924-69ADE3EA24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2772F-BB11-5B26-0695-F91D0C4D5999}"/>
              </a:ext>
            </a:extLst>
          </p:cNvPr>
          <p:cNvSpPr>
            <a:spLocks noGrp="1"/>
          </p:cNvSpPr>
          <p:nvPr>
            <p:ph type="title"/>
          </p:nvPr>
        </p:nvSpPr>
        <p:spPr>
          <a:xfrm>
            <a:off x="942976" y="252831"/>
            <a:ext cx="9279326" cy="650277"/>
          </a:xfrm>
        </p:spPr>
        <p:txBody>
          <a:bodyPr/>
          <a:lstStyle/>
          <a:p>
            <a:r>
              <a:rPr lang="en-CH" dirty="0"/>
              <a:t>Innovation is survival-driven</a:t>
            </a:r>
            <a:endParaRPr lang="en-GB" dirty="0"/>
          </a:p>
        </p:txBody>
      </p:sp>
      <p:sp>
        <p:nvSpPr>
          <p:cNvPr id="5" name="Footer Placeholder 5">
            <a:extLst>
              <a:ext uri="{FF2B5EF4-FFF2-40B4-BE49-F238E27FC236}">
                <a16:creationId xmlns:a16="http://schemas.microsoft.com/office/drawing/2014/main" id="{5F0B9A15-39B4-5C11-42C8-39A2EE9E92A9}"/>
              </a:ext>
            </a:extLst>
          </p:cNvPr>
          <p:cNvSpPr>
            <a:spLocks noGrp="1"/>
          </p:cNvSpPr>
          <p:nvPr>
            <p:ph type="ftr" sz="quarter" idx="3"/>
          </p:nvPr>
        </p:nvSpPr>
        <p:spPr>
          <a:xfrm>
            <a:off x="943201" y="6418262"/>
            <a:ext cx="5116054" cy="365125"/>
          </a:xfrm>
        </p:spPr>
        <p:txBody>
          <a:bodyPr/>
          <a:lstStyle/>
          <a:p>
            <a:r>
              <a:rPr lang="en-US" dirty="0"/>
              <a:t>SME Competitiveness Outlook 2023 </a:t>
            </a:r>
          </a:p>
        </p:txBody>
      </p:sp>
      <p:sp>
        <p:nvSpPr>
          <p:cNvPr id="4" name="TextBox 3">
            <a:extLst>
              <a:ext uri="{FF2B5EF4-FFF2-40B4-BE49-F238E27FC236}">
                <a16:creationId xmlns:a16="http://schemas.microsoft.com/office/drawing/2014/main" id="{BF8B0768-6D79-3646-2279-CD4222CCB8C6}"/>
              </a:ext>
            </a:extLst>
          </p:cNvPr>
          <p:cNvSpPr txBox="1"/>
          <p:nvPr/>
        </p:nvSpPr>
        <p:spPr>
          <a:xfrm>
            <a:off x="979946" y="1968045"/>
            <a:ext cx="9571940" cy="1478546"/>
          </a:xfrm>
          <a:prstGeom prst="rect">
            <a:avLst/>
          </a:prstGeom>
          <a:noFill/>
        </p:spPr>
        <p:txBody>
          <a:bodyPr wrap="square">
            <a:spAutoFit/>
          </a:bodyPr>
          <a:lstStyle/>
          <a:p>
            <a:pPr marL="342900" indent="-342900">
              <a:lnSpc>
                <a:spcPct val="115000"/>
              </a:lnSpc>
              <a:buFont typeface="Arial" panose="020B0604020202020204" pitchFamily="34" charset="0"/>
              <a:buChar char="•"/>
            </a:pPr>
            <a:r>
              <a:rPr lang="en-US" sz="2000" dirty="0">
                <a:latin typeface="Public Sans Light" pitchFamily="2" charset="0"/>
              </a:rPr>
              <a:t>Firms intending on formalizing and growing are deterred by the excessive cost and time. </a:t>
            </a:r>
          </a:p>
          <a:p>
            <a:pPr marL="342900" indent="-342900">
              <a:lnSpc>
                <a:spcPct val="115000"/>
              </a:lnSpc>
              <a:buFont typeface="Arial" panose="020B0604020202020204" pitchFamily="34" charset="0"/>
              <a:buChar char="•"/>
            </a:pPr>
            <a:r>
              <a:rPr lang="en-US" sz="2000" dirty="0">
                <a:latin typeface="Public Sans Light" pitchFamily="2" charset="0"/>
              </a:rPr>
              <a:t>They remain informal and small. </a:t>
            </a:r>
          </a:p>
          <a:p>
            <a:pPr marL="342900" indent="-342900">
              <a:lnSpc>
                <a:spcPct val="115000"/>
              </a:lnSpc>
              <a:buFont typeface="Arial" panose="020B0604020202020204" pitchFamily="34" charset="0"/>
              <a:buChar char="•"/>
            </a:pPr>
            <a:r>
              <a:rPr lang="en-US" sz="2000" dirty="0">
                <a:solidFill>
                  <a:srgbClr val="C00000"/>
                </a:solidFill>
                <a:latin typeface="Public Sans Light" pitchFamily="2" charset="0"/>
              </a:rPr>
              <a:t>Innovation</a:t>
            </a:r>
            <a:r>
              <a:rPr lang="en-US" sz="2000" dirty="0">
                <a:latin typeface="Public Sans Light" pitchFamily="2" charset="0"/>
              </a:rPr>
              <a:t> among firms in fragile settings is </a:t>
            </a:r>
            <a:r>
              <a:rPr lang="en-US" sz="2000" dirty="0">
                <a:solidFill>
                  <a:srgbClr val="C00000"/>
                </a:solidFill>
                <a:latin typeface="Public Sans Light" pitchFamily="2" charset="0"/>
              </a:rPr>
              <a:t>scarce</a:t>
            </a:r>
            <a:r>
              <a:rPr lang="en-US" sz="2000" dirty="0">
                <a:latin typeface="Public Sans Light" pitchFamily="2" charset="0"/>
              </a:rPr>
              <a:t>, or frugal at best. </a:t>
            </a:r>
          </a:p>
        </p:txBody>
      </p:sp>
    </p:spTree>
    <p:extLst>
      <p:ext uri="{BB962C8B-B14F-4D97-AF65-F5344CB8AC3E}">
        <p14:creationId xmlns:p14="http://schemas.microsoft.com/office/powerpoint/2010/main" val="2989293135"/>
      </p:ext>
    </p:extLst>
  </p:cSld>
  <p:clrMapOvr>
    <a:masterClrMapping/>
  </p:clrMapOvr>
  <p:transition spd="slow">
    <p:cover/>
  </p:transition>
</p:sld>
</file>

<file path=ppt/theme/theme1.xml><?xml version="1.0" encoding="utf-8"?>
<a:theme xmlns:a="http://schemas.openxmlformats.org/drawingml/2006/main" name="Office Theme">
  <a:themeElements>
    <a:clrScheme name="ITC 2022">
      <a:dk1>
        <a:srgbClr val="5C5C5C"/>
      </a:dk1>
      <a:lt1>
        <a:sysClr val="window" lastClr="FFFFFF"/>
      </a:lt1>
      <a:dk2>
        <a:srgbClr val="002B54"/>
      </a:dk2>
      <a:lt2>
        <a:srgbClr val="E7E6E6"/>
      </a:lt2>
      <a:accent1>
        <a:srgbClr val="00B0F0"/>
      </a:accent1>
      <a:accent2>
        <a:srgbClr val="B8014C"/>
      </a:accent2>
      <a:accent3>
        <a:srgbClr val="002B54"/>
      </a:accent3>
      <a:accent4>
        <a:srgbClr val="A1CDF3"/>
      </a:accent4>
      <a:accent5>
        <a:srgbClr val="0B75D3"/>
      </a:accent5>
      <a:accent6>
        <a:srgbClr val="CEE00F"/>
      </a:accent6>
      <a:hlink>
        <a:srgbClr val="00B0F0"/>
      </a:hlink>
      <a:folHlink>
        <a:srgbClr val="AEABAB"/>
      </a:folHlink>
    </a:clrScheme>
    <a:fontScheme name="IT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wic_System_Copyright xmlns="http://schemas.microsoft.com/sharepoint/v3/fields" xsi:nil="true"/>
    <ImageCreateDate xmlns="B13F2208-5CD0-4581-8462-B6806CD9E50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A0E5FA737230DC4AA5E8750096B6C6DB" ma:contentTypeVersion="1" ma:contentTypeDescription="Upload an image." ma:contentTypeScope="" ma:versionID="20e20ca13c0d6dc52daeaa990b304661">
  <xsd:schema xmlns:xsd="http://www.w3.org/2001/XMLSchema" xmlns:xs="http://www.w3.org/2001/XMLSchema" xmlns:p="http://schemas.microsoft.com/office/2006/metadata/properties" xmlns:ns1="http://schemas.microsoft.com/sharepoint/v3" xmlns:ns2="B13F2208-5CD0-4581-8462-B6806CD9E503" xmlns:ns3="http://schemas.microsoft.com/sharepoint/v3/fields" targetNamespace="http://schemas.microsoft.com/office/2006/metadata/properties" ma:root="true" ma:fieldsID="c8439d42e81693f76e8b2a739adfcda9" ns1:_="" ns2:_="" ns3:_="">
    <xsd:import namespace="http://schemas.microsoft.com/sharepoint/v3"/>
    <xsd:import namespace="B13F2208-5CD0-4581-8462-B6806CD9E503"/>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3F2208-5CD0-4581-8462-B6806CD9E50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4A61AD-E90D-4A4E-9193-2E6A6AC218C0}">
  <ds:schemaRefs>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sharepoint/v3/fields"/>
    <ds:schemaRef ds:uri="http://schemas.microsoft.com/office/infopath/2007/PartnerControls"/>
    <ds:schemaRef ds:uri="http://schemas.microsoft.com/office/2006/metadata/properties"/>
    <ds:schemaRef ds:uri="http://purl.org/dc/dcmitype/"/>
    <ds:schemaRef ds:uri="B13F2208-5CD0-4581-8462-B6806CD9E503"/>
    <ds:schemaRef ds:uri="http://schemas.microsoft.com/sharepoint/v3"/>
  </ds:schemaRefs>
</ds:datastoreItem>
</file>

<file path=customXml/itemProps2.xml><?xml version="1.0" encoding="utf-8"?>
<ds:datastoreItem xmlns:ds="http://schemas.openxmlformats.org/officeDocument/2006/customXml" ds:itemID="{697DD94C-DAD6-42CE-BDB5-7D75C5EECF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13F2208-5CD0-4581-8462-B6806CD9E50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2B4333-CA7C-4EF7-A611-F25E66664B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11507</TotalTime>
  <Words>3909</Words>
  <Application>Microsoft Office PowerPoint</Application>
  <PresentationFormat>Widescreen</PresentationFormat>
  <Paragraphs>301</Paragraphs>
  <Slides>27</Slides>
  <Notes>26</Notes>
  <HiddenSlides>6</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Public Sans SemiBold</vt:lpstr>
      <vt:lpstr>Zilla Slab SemiBold</vt:lpstr>
      <vt:lpstr>Zilla Slab</vt:lpstr>
      <vt:lpstr>Public Sans Light</vt:lpstr>
      <vt:lpstr>Wingdings</vt:lpstr>
      <vt:lpstr>Public Sans Medium</vt:lpstr>
      <vt:lpstr>Symbol</vt:lpstr>
      <vt:lpstr>Arial</vt:lpstr>
      <vt:lpstr>Zilla Slab Medium</vt:lpstr>
      <vt:lpstr>Calibri</vt:lpstr>
      <vt:lpstr>Office Theme</vt:lpstr>
      <vt:lpstr>PowerPoint Presentation</vt:lpstr>
      <vt:lpstr>Our world is becoming more fragile</vt:lpstr>
      <vt:lpstr>Fragility threatens livelihoods </vt:lpstr>
      <vt:lpstr>… and in the future </vt:lpstr>
      <vt:lpstr>Why small businesses matter in fragility?</vt:lpstr>
      <vt:lpstr>Most firms are hurt by fragility...</vt:lpstr>
      <vt:lpstr>Greater start-up costs</vt:lpstr>
      <vt:lpstr>Self-employment is high, mostly out of necessity</vt:lpstr>
      <vt:lpstr>Innovation is survival-driven</vt:lpstr>
      <vt:lpstr>Business failure more common</vt:lpstr>
      <vt:lpstr>...but impacts vary</vt:lpstr>
      <vt:lpstr>….but impacts vary</vt:lpstr>
      <vt:lpstr>Business location matters</vt:lpstr>
      <vt:lpstr>Firm characteristics matters</vt:lpstr>
      <vt:lpstr>And actions matter, too</vt:lpstr>
      <vt:lpstr>Firms must compete, connect and change</vt:lpstr>
      <vt:lpstr>But there are limits to what firms can do</vt:lpstr>
      <vt:lpstr>An effective strategy must be holistic</vt:lpstr>
      <vt:lpstr>Thank you! </vt:lpstr>
      <vt:lpstr>Fragility and SME Competitiveness Surveys</vt:lpstr>
      <vt:lpstr>ITC Small Business in Fragility Survey</vt:lpstr>
      <vt:lpstr>ITC Fragility Exposure Index</vt:lpstr>
      <vt:lpstr>ITC SME Competitiveness Survey</vt:lpstr>
      <vt:lpstr>ITC’s definition of competitiveness</vt:lpstr>
      <vt:lpstr>Enterprise Competitiveness Grid</vt:lpstr>
      <vt:lpstr>Process</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Golubic</dc:creator>
  <cp:lastModifiedBy>Valentina Rollo</cp:lastModifiedBy>
  <cp:revision>277</cp:revision>
  <cp:lastPrinted>2024-03-05T14:37:45Z</cp:lastPrinted>
  <dcterms:created xsi:type="dcterms:W3CDTF">2022-10-06T09:34:15Z</dcterms:created>
  <dcterms:modified xsi:type="dcterms:W3CDTF">2024-11-06T13:56:54Z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0x0101009148F5A04DDD49CBA7127AADA5FB792B00AADE34325A8B49CDA8BB4DB53328F21400A0E5FA737230DC4AA5E8750096B6C6DB</vt:lpwstr>
  </property>
</Properties>
</file>