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 id="271" r:id="rId5"/>
    <p:sldId id="260" r:id="rId6"/>
    <p:sldId id="263" r:id="rId7"/>
    <p:sldId id="257" r:id="rId8"/>
    <p:sldId id="272" r:id="rId9"/>
    <p:sldId id="273" r:id="rId10"/>
    <p:sldId id="274" r:id="rId11"/>
    <p:sldId id="261" r:id="rId12"/>
    <p:sldId id="262" r:id="rId13"/>
    <p:sldId id="264" r:id="rId14"/>
    <p:sldId id="266" r:id="rId15"/>
    <p:sldId id="267" r:id="rId16"/>
    <p:sldId id="268" r:id="rId17"/>
    <p:sldId id="27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7"/>
    <p:restoredTop sz="94694"/>
  </p:normalViewPr>
  <p:slideViewPr>
    <p:cSldViewPr snapToGrid="0">
      <p:cViewPr varScale="1">
        <p:scale>
          <a:sx n="121" d="100"/>
          <a:sy n="121" d="100"/>
        </p:scale>
        <p:origin x="44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C9BEF-4927-F9C4-10A9-44F0E401BE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D38B64E-3B8F-1A22-4AEB-1F64BF1CF4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F9D36C0-BD13-729A-EEE2-5350333A2F4B}"/>
              </a:ext>
            </a:extLst>
          </p:cNvPr>
          <p:cNvSpPr>
            <a:spLocks noGrp="1"/>
          </p:cNvSpPr>
          <p:nvPr>
            <p:ph type="dt" sz="half" idx="10"/>
          </p:nvPr>
        </p:nvSpPr>
        <p:spPr/>
        <p:txBody>
          <a:bodyPr/>
          <a:lstStyle/>
          <a:p>
            <a:fld id="{01440C2B-2C4C-DB49-9B28-E1C4F6964908}" type="datetimeFigureOut">
              <a:rPr lang="en-US" smtClean="0"/>
              <a:t>11/9/24</a:t>
            </a:fld>
            <a:endParaRPr lang="en-US"/>
          </a:p>
        </p:txBody>
      </p:sp>
      <p:sp>
        <p:nvSpPr>
          <p:cNvPr id="5" name="Footer Placeholder 4">
            <a:extLst>
              <a:ext uri="{FF2B5EF4-FFF2-40B4-BE49-F238E27FC236}">
                <a16:creationId xmlns:a16="http://schemas.microsoft.com/office/drawing/2014/main" id="{27A3D6DA-F24F-BAC3-FE75-BB56781BBC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D921B4-5F68-977D-DDA9-1F372381EEA7}"/>
              </a:ext>
            </a:extLst>
          </p:cNvPr>
          <p:cNvSpPr>
            <a:spLocks noGrp="1"/>
          </p:cNvSpPr>
          <p:nvPr>
            <p:ph type="sldNum" sz="quarter" idx="12"/>
          </p:nvPr>
        </p:nvSpPr>
        <p:spPr/>
        <p:txBody>
          <a:bodyPr/>
          <a:lstStyle/>
          <a:p>
            <a:fld id="{3366351B-216B-FD45-8423-19034C57C17C}" type="slidenum">
              <a:rPr lang="en-US" smtClean="0"/>
              <a:t>‹#›</a:t>
            </a:fld>
            <a:endParaRPr lang="en-US"/>
          </a:p>
        </p:txBody>
      </p:sp>
    </p:spTree>
    <p:extLst>
      <p:ext uri="{BB962C8B-B14F-4D97-AF65-F5344CB8AC3E}">
        <p14:creationId xmlns:p14="http://schemas.microsoft.com/office/powerpoint/2010/main" val="2791735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F96A1-3834-2467-1F0D-C7A27A231EE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3BDBD7-0677-2F2A-4DF4-A2CAB145EE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3CB32A-4A4A-37A7-4673-079193493615}"/>
              </a:ext>
            </a:extLst>
          </p:cNvPr>
          <p:cNvSpPr>
            <a:spLocks noGrp="1"/>
          </p:cNvSpPr>
          <p:nvPr>
            <p:ph type="dt" sz="half" idx="10"/>
          </p:nvPr>
        </p:nvSpPr>
        <p:spPr/>
        <p:txBody>
          <a:bodyPr/>
          <a:lstStyle/>
          <a:p>
            <a:fld id="{01440C2B-2C4C-DB49-9B28-E1C4F6964908}" type="datetimeFigureOut">
              <a:rPr lang="en-US" smtClean="0"/>
              <a:t>11/9/24</a:t>
            </a:fld>
            <a:endParaRPr lang="en-US"/>
          </a:p>
        </p:txBody>
      </p:sp>
      <p:sp>
        <p:nvSpPr>
          <p:cNvPr id="5" name="Footer Placeholder 4">
            <a:extLst>
              <a:ext uri="{FF2B5EF4-FFF2-40B4-BE49-F238E27FC236}">
                <a16:creationId xmlns:a16="http://schemas.microsoft.com/office/drawing/2014/main" id="{DB53D76B-DFDB-9A3C-8C8F-6A6E4CA9E3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23D250-AD0A-5B0D-0F1E-FE7966A0E61C}"/>
              </a:ext>
            </a:extLst>
          </p:cNvPr>
          <p:cNvSpPr>
            <a:spLocks noGrp="1"/>
          </p:cNvSpPr>
          <p:nvPr>
            <p:ph type="sldNum" sz="quarter" idx="12"/>
          </p:nvPr>
        </p:nvSpPr>
        <p:spPr/>
        <p:txBody>
          <a:bodyPr/>
          <a:lstStyle/>
          <a:p>
            <a:fld id="{3366351B-216B-FD45-8423-19034C57C17C}" type="slidenum">
              <a:rPr lang="en-US" smtClean="0"/>
              <a:t>‹#›</a:t>
            </a:fld>
            <a:endParaRPr lang="en-US"/>
          </a:p>
        </p:txBody>
      </p:sp>
    </p:spTree>
    <p:extLst>
      <p:ext uri="{BB962C8B-B14F-4D97-AF65-F5344CB8AC3E}">
        <p14:creationId xmlns:p14="http://schemas.microsoft.com/office/powerpoint/2010/main" val="547542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EFC826C-CA61-BCF1-2B52-9A0F50C1633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A3B13FA-3D2B-CF64-2B8D-ACB8DF6FE3D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7BB3D6-E232-2900-6EFB-99ADE91FA63E}"/>
              </a:ext>
            </a:extLst>
          </p:cNvPr>
          <p:cNvSpPr>
            <a:spLocks noGrp="1"/>
          </p:cNvSpPr>
          <p:nvPr>
            <p:ph type="dt" sz="half" idx="10"/>
          </p:nvPr>
        </p:nvSpPr>
        <p:spPr/>
        <p:txBody>
          <a:bodyPr/>
          <a:lstStyle/>
          <a:p>
            <a:fld id="{01440C2B-2C4C-DB49-9B28-E1C4F6964908}" type="datetimeFigureOut">
              <a:rPr lang="en-US" smtClean="0"/>
              <a:t>11/9/24</a:t>
            </a:fld>
            <a:endParaRPr lang="en-US"/>
          </a:p>
        </p:txBody>
      </p:sp>
      <p:sp>
        <p:nvSpPr>
          <p:cNvPr id="5" name="Footer Placeholder 4">
            <a:extLst>
              <a:ext uri="{FF2B5EF4-FFF2-40B4-BE49-F238E27FC236}">
                <a16:creationId xmlns:a16="http://schemas.microsoft.com/office/drawing/2014/main" id="{104DB163-D566-D28F-D994-617D079659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2BDB84-1083-4871-514F-4BD7C4C191B2}"/>
              </a:ext>
            </a:extLst>
          </p:cNvPr>
          <p:cNvSpPr>
            <a:spLocks noGrp="1"/>
          </p:cNvSpPr>
          <p:nvPr>
            <p:ph type="sldNum" sz="quarter" idx="12"/>
          </p:nvPr>
        </p:nvSpPr>
        <p:spPr/>
        <p:txBody>
          <a:bodyPr/>
          <a:lstStyle/>
          <a:p>
            <a:fld id="{3366351B-216B-FD45-8423-19034C57C17C}" type="slidenum">
              <a:rPr lang="en-US" smtClean="0"/>
              <a:t>‹#›</a:t>
            </a:fld>
            <a:endParaRPr lang="en-US"/>
          </a:p>
        </p:txBody>
      </p:sp>
    </p:spTree>
    <p:extLst>
      <p:ext uri="{BB962C8B-B14F-4D97-AF65-F5344CB8AC3E}">
        <p14:creationId xmlns:p14="http://schemas.microsoft.com/office/powerpoint/2010/main" val="3407386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ABAE7-CD92-2896-8E3A-6665A78162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CDE868-8B7D-E4DD-F34A-6775649ED80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F45023-232F-B916-20EF-AD86DD6F2AC2}"/>
              </a:ext>
            </a:extLst>
          </p:cNvPr>
          <p:cNvSpPr>
            <a:spLocks noGrp="1"/>
          </p:cNvSpPr>
          <p:nvPr>
            <p:ph type="dt" sz="half" idx="10"/>
          </p:nvPr>
        </p:nvSpPr>
        <p:spPr/>
        <p:txBody>
          <a:bodyPr/>
          <a:lstStyle/>
          <a:p>
            <a:fld id="{01440C2B-2C4C-DB49-9B28-E1C4F6964908}" type="datetimeFigureOut">
              <a:rPr lang="en-US" smtClean="0"/>
              <a:t>11/9/24</a:t>
            </a:fld>
            <a:endParaRPr lang="en-US"/>
          </a:p>
        </p:txBody>
      </p:sp>
      <p:sp>
        <p:nvSpPr>
          <p:cNvPr id="5" name="Footer Placeholder 4">
            <a:extLst>
              <a:ext uri="{FF2B5EF4-FFF2-40B4-BE49-F238E27FC236}">
                <a16:creationId xmlns:a16="http://schemas.microsoft.com/office/drawing/2014/main" id="{5B92A4D0-A99B-063E-34DB-0B2A915585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46FAE7-626F-836E-EE58-469DA1FB7834}"/>
              </a:ext>
            </a:extLst>
          </p:cNvPr>
          <p:cNvSpPr>
            <a:spLocks noGrp="1"/>
          </p:cNvSpPr>
          <p:nvPr>
            <p:ph type="sldNum" sz="quarter" idx="12"/>
          </p:nvPr>
        </p:nvSpPr>
        <p:spPr/>
        <p:txBody>
          <a:bodyPr/>
          <a:lstStyle/>
          <a:p>
            <a:fld id="{3366351B-216B-FD45-8423-19034C57C17C}" type="slidenum">
              <a:rPr lang="en-US" smtClean="0"/>
              <a:t>‹#›</a:t>
            </a:fld>
            <a:endParaRPr lang="en-US"/>
          </a:p>
        </p:txBody>
      </p:sp>
    </p:spTree>
    <p:extLst>
      <p:ext uri="{BB962C8B-B14F-4D97-AF65-F5344CB8AC3E}">
        <p14:creationId xmlns:p14="http://schemas.microsoft.com/office/powerpoint/2010/main" val="67527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6CF7D-CFE6-0593-399E-CB3D6773CF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FFDA861-938C-AB81-23A5-9D5D9994A41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325B73D-066F-BCB5-3DAF-BC736F1882BE}"/>
              </a:ext>
            </a:extLst>
          </p:cNvPr>
          <p:cNvSpPr>
            <a:spLocks noGrp="1"/>
          </p:cNvSpPr>
          <p:nvPr>
            <p:ph type="dt" sz="half" idx="10"/>
          </p:nvPr>
        </p:nvSpPr>
        <p:spPr/>
        <p:txBody>
          <a:bodyPr/>
          <a:lstStyle/>
          <a:p>
            <a:fld id="{01440C2B-2C4C-DB49-9B28-E1C4F6964908}" type="datetimeFigureOut">
              <a:rPr lang="en-US" smtClean="0"/>
              <a:t>11/9/24</a:t>
            </a:fld>
            <a:endParaRPr lang="en-US"/>
          </a:p>
        </p:txBody>
      </p:sp>
      <p:sp>
        <p:nvSpPr>
          <p:cNvPr id="5" name="Footer Placeholder 4">
            <a:extLst>
              <a:ext uri="{FF2B5EF4-FFF2-40B4-BE49-F238E27FC236}">
                <a16:creationId xmlns:a16="http://schemas.microsoft.com/office/drawing/2014/main" id="{2C7561A3-19B1-D1B3-5D2B-BBD11621D3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4CA154-282D-ACC2-F058-DBF4F39434CF}"/>
              </a:ext>
            </a:extLst>
          </p:cNvPr>
          <p:cNvSpPr>
            <a:spLocks noGrp="1"/>
          </p:cNvSpPr>
          <p:nvPr>
            <p:ph type="sldNum" sz="quarter" idx="12"/>
          </p:nvPr>
        </p:nvSpPr>
        <p:spPr/>
        <p:txBody>
          <a:bodyPr/>
          <a:lstStyle/>
          <a:p>
            <a:fld id="{3366351B-216B-FD45-8423-19034C57C17C}" type="slidenum">
              <a:rPr lang="en-US" smtClean="0"/>
              <a:t>‹#›</a:t>
            </a:fld>
            <a:endParaRPr lang="en-US"/>
          </a:p>
        </p:txBody>
      </p:sp>
    </p:spTree>
    <p:extLst>
      <p:ext uri="{BB962C8B-B14F-4D97-AF65-F5344CB8AC3E}">
        <p14:creationId xmlns:p14="http://schemas.microsoft.com/office/powerpoint/2010/main" val="2966245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879DF-A1FB-0D09-0299-7CBC06E0FE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A35362-9B48-1CF7-BF03-52C19B97B28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B925F1F-4F10-CBCA-DF6D-59E2397A53B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DB78BF-A381-3FA3-D321-BADC176BF990}"/>
              </a:ext>
            </a:extLst>
          </p:cNvPr>
          <p:cNvSpPr>
            <a:spLocks noGrp="1"/>
          </p:cNvSpPr>
          <p:nvPr>
            <p:ph type="dt" sz="half" idx="10"/>
          </p:nvPr>
        </p:nvSpPr>
        <p:spPr/>
        <p:txBody>
          <a:bodyPr/>
          <a:lstStyle/>
          <a:p>
            <a:fld id="{01440C2B-2C4C-DB49-9B28-E1C4F6964908}" type="datetimeFigureOut">
              <a:rPr lang="en-US" smtClean="0"/>
              <a:t>11/9/24</a:t>
            </a:fld>
            <a:endParaRPr lang="en-US"/>
          </a:p>
        </p:txBody>
      </p:sp>
      <p:sp>
        <p:nvSpPr>
          <p:cNvPr id="6" name="Footer Placeholder 5">
            <a:extLst>
              <a:ext uri="{FF2B5EF4-FFF2-40B4-BE49-F238E27FC236}">
                <a16:creationId xmlns:a16="http://schemas.microsoft.com/office/drawing/2014/main" id="{7EA38252-445B-A5AC-DA00-C8298F1E28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5450B2-06EB-70DB-9BBC-E2818DC229AA}"/>
              </a:ext>
            </a:extLst>
          </p:cNvPr>
          <p:cNvSpPr>
            <a:spLocks noGrp="1"/>
          </p:cNvSpPr>
          <p:nvPr>
            <p:ph type="sldNum" sz="quarter" idx="12"/>
          </p:nvPr>
        </p:nvSpPr>
        <p:spPr/>
        <p:txBody>
          <a:bodyPr/>
          <a:lstStyle/>
          <a:p>
            <a:fld id="{3366351B-216B-FD45-8423-19034C57C17C}" type="slidenum">
              <a:rPr lang="en-US" smtClean="0"/>
              <a:t>‹#›</a:t>
            </a:fld>
            <a:endParaRPr lang="en-US"/>
          </a:p>
        </p:txBody>
      </p:sp>
    </p:spTree>
    <p:extLst>
      <p:ext uri="{BB962C8B-B14F-4D97-AF65-F5344CB8AC3E}">
        <p14:creationId xmlns:p14="http://schemas.microsoft.com/office/powerpoint/2010/main" val="2643336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92223-3CD2-6552-5618-02C56748C23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FE8F4E-9D7F-336A-B1C2-545F3F9F92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0999E97-C623-0C6F-E3E2-996A6BF4E52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D0D206F-7505-16D4-1131-25B76D37DF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913FB8-656D-820B-1C8D-951547D26B7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DD11947-00DD-9422-5D04-BD16564BA3B3}"/>
              </a:ext>
            </a:extLst>
          </p:cNvPr>
          <p:cNvSpPr>
            <a:spLocks noGrp="1"/>
          </p:cNvSpPr>
          <p:nvPr>
            <p:ph type="dt" sz="half" idx="10"/>
          </p:nvPr>
        </p:nvSpPr>
        <p:spPr/>
        <p:txBody>
          <a:bodyPr/>
          <a:lstStyle/>
          <a:p>
            <a:fld id="{01440C2B-2C4C-DB49-9B28-E1C4F6964908}" type="datetimeFigureOut">
              <a:rPr lang="en-US" smtClean="0"/>
              <a:t>11/9/24</a:t>
            </a:fld>
            <a:endParaRPr lang="en-US"/>
          </a:p>
        </p:txBody>
      </p:sp>
      <p:sp>
        <p:nvSpPr>
          <p:cNvPr id="8" name="Footer Placeholder 7">
            <a:extLst>
              <a:ext uri="{FF2B5EF4-FFF2-40B4-BE49-F238E27FC236}">
                <a16:creationId xmlns:a16="http://schemas.microsoft.com/office/drawing/2014/main" id="{FB9D3AFD-384E-1B8F-B59B-A07FE418FEC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64C2AB3-DAAA-2C09-DA0A-C417B6C2D9B1}"/>
              </a:ext>
            </a:extLst>
          </p:cNvPr>
          <p:cNvSpPr>
            <a:spLocks noGrp="1"/>
          </p:cNvSpPr>
          <p:nvPr>
            <p:ph type="sldNum" sz="quarter" idx="12"/>
          </p:nvPr>
        </p:nvSpPr>
        <p:spPr/>
        <p:txBody>
          <a:bodyPr/>
          <a:lstStyle/>
          <a:p>
            <a:fld id="{3366351B-216B-FD45-8423-19034C57C17C}" type="slidenum">
              <a:rPr lang="en-US" smtClean="0"/>
              <a:t>‹#›</a:t>
            </a:fld>
            <a:endParaRPr lang="en-US"/>
          </a:p>
        </p:txBody>
      </p:sp>
    </p:spTree>
    <p:extLst>
      <p:ext uri="{BB962C8B-B14F-4D97-AF65-F5344CB8AC3E}">
        <p14:creationId xmlns:p14="http://schemas.microsoft.com/office/powerpoint/2010/main" val="1614284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98CC0-5C1E-C471-9AA0-23F086DD4A7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F6C683C-86D6-3847-A487-474DAF9A2EA2}"/>
              </a:ext>
            </a:extLst>
          </p:cNvPr>
          <p:cNvSpPr>
            <a:spLocks noGrp="1"/>
          </p:cNvSpPr>
          <p:nvPr>
            <p:ph type="dt" sz="half" idx="10"/>
          </p:nvPr>
        </p:nvSpPr>
        <p:spPr/>
        <p:txBody>
          <a:bodyPr/>
          <a:lstStyle/>
          <a:p>
            <a:fld id="{01440C2B-2C4C-DB49-9B28-E1C4F6964908}" type="datetimeFigureOut">
              <a:rPr lang="en-US" smtClean="0"/>
              <a:t>11/9/24</a:t>
            </a:fld>
            <a:endParaRPr lang="en-US"/>
          </a:p>
        </p:txBody>
      </p:sp>
      <p:sp>
        <p:nvSpPr>
          <p:cNvPr id="4" name="Footer Placeholder 3">
            <a:extLst>
              <a:ext uri="{FF2B5EF4-FFF2-40B4-BE49-F238E27FC236}">
                <a16:creationId xmlns:a16="http://schemas.microsoft.com/office/drawing/2014/main" id="{60421DDE-10CB-FE69-C7F0-471DAE37FA4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FC755FA-EACD-11CE-D7D5-5A55A8BC24B6}"/>
              </a:ext>
            </a:extLst>
          </p:cNvPr>
          <p:cNvSpPr>
            <a:spLocks noGrp="1"/>
          </p:cNvSpPr>
          <p:nvPr>
            <p:ph type="sldNum" sz="quarter" idx="12"/>
          </p:nvPr>
        </p:nvSpPr>
        <p:spPr/>
        <p:txBody>
          <a:bodyPr/>
          <a:lstStyle/>
          <a:p>
            <a:fld id="{3366351B-216B-FD45-8423-19034C57C17C}" type="slidenum">
              <a:rPr lang="en-US" smtClean="0"/>
              <a:t>‹#›</a:t>
            </a:fld>
            <a:endParaRPr lang="en-US"/>
          </a:p>
        </p:txBody>
      </p:sp>
    </p:spTree>
    <p:extLst>
      <p:ext uri="{BB962C8B-B14F-4D97-AF65-F5344CB8AC3E}">
        <p14:creationId xmlns:p14="http://schemas.microsoft.com/office/powerpoint/2010/main" val="3898815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4E9C49-4959-497B-87C5-D5C680CC9B89}"/>
              </a:ext>
            </a:extLst>
          </p:cNvPr>
          <p:cNvSpPr>
            <a:spLocks noGrp="1"/>
          </p:cNvSpPr>
          <p:nvPr>
            <p:ph type="dt" sz="half" idx="10"/>
          </p:nvPr>
        </p:nvSpPr>
        <p:spPr/>
        <p:txBody>
          <a:bodyPr/>
          <a:lstStyle/>
          <a:p>
            <a:fld id="{01440C2B-2C4C-DB49-9B28-E1C4F6964908}" type="datetimeFigureOut">
              <a:rPr lang="en-US" smtClean="0"/>
              <a:t>11/9/24</a:t>
            </a:fld>
            <a:endParaRPr lang="en-US"/>
          </a:p>
        </p:txBody>
      </p:sp>
      <p:sp>
        <p:nvSpPr>
          <p:cNvPr id="3" name="Footer Placeholder 2">
            <a:extLst>
              <a:ext uri="{FF2B5EF4-FFF2-40B4-BE49-F238E27FC236}">
                <a16:creationId xmlns:a16="http://schemas.microsoft.com/office/drawing/2014/main" id="{545F92C2-8022-62B9-A53E-8AD5453B8E0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012FB22-7C9D-52E7-1069-D00047C7A46B}"/>
              </a:ext>
            </a:extLst>
          </p:cNvPr>
          <p:cNvSpPr>
            <a:spLocks noGrp="1"/>
          </p:cNvSpPr>
          <p:nvPr>
            <p:ph type="sldNum" sz="quarter" idx="12"/>
          </p:nvPr>
        </p:nvSpPr>
        <p:spPr/>
        <p:txBody>
          <a:bodyPr/>
          <a:lstStyle/>
          <a:p>
            <a:fld id="{3366351B-216B-FD45-8423-19034C57C17C}" type="slidenum">
              <a:rPr lang="en-US" smtClean="0"/>
              <a:t>‹#›</a:t>
            </a:fld>
            <a:endParaRPr lang="en-US"/>
          </a:p>
        </p:txBody>
      </p:sp>
    </p:spTree>
    <p:extLst>
      <p:ext uri="{BB962C8B-B14F-4D97-AF65-F5344CB8AC3E}">
        <p14:creationId xmlns:p14="http://schemas.microsoft.com/office/powerpoint/2010/main" val="33570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88CAD-548C-C044-E314-A7A0C456A1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817971D-329D-A391-C056-D5413EFC7D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5934947-07C6-7968-EADB-B91AAE5660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A340E0-83B0-E249-508B-F5DE06ADB864}"/>
              </a:ext>
            </a:extLst>
          </p:cNvPr>
          <p:cNvSpPr>
            <a:spLocks noGrp="1"/>
          </p:cNvSpPr>
          <p:nvPr>
            <p:ph type="dt" sz="half" idx="10"/>
          </p:nvPr>
        </p:nvSpPr>
        <p:spPr/>
        <p:txBody>
          <a:bodyPr/>
          <a:lstStyle/>
          <a:p>
            <a:fld id="{01440C2B-2C4C-DB49-9B28-E1C4F6964908}" type="datetimeFigureOut">
              <a:rPr lang="en-US" smtClean="0"/>
              <a:t>11/9/24</a:t>
            </a:fld>
            <a:endParaRPr lang="en-US"/>
          </a:p>
        </p:txBody>
      </p:sp>
      <p:sp>
        <p:nvSpPr>
          <p:cNvPr id="6" name="Footer Placeholder 5">
            <a:extLst>
              <a:ext uri="{FF2B5EF4-FFF2-40B4-BE49-F238E27FC236}">
                <a16:creationId xmlns:a16="http://schemas.microsoft.com/office/drawing/2014/main" id="{B101E19E-CC3F-8F55-6779-9F83B2EEE5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233B53-B8A1-D49B-E74B-0234A5FB1331}"/>
              </a:ext>
            </a:extLst>
          </p:cNvPr>
          <p:cNvSpPr>
            <a:spLocks noGrp="1"/>
          </p:cNvSpPr>
          <p:nvPr>
            <p:ph type="sldNum" sz="quarter" idx="12"/>
          </p:nvPr>
        </p:nvSpPr>
        <p:spPr/>
        <p:txBody>
          <a:bodyPr/>
          <a:lstStyle/>
          <a:p>
            <a:fld id="{3366351B-216B-FD45-8423-19034C57C17C}" type="slidenum">
              <a:rPr lang="en-US" smtClean="0"/>
              <a:t>‹#›</a:t>
            </a:fld>
            <a:endParaRPr lang="en-US"/>
          </a:p>
        </p:txBody>
      </p:sp>
    </p:spTree>
    <p:extLst>
      <p:ext uri="{BB962C8B-B14F-4D97-AF65-F5344CB8AC3E}">
        <p14:creationId xmlns:p14="http://schemas.microsoft.com/office/powerpoint/2010/main" val="2093703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33EC1-D190-764C-ADF9-C22AAC9888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3B79B9C-811B-A9BE-CE16-13A0CFF86B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23826E7-C6F7-78A8-B877-E92AB1BDC6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8CB1F1-3B76-ECFF-285F-3B5FDB75AF67}"/>
              </a:ext>
            </a:extLst>
          </p:cNvPr>
          <p:cNvSpPr>
            <a:spLocks noGrp="1"/>
          </p:cNvSpPr>
          <p:nvPr>
            <p:ph type="dt" sz="half" idx="10"/>
          </p:nvPr>
        </p:nvSpPr>
        <p:spPr/>
        <p:txBody>
          <a:bodyPr/>
          <a:lstStyle/>
          <a:p>
            <a:fld id="{01440C2B-2C4C-DB49-9B28-E1C4F6964908}" type="datetimeFigureOut">
              <a:rPr lang="en-US" smtClean="0"/>
              <a:t>11/9/24</a:t>
            </a:fld>
            <a:endParaRPr lang="en-US"/>
          </a:p>
        </p:txBody>
      </p:sp>
      <p:sp>
        <p:nvSpPr>
          <p:cNvPr id="6" name="Footer Placeholder 5">
            <a:extLst>
              <a:ext uri="{FF2B5EF4-FFF2-40B4-BE49-F238E27FC236}">
                <a16:creationId xmlns:a16="http://schemas.microsoft.com/office/drawing/2014/main" id="{993B6E3C-5A62-D532-EBCB-04C5266771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0FB3C8-A6C8-A7CA-AA18-AAAE531D1F92}"/>
              </a:ext>
            </a:extLst>
          </p:cNvPr>
          <p:cNvSpPr>
            <a:spLocks noGrp="1"/>
          </p:cNvSpPr>
          <p:nvPr>
            <p:ph type="sldNum" sz="quarter" idx="12"/>
          </p:nvPr>
        </p:nvSpPr>
        <p:spPr/>
        <p:txBody>
          <a:bodyPr/>
          <a:lstStyle/>
          <a:p>
            <a:fld id="{3366351B-216B-FD45-8423-19034C57C17C}" type="slidenum">
              <a:rPr lang="en-US" smtClean="0"/>
              <a:t>‹#›</a:t>
            </a:fld>
            <a:endParaRPr lang="en-US"/>
          </a:p>
        </p:txBody>
      </p:sp>
    </p:spTree>
    <p:extLst>
      <p:ext uri="{BB962C8B-B14F-4D97-AF65-F5344CB8AC3E}">
        <p14:creationId xmlns:p14="http://schemas.microsoft.com/office/powerpoint/2010/main" val="469364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786F09-D539-C8A1-A59A-0ED4067843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CB01D1A-6FB8-FC08-CC0C-E042A7B481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251453-F429-5FB8-9A60-AB8C48677E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1440C2B-2C4C-DB49-9B28-E1C4F6964908}" type="datetimeFigureOut">
              <a:rPr lang="en-US" smtClean="0"/>
              <a:t>11/9/24</a:t>
            </a:fld>
            <a:endParaRPr lang="en-US"/>
          </a:p>
        </p:txBody>
      </p:sp>
      <p:sp>
        <p:nvSpPr>
          <p:cNvPr id="5" name="Footer Placeholder 4">
            <a:extLst>
              <a:ext uri="{FF2B5EF4-FFF2-40B4-BE49-F238E27FC236}">
                <a16:creationId xmlns:a16="http://schemas.microsoft.com/office/drawing/2014/main" id="{24EF0B45-1E90-03C2-3930-70095AC343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39E507C-A992-AF14-985B-DFC2520D8B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66351B-216B-FD45-8423-19034C57C17C}" type="slidenum">
              <a:rPr lang="en-US" smtClean="0"/>
              <a:t>‹#›</a:t>
            </a:fld>
            <a:endParaRPr lang="en-US"/>
          </a:p>
        </p:txBody>
      </p:sp>
    </p:spTree>
    <p:extLst>
      <p:ext uri="{BB962C8B-B14F-4D97-AF65-F5344CB8AC3E}">
        <p14:creationId xmlns:p14="http://schemas.microsoft.com/office/powerpoint/2010/main" val="17691051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24E6E-540B-B191-1103-7DB12D86DC44}"/>
              </a:ext>
            </a:extLst>
          </p:cNvPr>
          <p:cNvSpPr>
            <a:spLocks noGrp="1"/>
          </p:cNvSpPr>
          <p:nvPr>
            <p:ph type="ctrTitle"/>
          </p:nvPr>
        </p:nvSpPr>
        <p:spPr>
          <a:xfrm>
            <a:off x="1114098" y="294290"/>
            <a:ext cx="9469820" cy="3134710"/>
          </a:xfrm>
        </p:spPr>
        <p:txBody>
          <a:bodyPr>
            <a:normAutofit fontScale="90000"/>
          </a:bodyPr>
          <a:lstStyle/>
          <a:p>
            <a:br>
              <a:rPr lang="en-US" sz="2000" b="1" dirty="0">
                <a:effectLst/>
                <a:latin typeface="Calibri" panose="020F0502020204030204" pitchFamily="34" charset="0"/>
                <a:ea typeface="Times New Roman" panose="02020603050405020304" pitchFamily="18" charset="0"/>
              </a:rPr>
            </a:br>
            <a:br>
              <a:rPr lang="en-US" sz="2000" b="1" dirty="0">
                <a:effectLst/>
                <a:latin typeface="Calibri" panose="020F0502020204030204" pitchFamily="34" charset="0"/>
                <a:ea typeface="Times New Roman" panose="02020603050405020304" pitchFamily="18" charset="0"/>
              </a:rPr>
            </a:br>
            <a:br>
              <a:rPr lang="en-US" sz="2000" b="1" dirty="0">
                <a:effectLst/>
                <a:latin typeface="Calibri" panose="020F0502020204030204" pitchFamily="34" charset="0"/>
                <a:ea typeface="Times New Roman" panose="02020603050405020304" pitchFamily="18" charset="0"/>
              </a:rPr>
            </a:br>
            <a:br>
              <a:rPr lang="en-US" sz="2000" b="1" dirty="0">
                <a:effectLst/>
                <a:latin typeface="Calibri" panose="020F0502020204030204" pitchFamily="34" charset="0"/>
                <a:ea typeface="Times New Roman" panose="02020603050405020304" pitchFamily="18" charset="0"/>
              </a:rPr>
            </a:br>
            <a:br>
              <a:rPr lang="en-US" sz="2000" b="1" dirty="0">
                <a:effectLst/>
                <a:latin typeface="Calibri" panose="020F0502020204030204" pitchFamily="34" charset="0"/>
                <a:ea typeface="Times New Roman" panose="02020603050405020304" pitchFamily="18" charset="0"/>
              </a:rPr>
            </a:br>
            <a:br>
              <a:rPr lang="en-US" sz="2000" b="1" dirty="0">
                <a:effectLst/>
                <a:latin typeface="Calibri" panose="020F0502020204030204" pitchFamily="34" charset="0"/>
                <a:ea typeface="Times New Roman" panose="02020603050405020304" pitchFamily="18" charset="0"/>
              </a:rPr>
            </a:br>
            <a:br>
              <a:rPr lang="en-US" sz="2000" b="1" dirty="0">
                <a:effectLst/>
                <a:latin typeface="Calibri" panose="020F0502020204030204" pitchFamily="34" charset="0"/>
                <a:ea typeface="Times New Roman" panose="02020603050405020304" pitchFamily="18" charset="0"/>
              </a:rPr>
            </a:br>
            <a:r>
              <a:rPr lang="en-US" sz="2000" b="1" dirty="0">
                <a:effectLst/>
                <a:latin typeface="Calibri" panose="020F0502020204030204" pitchFamily="34" charset="0"/>
                <a:ea typeface="Times New Roman" panose="02020603050405020304" pitchFamily="18" charset="0"/>
              </a:rPr>
              <a:t>Knowledge Product: Strengthening Capacities for Enhancing the Resilience of Micro-, Small, and Medium Enterprises (MSMEs) and Building Forward Better to Accelerate the Implementation of the 2030 Agenda</a:t>
            </a:r>
            <a:br>
              <a:rPr lang="en-US" sz="1800" dirty="0">
                <a:effectLst/>
                <a:latin typeface="Times New Roman" panose="02020603050405020304" pitchFamily="18" charset="0"/>
                <a:ea typeface="Times New Roman" panose="02020603050405020304" pitchFamily="18" charset="0"/>
              </a:rPr>
            </a:br>
            <a:br>
              <a:rPr lang="en-US" sz="1800" dirty="0">
                <a:effectLst/>
                <a:latin typeface="Times New Roman" panose="02020603050405020304" pitchFamily="18" charset="0"/>
                <a:ea typeface="Times New Roman" panose="02020603050405020304" pitchFamily="18" charset="0"/>
              </a:rPr>
            </a:br>
            <a:br>
              <a:rPr lang="en-US" sz="1800" dirty="0">
                <a:effectLst/>
                <a:latin typeface="Times New Roman" panose="02020603050405020304" pitchFamily="18" charset="0"/>
                <a:ea typeface="Times New Roman" panose="02020603050405020304" pitchFamily="18" charset="0"/>
              </a:rPr>
            </a:br>
            <a:r>
              <a:rPr lang="en-US" sz="2000" dirty="0">
                <a:effectLst/>
                <a:latin typeface="Calibri" panose="020F0502020204030204" pitchFamily="34" charset="0"/>
                <a:ea typeface="Times New Roman" panose="02020603050405020304" pitchFamily="18" charset="0"/>
                <a:cs typeface="Calibri" panose="020F0502020204030204" pitchFamily="34" charset="0"/>
              </a:rPr>
              <a:t>Sheyi Oladipo</a:t>
            </a:r>
            <a:br>
              <a:rPr lang="en-US" sz="6000" dirty="0">
                <a:solidFill>
                  <a:srgbClr val="030100"/>
                </a:solidFill>
                <a:latin typeface="Calibri" panose="020F0502020204030204" pitchFamily="34" charset="0"/>
                <a:cs typeface="Calibri" panose="020F0502020204030204" pitchFamily="34" charset="0"/>
              </a:rPr>
            </a:br>
            <a:endParaRPr lang="en-US" dirty="0">
              <a:latin typeface="Calibri" panose="020F0502020204030204" pitchFamily="34" charset="0"/>
              <a:cs typeface="Calibri" panose="020F0502020204030204" pitchFamily="34" charset="0"/>
            </a:endParaRPr>
          </a:p>
        </p:txBody>
      </p:sp>
      <p:sp>
        <p:nvSpPr>
          <p:cNvPr id="3" name="Subtitle 2">
            <a:extLst>
              <a:ext uri="{FF2B5EF4-FFF2-40B4-BE49-F238E27FC236}">
                <a16:creationId xmlns:a16="http://schemas.microsoft.com/office/drawing/2014/main" id="{33025863-1DB2-5B40-2B4B-980E523C9D9C}"/>
              </a:ext>
            </a:extLst>
          </p:cNvPr>
          <p:cNvSpPr>
            <a:spLocks noGrp="1"/>
          </p:cNvSpPr>
          <p:nvPr>
            <p:ph type="subTitle" idx="1"/>
          </p:nvPr>
        </p:nvSpPr>
        <p:spPr>
          <a:xfrm>
            <a:off x="1524000" y="3334215"/>
            <a:ext cx="9144000" cy="1923585"/>
          </a:xfrm>
        </p:spPr>
        <p:txBody>
          <a:bodyPr>
            <a:normAutofit/>
          </a:bodyPr>
          <a:lstStyle/>
          <a:p>
            <a:endParaRPr lang="en-US" sz="1600" dirty="0">
              <a:solidFill>
                <a:srgbClr val="030100"/>
              </a:solidFill>
              <a:latin typeface="Calibri" panose="020F0502020204030204" pitchFamily="34" charset="0"/>
              <a:cs typeface="Calibri" panose="020F0502020204030204" pitchFamily="34" charset="0"/>
            </a:endParaRPr>
          </a:p>
          <a:p>
            <a:endParaRPr lang="en-US" sz="1600" dirty="0">
              <a:solidFill>
                <a:srgbClr val="030100"/>
              </a:solidFill>
              <a:latin typeface="Calibri" panose="020F0502020204030204" pitchFamily="34" charset="0"/>
              <a:cs typeface="Calibri" panose="020F0502020204030204" pitchFamily="34" charset="0"/>
            </a:endParaRPr>
          </a:p>
          <a:p>
            <a:r>
              <a:rPr lang="en-US" sz="1600" dirty="0">
                <a:solidFill>
                  <a:srgbClr val="030100"/>
                </a:solidFill>
                <a:latin typeface="Calibri" panose="020F0502020204030204" pitchFamily="34" charset="0"/>
                <a:cs typeface="Calibri" panose="020F0502020204030204" pitchFamily="34" charset="0"/>
              </a:rPr>
              <a:t>United Nations Department of Economic and Social Affairs (UNDESA) | “Strengthening National Capacities for Enhancing the Resilience of Micro-, Small, and Medium-Sized Enterprises (MSMEs) and Accelerating Sustainable Development in Times of Multiple Crises” | Addis Ababa, Ethiopia, Nov 11-13, 2024</a:t>
            </a:r>
          </a:p>
          <a:p>
            <a:endParaRPr lang="en-US" dirty="0"/>
          </a:p>
        </p:txBody>
      </p:sp>
    </p:spTree>
    <p:extLst>
      <p:ext uri="{BB962C8B-B14F-4D97-AF65-F5344CB8AC3E}">
        <p14:creationId xmlns:p14="http://schemas.microsoft.com/office/powerpoint/2010/main" val="21450047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CAAE8-1B20-9A8F-1FCD-B861383B8305}"/>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Contributions of MSMEs to SDGs</a:t>
            </a:r>
            <a:endParaRPr lang="en-US" dirty="0"/>
          </a:p>
        </p:txBody>
      </p:sp>
      <p:sp>
        <p:nvSpPr>
          <p:cNvPr id="3" name="Content Placeholder 2">
            <a:extLst>
              <a:ext uri="{FF2B5EF4-FFF2-40B4-BE49-F238E27FC236}">
                <a16:creationId xmlns:a16="http://schemas.microsoft.com/office/drawing/2014/main" id="{5B653FEE-508F-2C8A-EB71-D54B0CA2437B}"/>
              </a:ext>
            </a:extLst>
          </p:cNvPr>
          <p:cNvSpPr>
            <a:spLocks noGrp="1"/>
          </p:cNvSpPr>
          <p:nvPr>
            <p:ph idx="1"/>
          </p:nvPr>
        </p:nvSpPr>
        <p:spPr/>
        <p:txBody>
          <a:bodyPr/>
          <a:lstStyle/>
          <a:p>
            <a:r>
              <a:rPr lang="en-US" dirty="0">
                <a:latin typeface="Calibri" panose="020F0502020204030204" pitchFamily="34" charset="0"/>
                <a:cs typeface="Calibri" panose="020F0502020204030204" pitchFamily="34" charset="0"/>
              </a:rPr>
              <a:t>SDG 10 – Reduced Inequalities</a:t>
            </a:r>
          </a:p>
          <a:p>
            <a:pPr lvl="1"/>
            <a:r>
              <a:rPr lang="en-US" dirty="0">
                <a:latin typeface="Calibri" panose="020F0502020204030204" pitchFamily="34" charset="0"/>
                <a:cs typeface="Calibri" panose="020F0502020204030204" pitchFamily="34" charset="0"/>
              </a:rPr>
              <a:t>Bangladesh, Kyrgyzstan, Liberia, Libya, Nepal, Niger, and the Republic of Moldova view MSMEs as engines for reducing income inequalities and promoting the participation of vulnerable groups in economic activities.</a:t>
            </a:r>
          </a:p>
          <a:p>
            <a:r>
              <a:rPr lang="en-US" dirty="0">
                <a:latin typeface="Calibri" panose="020F0502020204030204" pitchFamily="34" charset="0"/>
                <a:cs typeface="Calibri" panose="020F0502020204030204" pitchFamily="34" charset="0"/>
              </a:rPr>
              <a:t>SDG 17 – Partnership for the Goals</a:t>
            </a:r>
          </a:p>
          <a:p>
            <a:pPr lvl="1"/>
            <a:r>
              <a:rPr lang="en-US" dirty="0">
                <a:latin typeface="Calibri" panose="020F0502020204030204" pitchFamily="34" charset="0"/>
                <a:cs typeface="Calibri" panose="020F0502020204030204" pitchFamily="34" charset="0"/>
              </a:rPr>
              <a:t>Supporting the growth of MSMEs is a focus of the development strategy of several countries e.g. African-Austrian SME Investment Facility, Integrated Territorial Development Project in Kosovo has helped 300 MSMEs and individuals to develop their businesses. Slovenia’s Development Cooperation and Humanitarian Aid Strategy has a goal of enhancing employment possibilities for women, youth, and the development of MSMEs.</a:t>
            </a:r>
          </a:p>
          <a:p>
            <a:pPr lvl="1"/>
            <a:endParaRPr lang="en-US" dirty="0">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2710930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42D6E-6A3D-2161-571F-ED18EFD1D56A}"/>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Challenges facing MSMEs</a:t>
            </a:r>
          </a:p>
        </p:txBody>
      </p:sp>
      <p:sp>
        <p:nvSpPr>
          <p:cNvPr id="3" name="Content Placeholder 2">
            <a:extLst>
              <a:ext uri="{FF2B5EF4-FFF2-40B4-BE49-F238E27FC236}">
                <a16:creationId xmlns:a16="http://schemas.microsoft.com/office/drawing/2014/main" id="{E368FF8D-828D-35AD-5DBE-A9891F23310D}"/>
              </a:ext>
            </a:extLst>
          </p:cNvPr>
          <p:cNvSpPr>
            <a:spLocks noGrp="1"/>
          </p:cNvSpPr>
          <p:nvPr>
            <p:ph idx="1"/>
          </p:nvPr>
        </p:nvSpPr>
        <p:spPr/>
        <p:txBody>
          <a:bodyPr>
            <a:normAutofit fontScale="92500"/>
          </a:bodyPr>
          <a:lstStyle/>
          <a:p>
            <a:r>
              <a:rPr lang="en-US" dirty="0">
                <a:latin typeface="Calibri" panose="020F0502020204030204" pitchFamily="34" charset="0"/>
                <a:cs typeface="Calibri" panose="020F0502020204030204" pitchFamily="34" charset="0"/>
              </a:rPr>
              <a:t>Access to finance, technology, poor market reach, and regulatory hurdles leading to many remaining informal</a:t>
            </a:r>
          </a:p>
          <a:p>
            <a:r>
              <a:rPr lang="en-US" dirty="0">
                <a:latin typeface="Calibri" panose="020F0502020204030204" pitchFamily="34" charset="0"/>
                <a:cs typeface="Calibri" panose="020F0502020204030204" pitchFamily="34" charset="0"/>
              </a:rPr>
              <a:t>Lack of collateral resulting in MSMEs being regarded as high risk by formal lending channels</a:t>
            </a:r>
          </a:p>
          <a:p>
            <a:r>
              <a:rPr lang="en-US" dirty="0">
                <a:latin typeface="Calibri" panose="020F0502020204030204" pitchFamily="34" charset="0"/>
                <a:cs typeface="Calibri" panose="020F0502020204030204" pitchFamily="34" charset="0"/>
              </a:rPr>
              <a:t>The IFC estimates that globally, 74 percent of MSMEs are informal</a:t>
            </a:r>
          </a:p>
          <a:p>
            <a:pPr lvl="1"/>
            <a:r>
              <a:rPr lang="en-US" dirty="0">
                <a:latin typeface="Calibri" panose="020F0502020204030204" pitchFamily="34" charset="0"/>
                <a:cs typeface="Calibri" panose="020F0502020204030204" pitchFamily="34" charset="0"/>
              </a:rPr>
              <a:t>Obtaining opportunities in the formal economy is more difficult for vulnerable groups</a:t>
            </a:r>
          </a:p>
          <a:p>
            <a:pPr lvl="1"/>
            <a:r>
              <a:rPr lang="en-US" dirty="0">
                <a:latin typeface="Calibri" panose="020F0502020204030204" pitchFamily="34" charset="0"/>
                <a:cs typeface="Calibri" panose="020F0502020204030204" pitchFamily="34" charset="0"/>
              </a:rPr>
              <a:t>Desire to save money by avoiding paying taxes or contributing to social insurance</a:t>
            </a:r>
          </a:p>
          <a:p>
            <a:pPr lvl="1"/>
            <a:r>
              <a:rPr lang="en-US" dirty="0">
                <a:latin typeface="Calibri" panose="020F0502020204030204" pitchFamily="34" charset="0"/>
                <a:cs typeface="Calibri" panose="020F0502020204030204" pitchFamily="34" charset="0"/>
              </a:rPr>
              <a:t>Seeking to avoid burdensome red tape in cases where there is a lot of bureaucracy or corruption in the formalization process</a:t>
            </a:r>
          </a:p>
          <a:p>
            <a:pPr lvl="1"/>
            <a:r>
              <a:rPr lang="en-US" dirty="0">
                <a:latin typeface="Calibri" panose="020F0502020204030204" pitchFamily="34" charset="0"/>
                <a:cs typeface="Calibri" panose="020F0502020204030204" pitchFamily="34" charset="0"/>
              </a:rPr>
              <a:t>Lack of faith in formal institutions</a:t>
            </a:r>
          </a:p>
          <a:p>
            <a:endParaRPr lang="en-US" dirty="0"/>
          </a:p>
        </p:txBody>
      </p:sp>
    </p:spTree>
    <p:extLst>
      <p:ext uri="{BB962C8B-B14F-4D97-AF65-F5344CB8AC3E}">
        <p14:creationId xmlns:p14="http://schemas.microsoft.com/office/powerpoint/2010/main" val="4172575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A36EA-1199-8156-74D3-EF8E733393E5}"/>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Challenges facing MSMEs</a:t>
            </a:r>
          </a:p>
        </p:txBody>
      </p:sp>
      <p:sp>
        <p:nvSpPr>
          <p:cNvPr id="3" name="Content Placeholder 2">
            <a:extLst>
              <a:ext uri="{FF2B5EF4-FFF2-40B4-BE49-F238E27FC236}">
                <a16:creationId xmlns:a16="http://schemas.microsoft.com/office/drawing/2014/main" id="{E042DB2E-BC69-BA0B-C284-845910D78A24}"/>
              </a:ext>
            </a:extLst>
          </p:cNvPr>
          <p:cNvSpPr>
            <a:spLocks noGrp="1"/>
          </p:cNvSpPr>
          <p:nvPr>
            <p:ph idx="1"/>
          </p:nvPr>
        </p:nvSpPr>
        <p:spPr/>
        <p:txBody>
          <a:bodyPr/>
          <a:lstStyle/>
          <a:p>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Consequences of informality are significant</a:t>
            </a:r>
          </a:p>
          <a:p>
            <a:pPr lvl="1"/>
            <a:r>
              <a:rPr lang="en-US" dirty="0">
                <a:latin typeface="Calibri" panose="020F0502020204030204" pitchFamily="34" charset="0"/>
                <a:cs typeface="Calibri" panose="020F0502020204030204" pitchFamily="34" charset="0"/>
              </a:rPr>
              <a:t>Lower incomes and limited savings</a:t>
            </a:r>
          </a:p>
          <a:p>
            <a:pPr lvl="1"/>
            <a:r>
              <a:rPr lang="en-US" dirty="0">
                <a:latin typeface="Calibri" panose="020F0502020204030204" pitchFamily="34" charset="0"/>
                <a:cs typeface="Calibri" panose="020F0502020204030204" pitchFamily="34" charset="0"/>
              </a:rPr>
              <a:t>Workers unable to access formal support services during unemployment, disability, or retirement</a:t>
            </a:r>
          </a:p>
          <a:p>
            <a:r>
              <a:rPr lang="en-US" dirty="0">
                <a:latin typeface="Calibri" panose="020F0502020204030204" pitchFamily="34" charset="0"/>
                <a:cs typeface="Calibri" panose="020F0502020204030204" pitchFamily="34" charset="0"/>
              </a:rPr>
              <a:t>This category of workers would benefit from having access to private or employer-provided insurance and government safety nets</a:t>
            </a:r>
          </a:p>
          <a:p>
            <a:endParaRPr lang="en-US" dirty="0"/>
          </a:p>
        </p:txBody>
      </p:sp>
    </p:spTree>
    <p:extLst>
      <p:ext uri="{BB962C8B-B14F-4D97-AF65-F5344CB8AC3E}">
        <p14:creationId xmlns:p14="http://schemas.microsoft.com/office/powerpoint/2010/main" val="786864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0C82D-1E02-8C55-71EF-1D3B864FB974}"/>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Resilience of MSMEs</a:t>
            </a:r>
          </a:p>
        </p:txBody>
      </p:sp>
      <p:sp>
        <p:nvSpPr>
          <p:cNvPr id="3" name="Content Placeholder 2">
            <a:extLst>
              <a:ext uri="{FF2B5EF4-FFF2-40B4-BE49-F238E27FC236}">
                <a16:creationId xmlns:a16="http://schemas.microsoft.com/office/drawing/2014/main" id="{579AD518-0D3B-9B21-78DD-401011306A62}"/>
              </a:ext>
            </a:extLst>
          </p:cNvPr>
          <p:cNvSpPr>
            <a:spLocks noGrp="1"/>
          </p:cNvSpPr>
          <p:nvPr>
            <p:ph idx="1"/>
          </p:nvPr>
        </p:nvSpPr>
        <p:spPr/>
        <p:txBody>
          <a:bodyPr>
            <a:normAutofit fontScale="92500"/>
          </a:bodyPr>
          <a:lstStyle/>
          <a:p>
            <a:r>
              <a:rPr lang="en-US" dirty="0">
                <a:latin typeface="Calibri" panose="020F0502020204030204" pitchFamily="34" charset="0"/>
                <a:cs typeface="Calibri" panose="020F0502020204030204" pitchFamily="34" charset="0"/>
              </a:rPr>
              <a:t>Defining resilience in the context of MSMEs</a:t>
            </a:r>
          </a:p>
          <a:p>
            <a:pPr lvl="1"/>
            <a:r>
              <a:rPr lang="en-US" dirty="0">
                <a:latin typeface="Calibri" panose="020F0502020204030204" pitchFamily="34" charset="0"/>
                <a:cs typeface="Calibri" panose="020F0502020204030204" pitchFamily="34" charset="0"/>
              </a:rPr>
              <a:t>Ability to withstand, adapt to, and recover from disruptions and challenges, and thrive post-crisis.</a:t>
            </a:r>
          </a:p>
          <a:p>
            <a:pPr lvl="1"/>
            <a:r>
              <a:rPr lang="en-US" dirty="0">
                <a:latin typeface="Calibri" panose="020F0502020204030204" pitchFamily="34" charset="0"/>
                <a:cs typeface="Calibri" panose="020F0502020204030204" pitchFamily="34" charset="0"/>
              </a:rPr>
              <a:t>Maintaining operations, preserving jobs, and continuing to contribute to economic growth despite adversities</a:t>
            </a:r>
          </a:p>
          <a:p>
            <a:r>
              <a:rPr lang="en-US" dirty="0">
                <a:latin typeface="Calibri" panose="020F0502020204030204" pitchFamily="34" charset="0"/>
                <a:cs typeface="Calibri" panose="020F0502020204030204" pitchFamily="34" charset="0"/>
              </a:rPr>
              <a:t>Resilience Indicators</a:t>
            </a:r>
          </a:p>
          <a:p>
            <a:pPr lvl="1"/>
            <a:r>
              <a:rPr lang="en-US" kern="100" dirty="0">
                <a:effectLst/>
                <a:latin typeface="Calibri" panose="020F0502020204030204" pitchFamily="34" charset="0"/>
                <a:ea typeface="Aptos" panose="020B0004020202020204" pitchFamily="34" charset="0"/>
                <a:cs typeface="Calibri" panose="020F0502020204030204" pitchFamily="34" charset="0"/>
              </a:rPr>
              <a:t>financial stability - </a:t>
            </a:r>
            <a:r>
              <a:rPr lang="en-US" sz="2400" dirty="0">
                <a:latin typeface="Calibri" panose="020F0502020204030204" pitchFamily="34" charset="0"/>
                <a:cs typeface="Calibri" panose="020F0502020204030204" pitchFamily="34" charset="0"/>
              </a:rPr>
              <a:t>MSMEs with strong financial foundations and ability to secure funding in challenging times</a:t>
            </a:r>
          </a:p>
          <a:p>
            <a:pPr lvl="1"/>
            <a:r>
              <a:rPr lang="en-US" kern="100" dirty="0">
                <a:effectLst/>
                <a:latin typeface="Calibri" panose="020F0502020204030204" pitchFamily="34" charset="0"/>
                <a:ea typeface="Aptos" panose="020B0004020202020204" pitchFamily="34" charset="0"/>
                <a:cs typeface="Calibri" panose="020F0502020204030204" pitchFamily="34" charset="0"/>
              </a:rPr>
              <a:t>digital adaptation - i</a:t>
            </a:r>
            <a:r>
              <a:rPr lang="en-US" dirty="0">
                <a:latin typeface="Calibri" panose="020F0502020204030204" pitchFamily="34" charset="0"/>
                <a:cs typeface="Calibri" panose="020F0502020204030204" pitchFamily="34" charset="0"/>
              </a:rPr>
              <a:t>mproving operational flexibility and efficiency through the adoption of digital solutions for financial transactions</a:t>
            </a:r>
            <a:r>
              <a:rPr lang="en-US" kern="100" dirty="0">
                <a:effectLst/>
                <a:latin typeface="Calibri" panose="020F0502020204030204" pitchFamily="34" charset="0"/>
                <a:ea typeface="Aptos" panose="020B0004020202020204" pitchFamily="34" charset="0"/>
                <a:cs typeface="Calibri" panose="020F0502020204030204" pitchFamily="34" charset="0"/>
              </a:rPr>
              <a:t>, access to social protection, </a:t>
            </a:r>
          </a:p>
          <a:p>
            <a:pPr lvl="1"/>
            <a:r>
              <a:rPr lang="en-US" dirty="0">
                <a:latin typeface="Calibri" panose="020F0502020204030204" pitchFamily="34" charset="0"/>
                <a:cs typeface="Calibri" panose="020F0502020204030204" pitchFamily="34" charset="0"/>
              </a:rPr>
              <a:t>market diversification - Reducing reliance on a single revenue stream or customer base through diversification of products, services, and markets</a:t>
            </a:r>
          </a:p>
          <a:p>
            <a:pPr lvl="1"/>
            <a:endParaRPr lang="en-US" kern="100" dirty="0">
              <a:effectLst/>
              <a:latin typeface="Calibri" panose="020F0502020204030204" pitchFamily="34" charset="0"/>
              <a:ea typeface="Aptos" panose="020B000402020202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19273089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4D7D-F361-FAC7-2851-179D133ED724}"/>
              </a:ext>
            </a:extLst>
          </p:cNvPr>
          <p:cNvSpPr>
            <a:spLocks noGrp="1"/>
          </p:cNvSpPr>
          <p:nvPr>
            <p:ph type="title"/>
          </p:nvPr>
        </p:nvSpPr>
        <p:spPr/>
        <p:txBody>
          <a:bodyPr>
            <a:normAutofit/>
          </a:bodyPr>
          <a:lstStyle/>
          <a:p>
            <a:r>
              <a:rPr lang="en-US" sz="3600" dirty="0">
                <a:latin typeface="Calibri" panose="020F0502020204030204" pitchFamily="34" charset="0"/>
                <a:cs typeface="Calibri" panose="020F0502020204030204" pitchFamily="34" charset="0"/>
              </a:rPr>
              <a:t>Assessment of current resilience levels among MSMEs</a:t>
            </a:r>
          </a:p>
        </p:txBody>
      </p:sp>
      <p:sp>
        <p:nvSpPr>
          <p:cNvPr id="3" name="Content Placeholder 2">
            <a:extLst>
              <a:ext uri="{FF2B5EF4-FFF2-40B4-BE49-F238E27FC236}">
                <a16:creationId xmlns:a16="http://schemas.microsoft.com/office/drawing/2014/main" id="{0742F3E7-1715-687C-B110-85985E63F397}"/>
              </a:ext>
            </a:extLst>
          </p:cNvPr>
          <p:cNvSpPr>
            <a:spLocks noGrp="1"/>
          </p:cNvSpPr>
          <p:nvPr>
            <p:ph idx="1"/>
          </p:nvPr>
        </p:nvSpPr>
        <p:spPr/>
        <p:txBody>
          <a:bodyPr>
            <a:normAutofit/>
          </a:bodyPr>
          <a:lstStyle/>
          <a:p>
            <a:r>
              <a:rPr lang="en-US" dirty="0">
                <a:latin typeface="Calibri" panose="020F0502020204030204" pitchFamily="34" charset="0"/>
                <a:cs typeface="Calibri" panose="020F0502020204030204" pitchFamily="34" charset="0"/>
              </a:rPr>
              <a:t>Findings from study conducted in 2022 by Oxford Economics suggest that despite the hardships faced, many MSMEs have emerged from the pandemic with enhanced resilience and a forward-looking approach.</a:t>
            </a:r>
          </a:p>
          <a:p>
            <a:pPr lvl="1"/>
            <a:r>
              <a:rPr lang="en-US" dirty="0">
                <a:latin typeface="Calibri" panose="020F0502020204030204" pitchFamily="34" charset="0"/>
                <a:cs typeface="Calibri" panose="020F0502020204030204" pitchFamily="34" charset="0"/>
              </a:rPr>
              <a:t>58 percent of MSMEs claimed that the COVID-19 pandemic helped build their resilience 36 percent of MSMEs feel more optimistic about their prospects compared to the previous year</a:t>
            </a:r>
          </a:p>
          <a:p>
            <a:pPr lvl="1"/>
            <a:r>
              <a:rPr lang="en-US" dirty="0">
                <a:latin typeface="Calibri" panose="020F0502020204030204" pitchFamily="34" charset="0"/>
                <a:cs typeface="Calibri" panose="020F0502020204030204" pitchFamily="34" charset="0"/>
              </a:rPr>
              <a:t>49 percent of MSMEs intended to seek financing in 2023, and an additional 29 percent expected to raise finance from 2024, primarily to promote growth</a:t>
            </a:r>
          </a:p>
          <a:p>
            <a:pPr marL="0" indent="0">
              <a:buNone/>
            </a:pPr>
            <a:endParaRPr lang="en-US" dirty="0"/>
          </a:p>
          <a:p>
            <a:endParaRPr lang="en-US" dirty="0"/>
          </a:p>
          <a:p>
            <a:pPr marL="0" indent="0">
              <a:buNone/>
            </a:pPr>
            <a:endParaRPr lang="en-US" dirty="0"/>
          </a:p>
        </p:txBody>
      </p:sp>
    </p:spTree>
    <p:extLst>
      <p:ext uri="{BB962C8B-B14F-4D97-AF65-F5344CB8AC3E}">
        <p14:creationId xmlns:p14="http://schemas.microsoft.com/office/powerpoint/2010/main" val="1908431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4F1C5-20A2-4419-8687-0853D83EA106}"/>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Regional variations in MSME resilience</a:t>
            </a:r>
          </a:p>
        </p:txBody>
      </p:sp>
      <p:sp>
        <p:nvSpPr>
          <p:cNvPr id="3" name="Content Placeholder 2">
            <a:extLst>
              <a:ext uri="{FF2B5EF4-FFF2-40B4-BE49-F238E27FC236}">
                <a16:creationId xmlns:a16="http://schemas.microsoft.com/office/drawing/2014/main" id="{21552016-07DA-B30E-0645-88415C7969CE}"/>
              </a:ext>
            </a:extLst>
          </p:cNvPr>
          <p:cNvSpPr>
            <a:spLocks noGrp="1"/>
          </p:cNvSpPr>
          <p:nvPr>
            <p:ph idx="1"/>
          </p:nvPr>
        </p:nvSpPr>
        <p:spPr/>
        <p:txBody>
          <a:bodyPr>
            <a:normAutofit fontScale="77500" lnSpcReduction="20000"/>
          </a:bodyPr>
          <a:lstStyle/>
          <a:p>
            <a:r>
              <a:rPr lang="en-US" dirty="0">
                <a:latin typeface="Calibri" panose="020F0502020204030204" pitchFamily="34" charset="0"/>
                <a:cs typeface="Calibri" panose="020F0502020204030204" pitchFamily="34" charset="0"/>
              </a:rPr>
              <a:t>Regional variations in MSME resilience</a:t>
            </a:r>
          </a:p>
          <a:p>
            <a:r>
              <a:rPr lang="en-US" u="none" strike="noStrike" dirty="0">
                <a:effectLst/>
                <a:latin typeface="Calibri" panose="020F0502020204030204" pitchFamily="34" charset="0"/>
                <a:cs typeface="Calibri" panose="020F0502020204030204" pitchFamily="34" charset="0"/>
              </a:rPr>
              <a:t>MSME growth and development </a:t>
            </a:r>
            <a:r>
              <a:rPr lang="en-US" dirty="0">
                <a:latin typeface="Calibri" panose="020F0502020204030204" pitchFamily="34" charset="0"/>
                <a:cs typeface="Calibri" panose="020F0502020204030204" pitchFamily="34" charset="0"/>
              </a:rPr>
              <a:t>in many countries </a:t>
            </a:r>
            <a:r>
              <a:rPr lang="en-US" u="none" strike="noStrike" dirty="0">
                <a:effectLst/>
                <a:latin typeface="Calibri" panose="020F0502020204030204" pitchFamily="34" charset="0"/>
                <a:cs typeface="Calibri" panose="020F0502020204030204" pitchFamily="34" charset="0"/>
              </a:rPr>
              <a:t>continues to be a huge challenge, </a:t>
            </a:r>
            <a:r>
              <a:rPr lang="en-US" sz="3000" u="none" strike="noStrike" dirty="0">
                <a:effectLst/>
                <a:latin typeface="Calibri" panose="020F0502020204030204" pitchFamily="34" charset="0"/>
                <a:cs typeface="Calibri" panose="020F0502020204030204" pitchFamily="34" charset="0"/>
              </a:rPr>
              <a:t>and the COVID-19 pandemic has exacerbated the challenge </a:t>
            </a:r>
          </a:p>
          <a:p>
            <a:r>
              <a:rPr lang="en-US" sz="3000" u="none" strike="noStrike" dirty="0">
                <a:effectLst/>
                <a:latin typeface="Calibri" panose="020F0502020204030204" pitchFamily="34" charset="0"/>
                <a:cs typeface="Calibri" panose="020F0502020204030204" pitchFamily="34" charset="0"/>
              </a:rPr>
              <a:t>Different stakeholders - mainly Governments and private sector and development </a:t>
            </a:r>
            <a:r>
              <a:rPr lang="en-US" u="none" strike="noStrike" dirty="0">
                <a:effectLst/>
                <a:latin typeface="Calibri" panose="020F0502020204030204" pitchFamily="34" charset="0"/>
                <a:cs typeface="Calibri" panose="020F0502020204030204" pitchFamily="34" charset="0"/>
              </a:rPr>
              <a:t>organizations - have programs and grants already in place to support the development of MSMEs in Africa. </a:t>
            </a:r>
          </a:p>
          <a:p>
            <a:pPr lvl="1"/>
            <a:r>
              <a:rPr lang="en-US" u="none" strike="noStrike" dirty="0">
                <a:effectLst/>
                <a:latin typeface="Calibri" panose="020F0502020204030204" pitchFamily="34" charset="0"/>
                <a:cs typeface="Calibri" panose="020F0502020204030204" pitchFamily="34" charset="0"/>
              </a:rPr>
              <a:t>target grants and loans, </a:t>
            </a:r>
          </a:p>
          <a:p>
            <a:pPr lvl="1"/>
            <a:r>
              <a:rPr lang="en-US" u="none" strike="noStrike" dirty="0">
                <a:effectLst/>
                <a:latin typeface="Calibri" panose="020F0502020204030204" pitchFamily="34" charset="0"/>
                <a:cs typeface="Calibri" panose="020F0502020204030204" pitchFamily="34" charset="0"/>
              </a:rPr>
              <a:t>stimulus packages and special vehicles for supporting MSMEs, such as development of infrastructure, improvement of markets and access to credit, </a:t>
            </a:r>
          </a:p>
          <a:p>
            <a:pPr lvl="1"/>
            <a:r>
              <a:rPr lang="en-US" u="none" strike="noStrike" dirty="0">
                <a:effectLst/>
                <a:latin typeface="Calibri" panose="020F0502020204030204" pitchFamily="34" charset="0"/>
                <a:cs typeface="Calibri" panose="020F0502020204030204" pitchFamily="34" charset="0"/>
              </a:rPr>
              <a:t>streamlining of tax laws and </a:t>
            </a:r>
          </a:p>
          <a:p>
            <a:pPr lvl="1"/>
            <a:r>
              <a:rPr lang="en-US" u="none" strike="noStrike" dirty="0">
                <a:effectLst/>
                <a:latin typeface="Calibri" panose="020F0502020204030204" pitchFamily="34" charset="0"/>
                <a:cs typeface="Calibri" panose="020F0502020204030204" pitchFamily="34" charset="0"/>
              </a:rPr>
              <a:t>special funds in support of marginalized groups, such as the Youth and Women’s Fund in Kenya. </a:t>
            </a:r>
          </a:p>
          <a:p>
            <a:r>
              <a:rPr lang="en-US" u="none" strike="noStrike" dirty="0">
                <a:effectLst/>
                <a:latin typeface="Calibri" panose="020F0502020204030204" pitchFamily="34" charset="0"/>
                <a:cs typeface="Calibri" panose="020F0502020204030204" pitchFamily="34" charset="0"/>
              </a:rPr>
              <a:t>Through the country’s partial credit guarantee scheme, the Government has provided the initial capital needed and partnered with banks to facilitate access to finance of MSMEs that have been negatively impacted by the COVID-19 crisis.</a:t>
            </a:r>
            <a:endParaRPr lang="en-US" b="0" i="0" u="none" strike="noStrike" dirty="0">
              <a:solidFill>
                <a:srgbClr val="000000"/>
              </a:solidFill>
              <a:effectLst/>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886610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8D192-86B0-CC1B-D1A8-92064DB0AC3E}"/>
              </a:ext>
            </a:extLst>
          </p:cNvPr>
          <p:cNvSpPr>
            <a:spLocks noGrp="1"/>
          </p:cNvSpPr>
          <p:nvPr>
            <p:ph type="title"/>
          </p:nvPr>
        </p:nvSpPr>
        <p:spPr/>
        <p:txBody>
          <a:bodyPr>
            <a:normAutofit/>
          </a:bodyPr>
          <a:lstStyle/>
          <a:p>
            <a:r>
              <a:rPr lang="en-US" sz="4000" dirty="0">
                <a:latin typeface="Calibri" panose="020F0502020204030204" pitchFamily="34" charset="0"/>
                <a:cs typeface="Calibri" panose="020F0502020204030204" pitchFamily="34" charset="0"/>
              </a:rPr>
              <a:t>Lessons from the pandemic and other disasters</a:t>
            </a:r>
            <a:endParaRPr lang="en-US" sz="4000" dirty="0"/>
          </a:p>
        </p:txBody>
      </p:sp>
      <p:sp>
        <p:nvSpPr>
          <p:cNvPr id="6" name="Content Placeholder 5">
            <a:extLst>
              <a:ext uri="{FF2B5EF4-FFF2-40B4-BE49-F238E27FC236}">
                <a16:creationId xmlns:a16="http://schemas.microsoft.com/office/drawing/2014/main" id="{EC7A067B-0C6D-FD77-936E-AA3953B746DE}"/>
              </a:ext>
            </a:extLst>
          </p:cNvPr>
          <p:cNvSpPr>
            <a:spLocks noGrp="1"/>
          </p:cNvSpPr>
          <p:nvPr>
            <p:ph idx="1"/>
          </p:nvPr>
        </p:nvSpPr>
        <p:spPr/>
        <p:txBody>
          <a:bodyPr>
            <a:normAutofit fontScale="85000" lnSpcReduction="10000"/>
          </a:bodyPr>
          <a:lstStyle/>
          <a:p>
            <a:r>
              <a:rPr lang="en-US" sz="2800" u="none" strike="noStrike" dirty="0">
                <a:effectLst/>
              </a:rPr>
              <a:t>To reverse this serious setback to development progress and poverty reduction, countries will need to prepare for a different economy post-COVID, by allowing capital, labor, skills, and innovation to move into new businesses and sectors </a:t>
            </a:r>
          </a:p>
          <a:p>
            <a:r>
              <a:rPr lang="en-US" sz="2800" u="none" strike="noStrike" dirty="0">
                <a:effectLst/>
              </a:rPr>
              <a:t>Governments around the world realize that SMEs constitute the battleground on which the pandemic and the broader economic recession most directly interact. </a:t>
            </a:r>
          </a:p>
          <a:p>
            <a:r>
              <a:rPr lang="en-US" sz="2800" u="none" strike="noStrike" dirty="0">
                <a:effectLst/>
              </a:rPr>
              <a:t>In addition to addressing the health crisis, they have scrambled to alleviate the impact of the coronavirus disease (COVID-19) pandemic on small businesses, introducing policies to help those enterprise scope with short-term financial risks and long-term business consequences. </a:t>
            </a:r>
          </a:p>
          <a:p>
            <a:r>
              <a:rPr lang="en-US" sz="2800" u="none" strike="noStrike" dirty="0">
                <a:effectLst/>
              </a:rPr>
              <a:t>This will reduce layoffs, prevent bankruptcy, encourage investment and help economies get back on their feet as soon as possible, as the crisis abates.</a:t>
            </a:r>
            <a:endParaRPr lang="en-US" sz="2800" b="0" i="0" u="none" strike="noStrike" dirty="0">
              <a:solidFill>
                <a:srgbClr val="000000"/>
              </a:solidFill>
              <a:effectLst/>
              <a:latin typeface="Calibri" panose="020F0502020204030204" pitchFamily="34" charset="0"/>
            </a:endParaRPr>
          </a:p>
          <a:p>
            <a:endParaRPr lang="en-US" dirty="0"/>
          </a:p>
        </p:txBody>
      </p:sp>
    </p:spTree>
    <p:extLst>
      <p:ext uri="{BB962C8B-B14F-4D97-AF65-F5344CB8AC3E}">
        <p14:creationId xmlns:p14="http://schemas.microsoft.com/office/powerpoint/2010/main" val="22905242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E0943-33D2-CABB-2558-B5D6F56BB068}"/>
              </a:ext>
            </a:extLst>
          </p:cNvPr>
          <p:cNvSpPr>
            <a:spLocks noGrp="1"/>
          </p:cNvSpPr>
          <p:nvPr>
            <p:ph type="title"/>
          </p:nvPr>
        </p:nvSpPr>
        <p:spPr/>
        <p:txBody>
          <a:bodyPr/>
          <a:lstStyle/>
          <a:p>
            <a:r>
              <a:rPr lang="en-US" dirty="0"/>
              <a:t>Recommendations</a:t>
            </a:r>
          </a:p>
        </p:txBody>
      </p:sp>
      <p:sp>
        <p:nvSpPr>
          <p:cNvPr id="6" name="Content Placeholder 5">
            <a:extLst>
              <a:ext uri="{FF2B5EF4-FFF2-40B4-BE49-F238E27FC236}">
                <a16:creationId xmlns:a16="http://schemas.microsoft.com/office/drawing/2014/main" id="{621DF066-0F9F-054B-2233-5554C2ABA68D}"/>
              </a:ext>
            </a:extLst>
          </p:cNvPr>
          <p:cNvSpPr>
            <a:spLocks noGrp="1"/>
          </p:cNvSpPr>
          <p:nvPr>
            <p:ph idx="1"/>
          </p:nvPr>
        </p:nvSpPr>
        <p:spPr/>
        <p:txBody>
          <a:bodyPr>
            <a:noAutofit/>
          </a:bodyPr>
          <a:lstStyle/>
          <a:p>
            <a:r>
              <a:rPr lang="en-US" sz="2000" u="none" strike="noStrike" dirty="0">
                <a:effectLst/>
                <a:latin typeface="Calibri" panose="020F0502020204030204" pitchFamily="34" charset="0"/>
                <a:cs typeface="Calibri" panose="020F0502020204030204" pitchFamily="34" charset="0"/>
              </a:rPr>
              <a:t>Different stakeholders - mainly Governments and private sector and development organizations - have </a:t>
            </a:r>
            <a:r>
              <a:rPr lang="en-US" sz="2000" u="none" strike="noStrike" dirty="0" err="1">
                <a:effectLst/>
                <a:latin typeface="Calibri" panose="020F0502020204030204" pitchFamily="34" charset="0"/>
                <a:cs typeface="Calibri" panose="020F0502020204030204" pitchFamily="34" charset="0"/>
              </a:rPr>
              <a:t>programmes</a:t>
            </a:r>
            <a:r>
              <a:rPr lang="en-US" sz="2000" u="none" strike="noStrike" dirty="0">
                <a:effectLst/>
                <a:latin typeface="Calibri" panose="020F0502020204030204" pitchFamily="34" charset="0"/>
                <a:cs typeface="Calibri" panose="020F0502020204030204" pitchFamily="34" charset="0"/>
              </a:rPr>
              <a:t> and grants already in place to support the development of MSMEs in Africa</a:t>
            </a:r>
          </a:p>
          <a:p>
            <a:r>
              <a:rPr lang="en-US" sz="2000" kern="100" dirty="0">
                <a:effectLst/>
                <a:latin typeface="Calibri" panose="020F0502020204030204" pitchFamily="34" charset="0"/>
                <a:ea typeface="Aptos" panose="020B0004020202020204" pitchFamily="34" charset="0"/>
                <a:cs typeface="Calibri" panose="020F0502020204030204" pitchFamily="34" charset="0"/>
              </a:rPr>
              <a:t>Need for coordinated global and local action to build resilient MSMEs and accelerate sustainable development. </a:t>
            </a:r>
          </a:p>
          <a:p>
            <a:r>
              <a:rPr lang="en-US" sz="2000" u="none" strike="noStrike" dirty="0">
                <a:effectLst/>
                <a:latin typeface="Calibri" panose="020F0502020204030204" pitchFamily="34" charset="0"/>
                <a:cs typeface="Calibri" panose="020F0502020204030204" pitchFamily="34" charset="0"/>
              </a:rPr>
              <a:t>MSME formalization is a multifaceted and multi-stakeholder approach and to support formalization, Governments should establish policies that foster the establishment of MSMEs as associations whose values and principles may be clearly defined by government or any other entity that might be tasked by the government to provide such a definition.</a:t>
            </a:r>
          </a:p>
          <a:p>
            <a:r>
              <a:rPr lang="en-US" sz="2000" u="none" strike="noStrike" dirty="0">
                <a:effectLst/>
                <a:latin typeface="Calibri" panose="020F0502020204030204" pitchFamily="34" charset="0"/>
                <a:cs typeface="Calibri" panose="020F0502020204030204" pitchFamily="34" charset="0"/>
              </a:rPr>
              <a:t>The General Conference of the International </a:t>
            </a:r>
            <a:r>
              <a:rPr lang="en-US" sz="2000" u="none" strike="noStrike" dirty="0" err="1">
                <a:effectLst/>
                <a:latin typeface="Calibri" panose="020F0502020204030204" pitchFamily="34" charset="0"/>
                <a:cs typeface="Calibri" panose="020F0502020204030204" pitchFamily="34" charset="0"/>
              </a:rPr>
              <a:t>Labour</a:t>
            </a:r>
            <a:r>
              <a:rPr lang="en-US" sz="2000" u="none" strike="noStrike" dirty="0">
                <a:effectLst/>
                <a:latin typeface="Calibri" panose="020F0502020204030204" pitchFamily="34" charset="0"/>
                <a:cs typeface="Calibri" panose="020F0502020204030204" pitchFamily="34" charset="0"/>
              </a:rPr>
              <a:t> Organization (ILO) adopted an instrument focused on cooperatives, namely, the Promotion of Cooperatives Recommendation, 2002, (No 193), </a:t>
            </a:r>
          </a:p>
          <a:p>
            <a:pPr lvl="1"/>
            <a:r>
              <a:rPr lang="en-US" sz="2000" dirty="0">
                <a:latin typeface="Calibri" panose="020F0502020204030204" pitchFamily="34" charset="0"/>
                <a:cs typeface="Calibri" panose="020F0502020204030204" pitchFamily="34" charset="0"/>
              </a:rPr>
              <a:t>T</a:t>
            </a:r>
            <a:r>
              <a:rPr lang="en-US" sz="2000" u="none" strike="noStrike" dirty="0">
                <a:effectLst/>
                <a:latin typeface="Calibri" panose="020F0502020204030204" pitchFamily="34" charset="0"/>
                <a:cs typeface="Calibri" panose="020F0502020204030204" pitchFamily="34" charset="0"/>
              </a:rPr>
              <a:t>he Conference, inter alia, noted that cooperatives have an important role to play in transforming - across all countries and relevant enterprise sectors - the often marginal survival activities into legally protected work, fully integrated into mainstream economic life. </a:t>
            </a:r>
            <a:br>
              <a:rPr lang="en-US" u="none" strike="noStrike" dirty="0">
                <a:effectLst/>
                <a:latin typeface="Calibri" panose="020F0502020204030204" pitchFamily="34" charset="0"/>
                <a:cs typeface="Calibri" panose="020F0502020204030204" pitchFamily="34" charset="0"/>
              </a:rPr>
            </a:br>
            <a:br>
              <a:rPr lang="en-US" u="none" strike="noStrike" dirty="0">
                <a:effectLst/>
                <a:latin typeface="Calibri" panose="020F0502020204030204" pitchFamily="34" charset="0"/>
                <a:cs typeface="Calibri" panose="020F0502020204030204" pitchFamily="34" charset="0"/>
              </a:rPr>
            </a:br>
            <a:br>
              <a:rPr lang="en-US" u="none" strike="noStrike" dirty="0">
                <a:effectLst/>
                <a:latin typeface="Calibri" panose="020F0502020204030204" pitchFamily="34" charset="0"/>
                <a:cs typeface="Calibri" panose="020F0502020204030204" pitchFamily="34" charset="0"/>
              </a:rPr>
            </a:br>
            <a:br>
              <a:rPr lang="en-US" u="none" strike="noStrike" dirty="0">
                <a:effectLst/>
                <a:latin typeface="Calibri" panose="020F0502020204030204" pitchFamily="34" charset="0"/>
                <a:cs typeface="Calibri" panose="020F0502020204030204" pitchFamily="34" charset="0"/>
              </a:rPr>
            </a:br>
            <a:br>
              <a:rPr lang="en-US" u="none" strike="noStrike" dirty="0">
                <a:effectLst/>
                <a:latin typeface="Calibri" panose="020F0502020204030204" pitchFamily="34" charset="0"/>
                <a:cs typeface="Calibri" panose="020F0502020204030204" pitchFamily="34" charset="0"/>
              </a:rPr>
            </a:br>
            <a:br>
              <a:rPr lang="en-US" u="none" strike="noStrike" dirty="0">
                <a:effectLst/>
                <a:latin typeface="Calibri" panose="020F0502020204030204" pitchFamily="34" charset="0"/>
                <a:cs typeface="Calibri" panose="020F0502020204030204" pitchFamily="34" charset="0"/>
              </a:rPr>
            </a:br>
            <a:br>
              <a:rPr lang="en-US" u="none" strike="noStrike" dirty="0">
                <a:effectLst/>
                <a:latin typeface="Calibri" panose="020F0502020204030204" pitchFamily="34" charset="0"/>
                <a:cs typeface="Calibri" panose="020F0502020204030204" pitchFamily="34" charset="0"/>
              </a:rPr>
            </a:br>
            <a:br>
              <a:rPr lang="en-US" u="none" strike="noStrike" dirty="0">
                <a:effectLst/>
                <a:latin typeface="Calibri" panose="020F0502020204030204" pitchFamily="34" charset="0"/>
                <a:cs typeface="Calibri" panose="020F0502020204030204" pitchFamily="34" charset="0"/>
              </a:rPr>
            </a:br>
            <a:br>
              <a:rPr lang="en-US" u="none" strike="noStrike" dirty="0">
                <a:effectLst/>
                <a:latin typeface="Calibri" panose="020F0502020204030204" pitchFamily="34" charset="0"/>
                <a:cs typeface="Calibri" panose="020F0502020204030204" pitchFamily="34" charset="0"/>
              </a:rPr>
            </a:br>
            <a:br>
              <a:rPr lang="en-US" u="none" strike="noStrike" dirty="0">
                <a:effectLst/>
                <a:latin typeface="Calibri" panose="020F0502020204030204" pitchFamily="34" charset="0"/>
                <a:cs typeface="Calibri" panose="020F0502020204030204" pitchFamily="34" charset="0"/>
              </a:rPr>
            </a:br>
            <a:endParaRPr lang="en-US" b="0" i="0" u="none" strike="noStrike" dirty="0">
              <a:solidFill>
                <a:srgbClr val="00000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8963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DEC2F-4497-14F8-BBB8-62C0A7EAB28B}"/>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Outline</a:t>
            </a:r>
          </a:p>
        </p:txBody>
      </p:sp>
      <p:sp>
        <p:nvSpPr>
          <p:cNvPr id="3" name="Content Placeholder 2">
            <a:extLst>
              <a:ext uri="{FF2B5EF4-FFF2-40B4-BE49-F238E27FC236}">
                <a16:creationId xmlns:a16="http://schemas.microsoft.com/office/drawing/2014/main" id="{4126337A-7206-B132-ED02-D13CA9BAB91A}"/>
              </a:ext>
            </a:extLst>
          </p:cNvPr>
          <p:cNvSpPr>
            <a:spLocks noGrp="1"/>
          </p:cNvSpPr>
          <p:nvPr>
            <p:ph idx="1"/>
          </p:nvPr>
        </p:nvSpPr>
        <p:spPr/>
        <p:txBody>
          <a:bodyPr/>
          <a:lstStyle/>
          <a:p>
            <a:r>
              <a:rPr lang="en-US" dirty="0">
                <a:latin typeface="Calibri" panose="020F0502020204030204" pitchFamily="34" charset="0"/>
                <a:cs typeface="Calibri" panose="020F0502020204030204" pitchFamily="34" charset="0"/>
              </a:rPr>
              <a:t>Introduction: The importance of MSMEs in the global economy</a:t>
            </a:r>
          </a:p>
          <a:p>
            <a:r>
              <a:rPr lang="en-US" dirty="0">
                <a:latin typeface="Calibri" panose="020F0502020204030204" pitchFamily="34" charset="0"/>
                <a:cs typeface="Calibri" panose="020F0502020204030204" pitchFamily="34" charset="0"/>
              </a:rPr>
              <a:t>Importance of MSMEs and their role in achieving the 2030 Agenda</a:t>
            </a:r>
          </a:p>
          <a:p>
            <a:r>
              <a:rPr lang="en-US" dirty="0">
                <a:latin typeface="Calibri" panose="020F0502020204030204" pitchFamily="34" charset="0"/>
                <a:cs typeface="Calibri" panose="020F0502020204030204" pitchFamily="34" charset="0"/>
              </a:rPr>
              <a:t>Resilience of MSMEs</a:t>
            </a:r>
          </a:p>
          <a:p>
            <a:r>
              <a:rPr lang="en-US" dirty="0">
                <a:latin typeface="Calibri" panose="020F0502020204030204" pitchFamily="34" charset="0"/>
                <a:cs typeface="Calibri" panose="020F0502020204030204" pitchFamily="34" charset="0"/>
              </a:rPr>
              <a:t>Key strategies for strengthening MSME Resilience</a:t>
            </a:r>
          </a:p>
          <a:p>
            <a:r>
              <a:rPr lang="en-US" dirty="0">
                <a:latin typeface="Calibri" panose="020F0502020204030204" pitchFamily="34" charset="0"/>
                <a:cs typeface="Calibri" panose="020F0502020204030204" pitchFamily="34" charset="0"/>
              </a:rPr>
              <a:t>Lessons from the pandemic and other disasters</a:t>
            </a:r>
          </a:p>
          <a:p>
            <a:r>
              <a:rPr lang="en-US" dirty="0">
                <a:latin typeface="Calibri" panose="020F0502020204030204" pitchFamily="34" charset="0"/>
                <a:cs typeface="Calibri" panose="020F0502020204030204" pitchFamily="34" charset="0"/>
              </a:rPr>
              <a:t>Recommendations</a:t>
            </a:r>
          </a:p>
        </p:txBody>
      </p:sp>
    </p:spTree>
    <p:extLst>
      <p:ext uri="{BB962C8B-B14F-4D97-AF65-F5344CB8AC3E}">
        <p14:creationId xmlns:p14="http://schemas.microsoft.com/office/powerpoint/2010/main" val="2443351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E86B3-A8E5-BDE4-471F-92F6BBEAFC7B}"/>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Introduction</a:t>
            </a:r>
          </a:p>
        </p:txBody>
      </p:sp>
      <p:sp>
        <p:nvSpPr>
          <p:cNvPr id="3" name="Content Placeholder 2">
            <a:extLst>
              <a:ext uri="{FF2B5EF4-FFF2-40B4-BE49-F238E27FC236}">
                <a16:creationId xmlns:a16="http://schemas.microsoft.com/office/drawing/2014/main" id="{AC565284-39C1-0CEB-2F86-4374DC404D7F}"/>
              </a:ext>
            </a:extLst>
          </p:cNvPr>
          <p:cNvSpPr>
            <a:spLocks noGrp="1"/>
          </p:cNvSpPr>
          <p:nvPr>
            <p:ph idx="1"/>
          </p:nvPr>
        </p:nvSpPr>
        <p:spPr/>
        <p:txBody>
          <a:bodyPr/>
          <a:lstStyle/>
          <a:p>
            <a:r>
              <a:rPr lang="en-US" dirty="0">
                <a:latin typeface="Calibri" panose="020F0502020204030204" pitchFamily="34" charset="0"/>
                <a:cs typeface="Calibri" panose="020F0502020204030204" pitchFamily="34" charset="0"/>
              </a:rPr>
              <a:t>MSMEs play a major role in economic growth and development</a:t>
            </a:r>
          </a:p>
          <a:p>
            <a:pPr lvl="1"/>
            <a:r>
              <a:rPr lang="en-US" dirty="0">
                <a:latin typeface="Calibri" panose="020F0502020204030204" pitchFamily="34" charset="0"/>
                <a:cs typeface="Calibri" panose="020F0502020204030204" pitchFamily="34" charset="0"/>
              </a:rPr>
              <a:t>Job creation, poverty alleviation, innovation, and inclusive growth</a:t>
            </a:r>
          </a:p>
          <a:p>
            <a:r>
              <a:rPr lang="en-US" dirty="0">
                <a:latin typeface="Calibri" panose="020F0502020204030204" pitchFamily="34" charset="0"/>
                <a:cs typeface="Calibri" panose="020F0502020204030204" pitchFamily="34" charset="0"/>
              </a:rPr>
              <a:t>MSMEs contribute substantially to GDP</a:t>
            </a:r>
          </a:p>
          <a:p>
            <a:pPr lvl="1"/>
            <a:r>
              <a:rPr lang="en-US" dirty="0">
                <a:latin typeface="Calibri" panose="020F0502020204030204" pitchFamily="34" charset="0"/>
                <a:cs typeface="Calibri" panose="020F0502020204030204" pitchFamily="34" charset="0"/>
              </a:rPr>
              <a:t>Evidence from the Philippines, Indonesia, Nigeria, India, among others</a:t>
            </a:r>
          </a:p>
          <a:p>
            <a:r>
              <a:rPr lang="en-US" dirty="0">
                <a:latin typeface="Calibri" panose="020F0502020204030204" pitchFamily="34" charset="0"/>
                <a:cs typeface="Calibri" panose="020F0502020204030204" pitchFamily="34" charset="0"/>
              </a:rPr>
              <a:t>MSMEs are more agile and able to adapt more quickly to changes in their operating environments</a:t>
            </a:r>
          </a:p>
          <a:p>
            <a:r>
              <a:rPr lang="en-US" dirty="0">
                <a:latin typeface="Calibri" panose="020F0502020204030204" pitchFamily="34" charset="0"/>
                <a:cs typeface="Calibri" panose="020F0502020204030204" pitchFamily="34" charset="0"/>
              </a:rPr>
              <a:t>Their flexibility under changing conditions promotes technological and social innovations</a:t>
            </a:r>
          </a:p>
        </p:txBody>
      </p:sp>
    </p:spTree>
    <p:extLst>
      <p:ext uri="{BB962C8B-B14F-4D97-AF65-F5344CB8AC3E}">
        <p14:creationId xmlns:p14="http://schemas.microsoft.com/office/powerpoint/2010/main" val="3129677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72EDE-AF81-3461-5CCA-B764102ADB25}"/>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Defining MSMEs</a:t>
            </a:r>
          </a:p>
        </p:txBody>
      </p:sp>
      <p:sp>
        <p:nvSpPr>
          <p:cNvPr id="3" name="Content Placeholder 2">
            <a:extLst>
              <a:ext uri="{FF2B5EF4-FFF2-40B4-BE49-F238E27FC236}">
                <a16:creationId xmlns:a16="http://schemas.microsoft.com/office/drawing/2014/main" id="{277EE60E-7B20-1508-52D1-755D939A84CD}"/>
              </a:ext>
            </a:extLst>
          </p:cNvPr>
          <p:cNvSpPr>
            <a:spLocks noGrp="1"/>
          </p:cNvSpPr>
          <p:nvPr>
            <p:ph idx="1"/>
          </p:nvPr>
        </p:nvSpPr>
        <p:spPr/>
        <p:txBody>
          <a:bodyPr/>
          <a:lstStyle/>
          <a:p>
            <a:r>
              <a:rPr lang="en-US" dirty="0">
                <a:latin typeface="Calibri" panose="020F0502020204030204" pitchFamily="34" charset="0"/>
                <a:cs typeface="Calibri" panose="020F0502020204030204" pitchFamily="34" charset="0"/>
              </a:rPr>
              <a:t>MSMEs are categorized based on the number of employees and turnover/asset value of the enterprise.</a:t>
            </a:r>
          </a:p>
          <a:p>
            <a:r>
              <a:rPr lang="en-US" dirty="0">
                <a:latin typeface="Calibri" panose="020F0502020204030204" pitchFamily="34" charset="0"/>
                <a:cs typeface="Calibri" panose="020F0502020204030204" pitchFamily="34" charset="0"/>
              </a:rPr>
              <a:t>Many MSMEs in developing countries do not reveal their asset value so effectively, classification is often based on number of employees.</a:t>
            </a:r>
          </a:p>
          <a:p>
            <a:endParaRPr lang="en-US" dirty="0"/>
          </a:p>
          <a:p>
            <a:endParaRPr lang="en-US" dirty="0"/>
          </a:p>
          <a:p>
            <a:endParaRPr lang="en-US" dirty="0"/>
          </a:p>
          <a:p>
            <a:pPr marL="457200" lvl="1" indent="0">
              <a:buNone/>
            </a:pPr>
            <a:r>
              <a:rPr lang="en-US" sz="1800" dirty="0"/>
              <a:t>Source: IFC 2023</a:t>
            </a:r>
          </a:p>
          <a:p>
            <a:endParaRPr lang="en-US" dirty="0"/>
          </a:p>
        </p:txBody>
      </p:sp>
      <p:graphicFrame>
        <p:nvGraphicFramePr>
          <p:cNvPr id="4" name="Table 3">
            <a:extLst>
              <a:ext uri="{FF2B5EF4-FFF2-40B4-BE49-F238E27FC236}">
                <a16:creationId xmlns:a16="http://schemas.microsoft.com/office/drawing/2014/main" id="{1C37B071-CE18-CD8E-21AB-0B92A7763E2A}"/>
              </a:ext>
            </a:extLst>
          </p:cNvPr>
          <p:cNvGraphicFramePr>
            <a:graphicFrameLocks noGrp="1"/>
          </p:cNvGraphicFramePr>
          <p:nvPr>
            <p:extLst>
              <p:ext uri="{D42A27DB-BD31-4B8C-83A1-F6EECF244321}">
                <p14:modId xmlns:p14="http://schemas.microsoft.com/office/powerpoint/2010/main" val="2798922345"/>
              </p:ext>
            </p:extLst>
          </p:nvPr>
        </p:nvGraphicFramePr>
        <p:xfrm>
          <a:off x="1187669" y="4035972"/>
          <a:ext cx="9080937" cy="1425276"/>
        </p:xfrm>
        <a:graphic>
          <a:graphicData uri="http://schemas.openxmlformats.org/drawingml/2006/table">
            <a:tbl>
              <a:tblPr firstRow="1" firstCol="1" bandRow="1">
                <a:tableStyleId>{5C22544A-7EE6-4342-B048-85BDC9FD1C3A}</a:tableStyleId>
              </a:tblPr>
              <a:tblGrid>
                <a:gridCol w="1705027">
                  <a:extLst>
                    <a:ext uri="{9D8B030D-6E8A-4147-A177-3AD203B41FA5}">
                      <a16:colId xmlns:a16="http://schemas.microsoft.com/office/drawing/2014/main" val="818775108"/>
                    </a:ext>
                  </a:extLst>
                </a:gridCol>
                <a:gridCol w="2283020">
                  <a:extLst>
                    <a:ext uri="{9D8B030D-6E8A-4147-A177-3AD203B41FA5}">
                      <a16:colId xmlns:a16="http://schemas.microsoft.com/office/drawing/2014/main" val="3401436058"/>
                    </a:ext>
                  </a:extLst>
                </a:gridCol>
                <a:gridCol w="2809870">
                  <a:extLst>
                    <a:ext uri="{9D8B030D-6E8A-4147-A177-3AD203B41FA5}">
                      <a16:colId xmlns:a16="http://schemas.microsoft.com/office/drawing/2014/main" val="3008449314"/>
                    </a:ext>
                  </a:extLst>
                </a:gridCol>
                <a:gridCol w="2283020">
                  <a:extLst>
                    <a:ext uri="{9D8B030D-6E8A-4147-A177-3AD203B41FA5}">
                      <a16:colId xmlns:a16="http://schemas.microsoft.com/office/drawing/2014/main" val="4151073027"/>
                    </a:ext>
                  </a:extLst>
                </a:gridCol>
              </a:tblGrid>
              <a:tr h="357352">
                <a:tc>
                  <a:txBody>
                    <a:bodyPr/>
                    <a:lstStyle/>
                    <a:p>
                      <a:pPr marL="0" marR="0" algn="just">
                        <a:lnSpc>
                          <a:spcPct val="107000"/>
                        </a:lnSpc>
                        <a:spcBef>
                          <a:spcPts val="0"/>
                        </a:spcBef>
                        <a:spcAft>
                          <a:spcPts val="0"/>
                        </a:spcAft>
                      </a:pPr>
                      <a:r>
                        <a:rPr lang="en-US" sz="1200">
                          <a:effectLst/>
                        </a:rPr>
                        <a:t>MSME Category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200">
                          <a:effectLst/>
                        </a:rPr>
                        <a:t>Number of employees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200" dirty="0">
                          <a:effectLst/>
                        </a:rPr>
                        <a:t>Total Assets (in US dollars)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200">
                          <a:effectLst/>
                        </a:rPr>
                        <a:t> Annual sales GMD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51027092"/>
                  </a:ext>
                </a:extLst>
              </a:tr>
              <a:tr h="266981">
                <a:tc>
                  <a:txBody>
                    <a:bodyPr/>
                    <a:lstStyle/>
                    <a:p>
                      <a:pPr marL="0" marR="0" algn="just">
                        <a:lnSpc>
                          <a:spcPct val="107000"/>
                        </a:lnSpc>
                        <a:spcBef>
                          <a:spcPts val="0"/>
                        </a:spcBef>
                        <a:spcAft>
                          <a:spcPts val="0"/>
                        </a:spcAft>
                      </a:pPr>
                      <a:r>
                        <a:rPr lang="en-US" sz="1200" dirty="0">
                          <a:effectLst/>
                        </a:rPr>
                        <a:t>Micro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200" dirty="0">
                          <a:effectLst/>
                        </a:rPr>
                        <a:t>Less than 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200" dirty="0">
                          <a:effectLst/>
                        </a:rPr>
                        <a:t>Less than 100,000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200" dirty="0">
                          <a:effectLst/>
                        </a:rPr>
                        <a:t>Less than 100,000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66983435"/>
                  </a:ext>
                </a:extLst>
              </a:tr>
              <a:tr h="266981">
                <a:tc>
                  <a:txBody>
                    <a:bodyPr/>
                    <a:lstStyle/>
                    <a:p>
                      <a:pPr marL="0" marR="0" algn="just">
                        <a:lnSpc>
                          <a:spcPct val="107000"/>
                        </a:lnSpc>
                        <a:spcBef>
                          <a:spcPts val="0"/>
                        </a:spcBef>
                        <a:spcAft>
                          <a:spcPts val="0"/>
                        </a:spcAft>
                      </a:pPr>
                      <a:r>
                        <a:rPr lang="en-US" sz="1200">
                          <a:effectLst/>
                        </a:rPr>
                        <a:t>Small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200" dirty="0">
                          <a:effectLst/>
                        </a:rPr>
                        <a:t>10 to 49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200" dirty="0">
                          <a:effectLst/>
                        </a:rPr>
                        <a:t>100,000 to 3 million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200" dirty="0">
                          <a:effectLst/>
                        </a:rPr>
                        <a:t>100,000 to 3 million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54240107"/>
                  </a:ext>
                </a:extLst>
              </a:tr>
              <a:tr h="266981">
                <a:tc>
                  <a:txBody>
                    <a:bodyPr/>
                    <a:lstStyle/>
                    <a:p>
                      <a:pPr marL="0" marR="0" algn="just">
                        <a:lnSpc>
                          <a:spcPct val="107000"/>
                        </a:lnSpc>
                        <a:spcBef>
                          <a:spcPts val="0"/>
                        </a:spcBef>
                        <a:spcAft>
                          <a:spcPts val="0"/>
                        </a:spcAft>
                      </a:pPr>
                      <a:r>
                        <a:rPr lang="en-US" sz="1200">
                          <a:effectLst/>
                        </a:rPr>
                        <a:t>Medium-sized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200" dirty="0">
                          <a:effectLst/>
                        </a:rPr>
                        <a:t>50 to 300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200" dirty="0">
                          <a:effectLst/>
                        </a:rPr>
                        <a:t>3 million to 15 million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200" dirty="0">
                          <a:effectLst/>
                        </a:rPr>
                        <a:t>3 million to 15 million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13239213"/>
                  </a:ext>
                </a:extLst>
              </a:tr>
              <a:tr h="266981">
                <a:tc>
                  <a:txBody>
                    <a:bodyPr/>
                    <a:lstStyle/>
                    <a:p>
                      <a:pPr marL="0" marR="0" algn="just">
                        <a:lnSpc>
                          <a:spcPct val="107000"/>
                        </a:lnSpc>
                        <a:spcBef>
                          <a:spcPts val="0"/>
                        </a:spcBef>
                        <a:spcAft>
                          <a:spcPts val="0"/>
                        </a:spcAft>
                      </a:pPr>
                      <a:r>
                        <a:rPr lang="en-US" sz="1200">
                          <a:effectLst/>
                        </a:rPr>
                        <a:t>Large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200" dirty="0">
                          <a:effectLst/>
                        </a:rPr>
                        <a:t>More than 300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200" dirty="0">
                          <a:effectLst/>
                        </a:rPr>
                        <a:t>More than 15 million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200" dirty="0">
                          <a:effectLst/>
                        </a:rPr>
                        <a:t>More than 15 million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85564325"/>
                  </a:ext>
                </a:extLst>
              </a:tr>
            </a:tbl>
          </a:graphicData>
        </a:graphic>
      </p:graphicFrame>
    </p:spTree>
    <p:extLst>
      <p:ext uri="{BB962C8B-B14F-4D97-AF65-F5344CB8AC3E}">
        <p14:creationId xmlns:p14="http://schemas.microsoft.com/office/powerpoint/2010/main" val="998644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6A546-11C0-C581-CA76-860165AA8BC1}"/>
              </a:ext>
            </a:extLst>
          </p:cNvPr>
          <p:cNvSpPr>
            <a:spLocks noGrp="1"/>
          </p:cNvSpPr>
          <p:nvPr>
            <p:ph type="title"/>
          </p:nvPr>
        </p:nvSpPr>
        <p:spPr/>
        <p:txBody>
          <a:bodyPr>
            <a:normAutofit/>
          </a:bodyPr>
          <a:lstStyle/>
          <a:p>
            <a:r>
              <a:rPr lang="en-US" sz="4000" dirty="0">
                <a:latin typeface="Calibri" panose="020F0502020204030204" pitchFamily="34" charset="0"/>
                <a:cs typeface="Calibri" panose="020F0502020204030204" pitchFamily="34" charset="0"/>
              </a:rPr>
              <a:t>The role of MSMEs in achieving the 2030 Agenda</a:t>
            </a:r>
          </a:p>
        </p:txBody>
      </p:sp>
      <p:sp>
        <p:nvSpPr>
          <p:cNvPr id="3" name="Content Placeholder 2">
            <a:extLst>
              <a:ext uri="{FF2B5EF4-FFF2-40B4-BE49-F238E27FC236}">
                <a16:creationId xmlns:a16="http://schemas.microsoft.com/office/drawing/2014/main" id="{7A491842-DF91-FCF2-1181-DF5712D9EB4E}"/>
              </a:ext>
            </a:extLst>
          </p:cNvPr>
          <p:cNvSpPr>
            <a:spLocks noGrp="1"/>
          </p:cNvSpPr>
          <p:nvPr>
            <p:ph idx="1"/>
          </p:nvPr>
        </p:nvSpPr>
        <p:spPr/>
        <p:txBody>
          <a:bodyPr>
            <a:normAutofit/>
          </a:bodyPr>
          <a:lstStyle/>
          <a:p>
            <a:pPr lvl="1"/>
            <a:r>
              <a:rPr lang="en-US" dirty="0">
                <a:latin typeface="Calibri" panose="020F0502020204030204" pitchFamily="34" charset="0"/>
                <a:cs typeface="Calibri" panose="020F0502020204030204" pitchFamily="34" charset="0"/>
              </a:rPr>
              <a:t>MSMEs account for a significant portion of global employment</a:t>
            </a:r>
          </a:p>
          <a:p>
            <a:pPr lvl="1"/>
            <a:r>
              <a:rPr lang="en-US" dirty="0">
                <a:latin typeface="Calibri" panose="020F0502020204030204" pitchFamily="34" charset="0"/>
                <a:cs typeface="Calibri" panose="020F0502020204030204" pitchFamily="34" charset="0"/>
              </a:rPr>
              <a:t>Provide jobs for vulnerable and marginalized groups (reduce inequality)</a:t>
            </a:r>
          </a:p>
          <a:p>
            <a:pPr lvl="1"/>
            <a:r>
              <a:rPr lang="en-US" dirty="0">
                <a:latin typeface="Calibri" panose="020F0502020204030204" pitchFamily="34" charset="0"/>
                <a:cs typeface="Calibri" panose="020F0502020204030204" pitchFamily="34" charset="0"/>
              </a:rPr>
              <a:t>Offer opportunities for entrepreneurship and contribute to providing decent work</a:t>
            </a:r>
          </a:p>
          <a:p>
            <a:pPr lvl="1"/>
            <a:r>
              <a:rPr lang="en-US" dirty="0">
                <a:latin typeface="Calibri" panose="020F0502020204030204" pitchFamily="34" charset="0"/>
                <a:cs typeface="Calibri" panose="020F0502020204030204" pitchFamily="34" charset="0"/>
              </a:rPr>
              <a:t>Promote gender equality and socio-economic inclusion: women- and youth-owned MSMEs are prevalent in agriculture, manufacturing, trade, and services.</a:t>
            </a:r>
          </a:p>
          <a:p>
            <a:pPr lvl="1"/>
            <a:r>
              <a:rPr lang="en-US" dirty="0">
                <a:latin typeface="Calibri" panose="020F0502020204030204" pitchFamily="34" charset="0"/>
                <a:cs typeface="Calibri" panose="020F0502020204030204" pitchFamily="34" charset="0"/>
              </a:rPr>
              <a:t>Arise often in response to identified insufficiencies in the economy, thereby boosting domestic value chains and contributing to regional development</a:t>
            </a:r>
          </a:p>
        </p:txBody>
      </p:sp>
    </p:spTree>
    <p:extLst>
      <p:ext uri="{BB962C8B-B14F-4D97-AF65-F5344CB8AC3E}">
        <p14:creationId xmlns:p14="http://schemas.microsoft.com/office/powerpoint/2010/main" val="1763997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5A4E31-7D25-3FE1-5C2E-FD13BF185D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0D46A3-CE4B-59C1-8F16-1F5FAE90E857}"/>
              </a:ext>
            </a:extLst>
          </p:cNvPr>
          <p:cNvSpPr>
            <a:spLocks noGrp="1"/>
          </p:cNvSpPr>
          <p:nvPr>
            <p:ph type="title"/>
          </p:nvPr>
        </p:nvSpPr>
        <p:spPr/>
        <p:txBody>
          <a:bodyPr>
            <a:normAutofit/>
          </a:bodyPr>
          <a:lstStyle/>
          <a:p>
            <a:r>
              <a:rPr lang="en-US" sz="4000" dirty="0">
                <a:latin typeface="Calibri" panose="020F0502020204030204" pitchFamily="34" charset="0"/>
                <a:cs typeface="Calibri" panose="020F0502020204030204" pitchFamily="34" charset="0"/>
              </a:rPr>
              <a:t>The role of MSMEs in achieving the 2030 Agenda</a:t>
            </a:r>
          </a:p>
        </p:txBody>
      </p:sp>
      <p:sp>
        <p:nvSpPr>
          <p:cNvPr id="3" name="Content Placeholder 2">
            <a:extLst>
              <a:ext uri="{FF2B5EF4-FFF2-40B4-BE49-F238E27FC236}">
                <a16:creationId xmlns:a16="http://schemas.microsoft.com/office/drawing/2014/main" id="{499B1965-BA3B-0D0D-6C33-7B5F0E4D8D3D}"/>
              </a:ext>
            </a:extLst>
          </p:cNvPr>
          <p:cNvSpPr>
            <a:spLocks noGrp="1"/>
          </p:cNvSpPr>
          <p:nvPr>
            <p:ph idx="1"/>
          </p:nvPr>
        </p:nvSpPr>
        <p:spPr>
          <a:xfrm>
            <a:off x="838200" y="1825625"/>
            <a:ext cx="10515600" cy="3807920"/>
          </a:xfrm>
        </p:spPr>
        <p:txBody>
          <a:bodyPr>
            <a:normAutofit/>
          </a:bodyPr>
          <a:lstStyle/>
          <a:p>
            <a:pPr lvl="1"/>
            <a:r>
              <a:rPr lang="en-US" dirty="0">
                <a:latin typeface="Calibri" panose="020F0502020204030204" pitchFamily="34" charset="0"/>
                <a:cs typeface="Calibri" panose="020F0502020204030204" pitchFamily="34" charset="0"/>
              </a:rPr>
              <a:t>Serve as suppliers and contractors to larger enterprises and play an important role in developing local industries and integrating them into the global value chain, thus boosting industrial infrastructure.</a:t>
            </a:r>
          </a:p>
          <a:p>
            <a:pPr lvl="1"/>
            <a:r>
              <a:rPr lang="en-US" dirty="0">
                <a:latin typeface="Calibri" panose="020F0502020204030204" pitchFamily="34" charset="0"/>
                <a:cs typeface="Calibri" panose="020F0502020204030204" pitchFamily="34" charset="0"/>
              </a:rPr>
              <a:t>Diversification and development of niche markets by identifying and filling gaps in their immediate localities.</a:t>
            </a:r>
          </a:p>
          <a:p>
            <a:pPr lvl="1"/>
            <a:r>
              <a:rPr lang="en-US" dirty="0">
                <a:latin typeface="Calibri" panose="020F0502020204030204" pitchFamily="34" charset="0"/>
                <a:cs typeface="Calibri" panose="020F0502020204030204" pitchFamily="34" charset="0"/>
              </a:rPr>
              <a:t>Promote industry, innovation, and infrastructure through their presence in upcoming sectors like renewable energy and green technology</a:t>
            </a:r>
          </a:p>
          <a:p>
            <a:pPr lvl="1"/>
            <a:r>
              <a:rPr lang="en-US" dirty="0">
                <a:latin typeface="Calibri" panose="020F0502020204030204" pitchFamily="34" charset="0"/>
                <a:cs typeface="Calibri" panose="020F0502020204030204" pitchFamily="34" charset="0"/>
              </a:rPr>
              <a:t>Bridge access of rural and underserved areas to modern digital and physical infrastructure by proffering creative solutions in areas like fintech and e-commerce (SDG 9)</a:t>
            </a:r>
          </a:p>
          <a:p>
            <a:pPr lvl="1"/>
            <a:endParaRPr lang="en-US" dirty="0">
              <a:latin typeface="Calibri" panose="020F0502020204030204" pitchFamily="34" charset="0"/>
              <a:cs typeface="Calibri" panose="020F0502020204030204" pitchFamily="34" charset="0"/>
            </a:endParaRPr>
          </a:p>
          <a:p>
            <a:pPr lvl="1"/>
            <a:endParaRPr lang="en-US" dirty="0"/>
          </a:p>
        </p:txBody>
      </p:sp>
    </p:spTree>
    <p:extLst>
      <p:ext uri="{BB962C8B-B14F-4D97-AF65-F5344CB8AC3E}">
        <p14:creationId xmlns:p14="http://schemas.microsoft.com/office/powerpoint/2010/main" val="3191368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22AD3-BFAD-6661-3AEB-59B981AF5C69}"/>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Contributions of MSMEs to SDGs</a:t>
            </a:r>
          </a:p>
        </p:txBody>
      </p:sp>
      <p:sp>
        <p:nvSpPr>
          <p:cNvPr id="3" name="Content Placeholder 2">
            <a:extLst>
              <a:ext uri="{FF2B5EF4-FFF2-40B4-BE49-F238E27FC236}">
                <a16:creationId xmlns:a16="http://schemas.microsoft.com/office/drawing/2014/main" id="{20C0E24D-F243-7C77-074E-22E1FB9FCE93}"/>
              </a:ext>
            </a:extLst>
          </p:cNvPr>
          <p:cNvSpPr>
            <a:spLocks noGrp="1"/>
          </p:cNvSpPr>
          <p:nvPr>
            <p:ph idx="1"/>
          </p:nvPr>
        </p:nvSpPr>
        <p:spPr/>
        <p:txBody>
          <a:bodyPr>
            <a:normAutofit/>
          </a:bodyPr>
          <a:lstStyle/>
          <a:p>
            <a:r>
              <a:rPr lang="en-US" dirty="0">
                <a:latin typeface="Calibri" panose="020F0502020204030204" pitchFamily="34" charset="0"/>
                <a:cs typeface="Calibri" panose="020F0502020204030204" pitchFamily="34" charset="0"/>
              </a:rPr>
              <a:t>SDG 1 – No Poverty</a:t>
            </a:r>
          </a:p>
          <a:p>
            <a:pPr lvl="1"/>
            <a:r>
              <a:rPr lang="en-US" dirty="0">
                <a:latin typeface="Calibri" panose="020F0502020204030204" pitchFamily="34" charset="0"/>
                <a:cs typeface="Calibri" panose="020F0502020204030204" pitchFamily="34" charset="0"/>
              </a:rPr>
              <a:t>MSMEs are recognized as forming economic backbone, contributing to poverty reduction, contributing to reduction in income poverty across regions, and to growth of the private sector to absorb new entrants into the labor market.</a:t>
            </a:r>
          </a:p>
          <a:p>
            <a:pPr lvl="1"/>
            <a:r>
              <a:rPr lang="en-US" dirty="0">
                <a:latin typeface="Calibri" panose="020F0502020204030204" pitchFamily="34" charset="0"/>
                <a:cs typeface="Calibri" panose="020F0502020204030204" pitchFamily="34" charset="0"/>
              </a:rPr>
              <a:t>In Zambia, supporting rural-based MSMEs is one of the country’s four strategic interventions to eradicate extreme hunger and poverty.</a:t>
            </a:r>
          </a:p>
          <a:p>
            <a:pPr lvl="1"/>
            <a:r>
              <a:rPr lang="en-US" dirty="0">
                <a:latin typeface="Calibri" panose="020F0502020204030204" pitchFamily="34" charset="0"/>
                <a:cs typeface="Calibri" panose="020F0502020204030204" pitchFamily="34" charset="0"/>
              </a:rPr>
              <a:t>Federated States of Micronesia – the Coconut for Life initiative supports MSMEs as key platforms for poverty reduction in rural areas.</a:t>
            </a:r>
          </a:p>
          <a:p>
            <a:pPr lvl="1"/>
            <a:r>
              <a:rPr lang="en-US" dirty="0">
                <a:latin typeface="Calibri" panose="020F0502020204030204" pitchFamily="34" charset="0"/>
                <a:cs typeface="Calibri" panose="020F0502020204030204" pitchFamily="34" charset="0"/>
              </a:rPr>
              <a:t>Solomon Islands Rural Development </a:t>
            </a:r>
            <a:r>
              <a:rPr lang="en-US" dirty="0" err="1">
                <a:latin typeface="Calibri" panose="020F0502020204030204" pitchFamily="34" charset="0"/>
                <a:cs typeface="Calibri" panose="020F0502020204030204" pitchFamily="34" charset="0"/>
              </a:rPr>
              <a:t>Programme</a:t>
            </a:r>
            <a:r>
              <a:rPr lang="en-US" dirty="0">
                <a:latin typeface="Calibri" panose="020F0502020204030204" pitchFamily="34" charset="0"/>
                <a:cs typeface="Calibri" panose="020F0502020204030204" pitchFamily="34" charset="0"/>
              </a:rPr>
              <a:t> has delivered 330 community infrastructure projects and 35 agriculture partnerships projects designed to alleviate poverty and improve livelihoods in rural areas.</a:t>
            </a:r>
          </a:p>
        </p:txBody>
      </p:sp>
    </p:spTree>
    <p:extLst>
      <p:ext uri="{BB962C8B-B14F-4D97-AF65-F5344CB8AC3E}">
        <p14:creationId xmlns:p14="http://schemas.microsoft.com/office/powerpoint/2010/main" val="2683584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C6C8C-86A2-6853-F317-BD3A84718A88}"/>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Contributions of MSMEs to SDGs</a:t>
            </a:r>
          </a:p>
        </p:txBody>
      </p:sp>
      <p:sp>
        <p:nvSpPr>
          <p:cNvPr id="3" name="Content Placeholder 2">
            <a:extLst>
              <a:ext uri="{FF2B5EF4-FFF2-40B4-BE49-F238E27FC236}">
                <a16:creationId xmlns:a16="http://schemas.microsoft.com/office/drawing/2014/main" id="{CD0170C7-076C-D5BC-199F-2ADFC9F55798}"/>
              </a:ext>
            </a:extLst>
          </p:cNvPr>
          <p:cNvSpPr>
            <a:spLocks noGrp="1"/>
          </p:cNvSpPr>
          <p:nvPr>
            <p:ph idx="1"/>
          </p:nvPr>
        </p:nvSpPr>
        <p:spPr/>
        <p:txBody>
          <a:bodyPr>
            <a:normAutofit/>
          </a:bodyPr>
          <a:lstStyle/>
          <a:p>
            <a:r>
              <a:rPr lang="en-US" dirty="0">
                <a:latin typeface="Calibri" panose="020F0502020204030204" pitchFamily="34" charset="0"/>
                <a:cs typeface="Calibri" panose="020F0502020204030204" pitchFamily="34" charset="0"/>
              </a:rPr>
              <a:t>SDG 2 – Zero Hunger</a:t>
            </a:r>
          </a:p>
          <a:p>
            <a:pPr lvl="1"/>
            <a:r>
              <a:rPr lang="en-US" dirty="0">
                <a:latin typeface="Calibri" panose="020F0502020204030204" pitchFamily="34" charset="0"/>
                <a:cs typeface="Calibri" panose="020F0502020204030204" pitchFamily="34" charset="0"/>
              </a:rPr>
              <a:t>Papua New Guinea – PGK 200 million earmarked for agriculture-based MSMEs to increase their access to sustainable agriculture.</a:t>
            </a:r>
          </a:p>
          <a:p>
            <a:r>
              <a:rPr lang="en-US" dirty="0">
                <a:latin typeface="Calibri" panose="020F0502020204030204" pitchFamily="34" charset="0"/>
                <a:cs typeface="Calibri" panose="020F0502020204030204" pitchFamily="34" charset="0"/>
              </a:rPr>
              <a:t>SDG 4 – Quality Education </a:t>
            </a:r>
          </a:p>
          <a:p>
            <a:pPr lvl="1"/>
            <a:r>
              <a:rPr lang="en-US" dirty="0">
                <a:latin typeface="Calibri" panose="020F0502020204030204" pitchFamily="34" charset="0"/>
                <a:cs typeface="Calibri" panose="020F0502020204030204" pitchFamily="34" charset="0"/>
              </a:rPr>
              <a:t>MSMEs in the DRC are expanding the access of poor children to educational opportunities by providing collective funding for the building of 829 schools, rehabilitation of 684 classrooms, and the installation of 175 school canteens. </a:t>
            </a:r>
          </a:p>
          <a:p>
            <a:r>
              <a:rPr lang="en-US" dirty="0">
                <a:latin typeface="Calibri" panose="020F0502020204030204" pitchFamily="34" charset="0"/>
                <a:cs typeface="Calibri" panose="020F0502020204030204" pitchFamily="34" charset="0"/>
              </a:rPr>
              <a:t>SDG 5 – Gender Equality</a:t>
            </a:r>
          </a:p>
          <a:p>
            <a:pPr lvl="1"/>
            <a:r>
              <a:rPr lang="en-US" dirty="0">
                <a:latin typeface="Calibri" panose="020F0502020204030204" pitchFamily="34" charset="0"/>
                <a:cs typeface="Calibri" panose="020F0502020204030204" pitchFamily="34" charset="0"/>
              </a:rPr>
              <a:t>Republic of Moldova launched a women in business program; Slovenia has enhancing employment possibilities for women and youth, and developing MSMEs as a focus of the country’s development cooperation strategy. </a:t>
            </a:r>
          </a:p>
        </p:txBody>
      </p:sp>
    </p:spTree>
    <p:extLst>
      <p:ext uri="{BB962C8B-B14F-4D97-AF65-F5344CB8AC3E}">
        <p14:creationId xmlns:p14="http://schemas.microsoft.com/office/powerpoint/2010/main" val="654923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528C1-4107-8E74-B6BB-C0C5263FFC36}"/>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Contributions of MSMEs to SDGs</a:t>
            </a:r>
          </a:p>
        </p:txBody>
      </p:sp>
      <p:sp>
        <p:nvSpPr>
          <p:cNvPr id="3" name="Content Placeholder 2">
            <a:extLst>
              <a:ext uri="{FF2B5EF4-FFF2-40B4-BE49-F238E27FC236}">
                <a16:creationId xmlns:a16="http://schemas.microsoft.com/office/drawing/2014/main" id="{49C57454-40C8-90AB-5A23-7E830D15607E}"/>
              </a:ext>
            </a:extLst>
          </p:cNvPr>
          <p:cNvSpPr>
            <a:spLocks noGrp="1"/>
          </p:cNvSpPr>
          <p:nvPr>
            <p:ph idx="1"/>
          </p:nvPr>
        </p:nvSpPr>
        <p:spPr/>
        <p:txBody>
          <a:bodyPr>
            <a:normAutofit fontScale="92500"/>
          </a:bodyPr>
          <a:lstStyle/>
          <a:p>
            <a:r>
              <a:rPr lang="en-US" dirty="0">
                <a:latin typeface="Calibri" panose="020F0502020204030204" pitchFamily="34" charset="0"/>
                <a:cs typeface="Calibri" panose="020F0502020204030204" pitchFamily="34" charset="0"/>
              </a:rPr>
              <a:t>SDG 7 – Affordable and Clean Energy</a:t>
            </a:r>
          </a:p>
          <a:p>
            <a:pPr lvl="1"/>
            <a:r>
              <a:rPr lang="en-US" dirty="0">
                <a:latin typeface="Calibri" panose="020F0502020204030204" pitchFamily="34" charset="0"/>
                <a:cs typeface="Calibri" panose="020F0502020204030204" pitchFamily="34" charset="0"/>
              </a:rPr>
              <a:t>MSMEs recognized in Argentina, Austria and India as boosting energy efficiency. In Nepal, MSMEs are viewed as vehicles for disseminating the adoption of renewable energy solutions.</a:t>
            </a:r>
          </a:p>
          <a:p>
            <a:r>
              <a:rPr lang="en-US" dirty="0">
                <a:latin typeface="Calibri" panose="020F0502020204030204" pitchFamily="34" charset="0"/>
                <a:cs typeface="Calibri" panose="020F0502020204030204" pitchFamily="34" charset="0"/>
              </a:rPr>
              <a:t>SDG 8 – Decent Work and Economic Growth</a:t>
            </a:r>
          </a:p>
          <a:p>
            <a:pPr lvl="1"/>
            <a:r>
              <a:rPr lang="en-US" dirty="0">
                <a:latin typeface="Calibri" panose="020F0502020204030204" pitchFamily="34" charset="0"/>
                <a:cs typeface="Calibri" panose="020F0502020204030204" pitchFamily="34" charset="0"/>
              </a:rPr>
              <a:t>Most cited contribution of MSMEs, constituting the majority of business entities and engaging the largest share of the workforce in many emerging economies.</a:t>
            </a:r>
          </a:p>
          <a:p>
            <a:r>
              <a:rPr lang="en-US" dirty="0">
                <a:latin typeface="Calibri" panose="020F0502020204030204" pitchFamily="34" charset="0"/>
                <a:cs typeface="Calibri" panose="020F0502020204030204" pitchFamily="34" charset="0"/>
              </a:rPr>
              <a:t>SDG 9 – Industry Innovation and Infrastructure</a:t>
            </a:r>
          </a:p>
          <a:p>
            <a:pPr lvl="1"/>
            <a:r>
              <a:rPr lang="en-US" dirty="0">
                <a:latin typeface="Calibri" panose="020F0502020204030204" pitchFamily="34" charset="0"/>
                <a:cs typeface="Calibri" panose="020F0502020204030204" pitchFamily="34" charset="0"/>
              </a:rPr>
              <a:t>MSMEs galvanize progress in digitization, innovation, and technology. In Bulgaria, jobs within the ICT sector accounted for more than 33 percent of new jobs in 2011-2017. Developing production-based infrastructure with a focus on MSMEs is included in Mozambique National Development Strategy 2015-2035.</a:t>
            </a:r>
          </a:p>
        </p:txBody>
      </p:sp>
    </p:spTree>
    <p:extLst>
      <p:ext uri="{BB962C8B-B14F-4D97-AF65-F5344CB8AC3E}">
        <p14:creationId xmlns:p14="http://schemas.microsoft.com/office/powerpoint/2010/main" val="5212145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2388</TotalTime>
  <Words>1788</Words>
  <Application>Microsoft Macintosh PowerPoint</Application>
  <PresentationFormat>Widescreen</PresentationFormat>
  <Paragraphs>129</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Aptos</vt:lpstr>
      <vt:lpstr>Aptos Display</vt:lpstr>
      <vt:lpstr>Arial</vt:lpstr>
      <vt:lpstr>Calibri</vt:lpstr>
      <vt:lpstr>Times New Roman</vt:lpstr>
      <vt:lpstr>Office Theme</vt:lpstr>
      <vt:lpstr>       Knowledge Product: Strengthening Capacities for Enhancing the Resilience of Micro-, Small, and Medium Enterprises (MSMEs) and Building Forward Better to Accelerate the Implementation of the 2030 Agenda   Sheyi Oladipo </vt:lpstr>
      <vt:lpstr>Outline</vt:lpstr>
      <vt:lpstr>Introduction</vt:lpstr>
      <vt:lpstr>Defining MSMEs</vt:lpstr>
      <vt:lpstr>The role of MSMEs in achieving the 2030 Agenda</vt:lpstr>
      <vt:lpstr>The role of MSMEs in achieving the 2030 Agenda</vt:lpstr>
      <vt:lpstr>Contributions of MSMEs to SDGs</vt:lpstr>
      <vt:lpstr>Contributions of MSMEs to SDGs</vt:lpstr>
      <vt:lpstr>Contributions of MSMEs to SDGs</vt:lpstr>
      <vt:lpstr>Contributions of MSMEs to SDGs</vt:lpstr>
      <vt:lpstr>Challenges facing MSMEs</vt:lpstr>
      <vt:lpstr>Challenges facing MSMEs</vt:lpstr>
      <vt:lpstr>Resilience of MSMEs</vt:lpstr>
      <vt:lpstr>Assessment of current resilience levels among MSMEs</vt:lpstr>
      <vt:lpstr>Regional variations in MSME resilience</vt:lpstr>
      <vt:lpstr>Lessons from the pandemic and other disasters</vt:lpstr>
      <vt:lpstr>Recommendations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Sheyi Ajayi</dc:creator>
  <cp:lastModifiedBy>Sheyi Ajayi</cp:lastModifiedBy>
  <cp:revision>10</cp:revision>
  <dcterms:created xsi:type="dcterms:W3CDTF">2024-11-09T15:22:36Z</dcterms:created>
  <dcterms:modified xsi:type="dcterms:W3CDTF">2024-11-11T07:11:17Z</dcterms:modified>
</cp:coreProperties>
</file>