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6" r:id="rId2"/>
  </p:sldMasterIdLst>
  <p:notesMasterIdLst>
    <p:notesMasterId r:id="rId16"/>
  </p:notesMasterIdLst>
  <p:handoutMasterIdLst>
    <p:handoutMasterId r:id="rId17"/>
  </p:handoutMasterIdLst>
  <p:sldIdLst>
    <p:sldId id="256" r:id="rId3"/>
    <p:sldId id="261" r:id="rId4"/>
    <p:sldId id="1342" r:id="rId5"/>
    <p:sldId id="1511" r:id="rId6"/>
    <p:sldId id="259" r:id="rId7"/>
    <p:sldId id="1508" r:id="rId8"/>
    <p:sldId id="1512" r:id="rId9"/>
    <p:sldId id="1520" r:id="rId10"/>
    <p:sldId id="1504" r:id="rId11"/>
    <p:sldId id="1517" r:id="rId12"/>
    <p:sldId id="1515" r:id="rId13"/>
    <p:sldId id="1518" r:id="rId14"/>
    <p:sldId id="271" r:id="rId15"/>
  </p:sldIdLst>
  <p:sldSz cx="9144000" cy="5143500" type="screen16x9"/>
  <p:notesSz cx="9601200" cy="73152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457F67CC-5DAA-3D4A-AF45-6849D976B5F1}">
          <p14:sldIdLst>
            <p14:sldId id="256"/>
          </p14:sldIdLst>
        </p14:section>
        <p14:section name="Content section" id="{26B9929F-81F5-2B4F-9F01-8F6A3D00EB08}">
          <p14:sldIdLst>
            <p14:sldId id="261"/>
            <p14:sldId id="1342"/>
            <p14:sldId id="1511"/>
            <p14:sldId id="259"/>
            <p14:sldId id="1508"/>
            <p14:sldId id="1512"/>
            <p14:sldId id="1520"/>
            <p14:sldId id="1504"/>
            <p14:sldId id="1517"/>
            <p14:sldId id="1515"/>
            <p14:sldId id="1518"/>
            <p14:sldId id="2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BE7046-1870-C1DB-725E-138848CDEFD7}" name="PUCE, Irhad" initials="PI" userId="S::i.puce@unido.org::bca23709-009a-4704-8317-3780109f9f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GROESSING, Claudia" initials="G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8DF"/>
    <a:srgbClr val="3D86A9"/>
    <a:srgbClr val="7ED1B8"/>
    <a:srgbClr val="F47A42"/>
    <a:srgbClr val="009CDC"/>
    <a:srgbClr val="0091C7"/>
    <a:srgbClr val="FA9C12"/>
    <a:srgbClr val="E3652C"/>
    <a:srgbClr val="019CDC"/>
    <a:srgbClr val="03A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2" d="100"/>
          <a:sy n="162" d="100"/>
        </p:scale>
        <p:origin x="144" y="144"/>
      </p:cViewPr>
      <p:guideLst>
        <p:guide orient="horz" pos="2160"/>
        <p:guide pos="3840"/>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161268" cy="365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437690" y="1"/>
            <a:ext cx="4161268" cy="365760"/>
          </a:xfrm>
          <a:prstGeom prst="rect">
            <a:avLst/>
          </a:prstGeom>
        </p:spPr>
        <p:txBody>
          <a:bodyPr vert="horz" lIns="91440" tIns="45720" rIns="91440" bIns="45720" rtlCol="0"/>
          <a:lstStyle>
            <a:lvl1pPr algn="r">
              <a:defRPr sz="1200"/>
            </a:lvl1pPr>
          </a:lstStyle>
          <a:p>
            <a:fld id="{ACFB7A85-53F1-45B3-883C-3A600C316931}" type="datetimeFigureOut">
              <a:rPr lang="en-US" smtClean="0"/>
              <a:pPr/>
              <a:t>11/6/2024</a:t>
            </a:fld>
            <a:endParaRPr lang="en-US"/>
          </a:p>
        </p:txBody>
      </p:sp>
      <p:sp>
        <p:nvSpPr>
          <p:cNvPr id="4" name="Footer Placeholder 3"/>
          <p:cNvSpPr>
            <a:spLocks noGrp="1"/>
          </p:cNvSpPr>
          <p:nvPr>
            <p:ph type="ftr" sz="quarter" idx="2"/>
          </p:nvPr>
        </p:nvSpPr>
        <p:spPr>
          <a:xfrm>
            <a:off x="1" y="6948268"/>
            <a:ext cx="4161268" cy="3657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437690" y="6948268"/>
            <a:ext cx="4161268" cy="365760"/>
          </a:xfrm>
          <a:prstGeom prst="rect">
            <a:avLst/>
          </a:prstGeom>
        </p:spPr>
        <p:txBody>
          <a:bodyPr vert="horz" lIns="91440" tIns="45720" rIns="91440" bIns="45720" rtlCol="0" anchor="b"/>
          <a:lstStyle>
            <a:lvl1pPr algn="r">
              <a:defRPr sz="1200"/>
            </a:lvl1pPr>
          </a:lstStyle>
          <a:p>
            <a:fld id="{E3044077-9E13-4A05-8F04-E5E29D3DC84F}" type="slidenum">
              <a:rPr lang="en-US" smtClean="0"/>
              <a:pPr/>
              <a:t>‹#›</a:t>
            </a:fld>
            <a:endParaRPr lang="en-US"/>
          </a:p>
        </p:txBody>
      </p:sp>
    </p:spTree>
    <p:extLst>
      <p:ext uri="{BB962C8B-B14F-4D97-AF65-F5344CB8AC3E}">
        <p14:creationId xmlns:p14="http://schemas.microsoft.com/office/powerpoint/2010/main" val="276372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5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459" y="1"/>
            <a:ext cx="4160520" cy="365760"/>
          </a:xfrm>
          <a:prstGeom prst="rect">
            <a:avLst/>
          </a:prstGeom>
        </p:spPr>
        <p:txBody>
          <a:bodyPr vert="horz" lIns="91440" tIns="45720" rIns="91440" bIns="45720" rtlCol="0"/>
          <a:lstStyle>
            <a:lvl1pPr algn="r">
              <a:defRPr sz="1200"/>
            </a:lvl1pPr>
          </a:lstStyle>
          <a:p>
            <a:fld id="{6049D945-044D-43F8-84B0-31B612E6C589}" type="datetimeFigureOut">
              <a:rPr lang="en-US" smtClean="0"/>
              <a:pPr/>
              <a:t>11/6/2024</a:t>
            </a:fld>
            <a:endParaRPr lang="en-US"/>
          </a:p>
        </p:txBody>
      </p:sp>
      <p:sp>
        <p:nvSpPr>
          <p:cNvPr id="4" name="Slide Image Placeholder 3"/>
          <p:cNvSpPr>
            <a:spLocks noGrp="1" noRot="1" noChangeAspect="1"/>
          </p:cNvSpPr>
          <p:nvPr>
            <p:ph type="sldImg" idx="2"/>
          </p:nvPr>
        </p:nvSpPr>
        <p:spPr>
          <a:xfrm>
            <a:off x="2362200" y="549275"/>
            <a:ext cx="4876800" cy="27432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120" y="3474721"/>
            <a:ext cx="7680960" cy="32918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459" y="6948171"/>
            <a:ext cx="4160520" cy="365760"/>
          </a:xfrm>
          <a:prstGeom prst="rect">
            <a:avLst/>
          </a:prstGeom>
        </p:spPr>
        <p:txBody>
          <a:bodyPr vert="horz" lIns="91440" tIns="45720" rIns="91440" bIns="45720" rtlCol="0" anchor="b"/>
          <a:lstStyle>
            <a:lvl1pPr algn="r">
              <a:defRPr sz="1200"/>
            </a:lvl1pPr>
          </a:lstStyle>
          <a:p>
            <a:fld id="{00D22786-73A0-4E5A-B890-AD510AD88488}" type="slidenum">
              <a:rPr lang="en-US" smtClean="0"/>
              <a:pPr/>
              <a:t>‹#›</a:t>
            </a:fld>
            <a:endParaRPr lang="en-US"/>
          </a:p>
        </p:txBody>
      </p:sp>
    </p:spTree>
    <p:extLst>
      <p:ext uri="{BB962C8B-B14F-4D97-AF65-F5344CB8AC3E}">
        <p14:creationId xmlns:p14="http://schemas.microsoft.com/office/powerpoint/2010/main" val="144955250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00D22786-73A0-4E5A-B890-AD510AD88488}" type="slidenum">
              <a:rPr lang="en-US" smtClean="0"/>
              <a:pPr/>
              <a:t>1</a:t>
            </a:fld>
            <a:endParaRPr lang="en-US"/>
          </a:p>
        </p:txBody>
      </p:sp>
    </p:spTree>
    <p:extLst>
      <p:ext uri="{BB962C8B-B14F-4D97-AF65-F5344CB8AC3E}">
        <p14:creationId xmlns:p14="http://schemas.microsoft.com/office/powerpoint/2010/main" val="159710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00D22786-73A0-4E5A-B890-AD510AD88488}" type="slidenum">
              <a:rPr lang="en-US" smtClean="0"/>
              <a:pPr/>
              <a:t>13</a:t>
            </a:fld>
            <a:endParaRPr lang="en-US"/>
          </a:p>
        </p:txBody>
      </p:sp>
    </p:spTree>
    <p:extLst>
      <p:ext uri="{BB962C8B-B14F-4D97-AF65-F5344CB8AC3E}">
        <p14:creationId xmlns:p14="http://schemas.microsoft.com/office/powerpoint/2010/main" val="272845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52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60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ED2C-A16F-B64A-AEC9-6940BF03B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D3AD9-243F-AB46-A654-FA0512148F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102B3-75A7-BD4B-AE6E-4D865246A06E}"/>
              </a:ext>
            </a:extLst>
          </p:cNvPr>
          <p:cNvSpPr>
            <a:spLocks noGrp="1"/>
          </p:cNvSpPr>
          <p:nvPr>
            <p:ph type="dt" sz="half" idx="10"/>
          </p:nvPr>
        </p:nvSpPr>
        <p:spPr/>
        <p:txBody>
          <a:bodyPr/>
          <a:lstStyle/>
          <a:p>
            <a:fld id="{EEB27C15-B149-814A-AEC4-980E934466B7}" type="datetimeFigureOut">
              <a:rPr lang="en-US" smtClean="0"/>
              <a:pPr/>
              <a:t>11/6/2024</a:t>
            </a:fld>
            <a:endParaRPr lang="en-US"/>
          </a:p>
        </p:txBody>
      </p:sp>
      <p:sp>
        <p:nvSpPr>
          <p:cNvPr id="5" name="Footer Placeholder 4">
            <a:extLst>
              <a:ext uri="{FF2B5EF4-FFF2-40B4-BE49-F238E27FC236}">
                <a16:creationId xmlns:a16="http://schemas.microsoft.com/office/drawing/2014/main" id="{CA4DEA0C-BCCA-AF48-BFEC-B6350F3D3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F2C95-3D19-6642-B79E-8F8E5D5BF11A}"/>
              </a:ext>
            </a:extLst>
          </p:cNvPr>
          <p:cNvSpPr>
            <a:spLocks noGrp="1"/>
          </p:cNvSpPr>
          <p:nvPr>
            <p:ph type="sldNum" sz="quarter" idx="12"/>
          </p:nvPr>
        </p:nvSpPr>
        <p:spPr/>
        <p:txBody>
          <a:bodyPr/>
          <a:lstStyle/>
          <a:p>
            <a:fld id="{FDC2E30C-9539-124A-9096-5E075D74EB79}" type="slidenum">
              <a:rPr lang="en-US" smtClean="0"/>
              <a:pPr/>
              <a:t>‹#›</a:t>
            </a:fld>
            <a:endParaRPr lang="en-US"/>
          </a:p>
        </p:txBody>
      </p:sp>
    </p:spTree>
    <p:extLst>
      <p:ext uri="{BB962C8B-B14F-4D97-AF65-F5344CB8AC3E}">
        <p14:creationId xmlns:p14="http://schemas.microsoft.com/office/powerpoint/2010/main" val="264744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D3AD9-243F-AB46-A654-FA0512148F89}"/>
              </a:ext>
            </a:extLst>
          </p:cNvPr>
          <p:cNvSpPr>
            <a:spLocks noGrp="1"/>
          </p:cNvSpPr>
          <p:nvPr>
            <p:ph idx="1" hasCustomPrompt="1"/>
          </p:nvPr>
        </p:nvSpPr>
        <p:spPr>
          <a:xfrm>
            <a:off x="465098" y="1613043"/>
            <a:ext cx="8255155" cy="3070468"/>
          </a:xfrm>
          <a:prstGeom prst="rect">
            <a:avLst/>
          </a:prstGeom>
        </p:spPr>
        <p:txBody>
          <a:bodyPr/>
          <a:lstStyle>
            <a:lvl1pPr marL="0" indent="0">
              <a:buNone/>
              <a:defRPr b="1">
                <a:solidFill>
                  <a:srgbClr val="009CDC"/>
                </a:solidFill>
              </a:defRPr>
            </a:lvl1pPr>
            <a:lvl2pPr marL="342900" indent="0">
              <a:buNone/>
              <a:defRPr b="1">
                <a:solidFill>
                  <a:srgbClr val="F47A42"/>
                </a:solidFill>
              </a:defRPr>
            </a:lvl2pPr>
            <a:lvl3pPr marL="685800" indent="0">
              <a:buNone/>
              <a:defRPr sz="1400">
                <a:solidFill>
                  <a:srgbClr val="009CDC"/>
                </a:solidFill>
              </a:defRPr>
            </a:lvl3pPr>
          </a:lstStyle>
          <a:p>
            <a:pPr lvl="0"/>
            <a:r>
              <a:rPr lang="en-US"/>
              <a:t>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67997900-3F02-E468-95EB-D1F1E9A23F1D}"/>
              </a:ext>
            </a:extLst>
          </p:cNvPr>
          <p:cNvSpPr>
            <a:spLocks noGrp="1"/>
          </p:cNvSpPr>
          <p:nvPr>
            <p:ph idx="10" hasCustomPrompt="1"/>
          </p:nvPr>
        </p:nvSpPr>
        <p:spPr>
          <a:xfrm>
            <a:off x="465098" y="933237"/>
            <a:ext cx="8255155" cy="679806"/>
          </a:xfrm>
          <a:prstGeom prst="rect">
            <a:avLst/>
          </a:prstGeom>
        </p:spPr>
        <p:txBody>
          <a:bodyPr/>
          <a:lstStyle>
            <a:lvl1pPr marL="0" indent="0">
              <a:buNone/>
              <a:defRPr sz="3600" b="0">
                <a:solidFill>
                  <a:srgbClr val="002060"/>
                </a:solidFill>
                <a:latin typeface="+mj-lt"/>
              </a:defRPr>
            </a:lvl1pPr>
            <a:lvl2pPr marL="342900" indent="0">
              <a:buNone/>
              <a:defRPr b="1">
                <a:solidFill>
                  <a:srgbClr val="F47A42"/>
                </a:solidFill>
              </a:defRPr>
            </a:lvl2pPr>
            <a:lvl3pPr marL="685800" indent="0">
              <a:buNone/>
              <a:defRPr sz="1400">
                <a:solidFill>
                  <a:srgbClr val="009CDC"/>
                </a:solidFill>
              </a:defRPr>
            </a:lvl3pPr>
          </a:lstStyle>
          <a:p>
            <a:pPr lvl="0"/>
            <a:r>
              <a:rPr lang="en-US"/>
              <a:t>Edit Master text styles</a:t>
            </a:r>
          </a:p>
        </p:txBody>
      </p:sp>
    </p:spTree>
    <p:extLst>
      <p:ext uri="{BB962C8B-B14F-4D97-AF65-F5344CB8AC3E}">
        <p14:creationId xmlns:p14="http://schemas.microsoft.com/office/powerpoint/2010/main" val="370034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D3AD9-243F-AB46-A654-FA0512148F89}"/>
              </a:ext>
            </a:extLst>
          </p:cNvPr>
          <p:cNvSpPr>
            <a:spLocks noGrp="1"/>
          </p:cNvSpPr>
          <p:nvPr>
            <p:ph idx="1" hasCustomPrompt="1"/>
          </p:nvPr>
        </p:nvSpPr>
        <p:spPr>
          <a:xfrm>
            <a:off x="465099" y="915737"/>
            <a:ext cx="8255155" cy="3767775"/>
          </a:xfrm>
          <a:prstGeom prst="rect">
            <a:avLst/>
          </a:prstGeom>
        </p:spPr>
        <p:txBody>
          <a:bodyPr/>
          <a:lstStyle>
            <a:lvl1pPr marL="0" indent="0">
              <a:buNone/>
              <a:defRPr b="1">
                <a:solidFill>
                  <a:srgbClr val="009CDC"/>
                </a:solidFill>
              </a:defRPr>
            </a:lvl1pPr>
            <a:lvl2pPr marL="342892" indent="0">
              <a:buNone/>
              <a:defRPr b="1">
                <a:solidFill>
                  <a:srgbClr val="F47A42"/>
                </a:solidFill>
              </a:defRPr>
            </a:lvl2pPr>
            <a:lvl3pPr marL="685783" indent="0">
              <a:buNone/>
              <a:defRPr sz="1400">
                <a:solidFill>
                  <a:srgbClr val="009CDC"/>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5915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ED2C-A16F-B64A-AEC9-6940BF03B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D3AD9-243F-AB46-A654-FA0512148F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102B3-75A7-BD4B-AE6E-4D865246A06E}"/>
              </a:ext>
            </a:extLst>
          </p:cNvPr>
          <p:cNvSpPr>
            <a:spLocks noGrp="1"/>
          </p:cNvSpPr>
          <p:nvPr>
            <p:ph type="dt" sz="half" idx="10"/>
          </p:nvPr>
        </p:nvSpPr>
        <p:spPr/>
        <p:txBody>
          <a:bodyPr/>
          <a:lstStyle/>
          <a:p>
            <a:fld id="{EEB27C15-B149-814A-AEC4-980E934466B7}" type="datetimeFigureOut">
              <a:rPr lang="en-US" smtClean="0"/>
              <a:pPr/>
              <a:t>11/6/2024</a:t>
            </a:fld>
            <a:endParaRPr lang="en-US"/>
          </a:p>
        </p:txBody>
      </p:sp>
      <p:sp>
        <p:nvSpPr>
          <p:cNvPr id="5" name="Footer Placeholder 4">
            <a:extLst>
              <a:ext uri="{FF2B5EF4-FFF2-40B4-BE49-F238E27FC236}">
                <a16:creationId xmlns:a16="http://schemas.microsoft.com/office/drawing/2014/main" id="{CA4DEA0C-BCCA-AF48-BFEC-B6350F3D3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F2C95-3D19-6642-B79E-8F8E5D5BF11A}"/>
              </a:ext>
            </a:extLst>
          </p:cNvPr>
          <p:cNvSpPr>
            <a:spLocks noGrp="1"/>
          </p:cNvSpPr>
          <p:nvPr>
            <p:ph type="sldNum" sz="quarter" idx="12"/>
          </p:nvPr>
        </p:nvSpPr>
        <p:spPr/>
        <p:txBody>
          <a:bodyPr/>
          <a:lstStyle/>
          <a:p>
            <a:fld id="{FDC2E30C-9539-124A-9096-5E075D74EB79}" type="slidenum">
              <a:rPr lang="en-US" smtClean="0"/>
              <a:pPr/>
              <a:t>‹#›</a:t>
            </a:fld>
            <a:endParaRPr lang="en-US"/>
          </a:p>
        </p:txBody>
      </p:sp>
    </p:spTree>
    <p:extLst>
      <p:ext uri="{BB962C8B-B14F-4D97-AF65-F5344CB8AC3E}">
        <p14:creationId xmlns:p14="http://schemas.microsoft.com/office/powerpoint/2010/main" val="3225561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9"/>
        <p:cNvGrpSpPr/>
        <p:nvPr/>
      </p:nvGrpSpPr>
      <p:grpSpPr>
        <a:xfrm>
          <a:off x="0" y="0"/>
          <a:ext cx="0" cy="0"/>
          <a:chOff x="0" y="0"/>
          <a:chExt cx="0" cy="0"/>
        </a:xfrm>
      </p:grpSpPr>
      <p:sp>
        <p:nvSpPr>
          <p:cNvPr id="240" name="Google Shape;240;p7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7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7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63057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195"/>
            <a:ext cx="9144000" cy="903339"/>
          </a:xfrm>
          <a:prstGeom prst="rect">
            <a:avLst/>
          </a:prstGeom>
        </p:spPr>
      </p:pic>
    </p:spTree>
    <p:extLst>
      <p:ext uri="{BB962C8B-B14F-4D97-AF65-F5344CB8AC3E}">
        <p14:creationId xmlns:p14="http://schemas.microsoft.com/office/powerpoint/2010/main" val="20879204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920483"/>
            <a:ext cx="9144000" cy="45719"/>
          </a:xfrm>
          <a:prstGeom prst="rect">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195"/>
            <a:ext cx="9144000" cy="903339"/>
          </a:xfrm>
          <a:prstGeom prst="rect">
            <a:avLst/>
          </a:prstGeom>
        </p:spPr>
      </p:pic>
    </p:spTree>
    <p:extLst>
      <p:ext uri="{BB962C8B-B14F-4D97-AF65-F5344CB8AC3E}">
        <p14:creationId xmlns:p14="http://schemas.microsoft.com/office/powerpoint/2010/main" val="248455485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a:stretch/>
        </p:blipFill>
        <p:spPr>
          <a:xfrm>
            <a:off x="2670" y="889649"/>
            <a:ext cx="9144000" cy="4251960"/>
          </a:xfrm>
          <a:prstGeom prst="rect">
            <a:avLst/>
          </a:prstGeom>
        </p:spPr>
      </p:pic>
      <p:sp>
        <p:nvSpPr>
          <p:cNvPr id="7" name="blue - background">
            <a:extLst>
              <a:ext uri="{FF2B5EF4-FFF2-40B4-BE49-F238E27FC236}">
                <a16:creationId xmlns:a16="http://schemas.microsoft.com/office/drawing/2014/main" id="{DBEFD088-06B5-174C-A72E-585B45F2BE82}"/>
              </a:ext>
            </a:extLst>
          </p:cNvPr>
          <p:cNvSpPr/>
          <p:nvPr/>
        </p:nvSpPr>
        <p:spPr>
          <a:xfrm>
            <a:off x="2670" y="3013707"/>
            <a:ext cx="9144000" cy="1620744"/>
          </a:xfrm>
          <a:prstGeom prst="rect">
            <a:avLst/>
          </a:prstGeom>
          <a:solidFill>
            <a:srgbClr val="0091C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 - title / subtitle">
            <a:extLst>
              <a:ext uri="{FF2B5EF4-FFF2-40B4-BE49-F238E27FC236}">
                <a16:creationId xmlns:a16="http://schemas.microsoft.com/office/drawing/2014/main" id="{DCF43E7B-3A8D-6B42-AB0A-C6B2C08FD018}"/>
              </a:ext>
            </a:extLst>
          </p:cNvPr>
          <p:cNvSpPr txBox="1">
            <a:spLocks/>
          </p:cNvSpPr>
          <p:nvPr/>
        </p:nvSpPr>
        <p:spPr>
          <a:xfrm>
            <a:off x="352425" y="3014072"/>
            <a:ext cx="8420099" cy="159387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200" b="1">
                <a:solidFill>
                  <a:schemeClr val="bg1"/>
                </a:solidFill>
                <a:ea typeface="Yu Gothic" panose="020B0400000000000000" pitchFamily="34" charset="-128"/>
                <a:cs typeface="Aharoni" panose="02010803020104030203" pitchFamily="2" charset="-79"/>
              </a:rPr>
              <a:t>Strengthening MSME Clusters and Territories for Resilient Growth</a:t>
            </a:r>
          </a:p>
          <a:p>
            <a:pPr marL="0" indent="0" algn="ctr">
              <a:spcBef>
                <a:spcPts val="0"/>
              </a:spcBef>
              <a:buNone/>
            </a:pPr>
            <a:endParaRPr lang="en-US" sz="1400" b="1">
              <a:solidFill>
                <a:schemeClr val="bg1"/>
              </a:solidFill>
              <a:ea typeface="Yu Gothic" panose="020B0400000000000000" pitchFamily="34" charset="-128"/>
              <a:cs typeface="Aharoni" panose="02010803020104030203" pitchFamily="2" charset="-79"/>
            </a:endParaRPr>
          </a:p>
          <a:p>
            <a:pPr marL="0" indent="0" algn="ctr">
              <a:spcBef>
                <a:spcPts val="0"/>
              </a:spcBef>
              <a:buNone/>
            </a:pPr>
            <a:r>
              <a:rPr lang="en-US" sz="1600" b="1">
                <a:solidFill>
                  <a:schemeClr val="bg1"/>
                </a:solidFill>
                <a:ea typeface="Yu Gothic" panose="020B0400000000000000" pitchFamily="34" charset="-128"/>
                <a:cs typeface="Aharoni" panose="02010803020104030203" pitchFamily="2" charset="-79"/>
              </a:rPr>
              <a:t>Mr. Fabio Russo</a:t>
            </a:r>
            <a:r>
              <a:rPr lang="en-US" sz="1600">
                <a:solidFill>
                  <a:schemeClr val="bg1"/>
                </a:solidFill>
                <a:ea typeface="Yu Gothic" panose="020B0400000000000000" pitchFamily="34" charset="-128"/>
                <a:cs typeface="Aharoni"/>
              </a:rPr>
              <a:t> </a:t>
            </a:r>
          </a:p>
          <a:p>
            <a:pPr marL="0" indent="0" algn="ctr">
              <a:spcBef>
                <a:spcPts val="0"/>
              </a:spcBef>
              <a:buNone/>
            </a:pPr>
            <a:endParaRPr lang="en-US" sz="1600">
              <a:solidFill>
                <a:schemeClr val="bg1"/>
              </a:solidFill>
              <a:ea typeface="Yu Gothic" panose="020B0400000000000000" pitchFamily="34" charset="-128"/>
              <a:cs typeface="Aharoni"/>
            </a:endParaRPr>
          </a:p>
          <a:p>
            <a:pPr marL="0" indent="0" algn="ctr">
              <a:spcBef>
                <a:spcPts val="0"/>
              </a:spcBef>
              <a:buNone/>
            </a:pPr>
            <a:r>
              <a:rPr lang="en-US" sz="1600">
                <a:solidFill>
                  <a:schemeClr val="bg1"/>
                </a:solidFill>
                <a:ea typeface="Yu Gothic" panose="020B0400000000000000" pitchFamily="34" charset="-128"/>
                <a:cs typeface="Aharoni"/>
              </a:rPr>
              <a:t>Chief, MSME Development And Job Creation Unit, UNIDO</a:t>
            </a:r>
            <a:endParaRPr lang="en-US" sz="1600">
              <a:solidFill>
                <a:schemeClr val="bg1"/>
              </a:solidFill>
              <a:ea typeface="Yu Gothic" panose="020B0400000000000000" pitchFamily="34" charset="-128"/>
              <a:cs typeface="Aharoni" panose="02010803020104030203" pitchFamily="2" charset="-79"/>
            </a:endParaRPr>
          </a:p>
          <a:p>
            <a:pPr marL="0" indent="0" algn="ctr">
              <a:spcBef>
                <a:spcPts val="0"/>
              </a:spcBef>
              <a:buNone/>
            </a:pPr>
            <a:endParaRPr lang="en-US" sz="1600">
              <a:solidFill>
                <a:schemeClr val="bg1"/>
              </a:solidFill>
              <a:ea typeface="Yu Gothic" panose="020B0400000000000000" pitchFamily="34" charset="-128"/>
              <a:cs typeface="Aharoni" panose="02010803020104030203" pitchFamily="2" charset="-79"/>
            </a:endParaRPr>
          </a:p>
          <a:p>
            <a:pPr marL="0" indent="0" algn="ctr">
              <a:spcBef>
                <a:spcPts val="0"/>
              </a:spcBef>
              <a:buNone/>
            </a:pPr>
            <a:r>
              <a:rPr lang="en-US" sz="1600">
                <a:solidFill>
                  <a:schemeClr val="bg1"/>
                </a:solidFill>
                <a:ea typeface="Yu Gothic" panose="020B0400000000000000" pitchFamily="34" charset="-128"/>
                <a:cs typeface="Aharoni" panose="02010803020104030203" pitchFamily="2" charset="-79"/>
              </a:rPr>
              <a:t>11 November 2024</a:t>
            </a:r>
          </a:p>
          <a:p>
            <a:pPr marL="0" indent="0" algn="ctr">
              <a:spcBef>
                <a:spcPts val="0"/>
              </a:spcBef>
              <a:buNone/>
            </a:pPr>
            <a:endParaRPr lang="en-US" sz="1600" b="1">
              <a:solidFill>
                <a:schemeClr val="bg1"/>
              </a:solidFill>
              <a:ea typeface="Yu Gothic" panose="020B0400000000000000" pitchFamily="34" charset="-128"/>
              <a:cs typeface="Aharoni" panose="02010803020104030203" pitchFamily="2" charset="-79"/>
            </a:endParaRPr>
          </a:p>
          <a:p>
            <a:pPr marL="0" indent="0" algn="ctr">
              <a:spcBef>
                <a:spcPts val="0"/>
              </a:spcBef>
              <a:buNone/>
            </a:pPr>
            <a:endParaRPr lang="en-US" sz="900" b="1">
              <a:solidFill>
                <a:schemeClr val="bg1"/>
              </a:solidFill>
              <a:ea typeface="Yu Gothic" panose="020B0400000000000000" pitchFamily="34" charset="-128"/>
              <a:cs typeface="Aharoni" panose="02010803020104030203" pitchFamily="2" charset="-79"/>
            </a:endParaRPr>
          </a:p>
        </p:txBody>
      </p:sp>
      <p:sp>
        <p:nvSpPr>
          <p:cNvPr id="10" name="Rectangle 9"/>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6872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95A430-6D4B-F52C-7043-27786F46B179}"/>
              </a:ext>
            </a:extLst>
          </p:cNvPr>
          <p:cNvSpPr/>
          <p:nvPr/>
        </p:nvSpPr>
        <p:spPr>
          <a:xfrm>
            <a:off x="68580" y="4743694"/>
            <a:ext cx="9144000" cy="45719"/>
          </a:xfrm>
          <a:prstGeom prst="rect">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a:endParaRPr lang="de-DE"/>
          </a:p>
        </p:txBody>
      </p:sp>
      <p:sp>
        <p:nvSpPr>
          <p:cNvPr id="3" name="Titre 1">
            <a:extLst>
              <a:ext uri="{FF2B5EF4-FFF2-40B4-BE49-F238E27FC236}">
                <a16:creationId xmlns:a16="http://schemas.microsoft.com/office/drawing/2014/main" id="{E80524BD-679F-7802-C2D7-062C63D36230}"/>
              </a:ext>
            </a:extLst>
          </p:cNvPr>
          <p:cNvSpPr txBox="1">
            <a:spLocks/>
          </p:cNvSpPr>
          <p:nvPr/>
        </p:nvSpPr>
        <p:spPr>
          <a:xfrm>
            <a:off x="758128" y="920146"/>
            <a:ext cx="7772400" cy="1781414"/>
          </a:xfrm>
          <a:prstGeom prst="rect">
            <a:avLst/>
          </a:prstGeom>
        </p:spPr>
        <p:txBody>
          <a:bodyPr>
            <a:normAutofit fontScale="97500"/>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a:defRPr/>
            </a:pPr>
            <a:br>
              <a:rPr lang="en-US" b="1">
                <a:latin typeface="Calibri" panose="020F0502020204030204" pitchFamily="34" charset="0"/>
                <a:cs typeface="Calibri" panose="020F0502020204030204" pitchFamily="34" charset="0"/>
              </a:rPr>
            </a:br>
            <a:r>
              <a:rPr lang="en-US" sz="2400" b="1">
                <a:solidFill>
                  <a:srgbClr val="0070C0"/>
                </a:solidFill>
                <a:latin typeface="Calibri" panose="020F0502020204030204" pitchFamily="34" charset="0"/>
                <a:ea typeface="+mn-ea"/>
                <a:cs typeface="Calibri" panose="020F0502020204030204" pitchFamily="34" charset="0"/>
              </a:rPr>
              <a:t>GEORGIAN MARINE FISHING CLUSTER</a:t>
            </a:r>
          </a:p>
          <a:p>
            <a:pPr algn="ctr">
              <a:defRPr/>
            </a:pPr>
            <a:r>
              <a:rPr lang="en-US" sz="2400" i="1">
                <a:solidFill>
                  <a:srgbClr val="0070C0"/>
                </a:solidFill>
                <a:latin typeface="Calibri" panose="020F0502020204030204" pitchFamily="34" charset="0"/>
                <a:cs typeface="Calibri" panose="020F0502020204030204" pitchFamily="34" charset="0"/>
              </a:rPr>
              <a:t>From being squeezed out of the market to collective solutions</a:t>
            </a:r>
            <a:endParaRPr lang="en-US" sz="2400" i="1">
              <a:solidFill>
                <a:srgbClr val="0070C0"/>
              </a:solidFill>
              <a:latin typeface="Calibri" panose="020F0502020204030204" pitchFamily="34" charset="0"/>
              <a:ea typeface="+mn-ea"/>
              <a:cs typeface="Calibri" panose="020F0502020204030204" pitchFamily="34" charset="0"/>
            </a:endParaRPr>
          </a:p>
        </p:txBody>
      </p:sp>
      <p:pic>
        <p:nvPicPr>
          <p:cNvPr id="4" name="Image 4">
            <a:extLst>
              <a:ext uri="{FF2B5EF4-FFF2-40B4-BE49-F238E27FC236}">
                <a16:creationId xmlns:a16="http://schemas.microsoft.com/office/drawing/2014/main" id="{69DBDA8C-C813-5B40-55D8-A741616A77EB}"/>
              </a:ext>
            </a:extLst>
          </p:cNvPr>
          <p:cNvPicPr>
            <a:picLocks noChangeAspect="1"/>
          </p:cNvPicPr>
          <p:nvPr/>
        </p:nvPicPr>
        <p:blipFill>
          <a:blip r:embed="rId2"/>
          <a:srcRect/>
          <a:stretch/>
        </p:blipFill>
        <p:spPr bwMode="auto">
          <a:xfrm>
            <a:off x="3639661" y="2341270"/>
            <a:ext cx="2001837" cy="19502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39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DFF8EFD-1AF9-C01C-951E-611A5EA8E0B8}"/>
              </a:ext>
            </a:extLst>
          </p:cNvPr>
          <p:cNvSpPr>
            <a:spLocks noGrp="1"/>
          </p:cNvSpPr>
          <p:nvPr>
            <p:ph type="title"/>
          </p:nvPr>
        </p:nvSpPr>
        <p:spPr>
          <a:xfrm>
            <a:off x="313525" y="1111707"/>
            <a:ext cx="6453188" cy="640556"/>
          </a:xfrm>
        </p:spPr>
        <p:txBody>
          <a:bodyPr/>
          <a:lstStyle/>
          <a:p>
            <a:r>
              <a:rPr lang="en-US" altLang="de-DE" sz="2400" b="1">
                <a:solidFill>
                  <a:srgbClr val="0698DF"/>
                </a:solidFill>
                <a:latin typeface="+mn-lt"/>
                <a:ea typeface="Yu Gothic" panose="020B0400000000000000" pitchFamily="34" charset="-128"/>
                <a:cs typeface="Arial" panose="020B0604020202020204" pitchFamily="34" charset="0"/>
              </a:rPr>
              <a:t>Georgian Fishing Industry Under Pressure </a:t>
            </a:r>
          </a:p>
        </p:txBody>
      </p:sp>
      <p:sp>
        <p:nvSpPr>
          <p:cNvPr id="6149" name="Title 1">
            <a:extLst>
              <a:ext uri="{FF2B5EF4-FFF2-40B4-BE49-F238E27FC236}">
                <a16:creationId xmlns:a16="http://schemas.microsoft.com/office/drawing/2014/main" id="{2EC30653-D0AE-B3A0-34D3-3578654DCBDC}"/>
              </a:ext>
            </a:extLst>
          </p:cNvPr>
          <p:cNvSpPr txBox="1">
            <a:spLocks/>
          </p:cNvSpPr>
          <p:nvPr/>
        </p:nvSpPr>
        <p:spPr bwMode="auto">
          <a:xfrm>
            <a:off x="7620" y="1725593"/>
            <a:ext cx="6179820" cy="2804498"/>
          </a:xfrm>
          <a:prstGeom prst="rect">
            <a:avLst/>
          </a:prstGeom>
          <a:noFill/>
          <a:ln>
            <a:noFill/>
          </a:ln>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628650" indent="-3429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85783" lvl="1" indent="-342892"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Intense Market Competition and Underutilization of Quotas</a:t>
            </a:r>
            <a:r>
              <a:rPr lang="en-US" altLang="fr-FR" sz="1200" dirty="0">
                <a:solidFill>
                  <a:schemeClr val="bg2">
                    <a:lumMod val="10000"/>
                  </a:schemeClr>
                </a:solidFill>
                <a:latin typeface="+mn-lt"/>
                <a:cs typeface="+mn-cs"/>
              </a:rPr>
              <a:t>: Georgian fishermen struggled to compete with foreign fishing companies, which possessed better technology and capacity, resulting in underutilization of local fishing quotas. </a:t>
            </a:r>
          </a:p>
          <a:p>
            <a:pPr marL="685783" lvl="1" indent="-342892"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Economic Vulnerability and Regulatory Challenges</a:t>
            </a:r>
            <a:r>
              <a:rPr lang="en-US" altLang="fr-FR" sz="1200" dirty="0">
                <a:solidFill>
                  <a:schemeClr val="bg2">
                    <a:lumMod val="10000"/>
                  </a:schemeClr>
                </a:solidFill>
                <a:latin typeface="+mn-lt"/>
                <a:cs typeface="+mn-cs"/>
              </a:rPr>
              <a:t>: Many Georgian fishermen faced financial instability due to economic volatility and rising interest rates from banks, pushing some toward insolvency. </a:t>
            </a:r>
          </a:p>
          <a:p>
            <a:pPr marL="685783" lvl="1" indent="-342892"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Environmental Sustainability and Infrastructure Limitations:</a:t>
            </a:r>
            <a:r>
              <a:rPr lang="en-US" altLang="fr-FR" sz="1200" dirty="0">
                <a:solidFill>
                  <a:schemeClr val="bg2">
                    <a:lumMod val="10000"/>
                  </a:schemeClr>
                </a:solidFill>
                <a:latin typeface="+mn-lt"/>
                <a:cs typeface="+mn-cs"/>
              </a:rPr>
              <a:t> The increased presence of larger fishing vessels raises concerns about overfishing and the long-term sustainability of fish stocks. Furthermore, inadequate docking space in ports, such as Poti, limits the operational efficiency of local fishing companies, hampering their ability to utilize modern vessels effectively.</a:t>
            </a:r>
          </a:p>
          <a:p>
            <a:pPr marL="685783" lvl="1" indent="-342892"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Limited Collaboration and Support</a:t>
            </a:r>
            <a:r>
              <a:rPr lang="en-US" altLang="fr-FR" sz="1200" dirty="0">
                <a:solidFill>
                  <a:schemeClr val="bg2">
                    <a:lumMod val="10000"/>
                  </a:schemeClr>
                </a:solidFill>
                <a:latin typeface="+mn-lt"/>
                <a:cs typeface="+mn-cs"/>
              </a:rPr>
              <a:t>: There was a lack of effective communication and collaboration among industry stakeholders, which hindered efforts to address systemic challenges and advocate for the needs of Georgian fishermen.</a:t>
            </a:r>
            <a:endParaRPr lang="en-US" altLang="fr-FR" sz="1200" dirty="0">
              <a:solidFill>
                <a:schemeClr val="bg2">
                  <a:lumMod val="10000"/>
                </a:schemeClr>
              </a:solidFill>
              <a:latin typeface="+mn-lt"/>
              <a:cs typeface="+mn-cs"/>
              <a:sym typeface="Wingdings" panose="05000000000000000000" pitchFamily="2" charset="2"/>
            </a:endParaRPr>
          </a:p>
        </p:txBody>
      </p:sp>
      <p:pic>
        <p:nvPicPr>
          <p:cNvPr id="7" name="Picture 6">
            <a:extLst>
              <a:ext uri="{FF2B5EF4-FFF2-40B4-BE49-F238E27FC236}">
                <a16:creationId xmlns:a16="http://schemas.microsoft.com/office/drawing/2014/main" id="{2E5CD5E9-9A64-86E6-9922-A6118273A347}"/>
              </a:ext>
            </a:extLst>
          </p:cNvPr>
          <p:cNvPicPr>
            <a:picLocks noChangeAspect="1"/>
          </p:cNvPicPr>
          <p:nvPr/>
        </p:nvPicPr>
        <p:blipFill rotWithShape="1">
          <a:blip r:embed="rId2"/>
          <a:srcRect l="14500" r="24666"/>
          <a:stretch/>
        </p:blipFill>
        <p:spPr>
          <a:xfrm>
            <a:off x="6444855" y="2118324"/>
            <a:ext cx="2371486" cy="2019036"/>
          </a:xfrm>
          <a:prstGeom prst="rect">
            <a:avLst/>
          </a:prstGeom>
          <a:ln>
            <a:noFill/>
          </a:ln>
          <a:effectLst>
            <a:softEdge rad="112500"/>
          </a:effectLst>
        </p:spPr>
      </p:pic>
    </p:spTree>
    <p:extLst>
      <p:ext uri="{BB962C8B-B14F-4D97-AF65-F5344CB8AC3E}">
        <p14:creationId xmlns:p14="http://schemas.microsoft.com/office/powerpoint/2010/main" val="939026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contenu 3">
            <a:extLst>
              <a:ext uri="{FF2B5EF4-FFF2-40B4-BE49-F238E27FC236}">
                <a16:creationId xmlns:a16="http://schemas.microsoft.com/office/drawing/2014/main" id="{BF949587-952D-AC1D-B2DD-25F17673A109}"/>
              </a:ext>
            </a:extLst>
          </p:cNvPr>
          <p:cNvSpPr>
            <a:spLocks noChangeAspect="1" noChangeArrowheads="1"/>
          </p:cNvSpPr>
          <p:nvPr/>
        </p:nvSpPr>
        <p:spPr bwMode="auto">
          <a:xfrm>
            <a:off x="2156222" y="404813"/>
            <a:ext cx="4162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12291" name="Espace réservé du contenu 3">
            <a:extLst>
              <a:ext uri="{FF2B5EF4-FFF2-40B4-BE49-F238E27FC236}">
                <a16:creationId xmlns:a16="http://schemas.microsoft.com/office/drawing/2014/main" id="{A9379434-62DF-869D-9CA1-4276A357C26A}"/>
              </a:ext>
            </a:extLst>
          </p:cNvPr>
          <p:cNvSpPr>
            <a:spLocks noChangeAspect="1" noChangeArrowheads="1"/>
          </p:cNvSpPr>
          <p:nvPr/>
        </p:nvSpPr>
        <p:spPr bwMode="auto">
          <a:xfrm>
            <a:off x="2308622" y="557213"/>
            <a:ext cx="4162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12292" name="Espace réservé du contenu 3">
            <a:extLst>
              <a:ext uri="{FF2B5EF4-FFF2-40B4-BE49-F238E27FC236}">
                <a16:creationId xmlns:a16="http://schemas.microsoft.com/office/drawing/2014/main" id="{1A95DA9C-4E3E-9BC8-5FF7-30A0FE3CD109}"/>
              </a:ext>
            </a:extLst>
          </p:cNvPr>
          <p:cNvSpPr>
            <a:spLocks noChangeAspect="1" noChangeArrowheads="1"/>
          </p:cNvSpPr>
          <p:nvPr/>
        </p:nvSpPr>
        <p:spPr bwMode="auto">
          <a:xfrm>
            <a:off x="4068366" y="1226344"/>
            <a:ext cx="4162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12293" name="Espace réservé du contenu 3">
            <a:extLst>
              <a:ext uri="{FF2B5EF4-FFF2-40B4-BE49-F238E27FC236}">
                <a16:creationId xmlns:a16="http://schemas.microsoft.com/office/drawing/2014/main" id="{4CAF581B-AC5A-5350-617F-CA8D1254AEB5}"/>
              </a:ext>
            </a:extLst>
          </p:cNvPr>
          <p:cNvSpPr>
            <a:spLocks noChangeAspect="1" noChangeArrowheads="1"/>
          </p:cNvSpPr>
          <p:nvPr/>
        </p:nvSpPr>
        <p:spPr bwMode="auto">
          <a:xfrm>
            <a:off x="3314700" y="732235"/>
            <a:ext cx="4162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25" name="TextBox 24">
            <a:extLst>
              <a:ext uri="{FF2B5EF4-FFF2-40B4-BE49-F238E27FC236}">
                <a16:creationId xmlns:a16="http://schemas.microsoft.com/office/drawing/2014/main" id="{B0E3DCE6-4511-AF3D-553F-8EB88A204179}"/>
              </a:ext>
            </a:extLst>
          </p:cNvPr>
          <p:cNvSpPr txBox="1"/>
          <p:nvPr/>
        </p:nvSpPr>
        <p:spPr>
          <a:xfrm>
            <a:off x="106971" y="1822348"/>
            <a:ext cx="2262849" cy="757130"/>
          </a:xfrm>
          <a:prstGeom prst="rect">
            <a:avLst/>
          </a:prstGeom>
          <a:noFill/>
        </p:spPr>
        <p:txBody>
          <a:bodyPr wrap="square">
            <a:spAutoFit/>
          </a:bodyPr>
          <a:lstStyle/>
          <a:p>
            <a:pPr defTabSz="685783">
              <a:lnSpc>
                <a:spcPct val="90000"/>
              </a:lnSpc>
              <a:defRPr/>
            </a:pPr>
            <a:r>
              <a:rPr lang="en-US" altLang="de-DE" sz="2400" b="1">
                <a:solidFill>
                  <a:srgbClr val="0070C0"/>
                </a:solidFill>
                <a:latin typeface="Calibri"/>
                <a:ea typeface="Gadugi" panose="020B0502040204020203" pitchFamily="34" charset="0"/>
              </a:rPr>
              <a:t>Project achievements</a:t>
            </a:r>
          </a:p>
        </p:txBody>
      </p:sp>
      <p:sp>
        <p:nvSpPr>
          <p:cNvPr id="3" name="Rectangle 2">
            <a:extLst>
              <a:ext uri="{FF2B5EF4-FFF2-40B4-BE49-F238E27FC236}">
                <a16:creationId xmlns:a16="http://schemas.microsoft.com/office/drawing/2014/main" id="{AF2726A2-FD80-5FFA-3FE2-29729058D36E}"/>
              </a:ext>
            </a:extLst>
          </p:cNvPr>
          <p:cNvSpPr/>
          <p:nvPr/>
        </p:nvSpPr>
        <p:spPr>
          <a:xfrm>
            <a:off x="2415594" y="1461255"/>
            <a:ext cx="6728406" cy="3200876"/>
          </a:xfrm>
          <a:prstGeom prst="rect">
            <a:avLst/>
          </a:prstGeom>
        </p:spPr>
        <p:txBody>
          <a:bodyPr wrap="square">
            <a:spAutoFit/>
          </a:bodyPr>
          <a:lstStyle/>
          <a:p>
            <a:pPr marL="685783" lvl="1" indent="-342892" defTabSz="685783">
              <a:spcBef>
                <a:spcPts val="600"/>
              </a:spcBef>
              <a:buFont typeface="Arial" panose="020B0604020202020204" pitchFamily="34" charset="0"/>
              <a:buChar char="•"/>
              <a:defRPr/>
            </a:pPr>
            <a:r>
              <a:rPr lang="en-US" altLang="fr-FR" dirty="0">
                <a:solidFill>
                  <a:schemeClr val="bg2">
                    <a:lumMod val="10000"/>
                  </a:schemeClr>
                </a:solidFill>
                <a:latin typeface="Calibri"/>
              </a:rPr>
              <a:t>Georgian Marine Fishing cluster became an active intermediary between its members, state agencies and supporting industries. </a:t>
            </a:r>
          </a:p>
          <a:p>
            <a:pPr marL="685783" lvl="1" indent="-342892" defTabSz="685783">
              <a:spcBef>
                <a:spcPts val="600"/>
              </a:spcBef>
              <a:buFont typeface="Arial" panose="020B0604020202020204" pitchFamily="34" charset="0"/>
              <a:buChar char="•"/>
              <a:defRPr/>
            </a:pPr>
            <a:r>
              <a:rPr lang="en-US" altLang="fr-FR" dirty="0">
                <a:solidFill>
                  <a:schemeClr val="bg2">
                    <a:lumMod val="10000"/>
                  </a:schemeClr>
                </a:solidFill>
                <a:latin typeface="Calibri"/>
              </a:rPr>
              <a:t>A cluster strategy and action plan was developed with a clear five-year roadmap, emphasizing economic growth, social inclusion, and environmental responsibility.</a:t>
            </a:r>
          </a:p>
          <a:p>
            <a:pPr marL="685783" lvl="1" indent="-342892" defTabSz="685783">
              <a:spcBef>
                <a:spcPts val="600"/>
              </a:spcBef>
              <a:buFont typeface="Arial" panose="020B0604020202020204" pitchFamily="34" charset="0"/>
              <a:buChar char="•"/>
              <a:defRPr/>
            </a:pPr>
            <a:r>
              <a:rPr lang="en-US" altLang="fr-FR" dirty="0">
                <a:solidFill>
                  <a:schemeClr val="bg2">
                    <a:lumMod val="10000"/>
                  </a:schemeClr>
                </a:solidFill>
                <a:latin typeface="Calibri"/>
              </a:rPr>
              <a:t>Helped introduce and approve a legal amendment in Georgia that allows fishing companies to use newly leased ships in the Black Sea. This change enables cluster members to better utilize their fishing quotas and resources.</a:t>
            </a:r>
          </a:p>
          <a:p>
            <a:pPr marL="685783" lvl="1" indent="-342892" defTabSz="685783">
              <a:spcBef>
                <a:spcPts val="600"/>
              </a:spcBef>
              <a:buFont typeface="Arial" panose="020B0604020202020204" pitchFamily="34" charset="0"/>
              <a:buChar char="•"/>
              <a:defRPr/>
            </a:pPr>
            <a:r>
              <a:rPr lang="en-US" altLang="fr-FR" dirty="0">
                <a:solidFill>
                  <a:schemeClr val="bg2">
                    <a:lumMod val="10000"/>
                  </a:schemeClr>
                </a:solidFill>
                <a:latin typeface="Calibri"/>
              </a:rPr>
              <a:t>Supported marine fishing companies in negotiations with shipbuilding companies for timely delivery of new fishing vessels, and with banks to refinance business loans.</a:t>
            </a:r>
          </a:p>
          <a:p>
            <a:pPr marL="685783" lvl="1" indent="-342892" defTabSz="685783">
              <a:spcBef>
                <a:spcPts val="600"/>
              </a:spcBef>
              <a:buFont typeface="Arial" panose="020B0604020202020204" pitchFamily="34" charset="0"/>
              <a:buChar char="•"/>
              <a:defRPr/>
            </a:pPr>
            <a:r>
              <a:rPr lang="en-US" altLang="fr-FR" dirty="0">
                <a:solidFill>
                  <a:schemeClr val="bg2">
                    <a:lumMod val="10000"/>
                  </a:schemeClr>
                </a:solidFill>
                <a:latin typeface="Calibri"/>
              </a:rPr>
              <a:t>Enhanced visibility and credibility of the cluster and the sector through national conferences.</a:t>
            </a:r>
          </a:p>
        </p:txBody>
      </p:sp>
      <p:sp>
        <p:nvSpPr>
          <p:cNvPr id="12296" name="Espace réservé du contenu 4">
            <a:extLst>
              <a:ext uri="{FF2B5EF4-FFF2-40B4-BE49-F238E27FC236}">
                <a16:creationId xmlns:a16="http://schemas.microsoft.com/office/drawing/2014/main" id="{2FDE7D3C-A0AA-E3C0-4238-CFFB3374B511}"/>
              </a:ext>
            </a:extLst>
          </p:cNvPr>
          <p:cNvSpPr>
            <a:spLocks noChangeAspect="1" noChangeArrowheads="1"/>
          </p:cNvSpPr>
          <p:nvPr/>
        </p:nvSpPr>
        <p:spPr bwMode="auto">
          <a:xfrm>
            <a:off x="7027069" y="3827860"/>
            <a:ext cx="1876425"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12297" name="Espace réservé du contenu 3">
            <a:extLst>
              <a:ext uri="{FF2B5EF4-FFF2-40B4-BE49-F238E27FC236}">
                <a16:creationId xmlns:a16="http://schemas.microsoft.com/office/drawing/2014/main" id="{9164A589-63CB-688C-2A78-03A95B51D27B}"/>
              </a:ext>
            </a:extLst>
          </p:cNvPr>
          <p:cNvSpPr>
            <a:spLocks noChangeAspect="1"/>
          </p:cNvSpPr>
          <p:nvPr/>
        </p:nvSpPr>
        <p:spPr bwMode="auto">
          <a:xfrm>
            <a:off x="7027069" y="591742"/>
            <a:ext cx="1585913" cy="13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cxnSp>
        <p:nvCxnSpPr>
          <p:cNvPr id="5" name="Straight Connector 4">
            <a:extLst>
              <a:ext uri="{FF2B5EF4-FFF2-40B4-BE49-F238E27FC236}">
                <a16:creationId xmlns:a16="http://schemas.microsoft.com/office/drawing/2014/main" id="{22ABC744-0122-F723-1078-FCDF47EE6635}"/>
              </a:ext>
            </a:extLst>
          </p:cNvPr>
          <p:cNvCxnSpPr/>
          <p:nvPr/>
        </p:nvCxnSpPr>
        <p:spPr>
          <a:xfrm>
            <a:off x="2487693" y="1391155"/>
            <a:ext cx="0" cy="319701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age 18">
            <a:extLst>
              <a:ext uri="{FF2B5EF4-FFF2-40B4-BE49-F238E27FC236}">
                <a16:creationId xmlns:a16="http://schemas.microsoft.com/office/drawing/2014/main" id="{496D078E-720F-FD66-22EC-E9F5FA17BF7E}"/>
              </a:ext>
            </a:extLst>
          </p:cNvPr>
          <p:cNvPicPr>
            <a:picLocks noChangeAspect="1"/>
          </p:cNvPicPr>
          <p:nvPr/>
        </p:nvPicPr>
        <p:blipFill>
          <a:blip r:embed="rId2"/>
          <a:srcRect t="1405" b="1405"/>
          <a:stretch/>
        </p:blipFill>
        <p:spPr bwMode="auto">
          <a:xfrm>
            <a:off x="199792" y="2814638"/>
            <a:ext cx="1581435" cy="882563"/>
          </a:xfrm>
          <a:prstGeom prst="roundRect">
            <a:avLst>
              <a:gd name="adj" fmla="val 8594"/>
            </a:avLst>
          </a:prstGeom>
          <a:solidFill>
            <a:srgbClr val="FFFFFF">
              <a:shade val="85000"/>
            </a:srgbClr>
          </a:solidFill>
          <a:ln w="9525">
            <a:solidFill>
              <a:schemeClr val="bg1"/>
            </a:solidFill>
            <a:miter lim="800000"/>
            <a:headEnd/>
            <a:tailEnd/>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643B4147-A843-0FAA-3795-79F6E1B9B6BD}"/>
              </a:ext>
            </a:extLst>
          </p:cNvPr>
          <p:cNvPicPr>
            <a:picLocks noChangeAspect="1" noChangeArrowheads="1"/>
          </p:cNvPicPr>
          <p:nvPr/>
        </p:nvPicPr>
        <p:blipFill>
          <a:blip r:embed="rId3"/>
          <a:srcRect l="6729" r="6729"/>
          <a:stretch/>
        </p:blipFill>
        <p:spPr bwMode="auto">
          <a:xfrm>
            <a:off x="990510" y="3888268"/>
            <a:ext cx="1276210" cy="981701"/>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spTree>
    <p:extLst>
      <p:ext uri="{BB962C8B-B14F-4D97-AF65-F5344CB8AC3E}">
        <p14:creationId xmlns:p14="http://schemas.microsoft.com/office/powerpoint/2010/main" val="2571450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 y="887758"/>
            <a:ext cx="9144000" cy="4255742"/>
          </a:xfrm>
          <a:prstGeom prst="rect">
            <a:avLst/>
          </a:prstGeom>
        </p:spPr>
      </p:pic>
      <p:sp>
        <p:nvSpPr>
          <p:cNvPr id="7" name="blue - background">
            <a:extLst>
              <a:ext uri="{FF2B5EF4-FFF2-40B4-BE49-F238E27FC236}">
                <a16:creationId xmlns:a16="http://schemas.microsoft.com/office/drawing/2014/main" id="{DBEFD088-06B5-174C-A72E-585B45F2BE82}"/>
              </a:ext>
            </a:extLst>
          </p:cNvPr>
          <p:cNvSpPr/>
          <p:nvPr/>
        </p:nvSpPr>
        <p:spPr>
          <a:xfrm>
            <a:off x="2670" y="3417593"/>
            <a:ext cx="9144000" cy="1216858"/>
          </a:xfrm>
          <a:prstGeom prst="rect">
            <a:avLst/>
          </a:prstGeom>
          <a:solidFill>
            <a:srgbClr val="0091C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 - title / subtitle">
            <a:extLst>
              <a:ext uri="{FF2B5EF4-FFF2-40B4-BE49-F238E27FC236}">
                <a16:creationId xmlns:a16="http://schemas.microsoft.com/office/drawing/2014/main" id="{DCF43E7B-3A8D-6B42-AB0A-C6B2C08FD018}"/>
              </a:ext>
            </a:extLst>
          </p:cNvPr>
          <p:cNvSpPr txBox="1">
            <a:spLocks/>
          </p:cNvSpPr>
          <p:nvPr/>
        </p:nvSpPr>
        <p:spPr>
          <a:xfrm>
            <a:off x="1720215" y="3599005"/>
            <a:ext cx="5943600" cy="10089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600" b="1">
                <a:solidFill>
                  <a:schemeClr val="bg1"/>
                </a:solidFill>
                <a:ea typeface="+mj-ea"/>
                <a:cs typeface="Aharoni" panose="02010803020104030203" pitchFamily="2" charset="-79"/>
              </a:rPr>
              <a:t>THANK YOU</a:t>
            </a:r>
            <a:endParaRPr lang="en-US" sz="2000" b="1">
              <a:solidFill>
                <a:schemeClr val="bg1"/>
              </a:solidFill>
              <a:ea typeface="+mj-ea"/>
              <a:cs typeface="Aharoni" panose="02010803020104030203" pitchFamily="2" charset="-79"/>
            </a:endParaRPr>
          </a:p>
        </p:txBody>
      </p:sp>
      <p:sp>
        <p:nvSpPr>
          <p:cNvPr id="10" name="Rectangle 9"/>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8784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854" y="1213767"/>
            <a:ext cx="8819146" cy="840734"/>
          </a:xfrm>
          <a:solidFill>
            <a:schemeClr val="bg1"/>
          </a:solidFill>
        </p:spPr>
        <p:txBody>
          <a:bodyPr>
            <a:noAutofit/>
          </a:bodyPr>
          <a:lstStyle/>
          <a:p>
            <a:r>
              <a:rPr lang="en-US" altLang="en-US" sz="2400" b="1">
                <a:solidFill>
                  <a:srgbClr val="00B0F0"/>
                </a:solidFill>
                <a:latin typeface="+mn-lt"/>
              </a:rPr>
              <a:t>MSMEs Face Diverse Risks and Resilience Challenges</a:t>
            </a:r>
            <a:endParaRPr lang="en-US" sz="2400" b="1">
              <a:solidFill>
                <a:srgbClr val="00B0F0"/>
              </a:solidFill>
              <a:latin typeface="+mn-lt"/>
            </a:endParaRPr>
          </a:p>
        </p:txBody>
      </p:sp>
      <p:sp>
        <p:nvSpPr>
          <p:cNvPr id="3" name="Content Placeholder 2"/>
          <p:cNvSpPr>
            <a:spLocks noGrp="1"/>
          </p:cNvSpPr>
          <p:nvPr>
            <p:ph idx="1"/>
          </p:nvPr>
        </p:nvSpPr>
        <p:spPr>
          <a:xfrm>
            <a:off x="281489" y="1880329"/>
            <a:ext cx="8581021" cy="2751453"/>
          </a:xfrm>
          <a:solidFill>
            <a:schemeClr val="bg1"/>
          </a:solidFill>
        </p:spPr>
        <p:txBody>
          <a:bodyPr>
            <a:noAutofit/>
          </a:bodyPr>
          <a:lstStyle/>
          <a:p>
            <a:pPr algn="just">
              <a:spcBef>
                <a:spcPct val="50000"/>
              </a:spcBef>
              <a:spcAft>
                <a:spcPts val="375"/>
              </a:spcAft>
            </a:pPr>
            <a:r>
              <a:rPr lang="en-US" altLang="en-US" sz="1800">
                <a:solidFill>
                  <a:schemeClr val="bg2">
                    <a:lumMod val="10000"/>
                  </a:schemeClr>
                </a:solidFill>
              </a:rPr>
              <a:t>The major crises, such as COVID-19, put in the spotlight MSME vulnerability to exogenous shocks and risks. </a:t>
            </a:r>
          </a:p>
          <a:p>
            <a:pPr algn="just">
              <a:spcBef>
                <a:spcPct val="50000"/>
              </a:spcBef>
              <a:spcAft>
                <a:spcPts val="375"/>
              </a:spcAft>
            </a:pPr>
            <a:r>
              <a:rPr lang="en-US" altLang="en-US" sz="1800">
                <a:solidFill>
                  <a:schemeClr val="bg2">
                    <a:lumMod val="10000"/>
                  </a:schemeClr>
                </a:solidFill>
              </a:rPr>
              <a:t>However, many MSMEs regularly face substantial risks related to climate, market fluctuations or financial challenges.</a:t>
            </a:r>
          </a:p>
          <a:p>
            <a:pPr algn="just">
              <a:spcBef>
                <a:spcPct val="50000"/>
              </a:spcBef>
              <a:spcAft>
                <a:spcPts val="375"/>
              </a:spcAft>
            </a:pPr>
            <a:r>
              <a:rPr lang="en-US" altLang="en-US" sz="1800">
                <a:solidFill>
                  <a:schemeClr val="bg2">
                    <a:lumMod val="10000"/>
                  </a:schemeClr>
                </a:solidFill>
              </a:rPr>
              <a:t>These vulnerabilities necessitate that MSME resilience becomes a critical policy objective accompanied by targeted support </a:t>
            </a:r>
            <a:r>
              <a:rPr lang="en-US" altLang="en-US" sz="1800" err="1">
                <a:solidFill>
                  <a:schemeClr val="bg2">
                    <a:lumMod val="10000"/>
                  </a:schemeClr>
                </a:solidFill>
              </a:rPr>
              <a:t>programmes</a:t>
            </a:r>
            <a:r>
              <a:rPr lang="en-US" altLang="en-US" sz="1800">
                <a:solidFill>
                  <a:schemeClr val="bg2">
                    <a:lumMod val="10000"/>
                  </a:schemeClr>
                </a:solidFill>
              </a:rPr>
              <a:t> across developing countries.</a:t>
            </a:r>
            <a:endParaRPr lang="en-US" sz="1800">
              <a:solidFill>
                <a:schemeClr val="bg2">
                  <a:lumMod val="10000"/>
                </a:schemeClr>
              </a:solidFill>
            </a:endParaRPr>
          </a:p>
          <a:p>
            <a:pPr algn="just">
              <a:spcBef>
                <a:spcPct val="50000"/>
              </a:spcBef>
              <a:spcAft>
                <a:spcPts val="375"/>
              </a:spcAft>
            </a:pPr>
            <a:r>
              <a:rPr lang="en-US" sz="1800">
                <a:solidFill>
                  <a:schemeClr val="bg2">
                    <a:lumMod val="10000"/>
                  </a:schemeClr>
                </a:solidFill>
              </a:rPr>
              <a:t>However, MSMEs are not a homogenous group, and their risks and needs vary by sector and geography. </a:t>
            </a:r>
          </a:p>
        </p:txBody>
      </p:sp>
    </p:spTree>
    <p:extLst>
      <p:ext uri="{BB962C8B-B14F-4D97-AF65-F5344CB8AC3E}">
        <p14:creationId xmlns:p14="http://schemas.microsoft.com/office/powerpoint/2010/main" val="1884504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48" y="1064499"/>
            <a:ext cx="5889458" cy="327134"/>
          </a:xfrm>
          <a:solidFill>
            <a:schemeClr val="bg1"/>
          </a:solidFill>
        </p:spPr>
        <p:txBody>
          <a:bodyPr>
            <a:noAutofit/>
          </a:bodyPr>
          <a:lstStyle/>
          <a:p>
            <a:r>
              <a:rPr lang="en-US" sz="2400" b="1">
                <a:solidFill>
                  <a:srgbClr val="00B0F0"/>
                </a:solidFill>
                <a:latin typeface="+mn-lt"/>
              </a:rPr>
              <a:t>What is a cluster?</a:t>
            </a:r>
          </a:p>
        </p:txBody>
      </p:sp>
      <p:sp>
        <p:nvSpPr>
          <p:cNvPr id="3" name="Content Placeholder 2"/>
          <p:cNvSpPr>
            <a:spLocks noGrp="1"/>
          </p:cNvSpPr>
          <p:nvPr>
            <p:ph idx="1"/>
          </p:nvPr>
        </p:nvSpPr>
        <p:spPr>
          <a:xfrm>
            <a:off x="343948" y="1729458"/>
            <a:ext cx="8584531" cy="3312536"/>
          </a:xfrm>
        </p:spPr>
        <p:txBody>
          <a:bodyPr>
            <a:normAutofit/>
          </a:bodyPr>
          <a:lstStyle/>
          <a:p>
            <a:pPr marL="0" indent="0" algn="just">
              <a:buNone/>
            </a:pPr>
            <a:r>
              <a:rPr lang="en-US" sz="1800">
                <a:solidFill>
                  <a:schemeClr val="bg2">
                    <a:lumMod val="10000"/>
                  </a:schemeClr>
                </a:solidFill>
              </a:rPr>
              <a:t>For UNIDO, a cluster is a </a:t>
            </a:r>
            <a:r>
              <a:rPr lang="en-US" sz="1800" b="1">
                <a:solidFill>
                  <a:schemeClr val="bg2">
                    <a:lumMod val="10000"/>
                  </a:schemeClr>
                </a:solidFill>
              </a:rPr>
              <a:t>sectoral</a:t>
            </a:r>
            <a:r>
              <a:rPr lang="en-US" sz="1800">
                <a:solidFill>
                  <a:schemeClr val="bg2">
                    <a:lumMod val="10000"/>
                  </a:schemeClr>
                </a:solidFill>
              </a:rPr>
              <a:t> and </a:t>
            </a:r>
            <a:r>
              <a:rPr lang="en-US" sz="1800" b="1">
                <a:solidFill>
                  <a:schemeClr val="bg2">
                    <a:lumMod val="10000"/>
                  </a:schemeClr>
                </a:solidFill>
              </a:rPr>
              <a:t>geographical</a:t>
            </a:r>
            <a:r>
              <a:rPr lang="en-US" sz="1800">
                <a:solidFill>
                  <a:schemeClr val="bg2">
                    <a:lumMod val="10000"/>
                  </a:schemeClr>
                </a:solidFill>
              </a:rPr>
              <a:t> </a:t>
            </a:r>
            <a:r>
              <a:rPr lang="en-US" sz="1800" b="1">
                <a:solidFill>
                  <a:schemeClr val="bg2">
                    <a:lumMod val="10000"/>
                  </a:schemeClr>
                </a:solidFill>
              </a:rPr>
              <a:t>concentration</a:t>
            </a:r>
            <a:r>
              <a:rPr lang="en-US" sz="1800">
                <a:solidFill>
                  <a:schemeClr val="bg2">
                    <a:lumMod val="10000"/>
                  </a:schemeClr>
                </a:solidFill>
              </a:rPr>
              <a:t> of enterprises and/or individual producers that </a:t>
            </a:r>
            <a:r>
              <a:rPr lang="en-US" sz="1800" b="1">
                <a:solidFill>
                  <a:schemeClr val="bg2">
                    <a:lumMod val="10000"/>
                  </a:schemeClr>
                </a:solidFill>
              </a:rPr>
              <a:t>produce</a:t>
            </a:r>
            <a:r>
              <a:rPr lang="en-US" sz="1800">
                <a:solidFill>
                  <a:schemeClr val="bg2">
                    <a:lumMod val="10000"/>
                  </a:schemeClr>
                </a:solidFill>
              </a:rPr>
              <a:t> a </a:t>
            </a:r>
            <a:r>
              <a:rPr lang="en-US" sz="1800" b="1">
                <a:solidFill>
                  <a:schemeClr val="bg2">
                    <a:lumMod val="10000"/>
                  </a:schemeClr>
                </a:solidFill>
              </a:rPr>
              <a:t>similar</a:t>
            </a:r>
            <a:r>
              <a:rPr lang="en-US" sz="1800">
                <a:solidFill>
                  <a:schemeClr val="bg2">
                    <a:lumMod val="10000"/>
                  </a:schemeClr>
                </a:solidFill>
              </a:rPr>
              <a:t> </a:t>
            </a:r>
            <a:r>
              <a:rPr lang="en-US" sz="1800" b="1">
                <a:solidFill>
                  <a:schemeClr val="bg2">
                    <a:lumMod val="10000"/>
                  </a:schemeClr>
                </a:solidFill>
              </a:rPr>
              <a:t>range</a:t>
            </a:r>
            <a:r>
              <a:rPr lang="en-US" sz="1800">
                <a:solidFill>
                  <a:schemeClr val="bg2">
                    <a:lumMod val="10000"/>
                  </a:schemeClr>
                </a:solidFill>
              </a:rPr>
              <a:t> of </a:t>
            </a:r>
            <a:r>
              <a:rPr lang="en-US" sz="1800" b="1">
                <a:solidFill>
                  <a:schemeClr val="bg2">
                    <a:lumMod val="10000"/>
                  </a:schemeClr>
                </a:solidFill>
              </a:rPr>
              <a:t>goods</a:t>
            </a:r>
            <a:r>
              <a:rPr lang="en-US" sz="1800">
                <a:solidFill>
                  <a:schemeClr val="bg2">
                    <a:lumMod val="10000"/>
                  </a:schemeClr>
                </a:solidFill>
              </a:rPr>
              <a:t> or </a:t>
            </a:r>
            <a:r>
              <a:rPr lang="en-US" sz="1800" b="1">
                <a:solidFill>
                  <a:schemeClr val="bg2">
                    <a:lumMod val="10000"/>
                  </a:schemeClr>
                </a:solidFill>
              </a:rPr>
              <a:t>services</a:t>
            </a:r>
            <a:r>
              <a:rPr lang="en-US" sz="1800">
                <a:solidFill>
                  <a:schemeClr val="bg2">
                    <a:lumMod val="10000"/>
                  </a:schemeClr>
                </a:solidFill>
              </a:rPr>
              <a:t> and </a:t>
            </a:r>
            <a:r>
              <a:rPr lang="en-US" sz="1800" b="1">
                <a:solidFill>
                  <a:schemeClr val="bg2">
                    <a:lumMod val="10000"/>
                  </a:schemeClr>
                </a:solidFill>
              </a:rPr>
              <a:t>face</a:t>
            </a:r>
            <a:r>
              <a:rPr lang="en-US" sz="1800">
                <a:solidFill>
                  <a:schemeClr val="bg2">
                    <a:lumMod val="10000"/>
                  </a:schemeClr>
                </a:solidFill>
              </a:rPr>
              <a:t> </a:t>
            </a:r>
            <a:r>
              <a:rPr lang="en-US" sz="1800" b="1">
                <a:solidFill>
                  <a:schemeClr val="bg2">
                    <a:lumMod val="10000"/>
                  </a:schemeClr>
                </a:solidFill>
              </a:rPr>
              <a:t>similar</a:t>
            </a:r>
            <a:r>
              <a:rPr lang="en-US" sz="1800">
                <a:solidFill>
                  <a:schemeClr val="bg2">
                    <a:lumMod val="10000"/>
                  </a:schemeClr>
                </a:solidFill>
              </a:rPr>
              <a:t> </a:t>
            </a:r>
            <a:r>
              <a:rPr lang="en-US" sz="1800" b="1">
                <a:solidFill>
                  <a:schemeClr val="bg2">
                    <a:lumMod val="10000"/>
                  </a:schemeClr>
                </a:solidFill>
              </a:rPr>
              <a:t>challenges</a:t>
            </a:r>
            <a:r>
              <a:rPr lang="en-US" sz="1800">
                <a:solidFill>
                  <a:schemeClr val="bg2">
                    <a:lumMod val="10000"/>
                  </a:schemeClr>
                </a:solidFill>
              </a:rPr>
              <a:t> and </a:t>
            </a:r>
            <a:r>
              <a:rPr lang="en-US" sz="1800" b="1">
                <a:solidFill>
                  <a:schemeClr val="bg2">
                    <a:lumMod val="10000"/>
                  </a:schemeClr>
                </a:solidFill>
              </a:rPr>
              <a:t>opportunities</a:t>
            </a:r>
            <a:r>
              <a:rPr lang="en-US" sz="1800">
                <a:solidFill>
                  <a:schemeClr val="bg2">
                    <a:lumMod val="10000"/>
                  </a:schemeClr>
                </a:solidFill>
              </a:rPr>
              <a:t>.</a:t>
            </a:r>
          </a:p>
          <a:p>
            <a:pPr algn="just"/>
            <a:endParaRPr lang="en-US" sz="2000">
              <a:solidFill>
                <a:srgbClr val="000090"/>
              </a:solidFill>
            </a:endParaRPr>
          </a:p>
          <a:p>
            <a:pPr marL="0" indent="0" algn="just">
              <a:buNone/>
            </a:pPr>
            <a:endParaRPr lang="en-US" sz="2000">
              <a:solidFill>
                <a:srgbClr val="000090"/>
              </a:solidFill>
            </a:endParaRPr>
          </a:p>
        </p:txBody>
      </p:sp>
      <p:sp>
        <p:nvSpPr>
          <p:cNvPr id="7" name="TextBox 6">
            <a:extLst>
              <a:ext uri="{FF2B5EF4-FFF2-40B4-BE49-F238E27FC236}">
                <a16:creationId xmlns:a16="http://schemas.microsoft.com/office/drawing/2014/main" id="{3D66B78C-CFAF-46E0-883E-10F2E49618E0}"/>
              </a:ext>
            </a:extLst>
          </p:cNvPr>
          <p:cNvSpPr txBox="1"/>
          <p:nvPr/>
        </p:nvSpPr>
        <p:spPr>
          <a:xfrm>
            <a:off x="343948" y="2923796"/>
            <a:ext cx="5452492" cy="1785104"/>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A cluster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is</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 collaborative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environment</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where</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(M)</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SMEs</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and networks of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MSMEs</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are the center and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they</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cooperate</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with</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r>
              <a:rPr lang="fr-FR" sz="1800">
                <a:solidFill>
                  <a:schemeClr val="bg2">
                    <a:lumMod val="10000"/>
                  </a:schemeClr>
                </a:solidFill>
                <a:latin typeface="Calibri"/>
              </a:rPr>
              <a:t>g</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overnment</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Institutions,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academia</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research</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institutionss</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NGOs</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financial</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institutions, media, etc.  to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enhance</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the cluster </a:t>
            </a:r>
            <a:r>
              <a:rPr kumimoji="0" lang="fr-FR" sz="1800" b="0" i="0" u="none" strike="noStrike" kern="1200" cap="none" spc="0" normalizeH="0" baseline="0" noProof="0" err="1">
                <a:ln>
                  <a:noFill/>
                </a:ln>
                <a:solidFill>
                  <a:schemeClr val="bg2">
                    <a:lumMod val="10000"/>
                  </a:schemeClr>
                </a:solidFill>
                <a:effectLst/>
                <a:uLnTx/>
                <a:uFillTx/>
                <a:latin typeface="Calibri"/>
                <a:ea typeface="+mn-ea"/>
                <a:cs typeface="+mn-cs"/>
              </a:rPr>
              <a:t>ecosystem</a:t>
            </a:r>
            <a:r>
              <a:rPr kumimoji="0" lang="fr-FR" sz="1800" b="0" i="0" u="none" strike="noStrike" kern="1200" cap="none" spc="0" normalizeH="0" baseline="0" noProof="0">
                <a:ln>
                  <a:noFill/>
                </a:ln>
                <a:solidFill>
                  <a:schemeClr val="bg2">
                    <a:lumMod val="10000"/>
                  </a:schemeClr>
                </a:solidFill>
                <a:effectLst/>
                <a:uLnTx/>
                <a:uFillTx/>
                <a:latin typeface="Calibri"/>
                <a:ea typeface="+mn-ea"/>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srgbClr val="009CDC"/>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DB5159D-8796-0BF7-34D0-A083522E92D8}"/>
              </a:ext>
            </a:extLst>
          </p:cNvPr>
          <p:cNvPicPr>
            <a:picLocks noChangeAspect="1"/>
          </p:cNvPicPr>
          <p:nvPr/>
        </p:nvPicPr>
        <p:blipFill>
          <a:blip r:embed="rId2"/>
          <a:stretch>
            <a:fillRect/>
          </a:stretch>
        </p:blipFill>
        <p:spPr>
          <a:xfrm>
            <a:off x="6379158" y="2476005"/>
            <a:ext cx="2420894" cy="2191656"/>
          </a:xfrm>
          <a:prstGeom prst="rect">
            <a:avLst/>
          </a:prstGeom>
        </p:spPr>
      </p:pic>
    </p:spTree>
    <p:extLst>
      <p:ext uri="{BB962C8B-B14F-4D97-AF65-F5344CB8AC3E}">
        <p14:creationId xmlns:p14="http://schemas.microsoft.com/office/powerpoint/2010/main" val="258546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854" y="998910"/>
            <a:ext cx="6545178" cy="563184"/>
          </a:xfrm>
          <a:solidFill>
            <a:schemeClr val="bg1"/>
          </a:solidFill>
        </p:spPr>
        <p:txBody>
          <a:bodyPr>
            <a:noAutofit/>
          </a:bodyPr>
          <a:lstStyle/>
          <a:p>
            <a:r>
              <a:rPr lang="en-US" altLang="en-US" sz="2400" b="1">
                <a:solidFill>
                  <a:srgbClr val="00B0F0"/>
                </a:solidFill>
                <a:latin typeface="+mn-lt"/>
              </a:rPr>
              <a:t>Why supporting clusters for SME resilience?</a:t>
            </a:r>
            <a:endParaRPr lang="en-US" sz="2400" b="1">
              <a:solidFill>
                <a:srgbClr val="00B0F0"/>
              </a:solidFill>
              <a:latin typeface="+mn-lt"/>
            </a:endParaRPr>
          </a:p>
        </p:txBody>
      </p:sp>
      <p:sp>
        <p:nvSpPr>
          <p:cNvPr id="3" name="Content Placeholder 2"/>
          <p:cNvSpPr>
            <a:spLocks noGrp="1"/>
          </p:cNvSpPr>
          <p:nvPr>
            <p:ph idx="1"/>
          </p:nvPr>
        </p:nvSpPr>
        <p:spPr>
          <a:xfrm>
            <a:off x="324854" y="1583550"/>
            <a:ext cx="7161796" cy="3096133"/>
          </a:xfrm>
          <a:solidFill>
            <a:schemeClr val="bg1"/>
          </a:solidFill>
        </p:spPr>
        <p:txBody>
          <a:bodyPr>
            <a:noAutofit/>
          </a:bodyPr>
          <a:lstStyle/>
          <a:p>
            <a:pPr algn="just">
              <a:spcBef>
                <a:spcPct val="50000"/>
              </a:spcBef>
              <a:spcAft>
                <a:spcPts val="375"/>
              </a:spcAft>
              <a:buFontTx/>
              <a:buChar char="•"/>
            </a:pPr>
            <a:r>
              <a:rPr lang="en-US" altLang="en-US" sz="1800">
                <a:solidFill>
                  <a:schemeClr val="bg2">
                    <a:lumMod val="10000"/>
                  </a:schemeClr>
                </a:solidFill>
              </a:rPr>
              <a:t>In times of crises, they offer environments to foster MSME reaction, resilience and competitiveness through collective and systemic solutions.</a:t>
            </a:r>
          </a:p>
          <a:p>
            <a:pPr algn="just">
              <a:spcBef>
                <a:spcPct val="50000"/>
              </a:spcBef>
              <a:spcAft>
                <a:spcPts val="375"/>
              </a:spcAft>
              <a:buFontTx/>
              <a:buChar char="•"/>
            </a:pPr>
            <a:r>
              <a:rPr lang="en-US" altLang="en-US" sz="1800">
                <a:solidFill>
                  <a:schemeClr val="bg2">
                    <a:lumMod val="10000"/>
                  </a:schemeClr>
                </a:solidFill>
              </a:rPr>
              <a:t>By engaging in clusters, MSMEs overcome isolation and can </a:t>
            </a:r>
            <a:r>
              <a:rPr lang="en-US" altLang="en-US" sz="1800" u="sng">
                <a:solidFill>
                  <a:schemeClr val="bg2">
                    <a:lumMod val="10000"/>
                  </a:schemeClr>
                </a:solidFill>
              </a:rPr>
              <a:t>achieve solutions and results that are out of reach for individual enterprises through: </a:t>
            </a:r>
          </a:p>
          <a:p>
            <a:pPr algn="just">
              <a:spcBef>
                <a:spcPct val="50000"/>
              </a:spcBef>
              <a:spcAft>
                <a:spcPts val="375"/>
              </a:spcAft>
              <a:buFontTx/>
              <a:buChar char="•"/>
            </a:pPr>
            <a:endParaRPr lang="en-US" altLang="en-US" sz="500">
              <a:solidFill>
                <a:schemeClr val="bg2">
                  <a:lumMod val="10000"/>
                </a:schemeClr>
              </a:solidFill>
            </a:endParaRPr>
          </a:p>
          <a:p>
            <a:pPr lvl="1" algn="just">
              <a:spcBef>
                <a:spcPct val="15000"/>
              </a:spcBef>
              <a:spcAft>
                <a:spcPct val="10000"/>
              </a:spcAft>
              <a:buFontTx/>
              <a:buChar char="•"/>
            </a:pPr>
            <a:r>
              <a:rPr lang="en-US" altLang="en-US" sz="1800" b="1">
                <a:solidFill>
                  <a:schemeClr val="bg2">
                    <a:lumMod val="10000"/>
                  </a:schemeClr>
                </a:solidFill>
              </a:rPr>
              <a:t>Joint actions </a:t>
            </a:r>
            <a:r>
              <a:rPr lang="en-US" altLang="en-US" sz="1800">
                <a:solidFill>
                  <a:schemeClr val="bg2">
                    <a:lumMod val="10000"/>
                  </a:schemeClr>
                </a:solidFill>
              </a:rPr>
              <a:t>among firms</a:t>
            </a:r>
          </a:p>
          <a:p>
            <a:pPr lvl="1" algn="just">
              <a:spcBef>
                <a:spcPct val="50000"/>
              </a:spcBef>
              <a:spcAft>
                <a:spcPts val="225"/>
              </a:spcAft>
              <a:buFontTx/>
              <a:buChar char="•"/>
            </a:pPr>
            <a:r>
              <a:rPr lang="en-US" altLang="en-US" sz="1800" b="1">
                <a:solidFill>
                  <a:schemeClr val="bg2">
                    <a:lumMod val="10000"/>
                  </a:schemeClr>
                </a:solidFill>
              </a:rPr>
              <a:t>Joint actions </a:t>
            </a:r>
            <a:r>
              <a:rPr lang="en-US" altLang="en-US" sz="1800">
                <a:solidFill>
                  <a:schemeClr val="bg2">
                    <a:lumMod val="10000"/>
                  </a:schemeClr>
                </a:solidFill>
              </a:rPr>
              <a:t>between firms &amp; their support institutions </a:t>
            </a:r>
          </a:p>
          <a:p>
            <a:pPr algn="just"/>
            <a:r>
              <a:rPr lang="en-US" sz="1800">
                <a:solidFill>
                  <a:schemeClr val="bg2">
                    <a:lumMod val="10000"/>
                  </a:schemeClr>
                </a:solidFill>
              </a:rPr>
              <a:t>As a result, the overall ecosystem can become more resilient and dynamic, extending advantages even to those outside the cluster.</a:t>
            </a:r>
          </a:p>
        </p:txBody>
      </p:sp>
      <p:pic>
        <p:nvPicPr>
          <p:cNvPr id="4" name="Picture 3" descr="A close up of a logo&#10;&#10;Description automatically generated">
            <a:extLst>
              <a:ext uri="{FF2B5EF4-FFF2-40B4-BE49-F238E27FC236}">
                <a16:creationId xmlns:a16="http://schemas.microsoft.com/office/drawing/2014/main" id="{05E6C9ED-404E-D318-30B7-D6CB559D565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551" b="83071" l="31151" r="74002"/>
                    </a14:imgEffect>
                  </a14:imgLayer>
                </a14:imgProps>
              </a:ext>
              <a:ext uri="{28A0092B-C50C-407E-A947-70E740481C1C}">
                <a14:useLocalDpi xmlns:a14="http://schemas.microsoft.com/office/drawing/2010/main" val="0"/>
              </a:ext>
            </a:extLst>
          </a:blip>
          <a:srcRect l="25795" t="8236" r="20642" b="8614"/>
          <a:stretch/>
        </p:blipFill>
        <p:spPr>
          <a:xfrm>
            <a:off x="7562850" y="2398985"/>
            <a:ext cx="1485900" cy="1435334"/>
          </a:xfrm>
          <a:prstGeom prst="rect">
            <a:avLst/>
          </a:prstGeom>
        </p:spPr>
      </p:pic>
    </p:spTree>
    <p:extLst>
      <p:ext uri="{BB962C8B-B14F-4D97-AF65-F5344CB8AC3E}">
        <p14:creationId xmlns:p14="http://schemas.microsoft.com/office/powerpoint/2010/main" val="258547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B7D3AD9-243F-AB46-A654-FA0512148F89}"/>
              </a:ext>
            </a:extLst>
          </p:cNvPr>
          <p:cNvSpPr>
            <a:spLocks noGrp="1"/>
          </p:cNvSpPr>
          <p:nvPr>
            <p:ph idx="4294967295" hasCustomPrompt="1"/>
          </p:nvPr>
        </p:nvSpPr>
        <p:spPr>
          <a:xfrm>
            <a:off x="259798" y="1028324"/>
            <a:ext cx="7767320" cy="622300"/>
          </a:xfrm>
          <a:prstGeom prst="rect">
            <a:avLst/>
          </a:prstGeom>
        </p:spPr>
        <p:txBody>
          <a:bodyPr/>
          <a:lstStyle>
            <a:lvl1pPr marL="0" indent="0">
              <a:buNone/>
              <a:defRPr b="1">
                <a:solidFill>
                  <a:srgbClr val="009CDC"/>
                </a:solidFill>
              </a:defRPr>
            </a:lvl1pPr>
            <a:lvl2pPr marL="342900" indent="0">
              <a:buNone/>
              <a:defRPr b="1">
                <a:solidFill>
                  <a:srgbClr val="F47A42"/>
                </a:solidFill>
              </a:defRPr>
            </a:lvl2pPr>
            <a:lvl3pPr marL="685800" indent="0">
              <a:buNone/>
              <a:defRPr sz="1400">
                <a:solidFill>
                  <a:srgbClr val="009CDC"/>
                </a:solidFill>
              </a:defRPr>
            </a:lvl3pPr>
          </a:lstStyle>
          <a:p>
            <a:pPr lvl="0"/>
            <a:r>
              <a:rPr lang="en-US" sz="2400"/>
              <a:t>UNIDO’s approach to supporting clusters</a:t>
            </a:r>
          </a:p>
          <a:p>
            <a:pPr lvl="0" algn="just"/>
            <a:endParaRPr lang="en-US" sz="1800">
              <a:solidFill>
                <a:srgbClr val="F47A42"/>
              </a:solidFill>
            </a:endParaRPr>
          </a:p>
        </p:txBody>
      </p:sp>
      <p:sp>
        <p:nvSpPr>
          <p:cNvPr id="11" name="Rectangle 10"/>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tangle 2"/>
          <p:cNvSpPr/>
          <p:nvPr/>
        </p:nvSpPr>
        <p:spPr>
          <a:xfrm>
            <a:off x="198838" y="1597284"/>
            <a:ext cx="6320288" cy="4031873"/>
          </a:xfrm>
          <a:prstGeom prst="rect">
            <a:avLst/>
          </a:prstGeom>
        </p:spPr>
        <p:txBody>
          <a:bodyPr wrap="square">
            <a:spAutoFit/>
          </a:bodyPr>
          <a:lstStyle/>
          <a:p>
            <a:pPr marL="285750" indent="-285750" algn="just">
              <a:buFont typeface="Arial" panose="020B0604020202020204" pitchFamily="34" charset="0"/>
              <a:buChar char="•"/>
            </a:pPr>
            <a:r>
              <a:rPr lang="en-US" sz="1600">
                <a:solidFill>
                  <a:schemeClr val="bg2">
                    <a:lumMod val="10000"/>
                  </a:schemeClr>
                </a:solidFill>
              </a:rPr>
              <a:t>Over the past 30 years, UNIDO has been involved in the implementation of cluster and network development projects in many countries around the globe. </a:t>
            </a:r>
          </a:p>
          <a:p>
            <a:pPr marL="285750" indent="-285750" algn="just">
              <a:buFont typeface="Arial" panose="020B0604020202020204" pitchFamily="34" charset="0"/>
              <a:buChar char="•"/>
            </a:pPr>
            <a:endParaRPr lang="en-US" sz="1600">
              <a:solidFill>
                <a:schemeClr val="bg2">
                  <a:lumMod val="10000"/>
                </a:schemeClr>
              </a:solidFill>
            </a:endParaRPr>
          </a:p>
          <a:p>
            <a:pPr marL="285750" indent="-285750" algn="just">
              <a:buFont typeface="Arial" panose="020B0604020202020204" pitchFamily="34" charset="0"/>
              <a:buChar char="•"/>
            </a:pPr>
            <a:r>
              <a:rPr lang="en-US" sz="1600">
                <a:solidFill>
                  <a:schemeClr val="bg2">
                    <a:lumMod val="10000"/>
                  </a:schemeClr>
                </a:solidFill>
              </a:rPr>
              <a:t>Cluster development is a very adaptable and flexible approach; </a:t>
            </a:r>
          </a:p>
          <a:p>
            <a:pPr marL="628650" lvl="1" indent="-285750" algn="just">
              <a:buFont typeface="Arial" panose="020B0604020202020204" pitchFamily="34" charset="0"/>
              <a:buChar char="•"/>
            </a:pPr>
            <a:endParaRPr lang="en-US" sz="1600">
              <a:solidFill>
                <a:schemeClr val="bg2">
                  <a:lumMod val="10000"/>
                </a:schemeClr>
              </a:solidFill>
            </a:endParaRPr>
          </a:p>
          <a:p>
            <a:pPr marL="628650" lvl="1" indent="-285750" algn="just">
              <a:buFont typeface="Arial" panose="020B0604020202020204" pitchFamily="34" charset="0"/>
              <a:buChar char="•"/>
            </a:pPr>
            <a:r>
              <a:rPr lang="en-US" sz="1600">
                <a:solidFill>
                  <a:schemeClr val="bg2">
                    <a:lumMod val="10000"/>
                  </a:schemeClr>
                </a:solidFill>
              </a:rPr>
              <a:t>Process upgrading and quality improvement</a:t>
            </a:r>
          </a:p>
          <a:p>
            <a:pPr marL="628650" lvl="1" indent="-285750" algn="just">
              <a:buFont typeface="Arial" panose="020B0604020202020204" pitchFamily="34" charset="0"/>
              <a:buChar char="•"/>
            </a:pPr>
            <a:r>
              <a:rPr lang="en-US" sz="1600">
                <a:solidFill>
                  <a:schemeClr val="bg2">
                    <a:lumMod val="10000"/>
                  </a:schemeClr>
                </a:solidFill>
              </a:rPr>
              <a:t>Market access and product development</a:t>
            </a:r>
          </a:p>
          <a:p>
            <a:pPr marL="628650" lvl="1" indent="-285750" algn="just">
              <a:buFont typeface="Arial" panose="020B0604020202020204" pitchFamily="34" charset="0"/>
              <a:buChar char="•"/>
            </a:pPr>
            <a:r>
              <a:rPr lang="en-US" sz="1600">
                <a:solidFill>
                  <a:schemeClr val="bg2">
                    <a:lumMod val="10000"/>
                  </a:schemeClr>
                </a:solidFill>
              </a:rPr>
              <a:t>Innovation </a:t>
            </a:r>
          </a:p>
          <a:p>
            <a:pPr marL="285750" indent="-285750" algn="just">
              <a:buFont typeface="Arial" panose="020B0604020202020204" pitchFamily="34" charset="0"/>
              <a:buChar char="•"/>
            </a:pPr>
            <a:endParaRPr lang="en-US" sz="1600">
              <a:solidFill>
                <a:schemeClr val="bg2">
                  <a:lumMod val="10000"/>
                </a:schemeClr>
              </a:solidFill>
            </a:endParaRPr>
          </a:p>
          <a:p>
            <a:pPr marL="285750" indent="-285750" algn="just">
              <a:buFont typeface="Arial" panose="020B0604020202020204" pitchFamily="34" charset="0"/>
              <a:buChar char="•"/>
            </a:pPr>
            <a:r>
              <a:rPr lang="en-US" sz="1600">
                <a:solidFill>
                  <a:schemeClr val="bg2">
                    <a:lumMod val="10000"/>
                  </a:schemeClr>
                </a:solidFill>
              </a:rPr>
              <a:t>UNIDO has developed a modular approach to guide the formulation and implementation of cluster development initiatives.</a:t>
            </a:r>
          </a:p>
          <a:p>
            <a:pPr marL="285750" indent="-285750" algn="just">
              <a:buFont typeface="Arial" panose="020B0604020202020204" pitchFamily="34" charset="0"/>
              <a:buChar char="•"/>
            </a:pPr>
            <a:endParaRPr lang="en-US" sz="1600">
              <a:solidFill>
                <a:schemeClr val="bg2">
                  <a:lumMod val="10000"/>
                </a:schemeClr>
              </a:solidFill>
            </a:endParaRPr>
          </a:p>
          <a:p>
            <a:pPr marL="285750" indent="-285750" algn="just">
              <a:buFont typeface="Arial" panose="020B0604020202020204" pitchFamily="34" charset="0"/>
              <a:buChar char="•"/>
            </a:pPr>
            <a:endParaRPr lang="en-US" sz="1600">
              <a:solidFill>
                <a:schemeClr val="bg2">
                  <a:lumMod val="10000"/>
                </a:schemeClr>
              </a:solidFill>
            </a:endParaRPr>
          </a:p>
          <a:p>
            <a:pPr marL="285750" indent="-285750" algn="just">
              <a:buFont typeface="Arial" panose="020B0604020202020204" pitchFamily="34" charset="0"/>
              <a:buChar char="•"/>
            </a:pPr>
            <a:endParaRPr lang="en-US" sz="1600">
              <a:solidFill>
                <a:schemeClr val="bg2">
                  <a:lumMod val="10000"/>
                </a:schemeClr>
              </a:solidFill>
            </a:endParaRPr>
          </a:p>
          <a:p>
            <a:pPr marL="285750" indent="-285750" algn="just">
              <a:buFont typeface="Arial" panose="020B0604020202020204" pitchFamily="34" charset="0"/>
              <a:buChar char="•"/>
            </a:pPr>
            <a:endParaRPr lang="en-US" sz="1600">
              <a:solidFill>
                <a:schemeClr val="bg2">
                  <a:lumMod val="10000"/>
                </a:schemeClr>
              </a:solidFill>
            </a:endParaRPr>
          </a:p>
        </p:txBody>
      </p:sp>
      <p:pic>
        <p:nvPicPr>
          <p:cNvPr id="4" name="Picture 3">
            <a:extLst>
              <a:ext uri="{FF2B5EF4-FFF2-40B4-BE49-F238E27FC236}">
                <a16:creationId xmlns:a16="http://schemas.microsoft.com/office/drawing/2014/main" id="{CB4A06C5-E911-3EA5-DFE8-875AA6990BE2}"/>
              </a:ext>
            </a:extLst>
          </p:cNvPr>
          <p:cNvPicPr>
            <a:picLocks noChangeAspect="1"/>
          </p:cNvPicPr>
          <p:nvPr/>
        </p:nvPicPr>
        <p:blipFill>
          <a:blip r:embed="rId2"/>
          <a:stretch>
            <a:fillRect/>
          </a:stretch>
        </p:blipFill>
        <p:spPr>
          <a:xfrm>
            <a:off x="6519126" y="2219584"/>
            <a:ext cx="2624874" cy="1544943"/>
          </a:xfrm>
          <a:prstGeom prst="rect">
            <a:avLst/>
          </a:prstGeom>
        </p:spPr>
      </p:pic>
    </p:spTree>
    <p:extLst>
      <p:ext uri="{BB962C8B-B14F-4D97-AF65-F5344CB8AC3E}">
        <p14:creationId xmlns:p14="http://schemas.microsoft.com/office/powerpoint/2010/main" val="1279167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95A430-6D4B-F52C-7043-27786F46B179}"/>
              </a:ext>
            </a:extLst>
          </p:cNvPr>
          <p:cNvSpPr/>
          <p:nvPr/>
        </p:nvSpPr>
        <p:spPr>
          <a:xfrm>
            <a:off x="68580" y="4743694"/>
            <a:ext cx="9144000" cy="45719"/>
          </a:xfrm>
          <a:prstGeom prst="rect">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a:endParaRPr lang="de-DE"/>
          </a:p>
        </p:txBody>
      </p:sp>
      <p:sp>
        <p:nvSpPr>
          <p:cNvPr id="3" name="Titre 1">
            <a:extLst>
              <a:ext uri="{FF2B5EF4-FFF2-40B4-BE49-F238E27FC236}">
                <a16:creationId xmlns:a16="http://schemas.microsoft.com/office/drawing/2014/main" id="{E80524BD-679F-7802-C2D7-062C63D36230}"/>
              </a:ext>
            </a:extLst>
          </p:cNvPr>
          <p:cNvSpPr txBox="1">
            <a:spLocks/>
          </p:cNvSpPr>
          <p:nvPr/>
        </p:nvSpPr>
        <p:spPr>
          <a:xfrm>
            <a:off x="758128" y="920146"/>
            <a:ext cx="7772400" cy="1781414"/>
          </a:xfrm>
          <a:prstGeom prst="rect">
            <a:avLst/>
          </a:prstGeom>
        </p:spPr>
        <p:txBody>
          <a:bodyPr>
            <a:normAutofit fontScale="97500"/>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a:defRPr/>
            </a:pPr>
            <a:br>
              <a:rPr lang="en-US" b="1">
                <a:latin typeface="Calibri" panose="020F0502020204030204" pitchFamily="34" charset="0"/>
                <a:cs typeface="Calibri" panose="020F0502020204030204" pitchFamily="34" charset="0"/>
              </a:rPr>
            </a:br>
            <a:r>
              <a:rPr lang="en-US" sz="2400" b="1">
                <a:solidFill>
                  <a:srgbClr val="0070C0"/>
                </a:solidFill>
                <a:latin typeface="Calibri" panose="020F0502020204030204" pitchFamily="34" charset="0"/>
                <a:ea typeface="+mn-ea"/>
                <a:cs typeface="Calibri" panose="020F0502020204030204" pitchFamily="34" charset="0"/>
              </a:rPr>
              <a:t>TUNISIAN PRICKLY PEAR CLUSTER</a:t>
            </a:r>
            <a:endParaRPr lang="en-US" sz="2400">
              <a:solidFill>
                <a:srgbClr val="0070C0"/>
              </a:solidFill>
              <a:latin typeface="Calibri" panose="020F0502020204030204" pitchFamily="34" charset="0"/>
              <a:ea typeface="+mn-ea"/>
              <a:cs typeface="Calibri" panose="020F0502020204030204" pitchFamily="34" charset="0"/>
            </a:endParaRPr>
          </a:p>
          <a:p>
            <a:pPr algn="ctr">
              <a:defRPr/>
            </a:pPr>
            <a:r>
              <a:rPr lang="en-US" sz="2400" i="1">
                <a:solidFill>
                  <a:srgbClr val="0070C0"/>
                </a:solidFill>
                <a:latin typeface="Calibri" panose="020F0502020204030204" pitchFamily="34" charset="0"/>
                <a:ea typeface="+mn-ea"/>
                <a:cs typeface="Calibri" panose="020F0502020204030204" pitchFamily="34" charset="0"/>
              </a:rPr>
              <a:t>The fruit of the poor turns into a cosmetic flagship product.</a:t>
            </a:r>
          </a:p>
        </p:txBody>
      </p:sp>
      <p:pic>
        <p:nvPicPr>
          <p:cNvPr id="4" name="Image 4">
            <a:extLst>
              <a:ext uri="{FF2B5EF4-FFF2-40B4-BE49-F238E27FC236}">
                <a16:creationId xmlns:a16="http://schemas.microsoft.com/office/drawing/2014/main" id="{69DBDA8C-C813-5B40-55D8-A741616A77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9661" y="2270050"/>
            <a:ext cx="2001837"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06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DFF8EFD-1AF9-C01C-951E-611A5EA8E0B8}"/>
              </a:ext>
            </a:extLst>
          </p:cNvPr>
          <p:cNvSpPr>
            <a:spLocks noGrp="1"/>
          </p:cNvSpPr>
          <p:nvPr>
            <p:ph type="title"/>
          </p:nvPr>
        </p:nvSpPr>
        <p:spPr>
          <a:xfrm>
            <a:off x="313525" y="1074717"/>
            <a:ext cx="6453188" cy="640556"/>
          </a:xfrm>
        </p:spPr>
        <p:txBody>
          <a:bodyPr/>
          <a:lstStyle/>
          <a:p>
            <a:r>
              <a:rPr lang="en-US" altLang="de-DE" sz="2400" b="1">
                <a:solidFill>
                  <a:srgbClr val="0698DF"/>
                </a:solidFill>
                <a:latin typeface="+mn-lt"/>
                <a:ea typeface="Yu Gothic" panose="020B0400000000000000" pitchFamily="34" charset="-128"/>
                <a:cs typeface="Arial" panose="020B0604020202020204" pitchFamily="34" charset="0"/>
              </a:rPr>
              <a:t>Rural Development Crisis in Tunisia</a:t>
            </a:r>
          </a:p>
        </p:txBody>
      </p:sp>
      <p:pic>
        <p:nvPicPr>
          <p:cNvPr id="11267" name="Image 4" descr="tunis-vendeur-de-figues-de-barbarie-730x430.jpg">
            <a:extLst>
              <a:ext uri="{FF2B5EF4-FFF2-40B4-BE49-F238E27FC236}">
                <a16:creationId xmlns:a16="http://schemas.microsoft.com/office/drawing/2014/main" id="{6CDB8653-A028-668E-1611-9CF92872E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1933" y="2190561"/>
            <a:ext cx="2104698" cy="1826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itle 1">
            <a:extLst>
              <a:ext uri="{FF2B5EF4-FFF2-40B4-BE49-F238E27FC236}">
                <a16:creationId xmlns:a16="http://schemas.microsoft.com/office/drawing/2014/main" id="{2EC30653-D0AE-B3A0-34D3-3578654DCBDC}"/>
              </a:ext>
            </a:extLst>
          </p:cNvPr>
          <p:cNvSpPr txBox="1">
            <a:spLocks/>
          </p:cNvSpPr>
          <p:nvPr/>
        </p:nvSpPr>
        <p:spPr bwMode="auto">
          <a:xfrm>
            <a:off x="-168560" y="1715273"/>
            <a:ext cx="6935273" cy="3762817"/>
          </a:xfrm>
          <a:prstGeom prst="rect">
            <a:avLst/>
          </a:prstGeom>
          <a:noFill/>
          <a:ln>
            <a:noFill/>
          </a:ln>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628650" indent="-3429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85783" lvl="1" indent="-342892"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High Emigration Rates: </a:t>
            </a:r>
            <a:r>
              <a:rPr lang="en-US" altLang="fr-FR" sz="1200" dirty="0">
                <a:solidFill>
                  <a:schemeClr val="bg2">
                    <a:lumMod val="10000"/>
                  </a:schemeClr>
                </a:solidFill>
                <a:latin typeface="+mn-lt"/>
                <a:cs typeface="+mn-cs"/>
              </a:rPr>
              <a:t>Due to limited employment opportunities, particularly for young people, rural Tunisia experienced high rates of emigration. Many young men and women left their villages to seek work in urban areas or abroad.</a:t>
            </a:r>
          </a:p>
          <a:p>
            <a:pPr marL="685783" lvl="1" indent="-342892"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Economic Dependence on Low-Value Crops</a:t>
            </a:r>
            <a:r>
              <a:rPr lang="en-US" altLang="fr-FR" sz="1200" dirty="0">
                <a:solidFill>
                  <a:schemeClr val="bg2">
                    <a:lumMod val="10000"/>
                  </a:schemeClr>
                </a:solidFill>
                <a:latin typeface="+mn-lt"/>
                <a:cs typeface="+mn-cs"/>
              </a:rPr>
              <a:t>: Rural communities were dependent on traditional crops that were not economically viable, given Tunisia’s arid climate. Rural farmers also had minimal access to processing facilities and were unable to produce or market higher-value prickly pear products. There was a need for value addition in unique products that offer competitive edge in international markets. </a:t>
            </a:r>
          </a:p>
          <a:p>
            <a:pPr marL="685783" lvl="1" indent="-342892"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Lack of Drought-Resilient Agricultural Options</a:t>
            </a:r>
            <a:r>
              <a:rPr lang="en-US" altLang="fr-FR" sz="1200" dirty="0">
                <a:solidFill>
                  <a:schemeClr val="bg2">
                    <a:lumMod val="10000"/>
                  </a:schemeClr>
                </a:solidFill>
                <a:latin typeface="+mn-lt"/>
                <a:cs typeface="+mn-cs"/>
              </a:rPr>
              <a:t>: Water scarcity and rising temperatures had made traditional farming more difficult. While the prickly pear cactus was naturally suited to Tunisia’s arid conditions, it remained underutilized. Prickly pears were used as livestock feed and cheap summer fruits.</a:t>
            </a:r>
          </a:p>
          <a:p>
            <a:pPr marL="685783" lvl="1" indent="-342892"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Social Vulnerability and Gender Disparities</a:t>
            </a:r>
            <a:r>
              <a:rPr lang="en-US" altLang="fr-FR" sz="1200" dirty="0">
                <a:solidFill>
                  <a:schemeClr val="bg2">
                    <a:lumMod val="10000"/>
                  </a:schemeClr>
                </a:solidFill>
                <a:latin typeface="+mn-lt"/>
                <a:cs typeface="+mn-cs"/>
              </a:rPr>
              <a:t>: Economic hardship disproportionately affected women, who often faced limited employment opportunities and fewer resources. Without viable local work, many women remained economically dependent, which further strained household resilience and limited broader community development.</a:t>
            </a:r>
            <a:endParaRPr lang="en-US" altLang="fr-FR" sz="1200" dirty="0">
              <a:solidFill>
                <a:schemeClr val="bg2">
                  <a:lumMod val="10000"/>
                </a:schemeClr>
              </a:solidFill>
              <a:latin typeface="+mn-lt"/>
              <a:cs typeface="+mn-cs"/>
              <a:sym typeface="Wingdings" panose="05000000000000000000" pitchFamily="2" charset="2"/>
            </a:endParaRPr>
          </a:p>
          <a:p>
            <a:pPr marL="685783" lvl="1" indent="-342892" defTabSz="685783" eaLnBrk="1" hangingPunct="1">
              <a:spcBef>
                <a:spcPts val="600"/>
              </a:spcBef>
              <a:buFont typeface="Arial" panose="020B0604020202020204" pitchFamily="34" charset="0"/>
              <a:buChar char="•"/>
              <a:defRPr/>
            </a:pPr>
            <a:endParaRPr lang="en-US" altLang="fr-FR" sz="1200" dirty="0">
              <a:solidFill>
                <a:schemeClr val="bg2">
                  <a:lumMod val="10000"/>
                </a:schemeClr>
              </a:solidFill>
              <a:latin typeface="+mn-lt"/>
              <a:cs typeface="+mn-cs"/>
              <a:sym typeface="Wingdings" panose="05000000000000000000" pitchFamily="2" charset="2"/>
            </a:endParaRPr>
          </a:p>
        </p:txBody>
      </p:sp>
    </p:spTree>
    <p:extLst>
      <p:ext uri="{BB962C8B-B14F-4D97-AF65-F5344CB8AC3E}">
        <p14:creationId xmlns:p14="http://schemas.microsoft.com/office/powerpoint/2010/main" val="1984861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DFF8EFD-1AF9-C01C-951E-611A5EA8E0B8}"/>
              </a:ext>
            </a:extLst>
          </p:cNvPr>
          <p:cNvSpPr>
            <a:spLocks noGrp="1"/>
          </p:cNvSpPr>
          <p:nvPr>
            <p:ph type="title"/>
          </p:nvPr>
        </p:nvSpPr>
        <p:spPr>
          <a:xfrm>
            <a:off x="313525" y="809875"/>
            <a:ext cx="6453188" cy="640556"/>
          </a:xfrm>
        </p:spPr>
        <p:txBody>
          <a:bodyPr lIns="91440" tIns="45720" rIns="91440" bIns="45720" anchor="t"/>
          <a:lstStyle/>
          <a:p>
            <a:r>
              <a:rPr lang="en-US" altLang="de-DE" sz="2400" b="1" dirty="0">
                <a:solidFill>
                  <a:srgbClr val="0698DF"/>
                </a:solidFill>
                <a:latin typeface="+mn-lt"/>
                <a:ea typeface="Yu Gothic"/>
                <a:cs typeface="Arial"/>
              </a:rPr>
              <a:t>Untapped potential of the cluster</a:t>
            </a:r>
          </a:p>
        </p:txBody>
      </p:sp>
      <p:sp>
        <p:nvSpPr>
          <p:cNvPr id="6149" name="Title 1">
            <a:extLst>
              <a:ext uri="{FF2B5EF4-FFF2-40B4-BE49-F238E27FC236}">
                <a16:creationId xmlns:a16="http://schemas.microsoft.com/office/drawing/2014/main" id="{2EC30653-D0AE-B3A0-34D3-3578654DCBDC}"/>
              </a:ext>
            </a:extLst>
          </p:cNvPr>
          <p:cNvSpPr txBox="1">
            <a:spLocks/>
          </p:cNvSpPr>
          <p:nvPr/>
        </p:nvSpPr>
        <p:spPr bwMode="auto">
          <a:xfrm>
            <a:off x="-104229" y="1333975"/>
            <a:ext cx="7104647" cy="3762817"/>
          </a:xfrm>
          <a:prstGeom prst="rect">
            <a:avLst/>
          </a:prstGeom>
          <a:noFill/>
          <a:ln>
            <a:noFill/>
          </a:ln>
        </p:spPr>
        <p:txBody>
          <a:bodyPr lIns="91440" tIns="45720" rIns="91440" bIns="45720" anchor="t"/>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628650" indent="-3429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85165" lvl="1" indent="-342265"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Cactus plantations in Tunisia: </a:t>
            </a:r>
            <a:r>
              <a:rPr lang="en-US" altLang="fr-FR" sz="1200" dirty="0">
                <a:solidFill>
                  <a:schemeClr val="bg2">
                    <a:lumMod val="10000"/>
                  </a:schemeClr>
                </a:solidFill>
                <a:latin typeface="+mn-lt"/>
                <a:cs typeface="+mn-cs"/>
              </a:rPr>
              <a:t>Tunisia is one of the countries with most cactus plantations worldwide. In the biggest production region, there are 100 000 hectares and 14 000 farmers.</a:t>
            </a:r>
            <a:endParaRPr lang="en-US" altLang="fr-FR" sz="1200" dirty="0">
              <a:solidFill>
                <a:schemeClr val="bg2">
                  <a:lumMod val="10000"/>
                </a:schemeClr>
              </a:solidFill>
              <a:latin typeface="Calibri"/>
              <a:cs typeface="Calibri"/>
            </a:endParaRPr>
          </a:p>
          <a:p>
            <a:pPr marL="685165" lvl="1" indent="-342265"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Organic certification</a:t>
            </a:r>
            <a:r>
              <a:rPr lang="en-US" altLang="fr-FR" sz="1200" dirty="0">
                <a:solidFill>
                  <a:schemeClr val="bg2">
                    <a:lumMod val="10000"/>
                  </a:schemeClr>
                </a:solidFill>
                <a:latin typeface="+mn-lt"/>
                <a:cs typeface="+mn-cs"/>
              </a:rPr>
              <a:t>: Increased value addition through conversion to organic farming was relatively easy from an agronomic point of view, since farmers were using traditional farming methods. </a:t>
            </a:r>
            <a:endParaRPr lang="en-US" altLang="fr-FR" sz="1200" dirty="0">
              <a:solidFill>
                <a:schemeClr val="bg2">
                  <a:lumMod val="10000"/>
                </a:schemeClr>
              </a:solidFill>
              <a:latin typeface="+mn-lt"/>
              <a:cs typeface="Calibri"/>
            </a:endParaRPr>
          </a:p>
          <a:p>
            <a:pPr marL="685165" lvl="1" indent="-342265" defTabSz="685783">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Organic prickly pear seed oil </a:t>
            </a:r>
            <a:r>
              <a:rPr lang="en-US" altLang="fr-FR" sz="1200" dirty="0">
                <a:solidFill>
                  <a:schemeClr val="bg2">
                    <a:lumMod val="10000"/>
                  </a:schemeClr>
                </a:solidFill>
                <a:latin typeface="+mn-lt"/>
                <a:cs typeface="+mn-cs"/>
              </a:rPr>
              <a:t>: This high-priced cosmetic product that was barely produced in Tunisia had a good market potential in the natural cosmetics niche due its anti-aging properties. </a:t>
            </a:r>
            <a:endParaRPr lang="en-US" altLang="fr-FR" sz="1200" dirty="0">
              <a:solidFill>
                <a:schemeClr val="bg2">
                  <a:lumMod val="10000"/>
                </a:schemeClr>
              </a:solidFill>
              <a:latin typeface="+mn-lt"/>
              <a:cs typeface="Calibri"/>
            </a:endParaRPr>
          </a:p>
          <a:p>
            <a:pPr marL="685165" lvl="1" indent="-342265" defTabSz="685783">
              <a:spcBef>
                <a:spcPts val="600"/>
              </a:spcBef>
              <a:buFont typeface="Arial" panose="020B0604020202020204" pitchFamily="34" charset="0"/>
              <a:buChar char="•"/>
              <a:defRPr/>
            </a:pPr>
            <a:r>
              <a:rPr lang="en-US" altLang="fr-FR" sz="1200" b="1" dirty="0">
                <a:solidFill>
                  <a:schemeClr val="bg2">
                    <a:lumMod val="10000"/>
                  </a:schemeClr>
                </a:solidFill>
                <a:latin typeface="+mn-lt"/>
                <a:cs typeface="Calibri"/>
              </a:rPr>
              <a:t>Entrepreneurship promotion</a:t>
            </a:r>
            <a:r>
              <a:rPr lang="en-US" altLang="fr-FR" sz="1200" dirty="0">
                <a:solidFill>
                  <a:schemeClr val="bg2">
                    <a:lumMod val="10000"/>
                  </a:schemeClr>
                </a:solidFill>
                <a:latin typeface="+mn-lt"/>
                <a:cs typeface="Calibri"/>
              </a:rPr>
              <a:t>: In whole Tunisia, there were only 5 processing companies. However, initial investments needed to set up a prickly pear seed oil company were relatively low and rapid entrepreneurship development seemed possible.</a:t>
            </a:r>
          </a:p>
          <a:p>
            <a:pPr marL="685165" lvl="1" indent="-342265" defTabSz="685783" eaLnBrk="1" hangingPunct="1">
              <a:spcBef>
                <a:spcPts val="600"/>
              </a:spcBef>
              <a:buFont typeface="Arial" panose="020B0604020202020204" pitchFamily="34" charset="0"/>
              <a:buChar char="•"/>
              <a:defRPr/>
            </a:pPr>
            <a:r>
              <a:rPr lang="en-US" altLang="fr-FR" sz="1200" b="1" dirty="0">
                <a:solidFill>
                  <a:schemeClr val="bg2">
                    <a:lumMod val="10000"/>
                  </a:schemeClr>
                </a:solidFill>
                <a:latin typeface="+mn-lt"/>
                <a:cs typeface="+mn-cs"/>
              </a:rPr>
              <a:t>Diversification of product range</a:t>
            </a:r>
            <a:r>
              <a:rPr lang="en-US" altLang="fr-FR" sz="1200" dirty="0">
                <a:solidFill>
                  <a:schemeClr val="bg2">
                    <a:lumMod val="10000"/>
                  </a:schemeClr>
                </a:solidFill>
                <a:latin typeface="+mn-lt"/>
                <a:cs typeface="+mn-cs"/>
              </a:rPr>
              <a:t>: All parts of the cactus can be valorized in the </a:t>
            </a:r>
            <a:r>
              <a:rPr lang="en-US" altLang="fr-FR" sz="1200" dirty="0" err="1">
                <a:solidFill>
                  <a:schemeClr val="bg2">
                    <a:lumMod val="10000"/>
                  </a:schemeClr>
                </a:solidFill>
                <a:latin typeface="+mn-lt"/>
                <a:cs typeface="+mn-cs"/>
              </a:rPr>
              <a:t>agrofood</a:t>
            </a:r>
            <a:r>
              <a:rPr lang="en-US" altLang="fr-FR" sz="1200" dirty="0">
                <a:solidFill>
                  <a:schemeClr val="bg2">
                    <a:lumMod val="10000"/>
                  </a:schemeClr>
                </a:solidFill>
                <a:latin typeface="+mn-lt"/>
                <a:cs typeface="+mn-cs"/>
              </a:rPr>
              <a:t> or cosmetics sector (paddles, fruit pulp, seeds, flowers) and can drive economic initiatives. </a:t>
            </a:r>
            <a:endParaRPr lang="en-US" altLang="fr-FR" sz="1200" dirty="0">
              <a:solidFill>
                <a:schemeClr val="bg2">
                  <a:lumMod val="10000"/>
                </a:schemeClr>
              </a:solidFill>
              <a:latin typeface="+mn-lt"/>
              <a:cs typeface="Calibri" panose="020F0502020204030204"/>
            </a:endParaRPr>
          </a:p>
          <a:p>
            <a:pPr marL="685165" lvl="1" indent="-342265" defTabSz="685783">
              <a:spcBef>
                <a:spcPts val="600"/>
              </a:spcBef>
              <a:buFont typeface="Arial" panose="020B0604020202020204" pitchFamily="34" charset="0"/>
              <a:buChar char="•"/>
              <a:defRPr/>
            </a:pPr>
            <a:r>
              <a:rPr lang="en-US" altLang="fr-FR" sz="1200" b="1" dirty="0">
                <a:solidFill>
                  <a:schemeClr val="bg2">
                    <a:lumMod val="10000"/>
                  </a:schemeClr>
                </a:solidFill>
                <a:latin typeface="+mn-lt"/>
                <a:cs typeface="Calibri" panose="020F0502020204030204"/>
              </a:rPr>
              <a:t>Limited development of the Tunisian cosmetics and cosmetic ingredients sector</a:t>
            </a:r>
            <a:r>
              <a:rPr lang="en-US" altLang="fr-FR" sz="1200" dirty="0">
                <a:solidFill>
                  <a:schemeClr val="bg2">
                    <a:lumMod val="10000"/>
                  </a:schemeClr>
                </a:solidFill>
                <a:latin typeface="+mn-lt"/>
                <a:cs typeface="Calibri" panose="020F0502020204030204"/>
              </a:rPr>
              <a:t>: Organic prickly pear seed oil had the potential to rapidly become Tunisia´s cosmetic flagship product, since the number of </a:t>
            </a:r>
            <a:r>
              <a:rPr lang="en-US" altLang="fr-FR" sz="1200" dirty="0" err="1">
                <a:solidFill>
                  <a:schemeClr val="bg2">
                    <a:lumMod val="10000"/>
                  </a:schemeClr>
                </a:solidFill>
                <a:latin typeface="+mn-lt"/>
                <a:cs typeface="Calibri" panose="020F0502020204030204"/>
              </a:rPr>
              <a:t>autochtonous</a:t>
            </a:r>
            <a:r>
              <a:rPr lang="en-US" altLang="fr-FR" sz="1200" dirty="0">
                <a:solidFill>
                  <a:schemeClr val="bg2">
                    <a:lumMod val="10000"/>
                  </a:schemeClr>
                </a:solidFill>
                <a:latin typeface="+mn-lt"/>
                <a:cs typeface="Calibri" panose="020F0502020204030204"/>
              </a:rPr>
              <a:t> competing products was limited. The product faced the advantages and disadvantages of being the "first". </a:t>
            </a:r>
          </a:p>
          <a:p>
            <a:pPr marL="685165" lvl="1" indent="-342265" defTabSz="685783">
              <a:spcBef>
                <a:spcPts val="600"/>
              </a:spcBef>
              <a:buFont typeface="Arial" panose="020B0604020202020204" pitchFamily="34" charset="0"/>
              <a:buChar char="•"/>
              <a:defRPr/>
            </a:pPr>
            <a:r>
              <a:rPr lang="en-US" altLang="fr-FR" sz="1200" b="1" dirty="0">
                <a:solidFill>
                  <a:schemeClr val="bg2">
                    <a:lumMod val="10000"/>
                  </a:schemeClr>
                </a:solidFill>
                <a:latin typeface="+mn-lt"/>
                <a:cs typeface="Calibri" panose="020F0502020204030204"/>
              </a:rPr>
              <a:t>Opportunities for collaboration</a:t>
            </a:r>
            <a:r>
              <a:rPr lang="en-US" altLang="fr-FR" sz="1200" dirty="0">
                <a:solidFill>
                  <a:schemeClr val="bg2">
                    <a:lumMod val="10000"/>
                  </a:schemeClr>
                </a:solidFill>
                <a:latin typeface="+mn-lt"/>
                <a:cs typeface="Calibri" panose="020F0502020204030204"/>
              </a:rPr>
              <a:t>: MSMEs felt the strong need to collaborate, since they knew that individually they were uncapable to develop this new </a:t>
            </a:r>
            <a:r>
              <a:rPr lang="en-US" altLang="fr-FR" sz="1200" dirty="0" err="1">
                <a:solidFill>
                  <a:schemeClr val="bg2">
                    <a:lumMod val="10000"/>
                  </a:schemeClr>
                </a:solidFill>
                <a:latin typeface="+mn-lt"/>
                <a:cs typeface="Calibri" panose="020F0502020204030204"/>
              </a:rPr>
              <a:t>agroindustrial</a:t>
            </a:r>
            <a:r>
              <a:rPr lang="en-US" altLang="fr-FR" sz="1200" dirty="0">
                <a:solidFill>
                  <a:schemeClr val="bg2">
                    <a:lumMod val="10000"/>
                  </a:schemeClr>
                </a:solidFill>
                <a:latin typeface="+mn-lt"/>
                <a:cs typeface="Calibri" panose="020F0502020204030204"/>
              </a:rPr>
              <a:t> sector.  </a:t>
            </a:r>
          </a:p>
          <a:p>
            <a:pPr marL="685165" lvl="1" indent="-342265" defTabSz="685783" eaLnBrk="1" hangingPunct="1">
              <a:spcBef>
                <a:spcPts val="600"/>
              </a:spcBef>
              <a:buFont typeface="Arial" panose="020B0604020202020204" pitchFamily="34" charset="0"/>
              <a:buChar char="•"/>
              <a:defRPr/>
            </a:pPr>
            <a:endParaRPr lang="en-US" altLang="fr-FR" sz="1200" dirty="0">
              <a:solidFill>
                <a:schemeClr val="bg2">
                  <a:lumMod val="10000"/>
                </a:schemeClr>
              </a:solidFill>
              <a:latin typeface="+mn-lt"/>
              <a:cs typeface="Calibri" panose="020F0502020204030204"/>
            </a:endParaRPr>
          </a:p>
        </p:txBody>
      </p:sp>
      <p:pic>
        <p:nvPicPr>
          <p:cNvPr id="2" name="Imagen 1" descr="Una caja con donas de diferentes tipos de fruta&#10;&#10;Descripción generada automáticamente">
            <a:extLst>
              <a:ext uri="{FF2B5EF4-FFF2-40B4-BE49-F238E27FC236}">
                <a16:creationId xmlns:a16="http://schemas.microsoft.com/office/drawing/2014/main" id="{B3EDC2EA-1447-2FBA-530D-4FF160C1AF0A}"/>
              </a:ext>
            </a:extLst>
          </p:cNvPr>
          <p:cNvPicPr>
            <a:picLocks noChangeAspect="1"/>
          </p:cNvPicPr>
          <p:nvPr/>
        </p:nvPicPr>
        <p:blipFill>
          <a:blip r:embed="rId2"/>
          <a:stretch>
            <a:fillRect/>
          </a:stretch>
        </p:blipFill>
        <p:spPr>
          <a:xfrm>
            <a:off x="7258747" y="1216198"/>
            <a:ext cx="1596019" cy="2137550"/>
          </a:xfrm>
          <a:prstGeom prst="rect">
            <a:avLst/>
          </a:prstGeom>
          <a:ln>
            <a:noFill/>
          </a:ln>
          <a:effectLst>
            <a:softEdge rad="112500"/>
          </a:effectLst>
        </p:spPr>
      </p:pic>
      <p:pic>
        <p:nvPicPr>
          <p:cNvPr id="3" name="Imagen 2">
            <a:extLst>
              <a:ext uri="{FF2B5EF4-FFF2-40B4-BE49-F238E27FC236}">
                <a16:creationId xmlns:a16="http://schemas.microsoft.com/office/drawing/2014/main" id="{51B40D9F-A75D-138B-F9FB-623D0984AA98}"/>
              </a:ext>
            </a:extLst>
          </p:cNvPr>
          <p:cNvPicPr>
            <a:picLocks noChangeAspect="1"/>
          </p:cNvPicPr>
          <p:nvPr/>
        </p:nvPicPr>
        <p:blipFill>
          <a:blip r:embed="rId3"/>
          <a:stretch>
            <a:fillRect/>
          </a:stretch>
        </p:blipFill>
        <p:spPr>
          <a:xfrm>
            <a:off x="7234238" y="3490446"/>
            <a:ext cx="1645038" cy="1257068"/>
          </a:xfrm>
          <a:prstGeom prst="rect">
            <a:avLst/>
          </a:prstGeom>
          <a:ln>
            <a:noFill/>
          </a:ln>
          <a:effectLst>
            <a:softEdge rad="112500"/>
          </a:effectLst>
        </p:spPr>
      </p:pic>
    </p:spTree>
    <p:extLst>
      <p:ext uri="{BB962C8B-B14F-4D97-AF65-F5344CB8AC3E}">
        <p14:creationId xmlns:p14="http://schemas.microsoft.com/office/powerpoint/2010/main" val="1660573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contenu 3">
            <a:extLst>
              <a:ext uri="{FF2B5EF4-FFF2-40B4-BE49-F238E27FC236}">
                <a16:creationId xmlns:a16="http://schemas.microsoft.com/office/drawing/2014/main" id="{BF949587-952D-AC1D-B2DD-25F17673A109}"/>
              </a:ext>
            </a:extLst>
          </p:cNvPr>
          <p:cNvSpPr>
            <a:spLocks noChangeAspect="1" noChangeArrowheads="1"/>
          </p:cNvSpPr>
          <p:nvPr/>
        </p:nvSpPr>
        <p:spPr bwMode="auto">
          <a:xfrm>
            <a:off x="2156222" y="404813"/>
            <a:ext cx="4162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12291" name="Espace réservé du contenu 3">
            <a:extLst>
              <a:ext uri="{FF2B5EF4-FFF2-40B4-BE49-F238E27FC236}">
                <a16:creationId xmlns:a16="http://schemas.microsoft.com/office/drawing/2014/main" id="{A9379434-62DF-869D-9CA1-4276A357C26A}"/>
              </a:ext>
            </a:extLst>
          </p:cNvPr>
          <p:cNvSpPr>
            <a:spLocks noChangeAspect="1" noChangeArrowheads="1"/>
          </p:cNvSpPr>
          <p:nvPr/>
        </p:nvSpPr>
        <p:spPr bwMode="auto">
          <a:xfrm>
            <a:off x="2308622" y="557213"/>
            <a:ext cx="4162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12292" name="Espace réservé du contenu 3">
            <a:extLst>
              <a:ext uri="{FF2B5EF4-FFF2-40B4-BE49-F238E27FC236}">
                <a16:creationId xmlns:a16="http://schemas.microsoft.com/office/drawing/2014/main" id="{1A95DA9C-4E3E-9BC8-5FF7-30A0FE3CD109}"/>
              </a:ext>
            </a:extLst>
          </p:cNvPr>
          <p:cNvSpPr>
            <a:spLocks noChangeAspect="1" noChangeArrowheads="1"/>
          </p:cNvSpPr>
          <p:nvPr/>
        </p:nvSpPr>
        <p:spPr bwMode="auto">
          <a:xfrm>
            <a:off x="4068366" y="1226344"/>
            <a:ext cx="4162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12293" name="Espace réservé du contenu 3">
            <a:extLst>
              <a:ext uri="{FF2B5EF4-FFF2-40B4-BE49-F238E27FC236}">
                <a16:creationId xmlns:a16="http://schemas.microsoft.com/office/drawing/2014/main" id="{4CAF581B-AC5A-5350-617F-CA8D1254AEB5}"/>
              </a:ext>
            </a:extLst>
          </p:cNvPr>
          <p:cNvSpPr>
            <a:spLocks noChangeAspect="1" noChangeArrowheads="1"/>
          </p:cNvSpPr>
          <p:nvPr/>
        </p:nvSpPr>
        <p:spPr bwMode="auto">
          <a:xfrm>
            <a:off x="3314700" y="732235"/>
            <a:ext cx="4162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25" name="TextBox 24">
            <a:extLst>
              <a:ext uri="{FF2B5EF4-FFF2-40B4-BE49-F238E27FC236}">
                <a16:creationId xmlns:a16="http://schemas.microsoft.com/office/drawing/2014/main" id="{B0E3DCE6-4511-AF3D-553F-8EB88A204179}"/>
              </a:ext>
            </a:extLst>
          </p:cNvPr>
          <p:cNvSpPr txBox="1"/>
          <p:nvPr/>
        </p:nvSpPr>
        <p:spPr>
          <a:xfrm>
            <a:off x="106971" y="1905108"/>
            <a:ext cx="2262849" cy="757130"/>
          </a:xfrm>
          <a:prstGeom prst="rect">
            <a:avLst/>
          </a:prstGeom>
          <a:noFill/>
        </p:spPr>
        <p:txBody>
          <a:bodyPr wrap="square">
            <a:spAutoFit/>
          </a:bodyPr>
          <a:lstStyle/>
          <a:p>
            <a:pPr defTabSz="685783">
              <a:lnSpc>
                <a:spcPct val="90000"/>
              </a:lnSpc>
              <a:defRPr/>
            </a:pPr>
            <a:r>
              <a:rPr lang="en-US" altLang="de-DE" sz="2400" b="1">
                <a:solidFill>
                  <a:srgbClr val="0070C0"/>
                </a:solidFill>
                <a:latin typeface="Calibri"/>
                <a:ea typeface="Gadugi" panose="020B0502040204020203" pitchFamily="34" charset="0"/>
              </a:rPr>
              <a:t>Project achievements</a:t>
            </a:r>
          </a:p>
        </p:txBody>
      </p:sp>
      <p:sp>
        <p:nvSpPr>
          <p:cNvPr id="3" name="Rectangle 2">
            <a:extLst>
              <a:ext uri="{FF2B5EF4-FFF2-40B4-BE49-F238E27FC236}">
                <a16:creationId xmlns:a16="http://schemas.microsoft.com/office/drawing/2014/main" id="{AF2726A2-FD80-5FFA-3FE2-29729058D36E}"/>
              </a:ext>
            </a:extLst>
          </p:cNvPr>
          <p:cNvSpPr/>
          <p:nvPr/>
        </p:nvSpPr>
        <p:spPr>
          <a:xfrm>
            <a:off x="2227155" y="789519"/>
            <a:ext cx="6809874" cy="4355038"/>
          </a:xfrm>
          <a:prstGeom prst="rect">
            <a:avLst/>
          </a:prstGeom>
        </p:spPr>
        <p:txBody>
          <a:bodyPr wrap="square" lIns="91440" tIns="45720" rIns="91440" bIns="45720" anchor="t">
            <a:spAutoFit/>
          </a:bodyPr>
          <a:lstStyle/>
          <a:p>
            <a:pPr marL="685165" lvl="1" indent="-342265" defTabSz="685783">
              <a:spcBef>
                <a:spcPts val="600"/>
              </a:spcBef>
              <a:buFont typeface="Arial" panose="020B0604020202020204" pitchFamily="34" charset="0"/>
              <a:buChar char="•"/>
              <a:defRPr/>
            </a:pPr>
            <a:r>
              <a:rPr lang="en-US" altLang="fr-FR" b="1">
                <a:solidFill>
                  <a:schemeClr val="bg2">
                    <a:lumMod val="10000"/>
                  </a:schemeClr>
                </a:solidFill>
              </a:rPr>
              <a:t>Cactus Processing Companies </a:t>
            </a:r>
            <a:r>
              <a:rPr lang="en-US" altLang="fr-FR">
                <a:solidFill>
                  <a:schemeClr val="bg2">
                    <a:lumMod val="10000"/>
                  </a:schemeClr>
                </a:solidFill>
              </a:rPr>
              <a:t>increased from 5 in 2013 to 73 in 2024, representing a 14-fold growth, creating a more diversified and sustainable economy around cactus products.</a:t>
            </a:r>
            <a:endParaRPr lang="es-ES">
              <a:solidFill>
                <a:schemeClr val="bg2">
                  <a:lumMod val="10000"/>
                </a:schemeClr>
              </a:solidFill>
            </a:endParaRPr>
          </a:p>
          <a:p>
            <a:pPr marL="685165" lvl="1" indent="-342265" defTabSz="685783">
              <a:spcBef>
                <a:spcPts val="600"/>
              </a:spcBef>
              <a:buFont typeface="Arial" panose="020B0604020202020204" pitchFamily="34" charset="0"/>
              <a:buChar char="•"/>
              <a:defRPr/>
            </a:pPr>
            <a:r>
              <a:rPr lang="en-US" altLang="fr-FR" b="1">
                <a:solidFill>
                  <a:schemeClr val="bg2">
                    <a:lumMod val="10000"/>
                  </a:schemeClr>
                </a:solidFill>
              </a:rPr>
              <a:t>Female Ownership and Workforce: </a:t>
            </a:r>
            <a:r>
              <a:rPr lang="en-US" altLang="fr-FR">
                <a:solidFill>
                  <a:schemeClr val="bg2">
                    <a:lumMod val="10000"/>
                  </a:schemeClr>
                </a:solidFill>
              </a:rPr>
              <a:t>55% of SMEs are owned and 80% of jobs are occupied by women, strengthening social resilience.</a:t>
            </a:r>
            <a:endParaRPr lang="en-US" altLang="fr-FR">
              <a:solidFill>
                <a:schemeClr val="bg2">
                  <a:lumMod val="10000"/>
                </a:schemeClr>
              </a:solidFill>
              <a:cs typeface="Calibri" panose="020F0502020204030204"/>
            </a:endParaRPr>
          </a:p>
          <a:p>
            <a:pPr marL="685165" lvl="1" indent="-342265" defTabSz="685783">
              <a:spcBef>
                <a:spcPts val="600"/>
              </a:spcBef>
              <a:buFont typeface="Arial" panose="020B0604020202020204" pitchFamily="34" charset="0"/>
              <a:buChar char="•"/>
              <a:defRPr/>
            </a:pPr>
            <a:r>
              <a:rPr lang="en-US" altLang="fr-FR" b="1">
                <a:solidFill>
                  <a:schemeClr val="bg2">
                    <a:lumMod val="10000"/>
                  </a:schemeClr>
                </a:solidFill>
              </a:rPr>
              <a:t>Establishment of a cactus MSME association </a:t>
            </a:r>
            <a:r>
              <a:rPr lang="en-US" altLang="fr-FR">
                <a:solidFill>
                  <a:schemeClr val="bg2">
                    <a:lumMod val="10000"/>
                  </a:schemeClr>
                </a:solidFill>
              </a:rPr>
              <a:t>and collective marketing efforts led to increased exports and 52 MSMEs exporting globally, increasing income diversification in the region.</a:t>
            </a:r>
            <a:endParaRPr lang="en-US" altLang="fr-FR">
              <a:solidFill>
                <a:schemeClr val="bg2">
                  <a:lumMod val="10000"/>
                </a:schemeClr>
              </a:solidFill>
              <a:cs typeface="Calibri"/>
            </a:endParaRPr>
          </a:p>
          <a:p>
            <a:pPr marL="685165" lvl="1" indent="-342265" defTabSz="685783">
              <a:spcBef>
                <a:spcPts val="600"/>
              </a:spcBef>
              <a:buFont typeface="Arial" panose="020B0604020202020204" pitchFamily="34" charset="0"/>
              <a:buChar char="•"/>
              <a:defRPr/>
            </a:pPr>
            <a:r>
              <a:rPr lang="en-US" b="1">
                <a:solidFill>
                  <a:srgbClr val="000000"/>
                </a:solidFill>
                <a:cs typeface="Calibri" panose="020F0502020204030204"/>
              </a:rPr>
              <a:t>Establishment of organic </a:t>
            </a:r>
            <a:r>
              <a:rPr lang="en-US" b="1" err="1">
                <a:solidFill>
                  <a:srgbClr val="000000"/>
                </a:solidFill>
                <a:cs typeface="Calibri" panose="020F0502020204030204"/>
              </a:rPr>
              <a:t>agroindustrial</a:t>
            </a:r>
            <a:r>
              <a:rPr lang="en-US" b="1">
                <a:solidFill>
                  <a:srgbClr val="000000"/>
                </a:solidFill>
                <a:cs typeface="Calibri" panose="020F0502020204030204"/>
              </a:rPr>
              <a:t> sector: </a:t>
            </a:r>
            <a:r>
              <a:rPr lang="en-US">
                <a:solidFill>
                  <a:srgbClr val="000000"/>
                </a:solidFill>
                <a:cs typeface="Calibri" panose="020F0502020204030204"/>
              </a:rPr>
              <a:t>67 SMEs hold organic certifications and organic production has grown significantly, increasing from 650 hectares in 2013 to 3,000 hectares in 2024. </a:t>
            </a:r>
            <a:endParaRPr lang="en-US" altLang="fr-FR">
              <a:solidFill>
                <a:schemeClr val="bg2">
                  <a:lumMod val="10000"/>
                </a:schemeClr>
              </a:solidFill>
              <a:cs typeface="Calibri" panose="020F0502020204030204"/>
            </a:endParaRPr>
          </a:p>
          <a:p>
            <a:pPr marL="685165" lvl="1" indent="-342265" defTabSz="685783">
              <a:spcBef>
                <a:spcPts val="600"/>
              </a:spcBef>
              <a:buFont typeface="Arial" panose="020B0604020202020204" pitchFamily="34" charset="0"/>
              <a:buChar char="•"/>
              <a:defRPr/>
            </a:pPr>
            <a:r>
              <a:rPr lang="en-US" altLang="fr-FR" b="1">
                <a:solidFill>
                  <a:schemeClr val="bg2">
                    <a:lumMod val="10000"/>
                  </a:schemeClr>
                </a:solidFill>
              </a:rPr>
              <a:t>Circular Economy Practices: </a:t>
            </a:r>
            <a:r>
              <a:rPr lang="en-US" altLang="fr-FR">
                <a:solidFill>
                  <a:schemeClr val="bg2">
                    <a:lumMod val="10000"/>
                  </a:schemeClr>
                </a:solidFill>
              </a:rPr>
              <a:t>Utilizing various parts of the cactus plant (beyond just prickly pear seeds) ) improves value addition, generates additional revenues and prevents waste.  Cactus plants prevent desertification, allowing to fight against water and wind erosion, and the spreading of fires. </a:t>
            </a:r>
            <a:endParaRPr lang="en-US" altLang="fr-FR">
              <a:solidFill>
                <a:schemeClr val="bg2">
                  <a:lumMod val="10000"/>
                </a:schemeClr>
              </a:solidFill>
              <a:cs typeface="Calibri"/>
            </a:endParaRPr>
          </a:p>
          <a:p>
            <a:pPr marL="685165" lvl="1" indent="-342265" defTabSz="685783">
              <a:spcBef>
                <a:spcPts val="600"/>
              </a:spcBef>
              <a:buFont typeface="Arial" panose="020B0604020202020204" pitchFamily="34" charset="0"/>
              <a:buChar char="•"/>
              <a:defRPr/>
            </a:pPr>
            <a:r>
              <a:rPr lang="en-US" altLang="fr-FR" b="1">
                <a:solidFill>
                  <a:schemeClr val="bg2">
                    <a:lumMod val="10000"/>
                  </a:schemeClr>
                </a:solidFill>
              </a:rPr>
              <a:t>Public-private partnerships: </a:t>
            </a:r>
            <a:r>
              <a:rPr lang="en-US" altLang="fr-FR">
                <a:solidFill>
                  <a:schemeClr val="bg2">
                    <a:lumMod val="10000"/>
                  </a:schemeClr>
                </a:solidFill>
              </a:rPr>
              <a:t>The public sector´s support was essential to develop the first national standard for cactus seed oil and promotion of cactus products abroad</a:t>
            </a:r>
            <a:endParaRPr lang="en-US" altLang="fr-FR">
              <a:solidFill>
                <a:schemeClr val="bg2">
                  <a:lumMod val="10000"/>
                </a:schemeClr>
              </a:solidFill>
              <a:cs typeface="Calibri" panose="020F0502020204030204"/>
            </a:endParaRPr>
          </a:p>
        </p:txBody>
      </p:sp>
      <p:sp>
        <p:nvSpPr>
          <p:cNvPr id="12296" name="Espace réservé du contenu 4">
            <a:extLst>
              <a:ext uri="{FF2B5EF4-FFF2-40B4-BE49-F238E27FC236}">
                <a16:creationId xmlns:a16="http://schemas.microsoft.com/office/drawing/2014/main" id="{2FDE7D3C-A0AA-E3C0-4238-CFFB3374B511}"/>
              </a:ext>
            </a:extLst>
          </p:cNvPr>
          <p:cNvSpPr>
            <a:spLocks noChangeAspect="1" noChangeArrowheads="1"/>
          </p:cNvSpPr>
          <p:nvPr/>
        </p:nvSpPr>
        <p:spPr bwMode="auto">
          <a:xfrm>
            <a:off x="7027069" y="3827860"/>
            <a:ext cx="1876425"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sp>
        <p:nvSpPr>
          <p:cNvPr id="12297" name="Espace réservé du contenu 3">
            <a:extLst>
              <a:ext uri="{FF2B5EF4-FFF2-40B4-BE49-F238E27FC236}">
                <a16:creationId xmlns:a16="http://schemas.microsoft.com/office/drawing/2014/main" id="{9164A589-63CB-688C-2A78-03A95B51D27B}"/>
              </a:ext>
            </a:extLst>
          </p:cNvPr>
          <p:cNvSpPr>
            <a:spLocks noChangeAspect="1"/>
          </p:cNvSpPr>
          <p:nvPr/>
        </p:nvSpPr>
        <p:spPr bwMode="auto">
          <a:xfrm>
            <a:off x="7027069" y="591742"/>
            <a:ext cx="1585913" cy="13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n-US" sz="1050"/>
          </a:p>
        </p:txBody>
      </p:sp>
      <p:cxnSp>
        <p:nvCxnSpPr>
          <p:cNvPr id="5" name="Straight Connector 4">
            <a:extLst>
              <a:ext uri="{FF2B5EF4-FFF2-40B4-BE49-F238E27FC236}">
                <a16:creationId xmlns:a16="http://schemas.microsoft.com/office/drawing/2014/main" id="{22ABC744-0122-F723-1078-FCDF47EE6635}"/>
              </a:ext>
            </a:extLst>
          </p:cNvPr>
          <p:cNvCxnSpPr/>
          <p:nvPr/>
        </p:nvCxnSpPr>
        <p:spPr>
          <a:xfrm>
            <a:off x="2487693" y="1391155"/>
            <a:ext cx="0" cy="319701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age 18">
            <a:extLst>
              <a:ext uri="{FF2B5EF4-FFF2-40B4-BE49-F238E27FC236}">
                <a16:creationId xmlns:a16="http://schemas.microsoft.com/office/drawing/2014/main" id="{496D078E-720F-FD66-22EC-E9F5FA17BF7E}"/>
              </a:ext>
            </a:extLst>
          </p:cNvPr>
          <p:cNvPicPr>
            <a:picLocks noChangeAspect="1"/>
          </p:cNvPicPr>
          <p:nvPr/>
        </p:nvPicPr>
        <p:blipFill>
          <a:blip r:embed="rId2">
            <a:extLst>
              <a:ext uri="{28A0092B-C50C-407E-A947-70E740481C1C}">
                <a14:useLocalDpi xmlns:a14="http://schemas.microsoft.com/office/drawing/2010/main" val="0"/>
              </a:ext>
            </a:extLst>
          </a:blip>
          <a:srcRect t="41280"/>
          <a:stretch>
            <a:fillRect/>
          </a:stretch>
        </p:blipFill>
        <p:spPr bwMode="auto">
          <a:xfrm>
            <a:off x="234871" y="2920386"/>
            <a:ext cx="1356675" cy="757130"/>
          </a:xfrm>
          <a:prstGeom prst="roundRect">
            <a:avLst>
              <a:gd name="adj" fmla="val 8594"/>
            </a:avLst>
          </a:prstGeom>
          <a:solidFill>
            <a:srgbClr val="FFFFFF">
              <a:shade val="85000"/>
            </a:srgbClr>
          </a:solidFill>
          <a:ln w="9525">
            <a:solidFill>
              <a:schemeClr val="bg1"/>
            </a:solidFill>
            <a:miter lim="800000"/>
            <a:headEnd/>
            <a:tailEnd/>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643B4147-A843-0FAA-3795-79F6E1B9B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94" r="7143" b="12215"/>
          <a:stretch>
            <a:fillRect/>
          </a:stretch>
        </p:blipFill>
        <p:spPr bwMode="auto">
          <a:xfrm>
            <a:off x="1003244" y="3935665"/>
            <a:ext cx="1152978" cy="886907"/>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spTree>
  </p:cSld>
  <p:clrMapOvr>
    <a:masterClrMapping/>
  </p:clrMapOvr>
</p:sld>
</file>

<file path=ppt/theme/theme1.xml><?xml version="1.0" encoding="utf-8"?>
<a:theme xmlns:a="http://schemas.openxmlformats.org/drawingml/2006/main" name="Custom Design">
  <a:themeElements>
    <a:clrScheme name="Custom 2">
      <a:dk1>
        <a:srgbClr val="009CDC"/>
      </a:dk1>
      <a:lt1>
        <a:srgbClr val="FFFFFF"/>
      </a:lt1>
      <a:dk2>
        <a:srgbClr val="9C9C9C"/>
      </a:dk2>
      <a:lt2>
        <a:srgbClr val="DEE2DF"/>
      </a:lt2>
      <a:accent1>
        <a:srgbClr val="006BBA"/>
      </a:accent1>
      <a:accent2>
        <a:srgbClr val="F37941"/>
      </a:accent2>
      <a:accent3>
        <a:srgbClr val="9C9C9C"/>
      </a:accent3>
      <a:accent4>
        <a:srgbClr val="17AC29"/>
      </a:accent4>
      <a:accent5>
        <a:srgbClr val="F2D700"/>
      </a:accent5>
      <a:accent6>
        <a:srgbClr val="D2000F"/>
      </a:accent6>
      <a:hlink>
        <a:srgbClr val="04247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3_UNIDO_Power_Point_Presentation_EN" id="{2A14A83E-03A9-A647-B378-022AAA29BA1B}" vid="{1165EE21-2BF5-2E4E-ACCD-0B143B494D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202303_UNIDO_Power_Point_Presentation_EN</Template>
  <TotalTime>0</TotalTime>
  <Words>1303</Words>
  <Application>Microsoft Office PowerPoint</Application>
  <PresentationFormat>On-screen Show (16:9)</PresentationFormat>
  <Paragraphs>72</Paragraphs>
  <Slides>13</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Calibri Light</vt:lpstr>
      <vt:lpstr>Custom Design</vt:lpstr>
      <vt:lpstr>Office Theme</vt:lpstr>
      <vt:lpstr>PowerPoint Presentation</vt:lpstr>
      <vt:lpstr>MSMEs Face Diverse Risks and Resilience Challenges</vt:lpstr>
      <vt:lpstr>What is a cluster?</vt:lpstr>
      <vt:lpstr>Why supporting clusters for SME resilience?</vt:lpstr>
      <vt:lpstr>PowerPoint Presentation</vt:lpstr>
      <vt:lpstr>PowerPoint Presentation</vt:lpstr>
      <vt:lpstr>Rural Development Crisis in Tunisia</vt:lpstr>
      <vt:lpstr>Untapped potential of the cluster</vt:lpstr>
      <vt:lpstr>PowerPoint Presentation</vt:lpstr>
      <vt:lpstr>PowerPoint Presentation</vt:lpstr>
      <vt:lpstr>Georgian Fishing Industry Under Pressure </vt:lpstr>
      <vt:lpstr>PowerPoint Presentation</vt:lpstr>
      <vt:lpstr>PowerPoint Presentation</vt:lpstr>
    </vt:vector>
  </TitlesOfParts>
  <Manager/>
  <Company>UNIDO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Irhad Puce</dc:creator>
  <cp:keywords/>
  <dc:description/>
  <cp:lastModifiedBy>PUCE, Irhad</cp:lastModifiedBy>
  <cp:revision>176</cp:revision>
  <cp:lastPrinted>2024-11-01T14:02:29Z</cp:lastPrinted>
  <dcterms:created xsi:type="dcterms:W3CDTF">2023-11-06T10:23:06Z</dcterms:created>
  <dcterms:modified xsi:type="dcterms:W3CDTF">2024-11-06T13:46:05Z</dcterms:modified>
  <cp:category/>
</cp:coreProperties>
</file>