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57" r:id="rId2"/>
    <p:sldId id="260" r:id="rId3"/>
    <p:sldId id="268" r:id="rId4"/>
    <p:sldId id="269" r:id="rId5"/>
    <p:sldId id="264" r:id="rId6"/>
    <p:sldId id="272" r:id="rId7"/>
    <p:sldId id="270" r:id="rId8"/>
    <p:sldId id="271" r:id="rId9"/>
    <p:sldId id="273" r:id="rId10"/>
    <p:sldId id="275" r:id="rId11"/>
    <p:sldId id="274" r:id="rId12"/>
    <p:sldId id="276" r:id="rId13"/>
  </p:sldIdLst>
  <p:sldSz cx="9144000" cy="5143500" type="screen16x9"/>
  <p:notesSz cx="6858000" cy="9144000"/>
  <p:embeddedFontLst>
    <p:embeddedFont>
      <p:font typeface="Lexend Deca" panose="020B0604020202020204" charset="0"/>
      <p:regular r:id="rId15"/>
      <p:bold r:id="rId16"/>
    </p:embeddedFont>
    <p:embeddedFont>
      <p:font typeface="Lexend Deca SemiBold" panose="020B0604020202020204" charset="0"/>
      <p:regular r:id="rId17"/>
      <p:bold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2" roundtripDataSignature="AMtx7mgZ9CRR5dN29ZANdYrzKZLUBenJ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2"/>
    <p:restoredTop sz="96281"/>
  </p:normalViewPr>
  <p:slideViewPr>
    <p:cSldViewPr snapToGrid="0">
      <p:cViewPr varScale="1">
        <p:scale>
          <a:sx n="150" d="100"/>
          <a:sy n="150" d="100"/>
        </p:scale>
        <p:origin x="45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7" name="Google Shape;5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/>
              <a:t>Title Page/ Cover Page/ Last page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Spacer/ Category Page</a:t>
            </a: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0041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Spacer/ Category Page</a:t>
            </a: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0465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Spacer/ Category Page</a:t>
            </a: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3161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Spacer/ Category Page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Spacer/ Category Page</a:t>
            </a: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669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Body page Dark Back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99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0" name="Google Shape;10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Body page Dark Back</a:t>
            </a:r>
            <a:endParaRPr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Spacer/ Category Page</a:t>
            </a: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20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Spacer/ Category Page</a:t>
            </a: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4230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Spacer/ Category Page</a:t>
            </a: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0150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" name="Google Shape;7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">
                <a:solidFill>
                  <a:schemeClr val="dk1"/>
                </a:solidFill>
              </a:rPr>
              <a:t>Spacer/ Category Page</a:t>
            </a:r>
            <a:endParaRPr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588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5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2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"/>
          <p:cNvSpPr txBox="1"/>
          <p:nvPr/>
        </p:nvSpPr>
        <p:spPr>
          <a:xfrm>
            <a:off x="6644975" y="4510525"/>
            <a:ext cx="22980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 dirty="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04 JULY 2024</a:t>
            </a:r>
            <a:endParaRPr sz="1500" b="0" i="0" u="none" strike="noStrike" cap="none" dirty="0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3" name="Google Shape;59;p2">
            <a:extLst>
              <a:ext uri="{FF2B5EF4-FFF2-40B4-BE49-F238E27FC236}">
                <a16:creationId xmlns:a16="http://schemas.microsoft.com/office/drawing/2014/main" id="{7069CED1-0C07-EC05-E743-081EC34359BC}"/>
              </a:ext>
            </a:extLst>
          </p:cNvPr>
          <p:cNvSpPr txBox="1"/>
          <p:nvPr/>
        </p:nvSpPr>
        <p:spPr>
          <a:xfrm>
            <a:off x="254600" y="2335863"/>
            <a:ext cx="71541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" sz="3000" dirty="0">
                <a:solidFill>
                  <a:schemeClr val="lt1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rPr>
              <a:t>MANAGERIAL FINANCE FOR CREATIVES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lang="en" b="0" i="0" u="none" strike="noStrike" cap="none" dirty="0">
              <a:solidFill>
                <a:schemeClr val="lt1"/>
              </a:solidFill>
              <a:latin typeface="Lexend Deca SemiBold"/>
              <a:ea typeface="Lexend Deca SemiBold"/>
              <a:cs typeface="Lexend Deca SemiBold"/>
              <a:sym typeface="Lexend Deca SemiBo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" b="0" i="0" u="none" strike="noStrike" cap="none" dirty="0">
                <a:solidFill>
                  <a:schemeClr val="lt1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rPr>
              <a:t>Pablo Gabriel </a:t>
            </a:r>
            <a:r>
              <a:rPr lang="en" b="0" i="0" u="none" strike="noStrike" cap="none" dirty="0" err="1">
                <a:solidFill>
                  <a:schemeClr val="lt1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rPr>
              <a:t>Malvar</a:t>
            </a:r>
            <a:endParaRPr lang="en" b="0" i="0" u="none" strike="noStrike" cap="none" dirty="0">
              <a:solidFill>
                <a:schemeClr val="lt1"/>
              </a:solidFill>
              <a:latin typeface="Lexend Deca SemiBold"/>
              <a:ea typeface="Lexend Deca SemiBold"/>
              <a:cs typeface="Lexend Deca SemiBold"/>
              <a:sym typeface="Lexend Deca SemiBo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" sz="1100" i="0" u="none" strike="noStrike" cap="none" dirty="0">
                <a:solidFill>
                  <a:schemeClr val="lt1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rPr>
              <a:t>Philippine Creatives Industry Development Council Member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en" sz="1100" dirty="0">
                <a:solidFill>
                  <a:schemeClr val="lt1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rPr>
              <a:t>Chartered Financial Analyst</a:t>
            </a:r>
            <a:endParaRPr lang="en" sz="1100" i="0" u="none" strike="noStrike" cap="none" dirty="0">
              <a:solidFill>
                <a:schemeClr val="lt1"/>
              </a:solidFill>
              <a:latin typeface="Lexend Deca SemiBold"/>
              <a:ea typeface="Lexend Deca SemiBold"/>
              <a:cs typeface="Lexend Deca SemiBold"/>
              <a:sym typeface="Lexend Deca SemiBold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 dirty="0">
              <a:solidFill>
                <a:schemeClr val="lt1"/>
              </a:solidFill>
              <a:latin typeface="Lexend Deca SemiBold"/>
              <a:ea typeface="Lexend Deca SemiBold"/>
              <a:cs typeface="Lexend Deca SemiBold"/>
              <a:sym typeface="Lexend Deca SemiBol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"/>
          <p:cNvSpPr txBox="1"/>
          <p:nvPr/>
        </p:nvSpPr>
        <p:spPr>
          <a:xfrm>
            <a:off x="387650" y="2287050"/>
            <a:ext cx="2934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 dirty="0">
                <a:solidFill>
                  <a:schemeClr val="lt1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rPr>
              <a:t>MANAGERIAL FINANCE</a:t>
            </a:r>
            <a:endParaRPr sz="1800" b="0" i="0" u="none" strike="noStrike" cap="none" dirty="0">
              <a:solidFill>
                <a:schemeClr val="lt1"/>
              </a:solidFill>
              <a:latin typeface="Lexend Deca SemiBold"/>
              <a:ea typeface="Lexend Deca SemiBold"/>
              <a:cs typeface="Lexend Deca SemiBold"/>
              <a:sym typeface="Lexend Deca SemiBold"/>
            </a:endParaRPr>
          </a:p>
        </p:txBody>
      </p:sp>
      <p:sp>
        <p:nvSpPr>
          <p:cNvPr id="78" name="Google Shape;78;p5"/>
          <p:cNvSpPr txBox="1"/>
          <p:nvPr/>
        </p:nvSpPr>
        <p:spPr>
          <a:xfrm>
            <a:off x="3568166" y="1733036"/>
            <a:ext cx="5108400" cy="25852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 dirty="0">
                <a:solidFill>
                  <a:srgbClr val="4A0A66"/>
                </a:solidFill>
                <a:latin typeface="Lexend Deca"/>
                <a:ea typeface="Lexend Deca"/>
                <a:cs typeface="Lexend Deca"/>
                <a:sym typeface="Lexend Deca"/>
              </a:rPr>
              <a:t>DISCUSSION OF FINANCIAL STATEMENTS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lang="en" sz="1300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 dirty="0">
                <a:solidFill>
                  <a:srgbClr val="4A0A66"/>
                </a:solidFill>
                <a:latin typeface="Lexend Deca"/>
                <a:ea typeface="Lexend Deca"/>
                <a:cs typeface="Lexend Deca"/>
                <a:sym typeface="Lexend Deca"/>
              </a:rPr>
              <a:t>SAMPLE: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lang="en" sz="1300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PH" sz="1300" dirty="0">
                <a:solidFill>
                  <a:srgbClr val="4A0A66"/>
                </a:solidFill>
                <a:latin typeface="Lexend Deca"/>
                <a:ea typeface="Lexend Deca"/>
                <a:cs typeface="Lexend Deca"/>
                <a:sym typeface="Lexend Deca"/>
              </a:rPr>
              <a:t>Why does THE business always seem to need cash</a:t>
            </a:r>
            <a:r>
              <a:rPr lang="en-US" sz="1300" dirty="0">
                <a:solidFill>
                  <a:srgbClr val="4A0A66"/>
                </a:solidFill>
                <a:latin typeface="Lexend Deca"/>
                <a:ea typeface="Lexend Deca"/>
                <a:cs typeface="Lexend Deca"/>
                <a:sym typeface="Lexend Deca"/>
              </a:rPr>
              <a:t> when net income is strong?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lang="en-US" sz="1300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dirty="0">
                <a:solidFill>
                  <a:srgbClr val="4A0A66"/>
                </a:solidFill>
                <a:latin typeface="Lexend Deca"/>
                <a:ea typeface="Lexend Deca"/>
                <a:cs typeface="Lexend Deca"/>
                <a:sym typeface="Lexend Deca"/>
              </a:rPr>
              <a:t>Net income has little or no profit yet cash position is high?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lang="en-US" sz="1300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-US" sz="1300" dirty="0">
                <a:solidFill>
                  <a:srgbClr val="4A0A66"/>
                </a:solidFill>
                <a:latin typeface="Lexend Deca"/>
                <a:ea typeface="Lexend Deca"/>
                <a:cs typeface="Lexend Deca"/>
                <a:sym typeface="Lexend Deca"/>
              </a:rPr>
              <a:t>What is the company’s financial health? Are there enough funds to continue the business?</a:t>
            </a:r>
            <a:endParaRPr lang="en" sz="1300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</p:spTree>
    <p:extLst>
      <p:ext uri="{BB962C8B-B14F-4D97-AF65-F5344CB8AC3E}">
        <p14:creationId xmlns:p14="http://schemas.microsoft.com/office/powerpoint/2010/main" val="543085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"/>
          <p:cNvSpPr txBox="1"/>
          <p:nvPr/>
        </p:nvSpPr>
        <p:spPr>
          <a:xfrm>
            <a:off x="387650" y="2287050"/>
            <a:ext cx="2934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 dirty="0">
                <a:solidFill>
                  <a:schemeClr val="lt1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rPr>
              <a:t>MANAGERIAL FINANCE</a:t>
            </a:r>
            <a:endParaRPr sz="1800" b="0" i="0" u="none" strike="noStrike" cap="none" dirty="0">
              <a:solidFill>
                <a:schemeClr val="lt1"/>
              </a:solidFill>
              <a:latin typeface="Lexend Deca SemiBold"/>
              <a:ea typeface="Lexend Deca SemiBold"/>
              <a:cs typeface="Lexend Deca SemiBold"/>
              <a:sym typeface="Lexend Deca SemiBold"/>
            </a:endParaRPr>
          </a:p>
        </p:txBody>
      </p:sp>
      <p:sp>
        <p:nvSpPr>
          <p:cNvPr id="78" name="Google Shape;78;p5"/>
          <p:cNvSpPr txBox="1"/>
          <p:nvPr/>
        </p:nvSpPr>
        <p:spPr>
          <a:xfrm>
            <a:off x="3502263" y="2033310"/>
            <a:ext cx="5108400" cy="15850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 dirty="0">
                <a:solidFill>
                  <a:srgbClr val="4A0A66"/>
                </a:solidFill>
                <a:latin typeface="Lexend Deca"/>
                <a:ea typeface="Lexend Deca"/>
                <a:cs typeface="Lexend Deca"/>
                <a:sym typeface="Lexend Deca"/>
              </a:rPr>
              <a:t>GUIDED EXERCISE FOR PARTICIPANTS: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lang="en" sz="1300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 dirty="0">
                <a:solidFill>
                  <a:srgbClr val="4A0A66"/>
                </a:solidFill>
                <a:latin typeface="Lexend Deca"/>
                <a:ea typeface="Lexend Deca"/>
                <a:cs typeface="Lexend Deca"/>
                <a:sym typeface="Lexend Deca"/>
              </a:rPr>
              <a:t>Build revenue and cost projections for an </a:t>
            </a:r>
            <a:r>
              <a:rPr lang="en" sz="1300" b="0" i="0" u="none" strike="noStrike" cap="none" dirty="0" err="1">
                <a:solidFill>
                  <a:srgbClr val="4A0A66"/>
                </a:solidFill>
                <a:latin typeface="Lexend Deca"/>
                <a:ea typeface="Lexend Deca"/>
                <a:cs typeface="Lexend Deca"/>
                <a:sym typeface="Lexend Deca"/>
              </a:rPr>
              <a:t>ind</a:t>
            </a:r>
            <a:r>
              <a:rPr lang="en-PH" sz="1300" b="0" i="0" u="none" strike="noStrike" cap="none" dirty="0">
                <a:solidFill>
                  <a:srgbClr val="4A0A66"/>
                </a:solidFill>
                <a:latin typeface="Lexend Deca"/>
                <a:ea typeface="Lexend Deca"/>
                <a:cs typeface="Lexend Deca"/>
                <a:sym typeface="Lexend Deca"/>
              </a:rPr>
              <a:t>e</a:t>
            </a:r>
            <a:r>
              <a:rPr lang="en" sz="1300" b="0" i="0" u="none" strike="noStrike" cap="none" dirty="0">
                <a:solidFill>
                  <a:srgbClr val="4A0A66"/>
                </a:solidFill>
                <a:latin typeface="Lexend Deca"/>
                <a:ea typeface="Lexend Deca"/>
                <a:cs typeface="Lexend Deca"/>
                <a:sym typeface="Lexend Deca"/>
              </a:rPr>
              <a:t>pendent film project. Assess marketability of the project. Assessing the viability of the project and likelihood of getting funding.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lang="en" sz="1300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</p:spTree>
    <p:extLst>
      <p:ext uri="{BB962C8B-B14F-4D97-AF65-F5344CB8AC3E}">
        <p14:creationId xmlns:p14="http://schemas.microsoft.com/office/powerpoint/2010/main" val="2543761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"/>
          <p:cNvSpPr txBox="1"/>
          <p:nvPr/>
        </p:nvSpPr>
        <p:spPr>
          <a:xfrm>
            <a:off x="387650" y="2287050"/>
            <a:ext cx="2934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 dirty="0">
                <a:solidFill>
                  <a:schemeClr val="lt1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rPr>
              <a:t>MANAGERIAL FINANCE</a:t>
            </a:r>
            <a:endParaRPr sz="1800" b="0" i="0" u="none" strike="noStrike" cap="none" dirty="0">
              <a:solidFill>
                <a:schemeClr val="lt1"/>
              </a:solidFill>
              <a:latin typeface="Lexend Deca SemiBold"/>
              <a:ea typeface="Lexend Deca SemiBold"/>
              <a:cs typeface="Lexend Deca SemiBold"/>
              <a:sym typeface="Lexend Deca SemiBold"/>
            </a:endParaRPr>
          </a:p>
        </p:txBody>
      </p:sp>
      <p:sp>
        <p:nvSpPr>
          <p:cNvPr id="78" name="Google Shape;78;p5"/>
          <p:cNvSpPr txBox="1"/>
          <p:nvPr/>
        </p:nvSpPr>
        <p:spPr>
          <a:xfrm>
            <a:off x="3502263" y="2033310"/>
            <a:ext cx="5108400" cy="13849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 dirty="0">
                <a:solidFill>
                  <a:srgbClr val="4A0A66"/>
                </a:solidFill>
                <a:latin typeface="Lexend Deca"/>
                <a:ea typeface="Lexend Deca"/>
                <a:cs typeface="Lexend Deca"/>
                <a:sym typeface="Lexend Deca"/>
              </a:rPr>
              <a:t>CASE STUDY: GUIDED WALKTHROUGH AND ANALYSIS OF ABS-CBN’S FINANCIAL STATEMENTS TO ASSESS PROSPECTS FOR THE COMPANY.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lang="en" sz="1300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lang="en" sz="1300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</p:spTree>
    <p:extLst>
      <p:ext uri="{BB962C8B-B14F-4D97-AF65-F5344CB8AC3E}">
        <p14:creationId xmlns:p14="http://schemas.microsoft.com/office/powerpoint/2010/main" val="1830230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"/>
          <p:cNvSpPr txBox="1"/>
          <p:nvPr/>
        </p:nvSpPr>
        <p:spPr>
          <a:xfrm>
            <a:off x="387650" y="2287050"/>
            <a:ext cx="2934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 dirty="0">
                <a:solidFill>
                  <a:schemeClr val="lt1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rPr>
              <a:t>MANAGERIAL FINANCE</a:t>
            </a:r>
            <a:endParaRPr sz="1800" b="0" i="0" u="none" strike="noStrike" cap="none" dirty="0">
              <a:solidFill>
                <a:schemeClr val="lt1"/>
              </a:solidFill>
              <a:latin typeface="Lexend Deca SemiBold"/>
              <a:ea typeface="Lexend Deca SemiBold"/>
              <a:cs typeface="Lexend Deca SemiBold"/>
              <a:sym typeface="Lexend Deca SemiBold"/>
            </a:endParaRPr>
          </a:p>
        </p:txBody>
      </p:sp>
      <p:sp>
        <p:nvSpPr>
          <p:cNvPr id="78" name="Google Shape;78;p5"/>
          <p:cNvSpPr txBox="1"/>
          <p:nvPr/>
        </p:nvSpPr>
        <p:spPr>
          <a:xfrm>
            <a:off x="3494025" y="2379300"/>
            <a:ext cx="51084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 dirty="0">
                <a:solidFill>
                  <a:srgbClr val="4A0A66"/>
                </a:solidFill>
                <a:latin typeface="Lexend Deca"/>
                <a:ea typeface="Lexend Deca"/>
                <a:cs typeface="Lexend Deca"/>
                <a:sym typeface="Lexend Deca"/>
              </a:rPr>
              <a:t>OVERVIEW AND THE IMPORTANCE OF MANAGERIAL FINANCE FOR ENTREPRENEURS AND CREATIVE COMPANIES</a:t>
            </a:r>
            <a:endParaRPr sz="1300" b="0" i="0" u="none" strike="noStrike" cap="none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"/>
          <p:cNvSpPr txBox="1"/>
          <p:nvPr/>
        </p:nvSpPr>
        <p:spPr>
          <a:xfrm>
            <a:off x="387650" y="2287050"/>
            <a:ext cx="2934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PH" sz="1800" dirty="0">
                <a:solidFill>
                  <a:schemeClr val="lt1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rPr>
              <a:t>BUSINESS MODEL CANVAS</a:t>
            </a:r>
            <a:endParaRPr sz="1800" b="0" i="0" u="none" strike="noStrike" cap="none" dirty="0">
              <a:solidFill>
                <a:schemeClr val="lt1"/>
              </a:solidFill>
              <a:latin typeface="Lexend Deca SemiBold"/>
              <a:ea typeface="Lexend Deca SemiBold"/>
              <a:cs typeface="Lexend Deca SemiBold"/>
              <a:sym typeface="Lexend Deca SemiBold"/>
            </a:endParaRPr>
          </a:p>
        </p:txBody>
      </p:sp>
      <p:sp>
        <p:nvSpPr>
          <p:cNvPr id="78" name="Google Shape;78;p5"/>
          <p:cNvSpPr txBox="1"/>
          <p:nvPr/>
        </p:nvSpPr>
        <p:spPr>
          <a:xfrm>
            <a:off x="3494025" y="2379300"/>
            <a:ext cx="5108400" cy="1184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 dirty="0">
                <a:solidFill>
                  <a:srgbClr val="4A0A66"/>
                </a:solidFill>
                <a:latin typeface="Lexend Deca"/>
                <a:ea typeface="Lexend Deca"/>
                <a:cs typeface="Lexend Deca"/>
                <a:sym typeface="Lexend Deca"/>
              </a:rPr>
              <a:t>UNDERSTANDING THE BUSINESS AS A BUILDING BLOCK.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lang="en" sz="1300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 dirty="0">
                <a:solidFill>
                  <a:srgbClr val="4A0A66"/>
                </a:solidFill>
                <a:latin typeface="Lexend Deca"/>
                <a:ea typeface="Lexend Deca"/>
                <a:cs typeface="Lexend Deca"/>
                <a:sym typeface="Lexend Deca"/>
              </a:rPr>
              <a:t>FINANCE AS A TOOL. WILL NOT USEFUL WITHOUT UNDERSTANING THE VALUE PROPOSITION, MARKET, DSITRIBUTION, ASSETS, PROCESS OF THE BUSINESS.</a:t>
            </a:r>
            <a:endParaRPr sz="1300" b="0" i="0" u="none" strike="noStrike" cap="none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</p:spTree>
    <p:extLst>
      <p:ext uri="{BB962C8B-B14F-4D97-AF65-F5344CB8AC3E}">
        <p14:creationId xmlns:p14="http://schemas.microsoft.com/office/powerpoint/2010/main" val="1629660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9"/>
          <p:cNvSpPr txBox="1"/>
          <p:nvPr/>
        </p:nvSpPr>
        <p:spPr>
          <a:xfrm>
            <a:off x="175600" y="64875"/>
            <a:ext cx="57147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>
                <a:solidFill>
                  <a:schemeClr val="lt1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rPr>
              <a:t>BODY TITLE</a:t>
            </a:r>
            <a:endParaRPr sz="1500" b="0" i="0" u="none" strike="noStrike" cap="none">
              <a:solidFill>
                <a:schemeClr val="lt1"/>
              </a:solidFill>
              <a:latin typeface="Lexend Deca SemiBold"/>
              <a:ea typeface="Lexend Deca SemiBold"/>
              <a:cs typeface="Lexend Deca SemiBold"/>
              <a:sym typeface="Lexend Deca SemiBold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159F83A-61BF-6FAF-A5DE-DABA1F4303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8779" y="823322"/>
            <a:ext cx="5626442" cy="374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417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9"/>
          <p:cNvSpPr txBox="1"/>
          <p:nvPr/>
        </p:nvSpPr>
        <p:spPr>
          <a:xfrm>
            <a:off x="867150" y="1510647"/>
            <a:ext cx="7409700" cy="1693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PH" sz="8000" b="0" i="0" u="none" strike="noStrike" cap="none" dirty="0">
                <a:solidFill>
                  <a:schemeClr val="lt1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rPr>
              <a:t>VIVAMAX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PH" sz="2800" dirty="0">
                <a:solidFill>
                  <a:schemeClr val="lt1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rPr>
              <a:t>Applying the Business Model Canvas</a:t>
            </a:r>
            <a:endParaRPr lang="en-PH" sz="2800" b="0" i="0" u="none" strike="noStrike" cap="none" dirty="0">
              <a:solidFill>
                <a:schemeClr val="lt1"/>
              </a:solidFill>
              <a:latin typeface="Lexend Deca SemiBold"/>
              <a:ea typeface="Lexend Deca SemiBold"/>
              <a:cs typeface="Lexend Deca SemiBold"/>
              <a:sym typeface="Lexend Deca SemiBold"/>
            </a:endParaRPr>
          </a:p>
        </p:txBody>
      </p:sp>
      <p:sp>
        <p:nvSpPr>
          <p:cNvPr id="103" name="Google Shape;103;p9"/>
          <p:cNvSpPr txBox="1"/>
          <p:nvPr/>
        </p:nvSpPr>
        <p:spPr>
          <a:xfrm>
            <a:off x="175600" y="64875"/>
            <a:ext cx="57147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" sz="1500" b="0" i="0" u="none" strike="noStrike" cap="none" dirty="0">
                <a:solidFill>
                  <a:schemeClr val="lt1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rPr>
              <a:t>CASE STUDY DISCUSSION</a:t>
            </a:r>
            <a:endParaRPr sz="1500" b="0" i="0" u="none" strike="noStrike" cap="none" dirty="0">
              <a:solidFill>
                <a:schemeClr val="lt1"/>
              </a:solidFill>
              <a:latin typeface="Lexend Deca SemiBold"/>
              <a:ea typeface="Lexend Deca SemiBold"/>
              <a:cs typeface="Lexend Deca SemiBold"/>
              <a:sym typeface="Lexend Deca SemiBol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"/>
          <p:cNvSpPr txBox="1"/>
          <p:nvPr/>
        </p:nvSpPr>
        <p:spPr>
          <a:xfrm>
            <a:off x="387650" y="2287050"/>
            <a:ext cx="2934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 dirty="0">
                <a:solidFill>
                  <a:schemeClr val="lt1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rPr>
              <a:t>MANAGERIAL FINANCE</a:t>
            </a:r>
            <a:endParaRPr sz="1800" b="0" i="0" u="none" strike="noStrike" cap="none" dirty="0">
              <a:solidFill>
                <a:schemeClr val="lt1"/>
              </a:solidFill>
              <a:latin typeface="Lexend Deca SemiBold"/>
              <a:ea typeface="Lexend Deca SemiBold"/>
              <a:cs typeface="Lexend Deca SemiBold"/>
              <a:sym typeface="Lexend Deca SemiBold"/>
            </a:endParaRPr>
          </a:p>
        </p:txBody>
      </p:sp>
      <p:sp>
        <p:nvSpPr>
          <p:cNvPr id="78" name="Google Shape;78;p5"/>
          <p:cNvSpPr txBox="1"/>
          <p:nvPr/>
        </p:nvSpPr>
        <p:spPr>
          <a:xfrm>
            <a:off x="3494025" y="2379300"/>
            <a:ext cx="51084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 dirty="0">
                <a:solidFill>
                  <a:srgbClr val="4A0A66"/>
                </a:solidFill>
                <a:latin typeface="Lexend Deca"/>
                <a:ea typeface="Lexend Deca"/>
                <a:cs typeface="Lexend Deca"/>
                <a:sym typeface="Lexend Deca"/>
              </a:rPr>
              <a:t>THE BALANCE SHEET</a:t>
            </a:r>
            <a:endParaRPr sz="1300" b="0" i="0" u="none" strike="noStrike" cap="none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</p:spTree>
    <p:extLst>
      <p:ext uri="{BB962C8B-B14F-4D97-AF65-F5344CB8AC3E}">
        <p14:creationId xmlns:p14="http://schemas.microsoft.com/office/powerpoint/2010/main" val="4044712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"/>
          <p:cNvSpPr txBox="1"/>
          <p:nvPr/>
        </p:nvSpPr>
        <p:spPr>
          <a:xfrm>
            <a:off x="387650" y="2287050"/>
            <a:ext cx="2934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 dirty="0">
                <a:solidFill>
                  <a:schemeClr val="lt1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rPr>
              <a:t>MANAGERIAL FINANCE</a:t>
            </a:r>
            <a:endParaRPr sz="1800" b="0" i="0" u="none" strike="noStrike" cap="none" dirty="0">
              <a:solidFill>
                <a:schemeClr val="lt1"/>
              </a:solidFill>
              <a:latin typeface="Lexend Deca SemiBold"/>
              <a:ea typeface="Lexend Deca SemiBold"/>
              <a:cs typeface="Lexend Deca SemiBold"/>
              <a:sym typeface="Lexend Deca SemiBold"/>
            </a:endParaRPr>
          </a:p>
        </p:txBody>
      </p:sp>
      <p:sp>
        <p:nvSpPr>
          <p:cNvPr id="78" name="Google Shape;78;p5"/>
          <p:cNvSpPr txBox="1"/>
          <p:nvPr/>
        </p:nvSpPr>
        <p:spPr>
          <a:xfrm>
            <a:off x="3494025" y="2379300"/>
            <a:ext cx="51084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 dirty="0">
                <a:solidFill>
                  <a:srgbClr val="4A0A66"/>
                </a:solidFill>
                <a:latin typeface="Lexend Deca"/>
                <a:ea typeface="Lexend Deca"/>
                <a:cs typeface="Lexend Deca"/>
                <a:sym typeface="Lexend Deca"/>
              </a:rPr>
              <a:t>THE INCOME STATEMENT</a:t>
            </a:r>
            <a:endParaRPr sz="1300" b="0" i="0" u="none" strike="noStrike" cap="none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</p:spTree>
    <p:extLst>
      <p:ext uri="{BB962C8B-B14F-4D97-AF65-F5344CB8AC3E}">
        <p14:creationId xmlns:p14="http://schemas.microsoft.com/office/powerpoint/2010/main" val="678000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"/>
          <p:cNvSpPr txBox="1"/>
          <p:nvPr/>
        </p:nvSpPr>
        <p:spPr>
          <a:xfrm>
            <a:off x="387650" y="2287050"/>
            <a:ext cx="2934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 dirty="0">
                <a:solidFill>
                  <a:schemeClr val="lt1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rPr>
              <a:t>MANAGERIAL FINANCE</a:t>
            </a:r>
            <a:endParaRPr sz="1800" b="0" i="0" u="none" strike="noStrike" cap="none" dirty="0">
              <a:solidFill>
                <a:schemeClr val="lt1"/>
              </a:solidFill>
              <a:latin typeface="Lexend Deca SemiBold"/>
              <a:ea typeface="Lexend Deca SemiBold"/>
              <a:cs typeface="Lexend Deca SemiBold"/>
              <a:sym typeface="Lexend Deca SemiBold"/>
            </a:endParaRPr>
          </a:p>
        </p:txBody>
      </p:sp>
      <p:sp>
        <p:nvSpPr>
          <p:cNvPr id="78" name="Google Shape;78;p5"/>
          <p:cNvSpPr txBox="1"/>
          <p:nvPr/>
        </p:nvSpPr>
        <p:spPr>
          <a:xfrm>
            <a:off x="3494025" y="2379300"/>
            <a:ext cx="51084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 dirty="0">
                <a:solidFill>
                  <a:srgbClr val="4A0A66"/>
                </a:solidFill>
                <a:latin typeface="Lexend Deca"/>
                <a:ea typeface="Lexend Deca"/>
                <a:cs typeface="Lexend Deca"/>
                <a:sym typeface="Lexend Deca"/>
              </a:rPr>
              <a:t>THE CASH FLOW STATEMENT</a:t>
            </a:r>
            <a:endParaRPr sz="1300" b="0" i="0" u="none" strike="noStrike" cap="none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</p:spTree>
    <p:extLst>
      <p:ext uri="{BB962C8B-B14F-4D97-AF65-F5344CB8AC3E}">
        <p14:creationId xmlns:p14="http://schemas.microsoft.com/office/powerpoint/2010/main" val="2252260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"/>
          <p:cNvSpPr txBox="1"/>
          <p:nvPr/>
        </p:nvSpPr>
        <p:spPr>
          <a:xfrm>
            <a:off x="387650" y="2287050"/>
            <a:ext cx="2934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" sz="1800" b="0" i="0" u="none" strike="noStrike" cap="none" dirty="0">
                <a:solidFill>
                  <a:schemeClr val="lt1"/>
                </a:solidFill>
                <a:latin typeface="Lexend Deca SemiBold"/>
                <a:ea typeface="Lexend Deca SemiBold"/>
                <a:cs typeface="Lexend Deca SemiBold"/>
                <a:sym typeface="Lexend Deca SemiBold"/>
              </a:rPr>
              <a:t>MANAGERIAL FINANCE</a:t>
            </a:r>
            <a:endParaRPr sz="1800" b="0" i="0" u="none" strike="noStrike" cap="none" dirty="0">
              <a:solidFill>
                <a:schemeClr val="lt1"/>
              </a:solidFill>
              <a:latin typeface="Lexend Deca SemiBold"/>
              <a:ea typeface="Lexend Deca SemiBold"/>
              <a:cs typeface="Lexend Deca SemiBold"/>
              <a:sym typeface="Lexend Deca SemiBold"/>
            </a:endParaRPr>
          </a:p>
        </p:txBody>
      </p:sp>
      <p:sp>
        <p:nvSpPr>
          <p:cNvPr id="78" name="Google Shape;78;p5"/>
          <p:cNvSpPr txBox="1"/>
          <p:nvPr/>
        </p:nvSpPr>
        <p:spPr>
          <a:xfrm>
            <a:off x="3494025" y="2379300"/>
            <a:ext cx="5108400" cy="1184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 dirty="0">
                <a:solidFill>
                  <a:srgbClr val="4A0A66"/>
                </a:solidFill>
                <a:latin typeface="Lexend Deca"/>
                <a:ea typeface="Lexend Deca"/>
                <a:cs typeface="Lexend Deca"/>
                <a:sym typeface="Lexend Deca"/>
              </a:rPr>
              <a:t>FINANCIAL ANALYSIS USING RATIOS: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lang="en" sz="1300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en" sz="1300" b="0" i="0" u="none" strike="noStrike" cap="none" dirty="0">
                <a:solidFill>
                  <a:srgbClr val="4A0A66"/>
                </a:solidFill>
                <a:latin typeface="Lexend Deca"/>
                <a:ea typeface="Lexend Deca"/>
                <a:cs typeface="Lexend Deca"/>
                <a:sym typeface="Lexend Deca"/>
              </a:rPr>
              <a:t>(LIQUIDITY, PROFITABILITY, LEVERAGE, EFFICIENCY)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lang="en" sz="1300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 dirty="0">
              <a:solidFill>
                <a:srgbClr val="4A0A66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</p:spTree>
    <p:extLst>
      <p:ext uri="{BB962C8B-B14F-4D97-AF65-F5344CB8AC3E}">
        <p14:creationId xmlns:p14="http://schemas.microsoft.com/office/powerpoint/2010/main" val="644846866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1462</TotalTime>
  <Words>274</Words>
  <Application>Microsoft Office PowerPoint</Application>
  <PresentationFormat>On-screen Show (16:9)</PresentationFormat>
  <Paragraphs>55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Lexend Deca</vt:lpstr>
      <vt:lpstr>Lexend Deca SemiBold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 Liu</dc:creator>
  <cp:lastModifiedBy>Ke Liu</cp:lastModifiedBy>
  <cp:revision>6</cp:revision>
  <dcterms:modified xsi:type="dcterms:W3CDTF">2024-07-11T15:14:29Z</dcterms:modified>
</cp:coreProperties>
</file>