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5" r:id="rId2"/>
  </p:sldMasterIdLst>
  <p:notesMasterIdLst>
    <p:notesMasterId r:id="rId11"/>
  </p:notesMasterIdLst>
  <p:sldIdLst>
    <p:sldId id="306" r:id="rId3"/>
    <p:sldId id="612" r:id="rId4"/>
    <p:sldId id="610" r:id="rId5"/>
    <p:sldId id="615" r:id="rId6"/>
    <p:sldId id="617" r:id="rId7"/>
    <p:sldId id="616" r:id="rId8"/>
    <p:sldId id="613" r:id="rId9"/>
    <p:sldId id="61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94660"/>
  </p:normalViewPr>
  <p:slideViewPr>
    <p:cSldViewPr snapToGrid="0">
      <p:cViewPr>
        <p:scale>
          <a:sx n="57" d="100"/>
          <a:sy n="57" d="100"/>
        </p:scale>
        <p:origin x="94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0CBD7-7B66-4FDD-A160-8A0771E1B2CB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52D41-EEBC-487D-88B8-C6745D9FC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5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52D41-EEBC-487D-88B8-C6745D9FC7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7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9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7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4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C305-4521-4988-B097-A273F219117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62C3-E476-4632-86E4-4FD5282D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5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C305-4521-4988-B097-A273F219117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62C3-E476-4632-86E4-4FD5282D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48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C305-4521-4988-B097-A273F219117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62C3-E476-4632-86E4-4FD5282D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66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C305-4521-4988-B097-A273F219117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62C3-E476-4632-86E4-4FD5282D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C305-4521-4988-B097-A273F219117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62C3-E476-4632-86E4-4FD5282D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1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C305-4521-4988-B097-A273F219117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62C3-E476-4632-86E4-4FD5282D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97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C305-4521-4988-B097-A273F219117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62C3-E476-4632-86E4-4FD5282D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4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5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C305-4521-4988-B097-A273F219117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62C3-E476-4632-86E4-4FD5282D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57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C305-4521-4988-B097-A273F219117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62C3-E476-4632-86E4-4FD5282D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26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C305-4521-4988-B097-A273F219117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62C3-E476-4632-86E4-4FD5282D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33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C305-4521-4988-B097-A273F219117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62C3-E476-4632-86E4-4FD5282D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19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2334218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711901" y="5222368"/>
            <a:ext cx="2638951" cy="125043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501" y="433951"/>
            <a:ext cx="4376100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6784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E98798-5E8A-4E45-4AF5-3530C231F432}"/>
              </a:ext>
            </a:extLst>
          </p:cNvPr>
          <p:cNvSpPr/>
          <p:nvPr userDrawn="1"/>
        </p:nvSpPr>
        <p:spPr>
          <a:xfrm>
            <a:off x="0" y="0"/>
            <a:ext cx="12192000" cy="6810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1844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1904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27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2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3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4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6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8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4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8C305-4521-4988-B097-A273F219117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F62C3-E476-4632-86E4-4FD5282D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1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BFD8EE"/>
            </a:gs>
            <a:gs pos="83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9433-1440-1843-B743-A140AF88BAB5}"/>
              </a:ext>
            </a:extLst>
          </p:cNvPr>
          <p:cNvSpPr txBox="1">
            <a:spLocks/>
          </p:cNvSpPr>
          <p:nvPr/>
        </p:nvSpPr>
        <p:spPr>
          <a:xfrm>
            <a:off x="1796432" y="1173773"/>
            <a:ext cx="10395568" cy="18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72A53-FC71-5242-A78B-0B64AD4E4267}"/>
              </a:ext>
            </a:extLst>
          </p:cNvPr>
          <p:cNvSpPr txBox="1">
            <a:spLocks/>
          </p:cNvSpPr>
          <p:nvPr/>
        </p:nvSpPr>
        <p:spPr>
          <a:xfrm>
            <a:off x="4757187" y="3656443"/>
            <a:ext cx="3975333" cy="8355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6EB468-59DB-B542-AE5C-933AD002023E}"/>
              </a:ext>
            </a:extLst>
          </p:cNvPr>
          <p:cNvCxnSpPr/>
          <p:nvPr/>
        </p:nvCxnSpPr>
        <p:spPr>
          <a:xfrm>
            <a:off x="1692165" y="3429000"/>
            <a:ext cx="9144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B3A312-593E-45CC-B05A-5312CC5A601B}"/>
              </a:ext>
            </a:extLst>
          </p:cNvPr>
          <p:cNvSpPr txBox="1"/>
          <p:nvPr/>
        </p:nvSpPr>
        <p:spPr>
          <a:xfrm>
            <a:off x="444009" y="2962726"/>
            <a:ext cx="11640311" cy="3907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Regional Perspectives: </a:t>
            </a:r>
          </a:p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National structures promoting localization in African countries</a:t>
            </a:r>
            <a:endParaRPr lang="en-US" sz="3200" b="1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Publication Launch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US" sz="2400" i="1" dirty="0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“Accelerating progress on the 2030 Agenda from local to global levels: The critical importance of SDG localization”.</a:t>
            </a:r>
          </a:p>
          <a:p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Lusungu Kayani, Social Affairs Officer, UNECA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Friday, 12 July, 2:30-4:00 pm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UN Library Reading Room</a:t>
            </a:r>
          </a:p>
          <a:p>
            <a:pPr algn="r"/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CBB6F-CFEA-FA44-999C-FE1B83017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96" y="1773857"/>
            <a:ext cx="4992624" cy="1007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3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C45AC87-1D03-4452-BBE4-712E1079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3A66E38-056D-4A0A-BF1D-682AB0529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D0A197-F7EC-4629-86FB-48D5D3B82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835780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7251444-A29D-44A8-9E2E-263F0C215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826288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5F9BD-627D-33CA-9DBE-340706ACA1D1}"/>
              </a:ext>
            </a:extLst>
          </p:cNvPr>
          <p:cNvSpPr txBox="1"/>
          <p:nvPr/>
        </p:nvSpPr>
        <p:spPr>
          <a:xfrm>
            <a:off x="1371600" y="488826"/>
            <a:ext cx="9448801" cy="1047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Regional context</a:t>
            </a:r>
          </a:p>
        </p:txBody>
      </p:sp>
      <p:pic>
        <p:nvPicPr>
          <p:cNvPr id="5" name="Picture 4" descr="A map of different countries/regions&#10;&#10;Description automatically generated">
            <a:extLst>
              <a:ext uri="{FF2B5EF4-FFF2-40B4-BE49-F238E27FC236}">
                <a16:creationId xmlns:a16="http://schemas.microsoft.com/office/drawing/2014/main" id="{FF4E1843-EF00-5FF6-E7D9-4BD76C3CB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6" r="9273" b="-2"/>
          <a:stretch/>
        </p:blipFill>
        <p:spPr>
          <a:xfrm>
            <a:off x="1826653" y="1801891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53F90E-6D3B-894E-333F-8DA4C4DB7C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45" b="-5"/>
          <a:stretch/>
        </p:blipFill>
        <p:spPr>
          <a:xfrm>
            <a:off x="7884434" y="1801891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46A24A-FBED-FF36-847B-3BD8D3F677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248" b="-2"/>
          <a:stretch/>
        </p:blipFill>
        <p:spPr>
          <a:xfrm>
            <a:off x="4853606" y="1801891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DCD25-B20A-2A52-5EAD-A8D16E0C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3" y="4661288"/>
            <a:ext cx="11550314" cy="1525002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1800" dirty="0"/>
              <a:t>Stalled progress and growing inequities-SDG &amp; Agenda 2063</a:t>
            </a:r>
          </a:p>
          <a:p>
            <a:pPr algn="just"/>
            <a:r>
              <a:rPr lang="en-US" sz="1800" dirty="0"/>
              <a:t>Region vulnerable to extreme poverty and inequality-increasingly evident in towns and cities</a:t>
            </a:r>
          </a:p>
          <a:p>
            <a:pPr algn="just"/>
            <a:r>
              <a:rPr lang="en-US" sz="1800" dirty="0"/>
              <a:t>More than half of workers living in extreme poverty in Africa</a:t>
            </a:r>
          </a:p>
          <a:p>
            <a:pPr algn="just"/>
            <a:r>
              <a:rPr lang="en-US" sz="1800" dirty="0"/>
              <a:t>VLR tool for localization, silo busting and cross sector coordination</a:t>
            </a:r>
          </a:p>
          <a:p>
            <a:endParaRPr lang="en-US" sz="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C1414A1-21CC-32D6-B7D8-EAF500C04AC2}"/>
              </a:ext>
            </a:extLst>
          </p:cNvPr>
          <p:cNvSpPr/>
          <p:nvPr/>
        </p:nvSpPr>
        <p:spPr>
          <a:xfrm>
            <a:off x="8202168" y="3728342"/>
            <a:ext cx="471488" cy="300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9D7FA5-67D3-50BA-9018-BF91F6638FD3}"/>
              </a:ext>
            </a:extLst>
          </p:cNvPr>
          <p:cNvSpPr/>
          <p:nvPr/>
        </p:nvSpPr>
        <p:spPr>
          <a:xfrm>
            <a:off x="8202168" y="2864744"/>
            <a:ext cx="471488" cy="300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5B3A25-BA57-3E90-78B9-445168BA259A}"/>
              </a:ext>
            </a:extLst>
          </p:cNvPr>
          <p:cNvSpPr/>
          <p:nvPr/>
        </p:nvSpPr>
        <p:spPr>
          <a:xfrm>
            <a:off x="8246723" y="2098950"/>
            <a:ext cx="539058" cy="3993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5C219F-EE3C-DD44-6B7D-4278CFE51669}"/>
              </a:ext>
            </a:extLst>
          </p:cNvPr>
          <p:cNvCxnSpPr>
            <a:cxnSpLocks/>
          </p:cNvCxnSpPr>
          <p:nvPr/>
        </p:nvCxnSpPr>
        <p:spPr>
          <a:xfrm>
            <a:off x="7447070" y="3032370"/>
            <a:ext cx="7550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A5F85D8-B9D0-7D61-DA89-F3BD0329408F}"/>
              </a:ext>
            </a:extLst>
          </p:cNvPr>
          <p:cNvCxnSpPr/>
          <p:nvPr/>
        </p:nvCxnSpPr>
        <p:spPr>
          <a:xfrm>
            <a:off x="6607979" y="3032370"/>
            <a:ext cx="744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C1AAFE-DAE0-9463-643A-2EA33D276572}"/>
              </a:ext>
            </a:extLst>
          </p:cNvPr>
          <p:cNvCxnSpPr/>
          <p:nvPr/>
        </p:nvCxnSpPr>
        <p:spPr>
          <a:xfrm>
            <a:off x="6607979" y="3174818"/>
            <a:ext cx="7447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58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6B86662-E7B4-E976-2AEE-B84E0381A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7" y="716122"/>
            <a:ext cx="8136904" cy="575685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AF0531-2916-9A4F-13F2-14FD5AF0B5F3}"/>
              </a:ext>
            </a:extLst>
          </p:cNvPr>
          <p:cNvSpPr txBox="1"/>
          <p:nvPr/>
        </p:nvSpPr>
        <p:spPr>
          <a:xfrm>
            <a:off x="8688288" y="1124744"/>
            <a:ext cx="338437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 the Africa region, VLR momentum is high.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VLRs will feed into 2024 VNRs for Uganda and Zimbabwe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National coordination mechanisms contribute to the scale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production across region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Local authorities integrated in national processes, improving multilevel dialogue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13A7A-1C9D-D3BF-2314-E7E6A6B91A7C}"/>
              </a:ext>
            </a:extLst>
          </p:cNvPr>
          <p:cNvSpPr txBox="1"/>
          <p:nvPr/>
        </p:nvSpPr>
        <p:spPr>
          <a:xfrm>
            <a:off x="551384" y="92631"/>
            <a:ext cx="1094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ExtraBold" panose="020F0502020204030204" pitchFamily="34" charset="0"/>
                <a:ea typeface="+mn-ea"/>
                <a:cs typeface="+mn-cs"/>
              </a:rPr>
              <a:t>VLR Momentum in Africa Region</a:t>
            </a:r>
          </a:p>
        </p:txBody>
      </p:sp>
    </p:spTree>
    <p:extLst>
      <p:ext uri="{BB962C8B-B14F-4D97-AF65-F5344CB8AC3E}">
        <p14:creationId xmlns:p14="http://schemas.microsoft.com/office/powerpoint/2010/main" val="187081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D5F9BD-627D-33CA-9DBE-340706ACA1D1}"/>
              </a:ext>
            </a:extLst>
          </p:cNvPr>
          <p:cNvSpPr txBox="1"/>
          <p:nvPr/>
        </p:nvSpPr>
        <p:spPr>
          <a:xfrm>
            <a:off x="4012443" y="4928180"/>
            <a:ext cx="3521122" cy="1286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Key Messages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DF8AE6E-38CD-4B2A-8E02-F099DD30E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Research outline">
            <a:extLst>
              <a:ext uri="{FF2B5EF4-FFF2-40B4-BE49-F238E27FC236}">
                <a16:creationId xmlns:a16="http://schemas.microsoft.com/office/drawing/2014/main" id="{D14C0647-9192-C535-2077-CCFD81FA8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653" y="742789"/>
            <a:ext cx="632042" cy="632042"/>
          </a:xfrm>
          <a:prstGeom prst="rect">
            <a:avLst/>
          </a:prstGeom>
        </p:spPr>
      </p:pic>
      <p:sp>
        <p:nvSpPr>
          <p:cNvPr id="93" name="Right Triangle 92">
            <a:extLst>
              <a:ext uri="{FF2B5EF4-FFF2-40B4-BE49-F238E27FC236}">
                <a16:creationId xmlns:a16="http://schemas.microsoft.com/office/drawing/2014/main" id="{23293907-0F26-4752-BCD0-3AC2C5026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1731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E32D174-F8A9-4FF0-8888-1B4F5E184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070" y="621519"/>
            <a:ext cx="4032504" cy="2203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69201C5-687E-46FB-BA72-23BA40BFE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107" y="2848090"/>
            <a:ext cx="2339075" cy="341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339141A8-FDFD-4ABE-A499-72C9669F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A439E11-755A-4258-859D-56A6B6AFC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78372" y="1485831"/>
            <a:ext cx="1990938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lipboard outline">
            <a:extLst>
              <a:ext uri="{FF2B5EF4-FFF2-40B4-BE49-F238E27FC236}">
                <a16:creationId xmlns:a16="http://schemas.microsoft.com/office/drawing/2014/main" id="{44EAF67F-6570-9B5C-D33C-D46B99891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3908" y="1589964"/>
            <a:ext cx="1162460" cy="1162460"/>
          </a:xfrm>
          <a:prstGeom prst="rect">
            <a:avLst/>
          </a:prstGeom>
        </p:spPr>
      </p:pic>
      <p:sp>
        <p:nvSpPr>
          <p:cNvPr id="98" name="Right Triangle 97">
            <a:extLst>
              <a:ext uri="{FF2B5EF4-FFF2-40B4-BE49-F238E27FC236}">
                <a16:creationId xmlns:a16="http://schemas.microsoft.com/office/drawing/2014/main" id="{E916EF49-F958-4F28-A999-F8FA8D09A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6828" y="2437565"/>
            <a:ext cx="3256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Africa with solid fill">
            <a:extLst>
              <a:ext uri="{FF2B5EF4-FFF2-40B4-BE49-F238E27FC236}">
                <a16:creationId xmlns:a16="http://schemas.microsoft.com/office/drawing/2014/main" id="{11C0CBE7-1121-CB86-E49E-8F3A8F490E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047" y="3529598"/>
            <a:ext cx="2032216" cy="2032216"/>
          </a:xfrm>
          <a:prstGeom prst="rect">
            <a:avLst/>
          </a:prstGeom>
        </p:spPr>
      </p:pic>
      <p:sp>
        <p:nvSpPr>
          <p:cNvPr id="99" name="Right Triangle 98">
            <a:extLst>
              <a:ext uri="{FF2B5EF4-FFF2-40B4-BE49-F238E27FC236}">
                <a16:creationId xmlns:a16="http://schemas.microsoft.com/office/drawing/2014/main" id="{A7665D74-DFEA-412C-928C-F090E670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E84BD56-679D-4E0C-9C9B-D694ABF0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2567" y="2843319"/>
            <a:ext cx="3474720" cy="1883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Triangle 100">
            <a:extLst>
              <a:ext uri="{FF2B5EF4-FFF2-40B4-BE49-F238E27FC236}">
                <a16:creationId xmlns:a16="http://schemas.microsoft.com/office/drawing/2014/main" id="{2335FEDF-EF88-4E68-9CF7-5A72EF32A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0435" y="1488222"/>
            <a:ext cx="1092260" cy="136409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Graphic 38" descr="Group outline">
            <a:extLst>
              <a:ext uri="{FF2B5EF4-FFF2-40B4-BE49-F238E27FC236}">
                <a16:creationId xmlns:a16="http://schemas.microsoft.com/office/drawing/2014/main" id="{0456600A-CAA9-36B5-AC53-304ADEF1E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09362" y="798247"/>
            <a:ext cx="1876714" cy="1876714"/>
          </a:xfrm>
          <a:prstGeom prst="rect">
            <a:avLst/>
          </a:prstGeom>
        </p:spPr>
      </p:pic>
      <p:pic>
        <p:nvPicPr>
          <p:cNvPr id="41" name="Graphic 40" descr="Document outline">
            <a:extLst>
              <a:ext uri="{FF2B5EF4-FFF2-40B4-BE49-F238E27FC236}">
                <a16:creationId xmlns:a16="http://schemas.microsoft.com/office/drawing/2014/main" id="{626C75F8-5B19-3CFB-B64C-5F1691DCC4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04261" y="2979485"/>
            <a:ext cx="1611332" cy="1611332"/>
          </a:xfrm>
          <a:prstGeom prst="rect">
            <a:avLst/>
          </a:prstGeom>
        </p:spPr>
      </p:pic>
      <p:sp>
        <p:nvSpPr>
          <p:cNvPr id="91" name="Right Triangle 90">
            <a:extLst>
              <a:ext uri="{FF2B5EF4-FFF2-40B4-BE49-F238E27FC236}">
                <a16:creationId xmlns:a16="http://schemas.microsoft.com/office/drawing/2014/main" id="{837A7BE2-DF08-4ECE-A520-13927DBF4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DCD25-B20A-2A52-5EAD-A8D16E0C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129" y="3001433"/>
            <a:ext cx="4032504" cy="3235048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endParaRPr lang="en-US" sz="1600" dirty="0"/>
          </a:p>
          <a:p>
            <a:endParaRPr lang="en-US" sz="2200" dirty="0"/>
          </a:p>
          <a:p>
            <a:r>
              <a:rPr lang="en-US" sz="2600" dirty="0"/>
              <a:t>Subnational government plays a critical role in tracking and monitoring implementation</a:t>
            </a:r>
          </a:p>
          <a:p>
            <a:r>
              <a:rPr lang="en-US" sz="2600" dirty="0"/>
              <a:t>Scaling VLRs country-wide effective in national-local messaging</a:t>
            </a:r>
          </a:p>
          <a:p>
            <a:r>
              <a:rPr lang="en-US" sz="2600" dirty="0"/>
              <a:t>Improved multilevel governance and address data gaps</a:t>
            </a:r>
          </a:p>
          <a:p>
            <a:r>
              <a:rPr lang="en-US" sz="2600" dirty="0"/>
              <a:t>Multistakeholder drafting teams enhance inclusivity</a:t>
            </a:r>
          </a:p>
          <a:p>
            <a:r>
              <a:rPr lang="en-US" sz="2600" dirty="0"/>
              <a:t>Nationally coordinated reporting templates effective for consolidating data</a:t>
            </a:r>
          </a:p>
          <a:p>
            <a:endParaRPr lang="en-US" sz="1600" dirty="0"/>
          </a:p>
          <a:p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95807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5F9BD-627D-33CA-9DBE-340706ACA1D1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latin typeface="+mj-lt"/>
                <a:ea typeface="+mj-ea"/>
                <a:cs typeface="+mj-cs"/>
              </a:rPr>
              <a:t>Linking national and local processes-examples from the region - Uganda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DCD25-B20A-2A52-5EAD-A8D16E0C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6713552" cy="44449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900" i="1" u="sng" dirty="0"/>
              <a:t>National institutional frameworks reinforce SDGs at local level</a:t>
            </a:r>
          </a:p>
          <a:p>
            <a:pPr marL="0"/>
            <a:endParaRPr lang="en-US" sz="1900" dirty="0"/>
          </a:p>
          <a:p>
            <a:r>
              <a:rPr lang="en-US" sz="1900" b="1" dirty="0"/>
              <a:t>SDG Secretariat </a:t>
            </a:r>
            <a:r>
              <a:rPr lang="en-US" sz="1900" dirty="0"/>
              <a:t>instrumental and has domesticated Africa Regional VLR Guidelines –Guidelines for Localizing the 2030 Agenda  for the SDGs in Uganda (15 LGs supported in VLRs</a:t>
            </a:r>
          </a:p>
          <a:p>
            <a:r>
              <a:rPr lang="en-US" sz="1900" b="1" dirty="0"/>
              <a:t>Parliamentary forum </a:t>
            </a:r>
            <a:r>
              <a:rPr lang="en-US" sz="1900" dirty="0"/>
              <a:t>for SDGs mobilizes MPs for SDG localization </a:t>
            </a:r>
          </a:p>
          <a:p>
            <a:r>
              <a:rPr lang="en-US" sz="1900" dirty="0"/>
              <a:t>Through these efforts: SDGs translated into 13 local languages </a:t>
            </a:r>
          </a:p>
          <a:p>
            <a:r>
              <a:rPr lang="en-US" sz="1900" b="1" u="sng" dirty="0"/>
              <a:t>VLRs scaled </a:t>
            </a:r>
            <a:r>
              <a:rPr lang="en-US" sz="1900" u="sng" dirty="0"/>
              <a:t>in districts across country</a:t>
            </a:r>
          </a:p>
          <a:p>
            <a:r>
              <a:rPr lang="en-US" sz="1900" b="1" dirty="0"/>
              <a:t>SDG Assessment tool </a:t>
            </a:r>
            <a:r>
              <a:rPr lang="en-US" sz="1900" dirty="0"/>
              <a:t>developed to capture data in a standardized way </a:t>
            </a:r>
          </a:p>
          <a:p>
            <a:pPr marL="457200" lvl="1" indent="0">
              <a:buNone/>
            </a:pPr>
            <a:r>
              <a:rPr lang="en-US" sz="1600" b="1" u="sng" dirty="0">
                <a:sym typeface="Wingdings" panose="05000000000000000000" pitchFamily="2" charset="2"/>
              </a:rPr>
              <a:t> VLR outcomes embedded in objectives and performance monitoring indicators of District Development Plans</a:t>
            </a:r>
          </a:p>
          <a:p>
            <a:pPr marL="457200" lvl="1" indent="0">
              <a:buNone/>
            </a:pPr>
            <a:r>
              <a:rPr lang="en-US" sz="1600" b="1" u="sng" dirty="0">
                <a:sym typeface="Wingdings" panose="05000000000000000000" pitchFamily="2" charset="2"/>
              </a:rPr>
              <a:t>VLR outcomes fed into 2024 VNR processes</a:t>
            </a:r>
          </a:p>
          <a:p>
            <a:endParaRPr lang="en-US" sz="1900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5CC2B-0DE7-C549-C611-59DA0845C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" r="3695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5F9BD-627D-33CA-9DBE-340706ACA1D1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latin typeface="+mj-lt"/>
                <a:ea typeface="+mj-ea"/>
                <a:cs typeface="+mj-cs"/>
              </a:rPr>
              <a:t>Linking national and local processes-examples from the region - Zimbabwe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DCD25-B20A-2A52-5EAD-A8D16E0C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6713552" cy="4444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900" i="1" u="sng" dirty="0"/>
              <a:t>2024 VNR benefiting from robust local review processes</a:t>
            </a:r>
          </a:p>
          <a:p>
            <a:r>
              <a:rPr lang="en-US" sz="1900" b="1" dirty="0"/>
              <a:t>SDG Agenda 2063 Coordination Unit </a:t>
            </a:r>
            <a:r>
              <a:rPr lang="en-US" sz="1900" dirty="0"/>
              <a:t>under Secretary for PSLSW</a:t>
            </a:r>
          </a:p>
          <a:p>
            <a:r>
              <a:rPr lang="en-US" sz="1900" dirty="0"/>
              <a:t>National level clusters aligned to sustainable development agenda, NDS, and Zimbabwe SD Cooperation Framework</a:t>
            </a:r>
          </a:p>
          <a:p>
            <a:r>
              <a:rPr lang="en-US" sz="1900" b="1" dirty="0"/>
              <a:t>5 VLRs</a:t>
            </a:r>
            <a:r>
              <a:rPr lang="en-US" sz="1900" dirty="0"/>
              <a:t>: between 2022-2024: Murewa, Mutasa, Bikita Rural District Council, Zvishavane Town Council, &amp; Bulawayo City VLRs</a:t>
            </a:r>
          </a:p>
          <a:p>
            <a:r>
              <a:rPr lang="en-US" sz="1900" b="1" dirty="0"/>
              <a:t>Muli stakeholder</a:t>
            </a:r>
            <a:r>
              <a:rPr lang="en-US" sz="1900" dirty="0"/>
              <a:t> drafting team established, inclusive of ministries, special interest groups, csos, faith  groups, youth etc. utilized </a:t>
            </a:r>
            <a:r>
              <a:rPr lang="en-CA" sz="1900" dirty="0"/>
              <a:t>media, including radio, and TV </a:t>
            </a:r>
          </a:p>
          <a:p>
            <a:endParaRPr lang="en-US" sz="1900" dirty="0"/>
          </a:p>
          <a:p>
            <a:endParaRPr lang="en-US" sz="1900" dirty="0"/>
          </a:p>
          <a:p>
            <a:pPr lvl="1"/>
            <a:endParaRPr lang="en-US" sz="1900" dirty="0"/>
          </a:p>
        </p:txBody>
      </p:sp>
      <p:pic>
        <p:nvPicPr>
          <p:cNvPr id="5" name="Picture 4" descr="A diagram of a company&#10;&#10;Description automatically generated">
            <a:extLst>
              <a:ext uri="{FF2B5EF4-FFF2-40B4-BE49-F238E27FC236}">
                <a16:creationId xmlns:a16="http://schemas.microsoft.com/office/drawing/2014/main" id="{9115A4A6-5DFB-96C6-5B75-185A13DAE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569" y="2699956"/>
            <a:ext cx="47815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7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DCD25-B20A-2A52-5EAD-A8D16E0C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" y="1037063"/>
            <a:ext cx="11045856" cy="5407529"/>
          </a:xfrm>
        </p:spPr>
        <p:txBody>
          <a:bodyPr>
            <a:normAutofit fontScale="62500" lnSpcReduction="2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600" b="1" dirty="0">
                <a:solidFill>
                  <a:srgbClr val="21252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national governments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212529"/>
              </a:solidFill>
              <a:effectLst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212529"/>
                </a:solidFill>
                <a:effectLst/>
                <a:ea typeface="Calibri" panose="020F0502020204030204" pitchFamily="34" charset="0"/>
              </a:rPr>
              <a:t>To produce a robust and comprehensive VNR, a process of integrating the outcomes and key messages from local reviews should be identified at the national level. </a:t>
            </a:r>
            <a:r>
              <a:rPr lang="en-US" sz="2600" dirty="0">
                <a:effectLst/>
                <a:ea typeface="Calibri" panose="020F0502020204030204" pitchFamily="34" charset="0"/>
              </a:rPr>
              <a:t> 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ea typeface="Calibri" panose="020F050202020403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212529"/>
                </a:solidFill>
                <a:effectLst/>
                <a:ea typeface="Calibri" panose="020F0502020204030204" pitchFamily="34" charset="0"/>
              </a:rPr>
              <a:t>The availability of granular data is critical to setting priorities and monitoring progress on the SDGs. </a:t>
            </a:r>
            <a:endParaRPr lang="en-US" sz="2600" dirty="0">
              <a:solidFill>
                <a:srgbClr val="212529"/>
              </a:solidFill>
              <a:ea typeface="Calibri" panose="020F050202020403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212529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212529"/>
                </a:solidFill>
                <a:effectLst/>
                <a:ea typeface="Calibri" panose="020F0502020204030204" pitchFamily="34" charset="0"/>
              </a:rPr>
              <a:t>National Statistics Offices can help build local and regional government capacity to collect disaggregated and timely data through the development of standardized templates and procedures for data collection.</a:t>
            </a:r>
            <a:r>
              <a:rPr lang="en-US" sz="2600" dirty="0">
                <a:effectLst/>
                <a:ea typeface="Calibri" panose="020F0502020204030204" pitchFamily="34" charset="0"/>
              </a:rPr>
              <a:t> 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ea typeface="Calibri" panose="020F050202020403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212529"/>
                </a:solidFill>
                <a:effectLst/>
                <a:ea typeface="Calibri" panose="020F0502020204030204" pitchFamily="34" charset="0"/>
              </a:rPr>
              <a:t>To raise awareness across stakeholders, it is recommended that a defined process of engagement is established at the national level to </a:t>
            </a:r>
            <a:r>
              <a:rPr lang="en-GB" sz="2600" dirty="0">
                <a:solidFill>
                  <a:srgbClr val="212529"/>
                </a:solidFill>
                <a:effectLst/>
                <a:ea typeface="Calibri" panose="020F0502020204030204" pitchFamily="34" charset="0"/>
              </a:rPr>
              <a:t>sensitize stakeholders on the global goals, the tools available to facilitate localization, as well as to share best practices on lessons learned. </a:t>
            </a:r>
            <a:endParaRPr lang="en-US" sz="2600" dirty="0">
              <a:effectLst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rgbClr val="21252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rgbClr val="21252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local governments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rgbClr val="212529"/>
                </a:solidFill>
                <a:effectLst/>
                <a:ea typeface="Calibri" panose="020F0502020204030204" pitchFamily="34" charset="0"/>
              </a:rPr>
              <a:t>To better engage stakeholders, local governments should adopt innovative methods</a:t>
            </a:r>
            <a:r>
              <a:rPr lang="en-US" sz="2600" dirty="0">
                <a:effectLst/>
                <a:ea typeface="Calibri" panose="020F0502020204030204" pitchFamily="34" charset="0"/>
              </a:rPr>
              <a:t> </a:t>
            </a:r>
            <a:r>
              <a:rPr lang="en-GB" sz="2600" dirty="0">
                <a:solidFill>
                  <a:srgbClr val="212529"/>
                </a:solidFill>
                <a:effectLst/>
                <a:ea typeface="Calibri" panose="020F0502020204030204" pitchFamily="34" charset="0"/>
              </a:rPr>
              <a:t> for consulting the community, for example through coordination platforms or local committees.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rgbClr val="21252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rgbClr val="21252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the UN System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rgbClr val="212529"/>
                </a:solidFill>
                <a:effectLst/>
                <a:ea typeface="Calibri" panose="020F0502020204030204" pitchFamily="34" charset="0"/>
              </a:rPr>
              <a:t>The UN system can continue to support localization in the region by organizing opportunities</a:t>
            </a:r>
            <a:r>
              <a:rPr lang="en-US" sz="2600" dirty="0">
                <a:solidFill>
                  <a:srgbClr val="212529"/>
                </a:solidFill>
                <a:effectLst/>
                <a:ea typeface="Calibri" panose="020F0502020204030204" pitchFamily="34" charset="0"/>
              </a:rPr>
              <a:t> for peer learning and knowledge sharing and providing technical support to national Governments and local authorities to undertake such reviews.</a:t>
            </a:r>
            <a:r>
              <a:rPr lang="en-US" sz="2600" dirty="0">
                <a:effectLst/>
                <a:ea typeface="Calibri" panose="020F0502020204030204" pitchFamily="34" charset="0"/>
              </a:rPr>
              <a:t> 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5F9BD-627D-33CA-9DBE-340706ACA1D1}"/>
              </a:ext>
            </a:extLst>
          </p:cNvPr>
          <p:cNvSpPr txBox="1"/>
          <p:nvPr/>
        </p:nvSpPr>
        <p:spPr>
          <a:xfrm>
            <a:off x="694944" y="-119182"/>
            <a:ext cx="11045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+mj-lt"/>
                <a:ea typeface="+mj-ea"/>
                <a:cs typeface="+mj-cs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77947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356985-B2D2-B0DC-7CAE-0F8A4F14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i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7994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424A749FFB5419051F247D2FFC9C2" ma:contentTypeVersion="14" ma:contentTypeDescription="Create a new document." ma:contentTypeScope="" ma:versionID="63cbe0139108e968bbb4011c865e1d0d">
  <xsd:schema xmlns:xsd="http://www.w3.org/2001/XMLSchema" xmlns:xs="http://www.w3.org/2001/XMLSchema" xmlns:p="http://schemas.microsoft.com/office/2006/metadata/properties" xmlns:ns2="8b8bbc48-f7fa-4513-aa78-97ad4aac9cc7" xmlns:ns3="8330173e-37a3-4a8a-81af-c41102a3c56e" targetNamespace="http://schemas.microsoft.com/office/2006/metadata/properties" ma:root="true" ma:fieldsID="bcc839bb7aae07aa869d406dbfbc7c92" ns2:_="" ns3:_="">
    <xsd:import namespace="8b8bbc48-f7fa-4513-aa78-97ad4aac9cc7"/>
    <xsd:import namespace="8330173e-37a3-4a8a-81af-c41102a3c5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bbc48-f7fa-4513-aa78-97ad4aac9c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0173e-37a3-4a8a-81af-c41102a3c56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65127ac-406d-406a-a4d9-e6357dedf371}" ma:internalName="TaxCatchAll" ma:showField="CatchAllData" ma:web="8330173e-37a3-4a8a-81af-c41102a3c5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C6CEBB-34B8-425A-A2A1-7FE2D5631AB5}"/>
</file>

<file path=customXml/itemProps2.xml><?xml version="1.0" encoding="utf-8"?>
<ds:datastoreItem xmlns:ds="http://schemas.openxmlformats.org/officeDocument/2006/customXml" ds:itemID="{4CC8723C-1014-49D8-A730-47475D31834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8564</TotalTime>
  <Words>582</Words>
  <Application>Microsoft Office PowerPoint</Application>
  <PresentationFormat>Widescreen</PresentationFormat>
  <Paragraphs>71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Aptos</vt:lpstr>
      <vt:lpstr>Aptos Display</vt:lpstr>
      <vt:lpstr>Aptos ExtraBold</vt:lpstr>
      <vt:lpstr>Arial</vt:lpstr>
      <vt:lpstr>Calibri</vt:lpstr>
      <vt:lpstr>Calibri Light</vt:lpstr>
      <vt:lpstr>Lucida Sans</vt:lpstr>
      <vt:lpstr>Roboto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Lusungu Kayani</dc:creator>
  <cp:lastModifiedBy>Lusungu Kayani</cp:lastModifiedBy>
  <cp:revision>10</cp:revision>
  <dcterms:created xsi:type="dcterms:W3CDTF">2024-06-20T10:26:43Z</dcterms:created>
  <dcterms:modified xsi:type="dcterms:W3CDTF">2024-07-11T12:07:34Z</dcterms:modified>
</cp:coreProperties>
</file>