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72" r:id="rId3"/>
    <p:sldId id="261" r:id="rId4"/>
    <p:sldId id="262" r:id="rId5"/>
    <p:sldId id="263" r:id="rId6"/>
    <p:sldId id="264" r:id="rId7"/>
    <p:sldId id="265" r:id="rId8"/>
    <p:sldId id="276" r:id="rId9"/>
    <p:sldId id="275"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50" autoAdjust="0"/>
    <p:restoredTop sz="94660"/>
  </p:normalViewPr>
  <p:slideViewPr>
    <p:cSldViewPr snapToGrid="0">
      <p:cViewPr varScale="1">
        <p:scale>
          <a:sx n="84" d="100"/>
          <a:sy n="84" d="100"/>
        </p:scale>
        <p:origin x="66" y="24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2/12/2024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2/12/2024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2/12/2024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2/12/2024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2/12/2024</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g"/><Relationship Id="rId10" Type="http://schemas.openxmlformats.org/officeDocument/2006/relationships/image" Target="../media/image9.jpg"/><Relationship Id="rId4" Type="http://schemas.openxmlformats.org/officeDocument/2006/relationships/image" Target="../media/image3.jpg"/><Relationship Id="rId9" Type="http://schemas.openxmlformats.org/officeDocument/2006/relationships/image" Target="../media/image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70667" y="344230"/>
            <a:ext cx="9418025" cy="819084"/>
          </a:xfrm>
        </p:spPr>
        <p:txBody>
          <a:bodyPr>
            <a:noAutofit/>
          </a:bodyPr>
          <a:lstStyle/>
          <a:p>
            <a:r>
              <a:rPr lang="en-US" sz="6600" b="1" dirty="0" smtClean="0"/>
              <a:t>VOTUALEVU  COLLEGE</a:t>
            </a:r>
            <a:endParaRPr lang="en-NZ" sz="6600" b="1" dirty="0"/>
          </a:p>
        </p:txBody>
      </p:sp>
      <p:sp>
        <p:nvSpPr>
          <p:cNvPr id="3" name="Subtitle 2"/>
          <p:cNvSpPr>
            <a:spLocks noGrp="1"/>
          </p:cNvSpPr>
          <p:nvPr>
            <p:ph type="subTitle" idx="1"/>
          </p:nvPr>
        </p:nvSpPr>
        <p:spPr/>
        <p:txBody>
          <a:bodyPr/>
          <a:lstStyle/>
          <a:p>
            <a:endParaRPr lang="en-NZ" dirty="0"/>
          </a:p>
        </p:txBody>
      </p:sp>
      <p:pic>
        <p:nvPicPr>
          <p:cNvPr id="4" name="Picture 3" descr="VC LOGO"/>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4028" y="37874"/>
            <a:ext cx="1935957" cy="1960325"/>
          </a:xfrm>
          <a:prstGeom prst="rect">
            <a:avLst/>
          </a:prstGeom>
          <a:noFill/>
          <a:ln>
            <a:noFill/>
          </a:ln>
          <a:effectLst/>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0281"/>
          <a:stretch/>
        </p:blipFill>
        <p:spPr>
          <a:xfrm>
            <a:off x="3584717" y="4431318"/>
            <a:ext cx="2861239" cy="2426677"/>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3912" y="2001122"/>
            <a:ext cx="1330927" cy="2661853"/>
          </a:xfrm>
          <a:prstGeom prst="rect">
            <a:avLst/>
          </a:prstGeom>
        </p:spPr>
      </p:pic>
      <p:sp>
        <p:nvSpPr>
          <p:cNvPr id="18" name="Title 1"/>
          <p:cNvSpPr txBox="1">
            <a:spLocks/>
          </p:cNvSpPr>
          <p:nvPr/>
        </p:nvSpPr>
        <p:spPr>
          <a:xfrm>
            <a:off x="2873293" y="1215120"/>
            <a:ext cx="8915399" cy="796224"/>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b="1" dirty="0" smtClean="0">
                <a:solidFill>
                  <a:srgbClr val="00B050"/>
                </a:solidFill>
                <a:latin typeface="Maiandra GD" panose="020E0502030308020204" pitchFamily="34" charset="0"/>
              </a:rPr>
              <a:t>VOCATIONAL AGRICULTURE</a:t>
            </a:r>
            <a:endParaRPr lang="en-NZ" sz="4800" b="1" dirty="0">
              <a:solidFill>
                <a:srgbClr val="00B050"/>
              </a:solidFill>
              <a:latin typeface="Maiandra GD" panose="020E0502030308020204" pitchFamily="34" charset="0"/>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4839" y="2001122"/>
            <a:ext cx="1337161" cy="2674321"/>
          </a:xfrm>
          <a:prstGeom prst="rect">
            <a:avLst/>
          </a:prstGeom>
        </p:spPr>
      </p:pic>
      <p:pic>
        <p:nvPicPr>
          <p:cNvPr id="20" name="Picture 19"/>
          <p:cNvPicPr>
            <a:picLocks noChangeAspect="1"/>
          </p:cNvPicPr>
          <p:nvPr/>
        </p:nvPicPr>
        <p:blipFill rotWithShape="1">
          <a:blip r:embed="rId6">
            <a:extLst>
              <a:ext uri="{28A0092B-C50C-407E-A947-70E740481C1C}">
                <a14:useLocalDpi xmlns:a14="http://schemas.microsoft.com/office/drawing/2010/main" val="0"/>
              </a:ext>
            </a:extLst>
          </a:blip>
          <a:srcRect l="16385" t="6442"/>
          <a:stretch/>
        </p:blipFill>
        <p:spPr>
          <a:xfrm>
            <a:off x="206736" y="4491106"/>
            <a:ext cx="3365855" cy="2366894"/>
          </a:xfrm>
          <a:prstGeom prst="rect">
            <a:avLst/>
          </a:prstGeom>
        </p:spPr>
      </p:pic>
      <p:pic>
        <p:nvPicPr>
          <p:cNvPr id="22" name="Picture 21"/>
          <p:cNvPicPr>
            <a:picLocks noChangeAspect="1"/>
          </p:cNvPicPr>
          <p:nvPr/>
        </p:nvPicPr>
        <p:blipFill rotWithShape="1">
          <a:blip r:embed="rId7">
            <a:extLst>
              <a:ext uri="{28A0092B-C50C-407E-A947-70E740481C1C}">
                <a14:useLocalDpi xmlns:a14="http://schemas.microsoft.com/office/drawing/2010/main" val="0"/>
              </a:ext>
            </a:extLst>
          </a:blip>
          <a:srcRect l="4002" t="6153" r="7797" b="19385"/>
          <a:stretch/>
        </p:blipFill>
        <p:spPr>
          <a:xfrm>
            <a:off x="5505067" y="2001122"/>
            <a:ext cx="4018845" cy="2544603"/>
          </a:xfrm>
          <a:prstGeom prst="rect">
            <a:avLst/>
          </a:prstGeom>
        </p:spPr>
      </p:pic>
      <p:pic>
        <p:nvPicPr>
          <p:cNvPr id="25" name="Picture 24"/>
          <p:cNvPicPr>
            <a:picLocks noChangeAspect="1"/>
          </p:cNvPicPr>
          <p:nvPr/>
        </p:nvPicPr>
        <p:blipFill rotWithShape="1">
          <a:blip r:embed="rId8">
            <a:extLst>
              <a:ext uri="{28A0092B-C50C-407E-A947-70E740481C1C}">
                <a14:useLocalDpi xmlns:a14="http://schemas.microsoft.com/office/drawing/2010/main" val="0"/>
              </a:ext>
            </a:extLst>
          </a:blip>
          <a:srcRect t="29539" r="16116" b="10154"/>
          <a:stretch/>
        </p:blipFill>
        <p:spPr>
          <a:xfrm>
            <a:off x="6445956" y="4534289"/>
            <a:ext cx="5746044" cy="2323710"/>
          </a:xfrm>
          <a:prstGeom prst="rect">
            <a:avLst/>
          </a:prstGeom>
        </p:spPr>
      </p:pic>
      <p:pic>
        <p:nvPicPr>
          <p:cNvPr id="6" name="Picture 5"/>
          <p:cNvPicPr>
            <a:picLocks noChangeAspect="1"/>
          </p:cNvPicPr>
          <p:nvPr/>
        </p:nvPicPr>
        <p:blipFill rotWithShape="1">
          <a:blip r:embed="rId9">
            <a:extLst>
              <a:ext uri="{28A0092B-C50C-407E-A947-70E740481C1C}">
                <a14:useLocalDpi xmlns:a14="http://schemas.microsoft.com/office/drawing/2010/main" val="0"/>
              </a:ext>
            </a:extLst>
          </a:blip>
          <a:srcRect l="-5141" t="9959" r="5141" b="1768"/>
          <a:stretch/>
        </p:blipFill>
        <p:spPr>
          <a:xfrm>
            <a:off x="4047369" y="2006178"/>
            <a:ext cx="1445572" cy="2552104"/>
          </a:xfrm>
          <a:prstGeom prst="rect">
            <a:avLst/>
          </a:prstGeom>
        </p:spPr>
      </p:pic>
      <p:pic>
        <p:nvPicPr>
          <p:cNvPr id="7" name="Picture 6"/>
          <p:cNvPicPr>
            <a:picLocks noChangeAspect="1"/>
          </p:cNvPicPr>
          <p:nvPr/>
        </p:nvPicPr>
        <p:blipFill rotWithShape="1">
          <a:blip r:embed="rId10">
            <a:extLst>
              <a:ext uri="{28A0092B-C50C-407E-A947-70E740481C1C}">
                <a14:useLocalDpi xmlns:a14="http://schemas.microsoft.com/office/drawing/2010/main" val="0"/>
              </a:ext>
            </a:extLst>
          </a:blip>
          <a:srcRect l="12072" r="1575"/>
          <a:stretch/>
        </p:blipFill>
        <p:spPr>
          <a:xfrm>
            <a:off x="206736" y="1998199"/>
            <a:ext cx="3961169" cy="2565340"/>
          </a:xfrm>
          <a:prstGeom prst="rect">
            <a:avLst/>
          </a:prstGeom>
        </p:spPr>
      </p:pic>
    </p:spTree>
    <p:extLst>
      <p:ext uri="{BB962C8B-B14F-4D97-AF65-F5344CB8AC3E}">
        <p14:creationId xmlns:p14="http://schemas.microsoft.com/office/powerpoint/2010/main" val="20960225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VOTUALEVU COLLEGE</a:t>
            </a:r>
            <a:br>
              <a:rPr lang="en-US" dirty="0" smtClean="0"/>
            </a:br>
            <a:r>
              <a:rPr lang="en-US" dirty="0" smtClean="0"/>
              <a:t>VOCATIONAL AGRICULTURE</a:t>
            </a:r>
            <a:endParaRPr lang="en-NZ" dirty="0"/>
          </a:p>
        </p:txBody>
      </p:sp>
      <p:sp>
        <p:nvSpPr>
          <p:cNvPr id="3" name="Content Placeholder 2"/>
          <p:cNvSpPr>
            <a:spLocks noGrp="1"/>
          </p:cNvSpPr>
          <p:nvPr>
            <p:ph idx="1"/>
          </p:nvPr>
        </p:nvSpPr>
        <p:spPr/>
        <p:txBody>
          <a:bodyPr/>
          <a:lstStyle/>
          <a:p>
            <a:r>
              <a:rPr lang="en-US" dirty="0" smtClean="0"/>
              <a:t>VOCATIONAL Center at </a:t>
            </a:r>
            <a:r>
              <a:rPr lang="en-US" dirty="0" err="1" smtClean="0"/>
              <a:t>Votualevu</a:t>
            </a:r>
            <a:r>
              <a:rPr lang="en-US" dirty="0" smtClean="0"/>
              <a:t> College was the first Vocational School to provide skilled based education in Fiji established back in 1965. The Vocational center was founded by local farmers to provide skilled based education to the children of </a:t>
            </a:r>
            <a:r>
              <a:rPr lang="en-US" dirty="0" err="1" smtClean="0"/>
              <a:t>Votualevu</a:t>
            </a:r>
            <a:r>
              <a:rPr lang="en-US" dirty="0" smtClean="0"/>
              <a:t> and greater </a:t>
            </a:r>
            <a:r>
              <a:rPr lang="en-US" dirty="0" err="1" smtClean="0"/>
              <a:t>Nadi</a:t>
            </a:r>
            <a:r>
              <a:rPr lang="en-US" dirty="0" smtClean="0"/>
              <a:t> Area. In the modern time of today our Vocational center has evolved to a leading institution with implementation of advance technology in in the field of Agriculture. In the recent years we have collaborated with </a:t>
            </a:r>
            <a:r>
              <a:rPr lang="en-US" dirty="0" err="1" smtClean="0"/>
              <a:t>Juncao</a:t>
            </a:r>
            <a:r>
              <a:rPr lang="en-US" dirty="0" smtClean="0"/>
              <a:t> Center. .This Collaboration has made us have access to China Aid, with the help of this Aid we have seen great development at our center. Our students have mastered the skill of </a:t>
            </a:r>
            <a:r>
              <a:rPr lang="en-US" dirty="0" err="1" smtClean="0"/>
              <a:t>Juncao</a:t>
            </a:r>
            <a:r>
              <a:rPr lang="en-US" dirty="0" smtClean="0"/>
              <a:t> Technology, this has resulted in we getting into commercial mushroom farming. We have diversified into many aspects of </a:t>
            </a:r>
            <a:r>
              <a:rPr lang="en-US" dirty="0" err="1" smtClean="0"/>
              <a:t>Juncao</a:t>
            </a:r>
            <a:r>
              <a:rPr lang="en-US" dirty="0" smtClean="0"/>
              <a:t> technology. Bellow are various activities we carry out at our center.</a:t>
            </a:r>
            <a:endParaRPr lang="en-NZ" dirty="0"/>
          </a:p>
        </p:txBody>
      </p:sp>
    </p:spTree>
    <p:extLst>
      <p:ext uri="{BB962C8B-B14F-4D97-AF65-F5344CB8AC3E}">
        <p14:creationId xmlns:p14="http://schemas.microsoft.com/office/powerpoint/2010/main" val="42903922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1645" y="624110"/>
            <a:ext cx="9347200" cy="1280890"/>
          </a:xfrm>
        </p:spPr>
        <p:txBody>
          <a:bodyPr/>
          <a:lstStyle/>
          <a:p>
            <a:r>
              <a:rPr lang="en-US" b="1" dirty="0" smtClean="0"/>
              <a:t>Harvesting &amp; Processing of </a:t>
            </a:r>
            <a:r>
              <a:rPr lang="en-US" b="1" dirty="0" err="1" smtClean="0"/>
              <a:t>Juncao</a:t>
            </a:r>
            <a:r>
              <a:rPr lang="en-US" b="1" dirty="0" smtClean="0"/>
              <a:t> Grass </a:t>
            </a:r>
            <a:endParaRPr lang="en-NZ"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11326" y="1478844"/>
            <a:ext cx="3413451" cy="1920066"/>
          </a:xfrm>
        </p:spPr>
      </p:pic>
      <p:sp>
        <p:nvSpPr>
          <p:cNvPr id="6" name="Rectangle 5"/>
          <p:cNvSpPr/>
          <p:nvPr/>
        </p:nvSpPr>
        <p:spPr>
          <a:xfrm>
            <a:off x="926407" y="3398910"/>
            <a:ext cx="3115358" cy="1169551"/>
          </a:xfrm>
          <a:prstGeom prst="rect">
            <a:avLst/>
          </a:prstGeom>
          <a:noFill/>
        </p:spPr>
        <p:txBody>
          <a:bodyPr wrap="square" lIns="91440" tIns="45720" rIns="91440" bIns="45720">
            <a:spAutoFit/>
          </a:bodyPr>
          <a:lstStyle/>
          <a:p>
            <a:r>
              <a:rPr lang="en-US" sz="1400" b="1" dirty="0" err="1" smtClean="0"/>
              <a:t>Juncao</a:t>
            </a:r>
            <a:r>
              <a:rPr lang="en-US" sz="1400" b="1" dirty="0" smtClean="0"/>
              <a:t> grass is harvested at 9 to 12 months to ensure it has high nutritional value so it can sustain mycelium growth and support fruiting</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4299" y="2331155"/>
            <a:ext cx="3594421" cy="2021862"/>
          </a:xfrm>
          <a:prstGeom prst="rect">
            <a:avLst/>
          </a:prstGeom>
        </p:spPr>
      </p:pic>
      <p:sp>
        <p:nvSpPr>
          <p:cNvPr id="9" name="Rectangle 8"/>
          <p:cNvSpPr/>
          <p:nvPr/>
        </p:nvSpPr>
        <p:spPr>
          <a:xfrm>
            <a:off x="4371839" y="4353017"/>
            <a:ext cx="3115358" cy="954107"/>
          </a:xfrm>
          <a:prstGeom prst="rect">
            <a:avLst/>
          </a:prstGeom>
          <a:noFill/>
        </p:spPr>
        <p:txBody>
          <a:bodyPr wrap="square" lIns="91440" tIns="45720" rIns="91440" bIns="45720">
            <a:spAutoFit/>
          </a:bodyPr>
          <a:lstStyle/>
          <a:p>
            <a:r>
              <a:rPr lang="en-US" sz="1400" b="1" dirty="0" err="1" smtClean="0"/>
              <a:t>Juncao</a:t>
            </a:r>
            <a:r>
              <a:rPr lang="en-US" sz="1400" b="1" dirty="0" smtClean="0"/>
              <a:t> grass is dried on rack to avoid decomposition. It needs continuous drying to reach 8% Moisture before it is shredded.   </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8720" y="3398910"/>
            <a:ext cx="3587665" cy="2018062"/>
          </a:xfrm>
          <a:prstGeom prst="rect">
            <a:avLst/>
          </a:prstGeom>
        </p:spPr>
      </p:pic>
      <p:sp>
        <p:nvSpPr>
          <p:cNvPr id="11" name="Rectangle 10"/>
          <p:cNvSpPr/>
          <p:nvPr/>
        </p:nvSpPr>
        <p:spPr>
          <a:xfrm>
            <a:off x="8008720" y="5416972"/>
            <a:ext cx="3587665" cy="738664"/>
          </a:xfrm>
          <a:prstGeom prst="rect">
            <a:avLst/>
          </a:prstGeom>
        </p:spPr>
        <p:txBody>
          <a:bodyPr wrap="square">
            <a:spAutoFit/>
          </a:bodyPr>
          <a:lstStyle/>
          <a:p>
            <a:r>
              <a:rPr lang="en-US" sz="1400" b="1" dirty="0" smtClean="0"/>
              <a:t>Dried grass is Milled to powder so it becomes easy to mix lime and wheat bran</a:t>
            </a:r>
            <a:endParaRPr lang="en-NZ" sz="1400" dirty="0"/>
          </a:p>
        </p:txBody>
      </p:sp>
    </p:spTree>
    <p:extLst>
      <p:ext uri="{BB962C8B-B14F-4D97-AF65-F5344CB8AC3E}">
        <p14:creationId xmlns:p14="http://schemas.microsoft.com/office/powerpoint/2010/main" val="7783189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5557" y="624110"/>
            <a:ext cx="9529056" cy="778535"/>
          </a:xfrm>
        </p:spPr>
        <p:txBody>
          <a:bodyPr>
            <a:normAutofit fontScale="90000"/>
          </a:bodyPr>
          <a:lstStyle/>
          <a:p>
            <a:r>
              <a:rPr lang="en-US" b="1" dirty="0" smtClean="0"/>
              <a:t>Mixing ,Bagging and Sterilization of Substrate</a:t>
            </a:r>
            <a:r>
              <a:rPr lang="en-NZ" dirty="0"/>
              <a:t/>
            </a:r>
            <a:br>
              <a:rPr lang="en-NZ" dirty="0"/>
            </a:br>
            <a:endParaRPr lang="en-NZ" dirty="0"/>
          </a:p>
        </p:txBody>
      </p:sp>
      <p:pic>
        <p:nvPicPr>
          <p:cNvPr id="1028" name="Picture 4" descr="May be an image of 1 person, fire and found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42618" y="3521114"/>
            <a:ext cx="3224859" cy="241864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942618" y="6022178"/>
            <a:ext cx="3380138" cy="738664"/>
          </a:xfrm>
          <a:prstGeom prst="rect">
            <a:avLst/>
          </a:prstGeom>
          <a:noFill/>
        </p:spPr>
        <p:txBody>
          <a:bodyPr wrap="square" lIns="91440" tIns="45720" rIns="91440" bIns="45720">
            <a:spAutoFit/>
          </a:bodyPr>
          <a:lstStyle/>
          <a:p>
            <a:pPr algn="ctr"/>
            <a:r>
              <a:rPr lang="en-US" sz="1400" b="1" cap="none" spc="0" dirty="0" smtClean="0">
                <a:ln w="0"/>
                <a:solidFill>
                  <a:schemeClr val="tx1"/>
                </a:solidFill>
                <a:effectLst>
                  <a:outerShdw blurRad="38100" dist="19050" dir="2700000" algn="tl" rotWithShape="0">
                    <a:schemeClr val="dk1">
                      <a:alpha val="40000"/>
                    </a:schemeClr>
                  </a:outerShdw>
                </a:effectLst>
              </a:rPr>
              <a:t>13 Hours of continuous Atmospheric </a:t>
            </a:r>
          </a:p>
          <a:p>
            <a:pPr algn="ctr"/>
            <a:r>
              <a:rPr lang="en-US" sz="1400" b="1" cap="none" spc="0" dirty="0" smtClean="0">
                <a:ln w="0"/>
                <a:solidFill>
                  <a:schemeClr val="tx1"/>
                </a:solidFill>
                <a:effectLst>
                  <a:outerShdw blurRad="38100" dist="19050" dir="2700000" algn="tl" rotWithShape="0">
                    <a:schemeClr val="dk1">
                      <a:alpha val="40000"/>
                    </a:schemeClr>
                  </a:outerShdw>
                </a:effectLst>
              </a:rPr>
              <a:t>Sterilization of our substrates using hot water steam </a:t>
            </a:r>
          </a:p>
        </p:txBody>
      </p:sp>
      <p:pic>
        <p:nvPicPr>
          <p:cNvPr id="6" name="Content Placeholder 5"/>
          <p:cNvPicPr>
            <a:picLocks noGrp="1" noChangeAspect="1"/>
          </p:cNvPicPr>
          <p:nvPr>
            <p:ph idx="1"/>
          </p:nvPr>
        </p:nvPicPr>
        <p:blipFill rotWithShape="1">
          <a:blip r:embed="rId3">
            <a:extLst>
              <a:ext uri="{28A0092B-C50C-407E-A947-70E740481C1C}">
                <a14:useLocalDpi xmlns:a14="http://schemas.microsoft.com/office/drawing/2010/main" val="0"/>
              </a:ext>
            </a:extLst>
          </a:blip>
          <a:srcRect r="16617"/>
          <a:stretch/>
        </p:blipFill>
        <p:spPr>
          <a:xfrm>
            <a:off x="629421" y="1264555"/>
            <a:ext cx="3881374" cy="2618346"/>
          </a:xfrm>
        </p:spPr>
      </p:pic>
      <p:sp>
        <p:nvSpPr>
          <p:cNvPr id="9" name="Rectangle 8"/>
          <p:cNvSpPr/>
          <p:nvPr/>
        </p:nvSpPr>
        <p:spPr>
          <a:xfrm>
            <a:off x="508718" y="3821289"/>
            <a:ext cx="3521415" cy="954107"/>
          </a:xfrm>
          <a:prstGeom prst="rect">
            <a:avLst/>
          </a:prstGeom>
          <a:noFill/>
        </p:spPr>
        <p:txBody>
          <a:bodyPr wrap="square" lIns="91440" tIns="45720" rIns="91440" bIns="45720">
            <a:spAutoFit/>
          </a:bodyPr>
          <a:lstStyle/>
          <a:p>
            <a:r>
              <a:rPr lang="en-US" sz="1400" b="1" dirty="0" smtClean="0"/>
              <a:t>Mix </a:t>
            </a:r>
            <a:r>
              <a:rPr lang="en-US" sz="1400" b="1" dirty="0"/>
              <a:t>to a correct ratio of </a:t>
            </a:r>
            <a:endParaRPr lang="en-US" sz="1400" b="1" dirty="0" smtClean="0"/>
          </a:p>
          <a:p>
            <a:pPr marL="285750" indent="-285750">
              <a:buFont typeface="Arial" panose="020B0604020202020204" pitchFamily="34" charset="0"/>
              <a:buChar char="•"/>
            </a:pPr>
            <a:r>
              <a:rPr lang="en-US" sz="1400" b="1" dirty="0" err="1" smtClean="0"/>
              <a:t>Juncao</a:t>
            </a:r>
            <a:r>
              <a:rPr lang="en-US" sz="1400" b="1" dirty="0" smtClean="0"/>
              <a:t> Grass  </a:t>
            </a:r>
            <a:r>
              <a:rPr lang="en-US" sz="1400" b="1" dirty="0"/>
              <a:t>88% </a:t>
            </a:r>
            <a:endParaRPr lang="en-US" sz="1400" b="1" dirty="0" smtClean="0"/>
          </a:p>
          <a:p>
            <a:pPr marL="285750" indent="-285750">
              <a:buFont typeface="Arial" panose="020B0604020202020204" pitchFamily="34" charset="0"/>
              <a:buChar char="•"/>
            </a:pPr>
            <a:r>
              <a:rPr lang="en-US" sz="1400" b="1" dirty="0" smtClean="0"/>
              <a:t>Wheat </a:t>
            </a:r>
            <a:r>
              <a:rPr lang="en-US" sz="1400" b="1" dirty="0"/>
              <a:t>Bran 10</a:t>
            </a:r>
            <a:r>
              <a:rPr lang="en-US" sz="1400" b="1" dirty="0" smtClean="0"/>
              <a:t>%</a:t>
            </a:r>
            <a:r>
              <a:rPr lang="en-US" sz="1400" b="1" dirty="0"/>
              <a:t> </a:t>
            </a:r>
            <a:endParaRPr lang="en-US" sz="1400" b="1" dirty="0" smtClean="0"/>
          </a:p>
          <a:p>
            <a:pPr marL="285750" indent="-285750">
              <a:buFont typeface="Arial" panose="020B0604020202020204" pitchFamily="34" charset="0"/>
              <a:buChar char="•"/>
            </a:pPr>
            <a:r>
              <a:rPr lang="en-US" sz="1400" b="1" dirty="0" smtClean="0"/>
              <a:t>Lime </a:t>
            </a:r>
            <a:r>
              <a:rPr lang="en-US" sz="1400" b="1" dirty="0"/>
              <a:t>2</a:t>
            </a:r>
            <a:r>
              <a:rPr lang="en-US" sz="1400" b="1" dirty="0" smtClean="0"/>
              <a:t>%</a:t>
            </a: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5631" r="4556"/>
          <a:stretch/>
        </p:blipFill>
        <p:spPr>
          <a:xfrm>
            <a:off x="4510795" y="2356752"/>
            <a:ext cx="3431823" cy="2418644"/>
          </a:xfrm>
          <a:prstGeom prst="rect">
            <a:avLst/>
          </a:prstGeom>
        </p:spPr>
      </p:pic>
      <p:sp>
        <p:nvSpPr>
          <p:cNvPr id="13" name="Rectangle 12"/>
          <p:cNvSpPr/>
          <p:nvPr/>
        </p:nvSpPr>
        <p:spPr>
          <a:xfrm>
            <a:off x="4398140" y="4775396"/>
            <a:ext cx="3431823" cy="954107"/>
          </a:xfrm>
          <a:prstGeom prst="rect">
            <a:avLst/>
          </a:prstGeom>
          <a:noFill/>
        </p:spPr>
        <p:txBody>
          <a:bodyPr wrap="square" lIns="91440" tIns="45720" rIns="91440" bIns="45720">
            <a:spAutoFit/>
          </a:bodyPr>
          <a:lstStyle/>
          <a:p>
            <a:r>
              <a:rPr lang="en-US" sz="1400" b="1" dirty="0" smtClean="0"/>
              <a:t>Pack in UV Resistant Plastic Bags so it can withstand 13 hours of </a:t>
            </a:r>
            <a:r>
              <a:rPr lang="en-US" sz="1400" b="1" dirty="0" smtClean="0">
                <a:ln w="0"/>
              </a:rPr>
              <a:t>Sterilization by heat at a temperature of above 100 degrees Celsius </a:t>
            </a:r>
            <a:endParaRPr lang="en-NZ" sz="1400" dirty="0" smtClean="0"/>
          </a:p>
        </p:txBody>
      </p:sp>
    </p:spTree>
    <p:extLst>
      <p:ext uri="{BB962C8B-B14F-4D97-AF65-F5344CB8AC3E}">
        <p14:creationId xmlns:p14="http://schemas.microsoft.com/office/powerpoint/2010/main" val="39187672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5911" y="624110"/>
            <a:ext cx="10329333" cy="1280890"/>
          </a:xfrm>
        </p:spPr>
        <p:txBody>
          <a:bodyPr/>
          <a:lstStyle/>
          <a:p>
            <a:r>
              <a:rPr lang="en-US" b="1" dirty="0" smtClean="0"/>
              <a:t>Inoculation &amp; </a:t>
            </a:r>
            <a:r>
              <a:rPr lang="en-US" b="1" dirty="0"/>
              <a:t>Incubation</a:t>
            </a:r>
            <a:r>
              <a:rPr lang="en-US" b="1" dirty="0" smtClean="0"/>
              <a:t> </a:t>
            </a:r>
            <a:r>
              <a:rPr lang="en-US" b="1" dirty="0"/>
              <a:t>of </a:t>
            </a:r>
            <a:r>
              <a:rPr lang="en-US" b="1" dirty="0" smtClean="0"/>
              <a:t>Fruiting Substrates </a:t>
            </a:r>
            <a:endParaRPr lang="en-NZ"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6011" t="8068" r="14745" b="3272"/>
          <a:stretch/>
        </p:blipFill>
        <p:spPr>
          <a:xfrm>
            <a:off x="948266" y="1535289"/>
            <a:ext cx="3793067" cy="2731911"/>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1333" y="2816179"/>
            <a:ext cx="4084700" cy="2297643"/>
          </a:xfrm>
          <a:prstGeom prst="rect">
            <a:avLst/>
          </a:prstGeom>
        </p:spPr>
      </p:pic>
      <p:sp>
        <p:nvSpPr>
          <p:cNvPr id="7" name="Rectangle 6"/>
          <p:cNvSpPr/>
          <p:nvPr/>
        </p:nvSpPr>
        <p:spPr>
          <a:xfrm>
            <a:off x="948266" y="4267200"/>
            <a:ext cx="3431823" cy="523220"/>
          </a:xfrm>
          <a:prstGeom prst="rect">
            <a:avLst/>
          </a:prstGeom>
          <a:noFill/>
        </p:spPr>
        <p:txBody>
          <a:bodyPr wrap="square" lIns="91440" tIns="45720" rIns="91440" bIns="45720">
            <a:spAutoFit/>
          </a:bodyPr>
          <a:lstStyle/>
          <a:p>
            <a:r>
              <a:rPr lang="en-US" sz="1400" b="1" dirty="0" smtClean="0"/>
              <a:t>Mother spawn is inoculated  on sterilized substrates</a:t>
            </a:r>
            <a:endParaRPr lang="en-NZ" sz="1400" b="1" dirty="0" smtClean="0"/>
          </a:p>
        </p:txBody>
      </p:sp>
      <p:sp>
        <p:nvSpPr>
          <p:cNvPr id="8" name="Rectangle 7"/>
          <p:cNvSpPr/>
          <p:nvPr/>
        </p:nvSpPr>
        <p:spPr>
          <a:xfrm>
            <a:off x="4741333" y="5113822"/>
            <a:ext cx="3431823" cy="738664"/>
          </a:xfrm>
          <a:prstGeom prst="rect">
            <a:avLst/>
          </a:prstGeom>
          <a:noFill/>
        </p:spPr>
        <p:txBody>
          <a:bodyPr wrap="square" lIns="91440" tIns="45720" rIns="91440" bIns="45720">
            <a:spAutoFit/>
          </a:bodyPr>
          <a:lstStyle/>
          <a:p>
            <a:r>
              <a:rPr lang="en-US" sz="1400" dirty="0" smtClean="0"/>
              <a:t>A 30 day incubation will ensure that mycelium will spread from top to bottom of each substrate</a:t>
            </a:r>
            <a:endParaRPr lang="en-NZ" sz="1400" dirty="0" smtClean="0"/>
          </a:p>
        </p:txBody>
      </p:sp>
      <p:pic>
        <p:nvPicPr>
          <p:cNvPr id="2050" name="Picture 2" descr="No photo description availab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43158" y="2901244"/>
            <a:ext cx="1381245" cy="299977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8826033" y="5901020"/>
            <a:ext cx="3431823" cy="307777"/>
          </a:xfrm>
          <a:prstGeom prst="rect">
            <a:avLst/>
          </a:prstGeom>
          <a:noFill/>
        </p:spPr>
        <p:txBody>
          <a:bodyPr wrap="square" lIns="91440" tIns="45720" rIns="91440" bIns="45720">
            <a:spAutoFit/>
          </a:bodyPr>
          <a:lstStyle/>
          <a:p>
            <a:r>
              <a:rPr lang="en-US" sz="1400" dirty="0" smtClean="0"/>
              <a:t>Colonization has reached 50% </a:t>
            </a:r>
            <a:endParaRPr lang="en-NZ" sz="1400" dirty="0" smtClean="0"/>
          </a:p>
        </p:txBody>
      </p:sp>
    </p:spTree>
    <p:extLst>
      <p:ext uri="{BB962C8B-B14F-4D97-AF65-F5344CB8AC3E}">
        <p14:creationId xmlns:p14="http://schemas.microsoft.com/office/powerpoint/2010/main" val="15431853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a:t>
            </a:r>
            <a:r>
              <a:rPr lang="en-US" dirty="0"/>
              <a:t>Product</a:t>
            </a:r>
            <a:endParaRPr lang="en-NZ"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t="9942" r="18076"/>
          <a:stretch/>
        </p:blipFill>
        <p:spPr>
          <a:xfrm>
            <a:off x="1636888" y="1430277"/>
            <a:ext cx="4222768" cy="2611145"/>
          </a:xfrm>
        </p:spPr>
      </p:pic>
      <p:pic>
        <p:nvPicPr>
          <p:cNvPr id="4098" name="Picture 2" descr="No description available."/>
          <p:cNvPicPr>
            <a:picLocks noChangeAspect="1" noChangeArrowheads="1"/>
          </p:cNvPicPr>
          <p:nvPr/>
        </p:nvPicPr>
        <p:blipFill rotWithShape="1">
          <a:blip r:embed="rId3">
            <a:extLst>
              <a:ext uri="{28A0092B-C50C-407E-A947-70E740481C1C}">
                <a14:useLocalDpi xmlns:a14="http://schemas.microsoft.com/office/drawing/2010/main" val="0"/>
              </a:ext>
            </a:extLst>
          </a:blip>
          <a:srcRect l="16675" r="24844"/>
          <a:stretch/>
        </p:blipFill>
        <p:spPr bwMode="auto">
          <a:xfrm>
            <a:off x="6028266" y="1430277"/>
            <a:ext cx="5671459" cy="484893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No description availab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6888" y="4167831"/>
            <a:ext cx="4222768" cy="2111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3926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Harvested Product</a:t>
            </a:r>
            <a:endParaRPr lang="en-NZ"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t="9942" r="18076"/>
          <a:stretch/>
        </p:blipFill>
        <p:spPr>
          <a:xfrm>
            <a:off x="4551441" y="2946400"/>
            <a:ext cx="4795759" cy="2965450"/>
          </a:xfrm>
        </p:spPr>
      </p:pic>
    </p:spTree>
    <p:extLst>
      <p:ext uri="{BB962C8B-B14F-4D97-AF65-F5344CB8AC3E}">
        <p14:creationId xmlns:p14="http://schemas.microsoft.com/office/powerpoint/2010/main" val="14227408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Skill Development-Students</a:t>
            </a:r>
            <a:endParaRPr lang="en-NZ" dirty="0"/>
          </a:p>
        </p:txBody>
      </p:sp>
      <p:sp>
        <p:nvSpPr>
          <p:cNvPr id="3" name="Content Placeholder 2"/>
          <p:cNvSpPr>
            <a:spLocks noGrp="1"/>
          </p:cNvSpPr>
          <p:nvPr>
            <p:ph idx="1"/>
          </p:nvPr>
        </p:nvSpPr>
        <p:spPr>
          <a:xfrm>
            <a:off x="2589212" y="1264555"/>
            <a:ext cx="8915400" cy="428978"/>
          </a:xfrm>
        </p:spPr>
        <p:txBody>
          <a:bodyPr>
            <a:noAutofit/>
          </a:bodyPr>
          <a:lstStyle/>
          <a:p>
            <a:r>
              <a:rPr lang="en-US" sz="2000" dirty="0" smtClean="0"/>
              <a:t>Industrial Training at </a:t>
            </a:r>
            <a:r>
              <a:rPr lang="en-US" sz="2000" dirty="0" err="1" smtClean="0"/>
              <a:t>Juncao</a:t>
            </a:r>
            <a:r>
              <a:rPr lang="en-US" sz="2000" dirty="0" smtClean="0"/>
              <a:t> Training base </a:t>
            </a:r>
            <a:r>
              <a:rPr lang="en-US" sz="2000" dirty="0" err="1" smtClean="0"/>
              <a:t>Legalega</a:t>
            </a:r>
            <a:r>
              <a:rPr lang="en-US" sz="2000" dirty="0" smtClean="0"/>
              <a:t> </a:t>
            </a:r>
            <a:r>
              <a:rPr lang="en-US" sz="2000" dirty="0" err="1" smtClean="0"/>
              <a:t>Nadi</a:t>
            </a:r>
            <a:endParaRPr lang="en-US" sz="2000" dirty="0" smtClean="0"/>
          </a:p>
          <a:p>
            <a:pPr marL="0" indent="0">
              <a:buNone/>
            </a:pPr>
            <a:r>
              <a:rPr lang="en-US" sz="2000" dirty="0" smtClean="0"/>
              <a:t> </a:t>
            </a:r>
            <a:endParaRPr lang="en-NZ" sz="2000" dirty="0"/>
          </a:p>
        </p:txBody>
      </p:sp>
      <p:pic>
        <p:nvPicPr>
          <p:cNvPr id="5124" name="Picture 4" descr="May be an image of 3 peop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0039" y="1693534"/>
            <a:ext cx="3311142" cy="248335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May be an image of 5 people and puffball mushro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6117" y="1693533"/>
            <a:ext cx="3311143" cy="2483357"/>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May be an image of 5 peop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2196" y="1693533"/>
            <a:ext cx="3311142" cy="2483357"/>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May be an image of 3 people, people studying, slow loris and text that says 'AIRTEC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0039" y="4278488"/>
            <a:ext cx="3311142" cy="2483357"/>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May be an image of 4 people, hospital and tex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76116" y="4294252"/>
            <a:ext cx="3311143" cy="2483357"/>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May be an image of 2 people, shiitake mushrooms, mushroom and puffball mushroo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82194" y="4294252"/>
            <a:ext cx="3311144" cy="2483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23174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Skill Development- </a:t>
            </a:r>
            <a:r>
              <a:rPr lang="en-US" dirty="0" smtClean="0"/>
              <a:t>Teachers</a:t>
            </a:r>
            <a:br>
              <a:rPr lang="en-US" dirty="0" smtClean="0"/>
            </a:br>
            <a:r>
              <a:rPr lang="en-US" sz="2000" dirty="0" smtClean="0"/>
              <a:t>Training at </a:t>
            </a:r>
            <a:r>
              <a:rPr lang="en-US" sz="2000" b="1" dirty="0" smtClean="0"/>
              <a:t>Fujian Agricultural and Forestry University </a:t>
            </a:r>
            <a:r>
              <a:rPr lang="en-US" sz="2000" dirty="0" smtClean="0"/>
              <a:t>in Fuzhou </a:t>
            </a:r>
            <a:r>
              <a:rPr lang="en-US" sz="2000" b="1" dirty="0" smtClean="0"/>
              <a:t>China</a:t>
            </a:r>
            <a:endParaRPr lang="en-NZ" b="1" dirty="0"/>
          </a:p>
        </p:txBody>
      </p:sp>
      <p:pic>
        <p:nvPicPr>
          <p:cNvPr id="6146" name="Picture 2" descr="Open photo"/>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87022" y="1724908"/>
            <a:ext cx="5630477" cy="282222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Open ph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6932" y="1724908"/>
            <a:ext cx="5644445" cy="2822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3371303"/>
      </p:ext>
    </p:extLst>
  </p:cSld>
  <p:clrMapOvr>
    <a:masterClrMapping/>
  </p:clrMapOvr>
  <p:timing>
    <p:tnLst>
      <p:par>
        <p:cTn id="1" dur="indefinite" restart="never" nodeType="tmRoot"/>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8963</TotalTime>
  <Words>343</Words>
  <Application>Microsoft Office PowerPoint</Application>
  <PresentationFormat>Widescreen</PresentationFormat>
  <Paragraphs>26</Paragraphs>
  <Slides>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Century Gothic</vt:lpstr>
      <vt:lpstr>Maiandra GD</vt:lpstr>
      <vt:lpstr>Wingdings 3</vt:lpstr>
      <vt:lpstr>Wisp</vt:lpstr>
      <vt:lpstr>VOTUALEVU  COLLEGE</vt:lpstr>
      <vt:lpstr>VOTUALEVU COLLEGE VOCATIONAL AGRICULTURE</vt:lpstr>
      <vt:lpstr>Harvesting &amp; Processing of Juncao Grass </vt:lpstr>
      <vt:lpstr>Mixing ,Bagging and Sterilization of Substrate </vt:lpstr>
      <vt:lpstr>Inoculation &amp; Incubation of Fruiting Substrates </vt:lpstr>
      <vt:lpstr>Final Product</vt:lpstr>
      <vt:lpstr>Harvested Product</vt:lpstr>
      <vt:lpstr>Skill Development-Students</vt:lpstr>
      <vt:lpstr>Skill Development- Teachers Training at Fujian Agricultural and Forestry University in Fuzhou China</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Microsoft account</cp:lastModifiedBy>
  <cp:revision>39</cp:revision>
  <dcterms:created xsi:type="dcterms:W3CDTF">2023-07-09T10:26:16Z</dcterms:created>
  <dcterms:modified xsi:type="dcterms:W3CDTF">2024-02-18T09:07:03Z</dcterms:modified>
</cp:coreProperties>
</file>