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85" r:id="rId11"/>
    <p:sldId id="265" r:id="rId12"/>
    <p:sldId id="266" r:id="rId13"/>
    <p:sldId id="267" r:id="rId14"/>
    <p:sldId id="268"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F50226-6C2E-4977-915D-3C1C61F8BFE4}">
          <p14:sldIdLst>
            <p14:sldId id="256"/>
            <p14:sldId id="257"/>
            <p14:sldId id="258"/>
            <p14:sldId id="259"/>
            <p14:sldId id="260"/>
            <p14:sldId id="261"/>
            <p14:sldId id="262"/>
            <p14:sldId id="263"/>
            <p14:sldId id="264"/>
            <p14:sldId id="285"/>
            <p14:sldId id="265"/>
            <p14:sldId id="266"/>
            <p14:sldId id="267"/>
            <p14:sldId id="268"/>
            <p14:sldId id="270"/>
            <p14:sldId id="271"/>
            <p14:sldId id="272"/>
            <p14:sldId id="274"/>
            <p14:sldId id="273"/>
            <p14:sldId id="275"/>
            <p14:sldId id="276"/>
          </p14:sldIdLst>
        </p14:section>
        <p14:section name="Untitled Section" id="{1A1AE966-B540-4FA2-910C-44B9A178C2E4}">
          <p14:sldIdLst>
            <p14:sldId id="277"/>
            <p14:sldId id="278"/>
            <p14:sldId id="279"/>
            <p14:sldId id="280"/>
            <p14:sldId id="281"/>
            <p14:sldId id="282"/>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095"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sorterViewPr>
    <p:cViewPr>
      <p:scale>
        <a:sx n="100" d="100"/>
        <a:sy n="100" d="100"/>
      </p:scale>
      <p:origin x="0" y="-5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50-44F9-B600-D210075565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50-44F9-B600-D210075565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50-44F9-B600-D210075565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50-44F9-B600-D2100755653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50-44F9-B600-D21007556535}"/>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50-44F9-B600-D21007556535}"/>
                </c:ext>
              </c:extLst>
            </c:dLbl>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50-44F9-B600-D21007556535}"/>
                </c:ext>
              </c:extLst>
            </c:dLbl>
            <c:dLbl>
              <c:idx val="2"/>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50-44F9-B600-D21007556535}"/>
                </c:ext>
              </c:extLst>
            </c:dLbl>
            <c:dLbl>
              <c:idx val="3"/>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50-44F9-B600-D21007556535}"/>
                </c:ext>
              </c:extLst>
            </c:dLbl>
            <c:dLbl>
              <c:idx val="4"/>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50-44F9-B600-D210075565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NG"/>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Cattle</c:v>
                </c:pt>
                <c:pt idx="1">
                  <c:v>Sheep</c:v>
                </c:pt>
                <c:pt idx="2">
                  <c:v>Goats</c:v>
                </c:pt>
                <c:pt idx="3">
                  <c:v>Pigs</c:v>
                </c:pt>
                <c:pt idx="4">
                  <c:v>Poultry</c:v>
                </c:pt>
              </c:strCache>
            </c:strRef>
          </c:cat>
          <c:val>
            <c:numRef>
              <c:f>Sheet1!$B$2:$B$6</c:f>
              <c:numCache>
                <c:formatCode>#,##0</c:formatCode>
                <c:ptCount val="5"/>
                <c:pt idx="0">
                  <c:v>22378374</c:v>
                </c:pt>
                <c:pt idx="1">
                  <c:v>53061143</c:v>
                </c:pt>
                <c:pt idx="2">
                  <c:v>99879799</c:v>
                </c:pt>
                <c:pt idx="3">
                  <c:v>9299563</c:v>
                </c:pt>
                <c:pt idx="4">
                  <c:v>425790456</c:v>
                </c:pt>
              </c:numCache>
            </c:numRef>
          </c:val>
          <c:extLst>
            <c:ext xmlns:c16="http://schemas.microsoft.com/office/drawing/2014/chart" uri="{C3380CC4-5D6E-409C-BE32-E72D297353CC}">
              <c16:uniqueId val="{0000000A-D250-44F9-B600-D2100755653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NG"/>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7C8347F-45D7-4F53-923B-923812595755}" type="datetimeFigureOut">
              <a:rPr lang="en-NG" smtClean="0"/>
              <a:t>14/12/2023</a:t>
            </a:fld>
            <a:endParaRPr lang="en-NG"/>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NG"/>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NG"/>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20DBA0C-A9FA-4550-AE26-342694E6649C}" type="slidenum">
              <a:rPr lang="en-NG" smtClean="0"/>
              <a:t>‹#›</a:t>
            </a:fld>
            <a:endParaRPr lang="en-NG"/>
          </a:p>
        </p:txBody>
      </p:sp>
    </p:spTree>
    <p:extLst>
      <p:ext uri="{BB962C8B-B14F-4D97-AF65-F5344CB8AC3E}">
        <p14:creationId xmlns:p14="http://schemas.microsoft.com/office/powerpoint/2010/main" val="177458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A20DBA0C-A9FA-4550-AE26-342694E6649C}" type="slidenum">
              <a:rPr lang="en-NG" smtClean="0"/>
              <a:t>25</a:t>
            </a:fld>
            <a:endParaRPr lang="en-NG"/>
          </a:p>
        </p:txBody>
      </p:sp>
    </p:spTree>
    <p:extLst>
      <p:ext uri="{BB962C8B-B14F-4D97-AF65-F5344CB8AC3E}">
        <p14:creationId xmlns:p14="http://schemas.microsoft.com/office/powerpoint/2010/main" val="50376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a:xfrm>
            <a:off x="5332412" y="5883275"/>
            <a:ext cx="4324044" cy="365125"/>
          </a:xfrm>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186454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F25EF-800E-4135-8865-8192C1804FD5}" type="datetimeFigureOut">
              <a:rPr lang="en-NG" smtClean="0"/>
              <a:t>14/12/2023</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3416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57646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225792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383053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201782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1544409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384243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367355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a:xfrm>
            <a:off x="10951856" y="5867131"/>
            <a:ext cx="551167" cy="365125"/>
          </a:xfrm>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225985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F25EF-800E-4135-8865-8192C1804FD5}" type="datetimeFigureOut">
              <a:rPr lang="en-NG" smtClean="0"/>
              <a:t>14/12/2023</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313186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1F25EF-800E-4135-8865-8192C1804FD5}" type="datetimeFigureOut">
              <a:rPr lang="en-NG" smtClean="0"/>
              <a:t>14/12/2023</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355904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1F25EF-800E-4135-8865-8192C1804FD5}" type="datetimeFigureOut">
              <a:rPr lang="en-NG" smtClean="0"/>
              <a:t>14/12/2023</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366935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1F25EF-800E-4135-8865-8192C1804FD5}" type="datetimeFigureOut">
              <a:rPr lang="en-NG" smtClean="0"/>
              <a:t>14/12/2023</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72913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25EF-800E-4135-8865-8192C1804FD5}" type="datetimeFigureOut">
              <a:rPr lang="en-NG" smtClean="0"/>
              <a:t>14/12/2023</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114426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F25EF-800E-4135-8865-8192C1804FD5}" type="datetimeFigureOut">
              <a:rPr lang="en-NG" smtClean="0"/>
              <a:t>14/12/2023</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108379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1F25EF-800E-4135-8865-8192C1804FD5}" type="datetimeFigureOut">
              <a:rPr lang="en-NG" smtClean="0"/>
              <a:t>14/12/2023</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851C68F7-5257-4A13-851B-C10E20CC008D}" type="slidenum">
              <a:rPr lang="en-NG" smtClean="0"/>
              <a:t>‹#›</a:t>
            </a:fld>
            <a:endParaRPr lang="en-NG"/>
          </a:p>
        </p:txBody>
      </p:sp>
    </p:spTree>
    <p:extLst>
      <p:ext uri="{BB962C8B-B14F-4D97-AF65-F5344CB8AC3E}">
        <p14:creationId xmlns:p14="http://schemas.microsoft.com/office/powerpoint/2010/main" val="141537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1F25EF-800E-4135-8865-8192C1804FD5}" type="datetimeFigureOut">
              <a:rPr lang="en-NG" smtClean="0"/>
              <a:t>14/12/2023</a:t>
            </a:fld>
            <a:endParaRPr lang="en-NG"/>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NG"/>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1C68F7-5257-4A13-851B-C10E20CC008D}" type="slidenum">
              <a:rPr lang="en-NG" smtClean="0"/>
              <a:t>‹#›</a:t>
            </a:fld>
            <a:endParaRPr lang="en-NG"/>
          </a:p>
        </p:txBody>
      </p:sp>
    </p:spTree>
    <p:extLst>
      <p:ext uri="{BB962C8B-B14F-4D97-AF65-F5344CB8AC3E}">
        <p14:creationId xmlns:p14="http://schemas.microsoft.com/office/powerpoint/2010/main" val="1523051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f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101E2904-2CB5-BBA1-242B-ED15F29DA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492" y="0"/>
            <a:ext cx="3552825" cy="1285875"/>
          </a:xfrm>
          <a:prstGeom prst="rect">
            <a:avLst/>
          </a:prstGeom>
        </p:spPr>
      </p:pic>
      <p:pic>
        <p:nvPicPr>
          <p:cNvPr id="9" name="Picture 8" descr="A red and gold emblem with stars and a red circle&#10;&#10;Description automatically generated">
            <a:extLst>
              <a:ext uri="{FF2B5EF4-FFF2-40B4-BE49-F238E27FC236}">
                <a16:creationId xmlns:a16="http://schemas.microsoft.com/office/drawing/2014/main" id="{B5086382-78EE-B146-D321-1FDF3E5E2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626" y="0"/>
            <a:ext cx="1095998" cy="742123"/>
          </a:xfrm>
          <a:prstGeom prst="rect">
            <a:avLst/>
          </a:prstGeom>
        </p:spPr>
      </p:pic>
      <p:sp>
        <p:nvSpPr>
          <p:cNvPr id="10" name="TextBox 9">
            <a:extLst>
              <a:ext uri="{FF2B5EF4-FFF2-40B4-BE49-F238E27FC236}">
                <a16:creationId xmlns:a16="http://schemas.microsoft.com/office/drawing/2014/main" id="{6BDB5A5A-FE68-AE6E-6E1A-747A18B13CC9}"/>
              </a:ext>
            </a:extLst>
          </p:cNvPr>
          <p:cNvSpPr txBox="1"/>
          <p:nvPr/>
        </p:nvSpPr>
        <p:spPr>
          <a:xfrm>
            <a:off x="5858081" y="742123"/>
            <a:ext cx="4572000" cy="523220"/>
          </a:xfrm>
          <a:prstGeom prst="rect">
            <a:avLst/>
          </a:prstGeom>
          <a:noFill/>
        </p:spPr>
        <p:txBody>
          <a:bodyPr wrap="square" rtlCol="0">
            <a:spAutoFit/>
          </a:bodyPr>
          <a:lstStyle/>
          <a:p>
            <a:r>
              <a:rPr lang="en-US" sz="1400" dirty="0"/>
              <a:t>Mission of the People’s Republic of China </a:t>
            </a:r>
          </a:p>
          <a:p>
            <a:r>
              <a:rPr lang="en-US" sz="1400" dirty="0"/>
              <a:t>		to the African Union</a:t>
            </a:r>
            <a:endParaRPr lang="en-NG" sz="1400" dirty="0"/>
          </a:p>
        </p:txBody>
      </p:sp>
      <p:pic>
        <p:nvPicPr>
          <p:cNvPr id="12" name="Picture 11">
            <a:extLst>
              <a:ext uri="{FF2B5EF4-FFF2-40B4-BE49-F238E27FC236}">
                <a16:creationId xmlns:a16="http://schemas.microsoft.com/office/drawing/2014/main" id="{D63D0EE9-94E4-59AC-1B61-46848A5F5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9139" y="0"/>
            <a:ext cx="1742661" cy="1285875"/>
          </a:xfrm>
          <a:prstGeom prst="rect">
            <a:avLst/>
          </a:prstGeom>
        </p:spPr>
      </p:pic>
      <p:sp>
        <p:nvSpPr>
          <p:cNvPr id="13" name="TextBox 12">
            <a:extLst>
              <a:ext uri="{FF2B5EF4-FFF2-40B4-BE49-F238E27FC236}">
                <a16:creationId xmlns:a16="http://schemas.microsoft.com/office/drawing/2014/main" id="{08EF7C44-1338-3EA8-C6DA-2FECE657CBF7}"/>
              </a:ext>
            </a:extLst>
          </p:cNvPr>
          <p:cNvSpPr txBox="1"/>
          <p:nvPr/>
        </p:nvSpPr>
        <p:spPr>
          <a:xfrm>
            <a:off x="1948070" y="2351782"/>
            <a:ext cx="10243930" cy="523220"/>
          </a:xfrm>
          <a:prstGeom prst="rect">
            <a:avLst/>
          </a:prstGeom>
          <a:noFill/>
        </p:spPr>
        <p:txBody>
          <a:bodyPr wrap="square" rtlCol="0">
            <a:spAutoFit/>
          </a:bodyPr>
          <a:lstStyle/>
          <a:p>
            <a:r>
              <a:rPr lang="en-US" sz="2800" b="1" dirty="0"/>
              <a:t>Mobilizing Juncao Technology for Livestock Production in Nigeria</a:t>
            </a:r>
            <a:endParaRPr lang="en-NG" sz="2800" b="1" dirty="0"/>
          </a:p>
        </p:txBody>
      </p:sp>
      <p:sp>
        <p:nvSpPr>
          <p:cNvPr id="14" name="TextBox 13">
            <a:extLst>
              <a:ext uri="{FF2B5EF4-FFF2-40B4-BE49-F238E27FC236}">
                <a16:creationId xmlns:a16="http://schemas.microsoft.com/office/drawing/2014/main" id="{A2891399-905A-6DA8-E0D2-929A99707FB0}"/>
              </a:ext>
            </a:extLst>
          </p:cNvPr>
          <p:cNvSpPr txBox="1"/>
          <p:nvPr/>
        </p:nvSpPr>
        <p:spPr>
          <a:xfrm>
            <a:off x="3709572" y="4038385"/>
            <a:ext cx="6159567" cy="707886"/>
          </a:xfrm>
          <a:prstGeom prst="rect">
            <a:avLst/>
          </a:prstGeom>
          <a:noFill/>
        </p:spPr>
        <p:txBody>
          <a:bodyPr wrap="square" rtlCol="0">
            <a:spAutoFit/>
          </a:bodyPr>
          <a:lstStyle/>
          <a:p>
            <a:pPr algn="ctr"/>
            <a:r>
              <a:rPr lang="en-US" sz="2000" b="1" dirty="0">
                <a:solidFill>
                  <a:srgbClr val="002060"/>
                </a:solidFill>
              </a:rPr>
              <a:t>Prof. Gurama Abubakar Umar</a:t>
            </a:r>
          </a:p>
          <a:p>
            <a:pPr algn="ctr"/>
            <a:r>
              <a:rPr lang="en-US" sz="2000" dirty="0"/>
              <a:t>Federal University of </a:t>
            </a:r>
            <a:r>
              <a:rPr lang="en-US" sz="2000" dirty="0" err="1"/>
              <a:t>Kashere</a:t>
            </a:r>
            <a:r>
              <a:rPr lang="en-US" sz="2000" dirty="0"/>
              <a:t>, Gombe State-Nigeria.</a:t>
            </a:r>
            <a:endParaRPr lang="en-NG" sz="2000" dirty="0"/>
          </a:p>
        </p:txBody>
      </p:sp>
      <p:sp>
        <p:nvSpPr>
          <p:cNvPr id="15" name="TextBox 14">
            <a:extLst>
              <a:ext uri="{FF2B5EF4-FFF2-40B4-BE49-F238E27FC236}">
                <a16:creationId xmlns:a16="http://schemas.microsoft.com/office/drawing/2014/main" id="{7966E107-7228-36DD-44A5-AB8180FEDA9C}"/>
              </a:ext>
            </a:extLst>
          </p:cNvPr>
          <p:cNvSpPr txBox="1"/>
          <p:nvPr/>
        </p:nvSpPr>
        <p:spPr>
          <a:xfrm>
            <a:off x="6711857" y="5565329"/>
            <a:ext cx="4572000" cy="338554"/>
          </a:xfrm>
          <a:prstGeom prst="rect">
            <a:avLst/>
          </a:prstGeom>
          <a:noFill/>
        </p:spPr>
        <p:txBody>
          <a:bodyPr wrap="square" rtlCol="0">
            <a:spAutoFit/>
          </a:bodyPr>
          <a:lstStyle/>
          <a:p>
            <a:r>
              <a:rPr lang="en-US" sz="1600" b="1" dirty="0"/>
              <a:t>UNCC-ADDIS ABABA 2023</a:t>
            </a:r>
            <a:endParaRPr lang="en-NG" sz="1600" b="1" dirty="0"/>
          </a:p>
        </p:txBody>
      </p:sp>
      <p:sp>
        <p:nvSpPr>
          <p:cNvPr id="2" name="TextBox 1">
            <a:extLst>
              <a:ext uri="{FF2B5EF4-FFF2-40B4-BE49-F238E27FC236}">
                <a16:creationId xmlns:a16="http://schemas.microsoft.com/office/drawing/2014/main" id="{84156FD7-12F3-9F94-B8B1-050400C8E892}"/>
              </a:ext>
            </a:extLst>
          </p:cNvPr>
          <p:cNvSpPr txBox="1"/>
          <p:nvPr/>
        </p:nvSpPr>
        <p:spPr>
          <a:xfrm>
            <a:off x="4253869" y="5079064"/>
            <a:ext cx="8261684" cy="523220"/>
          </a:xfrm>
          <a:prstGeom prst="rect">
            <a:avLst/>
          </a:prstGeom>
          <a:noFill/>
        </p:spPr>
        <p:txBody>
          <a:bodyPr wrap="square" rtlCol="0">
            <a:spAutoFit/>
          </a:bodyPr>
          <a:lstStyle/>
          <a:p>
            <a:r>
              <a:rPr lang="en-US" sz="1400" b="1" dirty="0"/>
              <a:t>Second Regional Workshop on “Applications of Juncao Technology and it’s Contribution to the Achievement of Sustainable Agriculture and the Sustainable Development Goals in Africa” </a:t>
            </a:r>
            <a:endParaRPr lang="en-NG" sz="1400" b="1" dirty="0"/>
          </a:p>
        </p:txBody>
      </p:sp>
      <p:sp>
        <p:nvSpPr>
          <p:cNvPr id="3" name="TextBox 2">
            <a:extLst>
              <a:ext uri="{FF2B5EF4-FFF2-40B4-BE49-F238E27FC236}">
                <a16:creationId xmlns:a16="http://schemas.microsoft.com/office/drawing/2014/main" id="{4E0E8159-FE49-9664-F6C5-466F19F82E0D}"/>
              </a:ext>
            </a:extLst>
          </p:cNvPr>
          <p:cNvSpPr txBox="1"/>
          <p:nvPr/>
        </p:nvSpPr>
        <p:spPr>
          <a:xfrm>
            <a:off x="6234754" y="4728002"/>
            <a:ext cx="2355742" cy="369332"/>
          </a:xfrm>
          <a:prstGeom prst="rect">
            <a:avLst/>
          </a:prstGeom>
          <a:noFill/>
        </p:spPr>
        <p:txBody>
          <a:bodyPr wrap="square" rtlCol="0">
            <a:spAutoFit/>
          </a:bodyPr>
          <a:lstStyle/>
          <a:p>
            <a:r>
              <a:rPr lang="en-US" dirty="0">
                <a:solidFill>
                  <a:srgbClr val="0070C0"/>
                </a:solidFill>
              </a:rPr>
              <a:t>Presented at</a:t>
            </a:r>
            <a:endParaRPr lang="en-NG" dirty="0">
              <a:solidFill>
                <a:srgbClr val="0070C0"/>
              </a:solidFill>
            </a:endParaRPr>
          </a:p>
        </p:txBody>
      </p:sp>
    </p:spTree>
    <p:extLst>
      <p:ext uri="{BB962C8B-B14F-4D97-AF65-F5344CB8AC3E}">
        <p14:creationId xmlns:p14="http://schemas.microsoft.com/office/powerpoint/2010/main" val="103948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ll grass growing in a field&#10;&#10;Description automatically generated">
            <a:extLst>
              <a:ext uri="{FF2B5EF4-FFF2-40B4-BE49-F238E27FC236}">
                <a16:creationId xmlns:a16="http://schemas.microsoft.com/office/drawing/2014/main" id="{F3EF5BD8-2E47-C638-6F7F-A811A84EF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213" y="1446663"/>
            <a:ext cx="4985574" cy="4339988"/>
          </a:xfrm>
          <a:prstGeom prst="rect">
            <a:avLst/>
          </a:prstGeom>
        </p:spPr>
      </p:pic>
      <p:sp>
        <p:nvSpPr>
          <p:cNvPr id="5" name="TextBox 4">
            <a:extLst>
              <a:ext uri="{FF2B5EF4-FFF2-40B4-BE49-F238E27FC236}">
                <a16:creationId xmlns:a16="http://schemas.microsoft.com/office/drawing/2014/main" id="{8B260E46-98AD-1F4E-814F-082F7CA49E6C}"/>
              </a:ext>
            </a:extLst>
          </p:cNvPr>
          <p:cNvSpPr txBox="1"/>
          <p:nvPr/>
        </p:nvSpPr>
        <p:spPr>
          <a:xfrm>
            <a:off x="3429639" y="5786651"/>
            <a:ext cx="3756300" cy="400110"/>
          </a:xfrm>
          <a:prstGeom prst="rect">
            <a:avLst/>
          </a:prstGeom>
          <a:noFill/>
        </p:spPr>
        <p:txBody>
          <a:bodyPr wrap="square" rtlCol="0">
            <a:spAutoFit/>
          </a:bodyPr>
          <a:lstStyle/>
          <a:p>
            <a:r>
              <a:rPr lang="en-US" sz="2000" dirty="0"/>
              <a:t>Juncao grass</a:t>
            </a:r>
            <a:endParaRPr lang="en-NG" sz="2000" dirty="0"/>
          </a:p>
        </p:txBody>
      </p:sp>
      <p:sp>
        <p:nvSpPr>
          <p:cNvPr id="6" name="Content Placeholder 2">
            <a:extLst>
              <a:ext uri="{FF2B5EF4-FFF2-40B4-BE49-F238E27FC236}">
                <a16:creationId xmlns:a16="http://schemas.microsoft.com/office/drawing/2014/main" id="{69EF1A96-C660-2307-782B-10D17246B063}"/>
              </a:ext>
            </a:extLst>
          </p:cNvPr>
          <p:cNvSpPr>
            <a:spLocks noGrp="1"/>
          </p:cNvSpPr>
          <p:nvPr>
            <p:ph idx="1"/>
          </p:nvPr>
        </p:nvSpPr>
        <p:spPr>
          <a:xfrm>
            <a:off x="6572612" y="1866899"/>
            <a:ext cx="5619388" cy="3124201"/>
          </a:xfrm>
        </p:spPr>
        <p:txBody>
          <a:bodyPr>
            <a:noAutofit/>
          </a:bodyPr>
          <a:lstStyle/>
          <a:p>
            <a:r>
              <a:rPr lang="en-US" sz="2300" dirty="0"/>
              <a:t>Nigeria has had very laudable agricultural policies and schemes, but food security has not been guaranteed  </a:t>
            </a:r>
          </a:p>
          <a:p>
            <a:r>
              <a:rPr lang="en-US" sz="2300" dirty="0"/>
              <a:t>The solution to some of the challenges to livestock production lies with the Juncao technology </a:t>
            </a:r>
          </a:p>
          <a:p>
            <a:pPr marL="0" indent="0">
              <a:buNone/>
            </a:pPr>
            <a:endParaRPr lang="en-US" sz="2300" dirty="0"/>
          </a:p>
        </p:txBody>
      </p:sp>
    </p:spTree>
    <p:extLst>
      <p:ext uri="{BB962C8B-B14F-4D97-AF65-F5344CB8AC3E}">
        <p14:creationId xmlns:p14="http://schemas.microsoft.com/office/powerpoint/2010/main" val="328170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149849-ACE4-08D2-EFD0-27409E3F2831}"/>
              </a:ext>
            </a:extLst>
          </p:cNvPr>
          <p:cNvSpPr>
            <a:spLocks noGrp="1"/>
          </p:cNvSpPr>
          <p:nvPr>
            <p:ph type="title"/>
          </p:nvPr>
        </p:nvSpPr>
        <p:spPr>
          <a:xfrm>
            <a:off x="1780798" y="180833"/>
            <a:ext cx="10018713" cy="829101"/>
          </a:xfrm>
        </p:spPr>
        <p:txBody>
          <a:bodyPr>
            <a:normAutofit/>
          </a:bodyPr>
          <a:lstStyle/>
          <a:p>
            <a:r>
              <a:rPr lang="en-US" sz="3600" dirty="0"/>
              <a:t> Juncao Technology Adoption Strategies </a:t>
            </a:r>
            <a:endParaRPr lang="en-NG" sz="3600" dirty="0"/>
          </a:p>
        </p:txBody>
      </p:sp>
      <p:sp>
        <p:nvSpPr>
          <p:cNvPr id="9" name="Arrow: Right 8">
            <a:extLst>
              <a:ext uri="{FF2B5EF4-FFF2-40B4-BE49-F238E27FC236}">
                <a16:creationId xmlns:a16="http://schemas.microsoft.com/office/drawing/2014/main" id="{F8926442-6E4B-B13A-4D3A-A92B6025D710}"/>
              </a:ext>
            </a:extLst>
          </p:cNvPr>
          <p:cNvSpPr/>
          <p:nvPr/>
        </p:nvSpPr>
        <p:spPr>
          <a:xfrm rot="5400000">
            <a:off x="2497540" y="1678675"/>
            <a:ext cx="1146412" cy="436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0" name="TextBox 9">
            <a:extLst>
              <a:ext uri="{FF2B5EF4-FFF2-40B4-BE49-F238E27FC236}">
                <a16:creationId xmlns:a16="http://schemas.microsoft.com/office/drawing/2014/main" id="{4A57D78F-CB96-32B1-1086-FDA2A2E13281}"/>
              </a:ext>
            </a:extLst>
          </p:cNvPr>
          <p:cNvSpPr txBox="1"/>
          <p:nvPr/>
        </p:nvSpPr>
        <p:spPr>
          <a:xfrm>
            <a:off x="2524836" y="2470246"/>
            <a:ext cx="1282890" cy="369332"/>
          </a:xfrm>
          <a:prstGeom prst="rect">
            <a:avLst/>
          </a:prstGeom>
          <a:noFill/>
        </p:spPr>
        <p:txBody>
          <a:bodyPr wrap="square" rtlCol="0">
            <a:spAutoFit/>
          </a:bodyPr>
          <a:lstStyle/>
          <a:p>
            <a:r>
              <a:rPr lang="en-US" dirty="0"/>
              <a:t>Awareness </a:t>
            </a:r>
            <a:endParaRPr lang="en-NG" dirty="0"/>
          </a:p>
        </p:txBody>
      </p:sp>
      <p:sp>
        <p:nvSpPr>
          <p:cNvPr id="12" name="TextBox 11">
            <a:extLst>
              <a:ext uri="{FF2B5EF4-FFF2-40B4-BE49-F238E27FC236}">
                <a16:creationId xmlns:a16="http://schemas.microsoft.com/office/drawing/2014/main" id="{A0EF2375-1479-A9E1-5967-3FE49B1226EC}"/>
              </a:ext>
            </a:extLst>
          </p:cNvPr>
          <p:cNvSpPr txBox="1"/>
          <p:nvPr/>
        </p:nvSpPr>
        <p:spPr>
          <a:xfrm>
            <a:off x="4544704" y="2470246"/>
            <a:ext cx="1282890" cy="369332"/>
          </a:xfrm>
          <a:prstGeom prst="rect">
            <a:avLst/>
          </a:prstGeom>
          <a:noFill/>
        </p:spPr>
        <p:txBody>
          <a:bodyPr wrap="square" rtlCol="0">
            <a:spAutoFit/>
          </a:bodyPr>
          <a:lstStyle/>
          <a:p>
            <a:r>
              <a:rPr lang="en-US" dirty="0"/>
              <a:t>Interest</a:t>
            </a:r>
            <a:endParaRPr lang="en-NG" dirty="0"/>
          </a:p>
        </p:txBody>
      </p:sp>
      <p:sp>
        <p:nvSpPr>
          <p:cNvPr id="13" name="Arrow: Right 12">
            <a:extLst>
              <a:ext uri="{FF2B5EF4-FFF2-40B4-BE49-F238E27FC236}">
                <a16:creationId xmlns:a16="http://schemas.microsoft.com/office/drawing/2014/main" id="{4206D8D7-2BF1-D8A5-0D1E-E1076185A5CD}"/>
              </a:ext>
            </a:extLst>
          </p:cNvPr>
          <p:cNvSpPr/>
          <p:nvPr/>
        </p:nvSpPr>
        <p:spPr>
          <a:xfrm>
            <a:off x="5446592" y="2485624"/>
            <a:ext cx="818868" cy="371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6" name="TextBox 15">
            <a:extLst>
              <a:ext uri="{FF2B5EF4-FFF2-40B4-BE49-F238E27FC236}">
                <a16:creationId xmlns:a16="http://schemas.microsoft.com/office/drawing/2014/main" id="{42377B24-F3B5-83B8-F5C5-729FCA58D3E1}"/>
              </a:ext>
            </a:extLst>
          </p:cNvPr>
          <p:cNvSpPr txBox="1"/>
          <p:nvPr/>
        </p:nvSpPr>
        <p:spPr>
          <a:xfrm>
            <a:off x="6290159" y="2485624"/>
            <a:ext cx="1282890" cy="369332"/>
          </a:xfrm>
          <a:prstGeom prst="rect">
            <a:avLst/>
          </a:prstGeom>
          <a:noFill/>
        </p:spPr>
        <p:txBody>
          <a:bodyPr wrap="square" rtlCol="0">
            <a:spAutoFit/>
          </a:bodyPr>
          <a:lstStyle/>
          <a:p>
            <a:r>
              <a:rPr lang="en-US" dirty="0"/>
              <a:t>Trial </a:t>
            </a:r>
            <a:endParaRPr lang="en-NG" dirty="0"/>
          </a:p>
        </p:txBody>
      </p:sp>
      <p:sp>
        <p:nvSpPr>
          <p:cNvPr id="17" name="Arrow: Right 16">
            <a:extLst>
              <a:ext uri="{FF2B5EF4-FFF2-40B4-BE49-F238E27FC236}">
                <a16:creationId xmlns:a16="http://schemas.microsoft.com/office/drawing/2014/main" id="{53A66A02-6DB7-9B5A-AC7B-9EF7A23D4622}"/>
              </a:ext>
            </a:extLst>
          </p:cNvPr>
          <p:cNvSpPr/>
          <p:nvPr/>
        </p:nvSpPr>
        <p:spPr>
          <a:xfrm>
            <a:off x="3725837" y="2436547"/>
            <a:ext cx="818867" cy="436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8" name="Arrow: Right 17">
            <a:extLst>
              <a:ext uri="{FF2B5EF4-FFF2-40B4-BE49-F238E27FC236}">
                <a16:creationId xmlns:a16="http://schemas.microsoft.com/office/drawing/2014/main" id="{043DCBDF-88C1-648E-1937-517561D17654}"/>
              </a:ext>
            </a:extLst>
          </p:cNvPr>
          <p:cNvSpPr/>
          <p:nvPr/>
        </p:nvSpPr>
        <p:spPr>
          <a:xfrm>
            <a:off x="6931604" y="2470244"/>
            <a:ext cx="932597" cy="3693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9" name="TextBox 18">
            <a:extLst>
              <a:ext uri="{FF2B5EF4-FFF2-40B4-BE49-F238E27FC236}">
                <a16:creationId xmlns:a16="http://schemas.microsoft.com/office/drawing/2014/main" id="{25C28AB5-3954-1048-EB2D-0166865BC8FB}"/>
              </a:ext>
            </a:extLst>
          </p:cNvPr>
          <p:cNvSpPr txBox="1"/>
          <p:nvPr/>
        </p:nvSpPr>
        <p:spPr>
          <a:xfrm>
            <a:off x="7864201" y="2470245"/>
            <a:ext cx="1282890" cy="369332"/>
          </a:xfrm>
          <a:prstGeom prst="rect">
            <a:avLst/>
          </a:prstGeom>
          <a:noFill/>
        </p:spPr>
        <p:txBody>
          <a:bodyPr wrap="square" rtlCol="0">
            <a:spAutoFit/>
          </a:bodyPr>
          <a:lstStyle/>
          <a:p>
            <a:r>
              <a:rPr lang="en-US" dirty="0"/>
              <a:t>Adoption</a:t>
            </a:r>
            <a:endParaRPr lang="en-NG" dirty="0"/>
          </a:p>
        </p:txBody>
      </p:sp>
      <p:sp>
        <p:nvSpPr>
          <p:cNvPr id="20" name="Content Placeholder 2">
            <a:extLst>
              <a:ext uri="{FF2B5EF4-FFF2-40B4-BE49-F238E27FC236}">
                <a16:creationId xmlns:a16="http://schemas.microsoft.com/office/drawing/2014/main" id="{21F7F97B-C7C3-8827-54C7-13DFAA31A63B}"/>
              </a:ext>
            </a:extLst>
          </p:cNvPr>
          <p:cNvSpPr>
            <a:spLocks noGrp="1"/>
          </p:cNvSpPr>
          <p:nvPr>
            <p:ph idx="1"/>
          </p:nvPr>
        </p:nvSpPr>
        <p:spPr>
          <a:xfrm>
            <a:off x="3070746" y="3616659"/>
            <a:ext cx="7965744" cy="2282810"/>
          </a:xfrm>
        </p:spPr>
        <p:txBody>
          <a:bodyPr>
            <a:noAutofit/>
          </a:bodyPr>
          <a:lstStyle/>
          <a:p>
            <a:pPr marL="0" indent="0">
              <a:buNone/>
            </a:pPr>
            <a:r>
              <a:rPr lang="en-US" b="1" dirty="0">
                <a:solidFill>
                  <a:srgbClr val="FF0000"/>
                </a:solidFill>
              </a:rPr>
              <a:t>Factors Influencing Adoption of an innovation</a:t>
            </a:r>
          </a:p>
          <a:p>
            <a:r>
              <a:rPr lang="en-US" sz="2000" dirty="0"/>
              <a:t>Relative advantage </a:t>
            </a:r>
          </a:p>
          <a:p>
            <a:r>
              <a:rPr lang="en-US" sz="2000" dirty="0"/>
              <a:t>Compatibility </a:t>
            </a:r>
          </a:p>
          <a:p>
            <a:r>
              <a:rPr lang="en-US" sz="2000" dirty="0"/>
              <a:t>Complexity </a:t>
            </a:r>
          </a:p>
          <a:p>
            <a:r>
              <a:rPr lang="en-US" sz="2000" dirty="0"/>
              <a:t>Trialability </a:t>
            </a:r>
          </a:p>
          <a:p>
            <a:r>
              <a:rPr lang="en-US" sz="2000" dirty="0"/>
              <a:t>Adoption </a:t>
            </a:r>
          </a:p>
        </p:txBody>
      </p:sp>
      <p:sp>
        <p:nvSpPr>
          <p:cNvPr id="2" name="TextBox 1">
            <a:extLst>
              <a:ext uri="{FF2B5EF4-FFF2-40B4-BE49-F238E27FC236}">
                <a16:creationId xmlns:a16="http://schemas.microsoft.com/office/drawing/2014/main" id="{DFB31548-3B85-E8C3-F3F0-FC9E230E7131}"/>
              </a:ext>
            </a:extLst>
          </p:cNvPr>
          <p:cNvSpPr txBox="1"/>
          <p:nvPr/>
        </p:nvSpPr>
        <p:spPr>
          <a:xfrm>
            <a:off x="2647666" y="920803"/>
            <a:ext cx="1282890" cy="369332"/>
          </a:xfrm>
          <a:prstGeom prst="rect">
            <a:avLst/>
          </a:prstGeom>
          <a:noFill/>
        </p:spPr>
        <p:txBody>
          <a:bodyPr wrap="square" rtlCol="0">
            <a:spAutoFit/>
          </a:bodyPr>
          <a:lstStyle/>
          <a:p>
            <a:r>
              <a:rPr lang="en-US" dirty="0"/>
              <a:t>Juncao </a:t>
            </a:r>
            <a:endParaRPr lang="en-NG" dirty="0"/>
          </a:p>
        </p:txBody>
      </p:sp>
    </p:spTree>
    <p:extLst>
      <p:ext uri="{BB962C8B-B14F-4D97-AF65-F5344CB8AC3E}">
        <p14:creationId xmlns:p14="http://schemas.microsoft.com/office/powerpoint/2010/main" val="226414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B839F0-F31C-DFCD-BAD5-C6C7E10212D3}"/>
              </a:ext>
            </a:extLst>
          </p:cNvPr>
          <p:cNvSpPr>
            <a:spLocks noGrp="1"/>
          </p:cNvSpPr>
          <p:nvPr>
            <p:ph type="title"/>
          </p:nvPr>
        </p:nvSpPr>
        <p:spPr>
          <a:xfrm>
            <a:off x="1780798" y="180833"/>
            <a:ext cx="10018713" cy="829101"/>
          </a:xfrm>
        </p:spPr>
        <p:txBody>
          <a:bodyPr>
            <a:normAutofit/>
          </a:bodyPr>
          <a:lstStyle/>
          <a:p>
            <a:r>
              <a:rPr lang="en-US" sz="3600" dirty="0"/>
              <a:t> Methods of Mobilization Used </a:t>
            </a:r>
            <a:endParaRPr lang="en-NG" sz="3600" dirty="0"/>
          </a:p>
        </p:txBody>
      </p:sp>
      <p:sp>
        <p:nvSpPr>
          <p:cNvPr id="5" name="Content Placeholder 2">
            <a:extLst>
              <a:ext uri="{FF2B5EF4-FFF2-40B4-BE49-F238E27FC236}">
                <a16:creationId xmlns:a16="http://schemas.microsoft.com/office/drawing/2014/main" id="{52D43B48-5929-6AE8-D3F4-4EBB8ADCF165}"/>
              </a:ext>
            </a:extLst>
          </p:cNvPr>
          <p:cNvSpPr>
            <a:spLocks noGrp="1"/>
          </p:cNvSpPr>
          <p:nvPr>
            <p:ph idx="1"/>
          </p:nvPr>
        </p:nvSpPr>
        <p:spPr>
          <a:xfrm>
            <a:off x="2807282" y="2006223"/>
            <a:ext cx="7965744" cy="2426291"/>
          </a:xfrm>
        </p:spPr>
        <p:txBody>
          <a:bodyPr>
            <a:noAutofit/>
          </a:bodyPr>
          <a:lstStyle/>
          <a:p>
            <a:pPr marL="0" indent="0">
              <a:buNone/>
            </a:pPr>
            <a:endParaRPr lang="en-US" b="1" dirty="0">
              <a:solidFill>
                <a:srgbClr val="FF0000"/>
              </a:solidFill>
            </a:endParaRPr>
          </a:p>
          <a:p>
            <a:r>
              <a:rPr lang="en-US" dirty="0"/>
              <a:t>Individual/Household approach </a:t>
            </a:r>
          </a:p>
          <a:p>
            <a:r>
              <a:rPr lang="en-US" dirty="0"/>
              <a:t>The group approach</a:t>
            </a:r>
          </a:p>
          <a:p>
            <a:r>
              <a:rPr lang="en-US" dirty="0"/>
              <a:t>The school approach</a:t>
            </a:r>
          </a:p>
          <a:p>
            <a:r>
              <a:rPr lang="en-US" dirty="0"/>
              <a:t>Mass media approach</a:t>
            </a:r>
          </a:p>
        </p:txBody>
      </p:sp>
    </p:spTree>
    <p:extLst>
      <p:ext uri="{BB962C8B-B14F-4D97-AF65-F5344CB8AC3E}">
        <p14:creationId xmlns:p14="http://schemas.microsoft.com/office/powerpoint/2010/main" val="143439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234C86-B35F-2726-9B26-0FD87C40303B}"/>
              </a:ext>
            </a:extLst>
          </p:cNvPr>
          <p:cNvSpPr>
            <a:spLocks noGrp="1"/>
          </p:cNvSpPr>
          <p:nvPr>
            <p:ph type="title"/>
          </p:nvPr>
        </p:nvSpPr>
        <p:spPr>
          <a:xfrm>
            <a:off x="1780798" y="180833"/>
            <a:ext cx="10018713" cy="829101"/>
          </a:xfrm>
        </p:spPr>
        <p:txBody>
          <a:bodyPr>
            <a:normAutofit/>
          </a:bodyPr>
          <a:lstStyle/>
          <a:p>
            <a:r>
              <a:rPr lang="en-US" sz="3600" dirty="0"/>
              <a:t>Individual Approach </a:t>
            </a:r>
            <a:endParaRPr lang="en-NG" sz="3600" dirty="0"/>
          </a:p>
        </p:txBody>
      </p:sp>
      <p:pic>
        <p:nvPicPr>
          <p:cNvPr id="27" name="Picture 26" descr="Long grass growing in a field&#10;&#10;Description automatically generated">
            <a:extLst>
              <a:ext uri="{FF2B5EF4-FFF2-40B4-BE49-F238E27FC236}">
                <a16:creationId xmlns:a16="http://schemas.microsoft.com/office/drawing/2014/main" id="{B57921FE-8099-0A99-FE6C-860CD0B03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028" y="883326"/>
            <a:ext cx="4187483" cy="2647666"/>
          </a:xfrm>
          <a:prstGeom prst="rect">
            <a:avLst/>
          </a:prstGeom>
        </p:spPr>
      </p:pic>
      <p:pic>
        <p:nvPicPr>
          <p:cNvPr id="31" name="Picture 30" descr="A person feeding cows with grass&#10;&#10;Description automatically generated">
            <a:extLst>
              <a:ext uri="{FF2B5EF4-FFF2-40B4-BE49-F238E27FC236}">
                <a16:creationId xmlns:a16="http://schemas.microsoft.com/office/drawing/2014/main" id="{A6681908-CC89-608D-0759-C619B36CF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989" y="948236"/>
            <a:ext cx="3657600" cy="4145875"/>
          </a:xfrm>
          <a:prstGeom prst="rect">
            <a:avLst/>
          </a:prstGeom>
        </p:spPr>
      </p:pic>
      <p:pic>
        <p:nvPicPr>
          <p:cNvPr id="33" name="Picture 32" descr="A group of cows eating grass&#10;&#10;Description automatically generated">
            <a:extLst>
              <a:ext uri="{FF2B5EF4-FFF2-40B4-BE49-F238E27FC236}">
                <a16:creationId xmlns:a16="http://schemas.microsoft.com/office/drawing/2014/main" id="{229297DC-33BA-5CBB-2E43-6709DD529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028" y="3856016"/>
            <a:ext cx="4201551" cy="2775431"/>
          </a:xfrm>
          <a:prstGeom prst="rect">
            <a:avLst/>
          </a:prstGeom>
        </p:spPr>
      </p:pic>
      <p:pic>
        <p:nvPicPr>
          <p:cNvPr id="35" name="Picture 34" descr="A person carrying a bunch of long grass&#10;&#10;Description automatically generated">
            <a:extLst>
              <a:ext uri="{FF2B5EF4-FFF2-40B4-BE49-F238E27FC236}">
                <a16:creationId xmlns:a16="http://schemas.microsoft.com/office/drawing/2014/main" id="{86C355CA-C8CA-8340-158A-38AFFAD2A727}"/>
              </a:ext>
            </a:extLst>
          </p:cNvPr>
          <p:cNvPicPr>
            <a:picLocks noChangeAspect="1"/>
          </p:cNvPicPr>
          <p:nvPr/>
        </p:nvPicPr>
        <p:blipFill rotWithShape="1">
          <a:blip r:embed="rId5">
            <a:extLst>
              <a:ext uri="{28A0092B-C50C-407E-A947-70E740481C1C}">
                <a14:useLocalDpi xmlns:a14="http://schemas.microsoft.com/office/drawing/2010/main" val="0"/>
              </a:ext>
            </a:extLst>
          </a:blip>
          <a:srcRect b="17000"/>
          <a:stretch/>
        </p:blipFill>
        <p:spPr>
          <a:xfrm>
            <a:off x="3374047" y="4768369"/>
            <a:ext cx="4187483" cy="1863078"/>
          </a:xfrm>
          <a:prstGeom prst="rect">
            <a:avLst/>
          </a:prstGeom>
        </p:spPr>
      </p:pic>
    </p:spTree>
    <p:extLst>
      <p:ext uri="{BB962C8B-B14F-4D97-AF65-F5344CB8AC3E}">
        <p14:creationId xmlns:p14="http://schemas.microsoft.com/office/powerpoint/2010/main" val="297135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728B-9890-62BC-EF30-1662D1BC25EC}"/>
              </a:ext>
            </a:extLst>
          </p:cNvPr>
          <p:cNvSpPr>
            <a:spLocks noGrp="1"/>
          </p:cNvSpPr>
          <p:nvPr>
            <p:ph type="title"/>
          </p:nvPr>
        </p:nvSpPr>
        <p:spPr>
          <a:xfrm>
            <a:off x="1484309" y="0"/>
            <a:ext cx="10018713" cy="1233503"/>
          </a:xfrm>
        </p:spPr>
        <p:txBody>
          <a:bodyPr/>
          <a:lstStyle/>
          <a:p>
            <a:r>
              <a:rPr lang="en-US" dirty="0"/>
              <a:t>Individual Approach </a:t>
            </a:r>
            <a:r>
              <a:rPr lang="en-US" dirty="0" err="1"/>
              <a:t>Cont</a:t>
            </a:r>
            <a:r>
              <a:rPr lang="en-US" dirty="0"/>
              <a:t>….</a:t>
            </a:r>
            <a:endParaRPr lang="en-NG" dirty="0"/>
          </a:p>
        </p:txBody>
      </p:sp>
      <p:pic>
        <p:nvPicPr>
          <p:cNvPr id="7" name="Picture 6" descr="A group of goats eating grass&#10;&#10;Description automatically generated">
            <a:extLst>
              <a:ext uri="{FF2B5EF4-FFF2-40B4-BE49-F238E27FC236}">
                <a16:creationId xmlns:a16="http://schemas.microsoft.com/office/drawing/2014/main" id="{A225D9A0-9A55-B4F6-7631-31D73BE7C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315" y="1352823"/>
            <a:ext cx="4804350" cy="2869262"/>
          </a:xfrm>
          <a:prstGeom prst="rect">
            <a:avLst/>
          </a:prstGeom>
        </p:spPr>
      </p:pic>
      <p:pic>
        <p:nvPicPr>
          <p:cNvPr id="9" name="Picture 8" descr="A group of goats eating grass&#10;&#10;Description automatically generated">
            <a:extLst>
              <a:ext uri="{FF2B5EF4-FFF2-40B4-BE49-F238E27FC236}">
                <a16:creationId xmlns:a16="http://schemas.microsoft.com/office/drawing/2014/main" id="{001870E9-20EA-8CA3-824B-C2117CF40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718" y="1260944"/>
            <a:ext cx="4640004" cy="2933700"/>
          </a:xfrm>
          <a:prstGeom prst="rect">
            <a:avLst/>
          </a:prstGeom>
        </p:spPr>
      </p:pic>
      <p:pic>
        <p:nvPicPr>
          <p:cNvPr id="11" name="Picture 10" descr="A group of cows eating grass&#10;&#10;Description automatically generated">
            <a:extLst>
              <a:ext uri="{FF2B5EF4-FFF2-40B4-BE49-F238E27FC236}">
                <a16:creationId xmlns:a16="http://schemas.microsoft.com/office/drawing/2014/main" id="{4BF2D2DD-FC2C-6D60-E849-6D49CBAE0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568" y="4222085"/>
            <a:ext cx="4804350" cy="2566183"/>
          </a:xfrm>
          <a:prstGeom prst="rect">
            <a:avLst/>
          </a:prstGeom>
        </p:spPr>
      </p:pic>
    </p:spTree>
    <p:extLst>
      <p:ext uri="{BB962C8B-B14F-4D97-AF65-F5344CB8AC3E}">
        <p14:creationId xmlns:p14="http://schemas.microsoft.com/office/powerpoint/2010/main" val="388796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169C-5982-8C9A-4D54-409633D10840}"/>
              </a:ext>
            </a:extLst>
          </p:cNvPr>
          <p:cNvSpPr txBox="1">
            <a:spLocks/>
          </p:cNvSpPr>
          <p:nvPr/>
        </p:nvSpPr>
        <p:spPr>
          <a:xfrm>
            <a:off x="1603578" y="-662608"/>
            <a:ext cx="10018713" cy="17525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Individual Approach </a:t>
            </a:r>
            <a:r>
              <a:rPr lang="en-US" dirty="0" err="1"/>
              <a:t>Cont</a:t>
            </a:r>
            <a:r>
              <a:rPr lang="en-US" dirty="0"/>
              <a:t>….</a:t>
            </a:r>
            <a:endParaRPr lang="en-NG" dirty="0"/>
          </a:p>
        </p:txBody>
      </p:sp>
      <p:sp>
        <p:nvSpPr>
          <p:cNvPr id="3" name="TextBox 2">
            <a:extLst>
              <a:ext uri="{FF2B5EF4-FFF2-40B4-BE49-F238E27FC236}">
                <a16:creationId xmlns:a16="http://schemas.microsoft.com/office/drawing/2014/main" id="{7A841836-0F8B-15E3-8D92-A90A4D10E0ED}"/>
              </a:ext>
            </a:extLst>
          </p:cNvPr>
          <p:cNvSpPr txBox="1"/>
          <p:nvPr/>
        </p:nvSpPr>
        <p:spPr>
          <a:xfrm>
            <a:off x="4518991" y="1325217"/>
            <a:ext cx="5393635" cy="523220"/>
          </a:xfrm>
          <a:prstGeom prst="rect">
            <a:avLst/>
          </a:prstGeom>
          <a:noFill/>
        </p:spPr>
        <p:txBody>
          <a:bodyPr wrap="square" rtlCol="0">
            <a:spAutoFit/>
          </a:bodyPr>
          <a:lstStyle/>
          <a:p>
            <a:r>
              <a:rPr lang="en-US" sz="2800" dirty="0">
                <a:solidFill>
                  <a:srgbClr val="FF0000"/>
                </a:solidFill>
              </a:rPr>
              <a:t>Technology Outreach Centers </a:t>
            </a:r>
            <a:endParaRPr lang="en-NG" sz="2800" dirty="0">
              <a:solidFill>
                <a:srgbClr val="FF0000"/>
              </a:solidFill>
            </a:endParaRPr>
          </a:p>
        </p:txBody>
      </p:sp>
      <p:pic>
        <p:nvPicPr>
          <p:cNvPr id="5" name="Picture 4">
            <a:extLst>
              <a:ext uri="{FF2B5EF4-FFF2-40B4-BE49-F238E27FC236}">
                <a16:creationId xmlns:a16="http://schemas.microsoft.com/office/drawing/2014/main" id="{FF54F334-2DC6-5872-1E05-2A417B38E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796" y="1848438"/>
            <a:ext cx="5112577" cy="4353580"/>
          </a:xfrm>
          <a:prstGeom prst="rect">
            <a:avLst/>
          </a:prstGeom>
        </p:spPr>
      </p:pic>
      <p:pic>
        <p:nvPicPr>
          <p:cNvPr id="7" name="Picture 6">
            <a:extLst>
              <a:ext uri="{FF2B5EF4-FFF2-40B4-BE49-F238E27FC236}">
                <a16:creationId xmlns:a16="http://schemas.microsoft.com/office/drawing/2014/main" id="{63CCA688-BD17-29C9-735F-F97A8D011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69" y="1948070"/>
            <a:ext cx="4678017" cy="4253948"/>
          </a:xfrm>
          <a:prstGeom prst="rect">
            <a:avLst/>
          </a:prstGeom>
        </p:spPr>
      </p:pic>
    </p:spTree>
    <p:extLst>
      <p:ext uri="{BB962C8B-B14F-4D97-AF65-F5344CB8AC3E}">
        <p14:creationId xmlns:p14="http://schemas.microsoft.com/office/powerpoint/2010/main" val="282515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035F-D029-1CF9-110C-AF6FBBAF4A72}"/>
              </a:ext>
            </a:extLst>
          </p:cNvPr>
          <p:cNvSpPr txBox="1">
            <a:spLocks/>
          </p:cNvSpPr>
          <p:nvPr/>
        </p:nvSpPr>
        <p:spPr>
          <a:xfrm>
            <a:off x="1780798" y="180833"/>
            <a:ext cx="10018713" cy="829101"/>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Group Approach </a:t>
            </a:r>
            <a:endParaRPr lang="en-NG" sz="3600" dirty="0"/>
          </a:p>
        </p:txBody>
      </p:sp>
      <p:sp>
        <p:nvSpPr>
          <p:cNvPr id="3" name="Content Placeholder 2">
            <a:extLst>
              <a:ext uri="{FF2B5EF4-FFF2-40B4-BE49-F238E27FC236}">
                <a16:creationId xmlns:a16="http://schemas.microsoft.com/office/drawing/2014/main" id="{E3799C28-C584-AFEA-C5BC-7CD847583F23}"/>
              </a:ext>
            </a:extLst>
          </p:cNvPr>
          <p:cNvSpPr txBox="1">
            <a:spLocks/>
          </p:cNvSpPr>
          <p:nvPr/>
        </p:nvSpPr>
        <p:spPr>
          <a:xfrm>
            <a:off x="1537182" y="1003134"/>
            <a:ext cx="10018713" cy="3244187"/>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t>Meeting with traditional leaders and herders associations</a:t>
            </a:r>
          </a:p>
        </p:txBody>
      </p:sp>
      <p:pic>
        <p:nvPicPr>
          <p:cNvPr id="5" name="Picture 4" descr="A group of people sitting under a tree&#10;&#10;Description automatically generated">
            <a:extLst>
              <a:ext uri="{FF2B5EF4-FFF2-40B4-BE49-F238E27FC236}">
                <a16:creationId xmlns:a16="http://schemas.microsoft.com/office/drawing/2014/main" id="{0D7F2374-E62B-FD5B-C235-D57C7114DE5C}"/>
              </a:ext>
            </a:extLst>
          </p:cNvPr>
          <p:cNvPicPr>
            <a:picLocks noChangeAspect="1"/>
          </p:cNvPicPr>
          <p:nvPr/>
        </p:nvPicPr>
        <p:blipFill rotWithShape="1">
          <a:blip r:embed="rId2">
            <a:extLst>
              <a:ext uri="{28A0092B-C50C-407E-A947-70E740481C1C}">
                <a14:useLocalDpi xmlns:a14="http://schemas.microsoft.com/office/drawing/2010/main" val="0"/>
              </a:ext>
            </a:extLst>
          </a:blip>
          <a:srcRect l="-679" t="10452" r="679" b="11852"/>
          <a:stretch/>
        </p:blipFill>
        <p:spPr>
          <a:xfrm>
            <a:off x="1417983" y="1620079"/>
            <a:ext cx="4678017" cy="2732540"/>
          </a:xfrm>
          <a:prstGeom prst="rect">
            <a:avLst/>
          </a:prstGeom>
        </p:spPr>
      </p:pic>
      <p:pic>
        <p:nvPicPr>
          <p:cNvPr id="7" name="Picture 6" descr="A group of people sitting in a circle&#10;&#10;Description automatically generated">
            <a:extLst>
              <a:ext uri="{FF2B5EF4-FFF2-40B4-BE49-F238E27FC236}">
                <a16:creationId xmlns:a16="http://schemas.microsoft.com/office/drawing/2014/main" id="{2066E0CD-9C1C-A7E8-F964-21DCDC0AC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654" y="1620079"/>
            <a:ext cx="5149241" cy="2732540"/>
          </a:xfrm>
          <a:prstGeom prst="rect">
            <a:avLst/>
          </a:prstGeom>
        </p:spPr>
      </p:pic>
      <p:pic>
        <p:nvPicPr>
          <p:cNvPr id="9" name="Picture 8" descr="A group of people sitting in a room&#10;&#10;Description automatically generated">
            <a:extLst>
              <a:ext uri="{FF2B5EF4-FFF2-40B4-BE49-F238E27FC236}">
                <a16:creationId xmlns:a16="http://schemas.microsoft.com/office/drawing/2014/main" id="{5A51C312-2ADA-7CE7-809C-F8F71C63E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009" y="4518991"/>
            <a:ext cx="7010399" cy="2158176"/>
          </a:xfrm>
          <a:prstGeom prst="rect">
            <a:avLst/>
          </a:prstGeom>
        </p:spPr>
      </p:pic>
    </p:spTree>
    <p:extLst>
      <p:ext uri="{BB962C8B-B14F-4D97-AF65-F5344CB8AC3E}">
        <p14:creationId xmlns:p14="http://schemas.microsoft.com/office/powerpoint/2010/main" val="378204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DD31-38F5-E018-2E23-736F8019763C}"/>
              </a:ext>
            </a:extLst>
          </p:cNvPr>
          <p:cNvSpPr txBox="1">
            <a:spLocks/>
          </p:cNvSpPr>
          <p:nvPr/>
        </p:nvSpPr>
        <p:spPr>
          <a:xfrm>
            <a:off x="1780798" y="180833"/>
            <a:ext cx="10018713" cy="829101"/>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School Approach </a:t>
            </a:r>
            <a:endParaRPr lang="en-NG" sz="3600" dirty="0"/>
          </a:p>
        </p:txBody>
      </p:sp>
      <p:sp>
        <p:nvSpPr>
          <p:cNvPr id="3" name="Content Placeholder 2">
            <a:extLst>
              <a:ext uri="{FF2B5EF4-FFF2-40B4-BE49-F238E27FC236}">
                <a16:creationId xmlns:a16="http://schemas.microsoft.com/office/drawing/2014/main" id="{FC9F7F9B-4C95-C246-C4CD-1E9E5BA22E10}"/>
              </a:ext>
            </a:extLst>
          </p:cNvPr>
          <p:cNvSpPr txBox="1">
            <a:spLocks/>
          </p:cNvSpPr>
          <p:nvPr/>
        </p:nvSpPr>
        <p:spPr>
          <a:xfrm>
            <a:off x="1537182" y="1003135"/>
            <a:ext cx="10018713" cy="95818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a:solidFill>
                  <a:srgbClr val="00B050"/>
                </a:solidFill>
              </a:rPr>
              <a:t>Added Juncao Technology to undergraduate curriculum</a:t>
            </a:r>
            <a:r>
              <a:rPr lang="en-US" sz="2800" dirty="0"/>
              <a:t> </a:t>
            </a:r>
          </a:p>
        </p:txBody>
      </p:sp>
      <p:sp>
        <p:nvSpPr>
          <p:cNvPr id="5" name="TextBox 4">
            <a:extLst>
              <a:ext uri="{FF2B5EF4-FFF2-40B4-BE49-F238E27FC236}">
                <a16:creationId xmlns:a16="http://schemas.microsoft.com/office/drawing/2014/main" id="{58855248-9103-B129-13CA-E6F1595AC4C8}"/>
              </a:ext>
            </a:extLst>
          </p:cNvPr>
          <p:cNvSpPr txBox="1"/>
          <p:nvPr/>
        </p:nvSpPr>
        <p:spPr>
          <a:xfrm>
            <a:off x="1961322" y="1832236"/>
            <a:ext cx="8918712" cy="4372351"/>
          </a:xfrm>
          <a:prstGeom prst="rect">
            <a:avLst/>
          </a:prstGeom>
          <a:noFill/>
        </p:spPr>
        <p:txBody>
          <a:bodyPr wrap="square" rtlCol="0">
            <a:spAutoFit/>
          </a:bodyPr>
          <a:lstStyle/>
          <a:p>
            <a:pPr algn="ctr">
              <a:lnSpc>
                <a:spcPct val="107000"/>
              </a:lnSpc>
              <a:spcAft>
                <a:spcPts val="800"/>
              </a:spcAft>
            </a:pP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FUK-AGR 309:</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Principles and Practices of Juncao Technology</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 Units; Core; L = 15; P = 45) </a:t>
            </a:r>
            <a:endParaRPr lang="en-NG"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Senate-approved relevance </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Training of high-quality graduates who are highly skilled and knowledgeable in Juncao grass production, processing and utilization which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 agreement with FUK’s mission to address African food and nutrition challenges through sound agricultural practices. Relevance is seen in agricultural graduates from FUK being able to develop good </a:t>
            </a:r>
            <a:r>
              <a:rPr lang="en-US" sz="2000" dirty="0">
                <a:solidFill>
                  <a:srgbClr val="1A202C"/>
                </a:solidFill>
                <a:effectLst/>
                <a:latin typeface="Times New Roman" panose="02020603050405020304" pitchFamily="18" charset="0"/>
                <a:ea typeface="Calibri" panose="020F0502020204030204" pitchFamily="34" charset="0"/>
                <a:cs typeface="Times New Roman" panose="02020603050405020304" pitchFamily="18" charset="0"/>
              </a:rPr>
              <a:t>Agricultural practices in tandem with global </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best practices to reduce hunger, poverty and create jobs.</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75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4451EE-77CB-E600-A4E9-2F7CBE2F3CC3}"/>
              </a:ext>
            </a:extLst>
          </p:cNvPr>
          <p:cNvSpPr txBox="1"/>
          <p:nvPr/>
        </p:nvSpPr>
        <p:spPr>
          <a:xfrm>
            <a:off x="2120346" y="865349"/>
            <a:ext cx="9024731" cy="5127301"/>
          </a:xfrm>
          <a:prstGeom prst="rect">
            <a:avLst/>
          </a:prstGeom>
          <a:noFill/>
        </p:spPr>
        <p:txBody>
          <a:bodyPr wrap="square" rtlCol="0">
            <a:spAutoFit/>
          </a:bodyPr>
          <a:lstStyle/>
          <a:p>
            <a:pPr algn="just">
              <a:lnSpc>
                <a:spcPct val="107000"/>
              </a:lnSpc>
              <a:spcAft>
                <a:spcPts val="800"/>
              </a:spcAft>
            </a:pPr>
            <a:r>
              <a:rPr lang="en-US"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Overview </a:t>
            </a:r>
            <a:r>
              <a:rPr lang="en-US"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1A202C"/>
                </a:solidFill>
                <a:effectLst/>
                <a:latin typeface="Times New Roman" panose="02020603050405020304" pitchFamily="18" charset="0"/>
                <a:ea typeface="Calibri" panose="020F0502020204030204" pitchFamily="34" charset="0"/>
                <a:cs typeface="Times New Roman" panose="02020603050405020304" pitchFamily="18" charset="0"/>
              </a:rPr>
              <a:t>Juncao technology is an innovation developed by National Engineering Research Centre for Juncao Technology of Fujian Agriculture and Forestry University (FAFU) of China that promotes feed production for livestock, mushroom production, climate mitigation and as a source of energy. It is an important </a:t>
            </a:r>
            <a:r>
              <a:rPr lang="en-US"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technology used in reducing unemployment, hunger and poverty by providing practical knowledge and skills in the area of animal feed production, mushroom production and climate smart agriculture. This highlights the importance of preparing graduates of agriculture with the knowledge and skills on how to train livestock and mushroom farmers for economic development.</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course is designed to expose students to various principles and practices of Juncao technology.  Also, to build the capacity of students in the area of addressing food and nutrition crisis in Nigeria. The importance of the course lies in meeting the need in achieving sustainable development goals (SDGs) in the areas of poverty reduction, zero hunger, job creation, and climate action issues. The objectives of the course, learning outcomes, and contents are provided to address these needs.</a:t>
            </a:r>
            <a:endParaRPr lang="en-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728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77E16B-5972-DFE4-F933-D6DB7BB7B0A0}"/>
              </a:ext>
            </a:extLst>
          </p:cNvPr>
          <p:cNvSpPr txBox="1"/>
          <p:nvPr/>
        </p:nvSpPr>
        <p:spPr>
          <a:xfrm>
            <a:off x="2319131" y="833102"/>
            <a:ext cx="8865705" cy="6011646"/>
          </a:xfrm>
          <a:prstGeom prst="rect">
            <a:avLst/>
          </a:prstGeom>
          <a:noFill/>
        </p:spPr>
        <p:txBody>
          <a:bodyPr wrap="square" rtlCol="0">
            <a:spAutoFit/>
          </a:bodyPr>
          <a:lstStyle/>
          <a:p>
            <a:pPr algn="just">
              <a:lnSpc>
                <a:spcPct val="107000"/>
              </a:lnSpc>
              <a:spcAft>
                <a:spcPts val="800"/>
              </a:spcAf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Objectives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objectives of the course are to:</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provide opportunities to learn basic agricultural skills and knowledge, agricultural business training and retraining, and professional growth and development.</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provide up-to-date technical skills and knowledge in Juncao grass production and utilization.</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conduct experiential learning activities in the world of agriculture.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involve students in leadership and personal development activities at the local, state, and national levels.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 agricultural competencies needed by individuals engaged in or preparing to engage in production agriculture.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 agricultural competencies needed by individuals engaged in or preparing to engage in agricultural business other than production agriculture.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 an understanding of, and appreciation for, career opportunities in agriculture and the preparation needed to enter and progress in agricultural business.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 those abilities in human relations that are essential in agricultural business.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 the abilities needed to exercise and follow effective leadership in carrying out occupational, social, and civic responsibilities.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60151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E3CB-3A8C-2B55-34FD-1464AB190982}"/>
              </a:ext>
            </a:extLst>
          </p:cNvPr>
          <p:cNvSpPr>
            <a:spLocks noGrp="1"/>
          </p:cNvSpPr>
          <p:nvPr>
            <p:ph type="title"/>
          </p:nvPr>
        </p:nvSpPr>
        <p:spPr>
          <a:xfrm>
            <a:off x="1780798" y="180833"/>
            <a:ext cx="10018713" cy="829101"/>
          </a:xfrm>
        </p:spPr>
        <p:txBody>
          <a:bodyPr>
            <a:normAutofit/>
          </a:bodyPr>
          <a:lstStyle/>
          <a:p>
            <a:r>
              <a:rPr lang="en-US" sz="3600" dirty="0"/>
              <a:t>INTRODUCTION</a:t>
            </a:r>
            <a:endParaRPr lang="en-NG" sz="3600" dirty="0"/>
          </a:p>
        </p:txBody>
      </p:sp>
      <p:sp>
        <p:nvSpPr>
          <p:cNvPr id="3" name="Content Placeholder 2">
            <a:extLst>
              <a:ext uri="{FF2B5EF4-FFF2-40B4-BE49-F238E27FC236}">
                <a16:creationId xmlns:a16="http://schemas.microsoft.com/office/drawing/2014/main" id="{9B0B92E6-9F1D-ACC9-8CE3-AC115E8D8DBF}"/>
              </a:ext>
            </a:extLst>
          </p:cNvPr>
          <p:cNvSpPr>
            <a:spLocks noGrp="1"/>
          </p:cNvSpPr>
          <p:nvPr>
            <p:ph idx="1"/>
          </p:nvPr>
        </p:nvSpPr>
        <p:spPr>
          <a:xfrm>
            <a:off x="5728895" y="2408182"/>
            <a:ext cx="6463105" cy="2114954"/>
          </a:xfrm>
        </p:spPr>
        <p:txBody>
          <a:bodyPr>
            <a:noAutofit/>
          </a:bodyPr>
          <a:lstStyle/>
          <a:p>
            <a:r>
              <a:rPr lang="en-US" dirty="0"/>
              <a:t>Nigeria is located in West Africa</a:t>
            </a:r>
          </a:p>
          <a:p>
            <a:r>
              <a:rPr lang="en-US" dirty="0"/>
              <a:t>It has total land mass of 923, 769 square kilometers </a:t>
            </a:r>
          </a:p>
          <a:p>
            <a:r>
              <a:rPr lang="en-US" dirty="0"/>
              <a:t>It has an estimated population of 223,804,632</a:t>
            </a:r>
          </a:p>
          <a:p>
            <a:r>
              <a:rPr lang="en-US" dirty="0"/>
              <a:t>Rank Six most populous country in the world</a:t>
            </a:r>
          </a:p>
          <a:p>
            <a:r>
              <a:rPr lang="en-US" dirty="0"/>
              <a:t>It has one of the largest youth population in the world with about 70% under the age of 30 years</a:t>
            </a:r>
          </a:p>
          <a:p>
            <a:r>
              <a:rPr lang="en-US" dirty="0"/>
              <a:t>It an agrarian society with about 70% of the population involved in agricultural value chain</a:t>
            </a:r>
            <a:endParaRPr lang="en-NG" dirty="0"/>
          </a:p>
        </p:txBody>
      </p:sp>
      <p:pic>
        <p:nvPicPr>
          <p:cNvPr id="10" name="Content Placeholder 8" descr="Map of Africa Showing Nigeria">
            <a:extLst>
              <a:ext uri="{FF2B5EF4-FFF2-40B4-BE49-F238E27FC236}">
                <a16:creationId xmlns:a16="http://schemas.microsoft.com/office/drawing/2014/main" id="{3979898A-CBBF-B447-5CAD-2A1403583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799" y="1009934"/>
            <a:ext cx="3770675" cy="4911450"/>
          </a:xfrm>
          <a:prstGeom prst="rect">
            <a:avLst/>
          </a:prstGeom>
        </p:spPr>
      </p:pic>
      <p:sp>
        <p:nvSpPr>
          <p:cNvPr id="11" name="TextBox 10">
            <a:extLst>
              <a:ext uri="{FF2B5EF4-FFF2-40B4-BE49-F238E27FC236}">
                <a16:creationId xmlns:a16="http://schemas.microsoft.com/office/drawing/2014/main" id="{51D84369-0960-2181-BDE5-2B9DE8CE69F7}"/>
              </a:ext>
            </a:extLst>
          </p:cNvPr>
          <p:cNvSpPr txBox="1"/>
          <p:nvPr/>
        </p:nvSpPr>
        <p:spPr>
          <a:xfrm>
            <a:off x="2112238" y="5921384"/>
            <a:ext cx="3616657" cy="369332"/>
          </a:xfrm>
          <a:prstGeom prst="rect">
            <a:avLst/>
          </a:prstGeom>
          <a:noFill/>
        </p:spPr>
        <p:txBody>
          <a:bodyPr wrap="square" rtlCol="0">
            <a:spAutoFit/>
          </a:bodyPr>
          <a:lstStyle/>
          <a:p>
            <a:r>
              <a:rPr lang="en-US" dirty="0"/>
              <a:t>Map of Africa Showing Nigeria</a:t>
            </a:r>
            <a:endParaRPr lang="en-NG" dirty="0"/>
          </a:p>
        </p:txBody>
      </p:sp>
    </p:spTree>
    <p:extLst>
      <p:ext uri="{BB962C8B-B14F-4D97-AF65-F5344CB8AC3E}">
        <p14:creationId xmlns:p14="http://schemas.microsoft.com/office/powerpoint/2010/main" val="43973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11FA68-34D6-7E21-0953-CBE7DA35D991}"/>
              </a:ext>
            </a:extLst>
          </p:cNvPr>
          <p:cNvSpPr txBox="1"/>
          <p:nvPr/>
        </p:nvSpPr>
        <p:spPr>
          <a:xfrm>
            <a:off x="2292626" y="221327"/>
            <a:ext cx="8746435" cy="6415346"/>
          </a:xfrm>
          <a:prstGeom prst="rect">
            <a:avLst/>
          </a:prstGeom>
          <a:noFill/>
        </p:spPr>
        <p:txBody>
          <a:bodyPr wrap="square" rtlCol="0">
            <a:spAutoFit/>
          </a:bodyPr>
          <a:lstStyle/>
          <a:p>
            <a:pPr>
              <a:lnSpc>
                <a:spcPct val="107000"/>
              </a:lnSpc>
              <a:spcAft>
                <a:spcPts val="800"/>
              </a:spcAf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Learning outcomes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On completion of the course, students should be able to:</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learn basic agricultural skills and knowledge, agricultural business training and retraining, and professional growth and development.</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discuss up-to-date technical skills and knowledge in Juncao grass production and utilization.</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apply the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juncao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technology to improve food and nutrition in Nigeria.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embrace leadership and personal development activities at the local, state, and national levels.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develop agricultural competencies needed by individuals engaged in production agriculture.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juncao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technology to generate sustainable income, reduce hunger and climate mitigation.</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improve an understanding of, and appreciation for, career opportunities in agriculture and the preparation needed to enter and progress in agricultural business.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express those abilities in human relations that are essential in agricultural business.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200"/>
              <a:buFont typeface="Times New Roman" panose="02020603050405020304" pitchFamily="18" charset="0"/>
              <a:buAutoNum type="arabicPeriod"/>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understand the abilities needed to exercise and follow effective leadership in carrying out occupational, social, and civic responsibilities.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48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E0F900-1531-FC5D-2794-A98D32045E56}"/>
              </a:ext>
            </a:extLst>
          </p:cNvPr>
          <p:cNvSpPr txBox="1"/>
          <p:nvPr/>
        </p:nvSpPr>
        <p:spPr>
          <a:xfrm>
            <a:off x="2305878" y="410871"/>
            <a:ext cx="8388626" cy="6023059"/>
          </a:xfrm>
          <a:prstGeom prst="rect">
            <a:avLst/>
          </a:prstGeom>
          <a:noFill/>
        </p:spPr>
        <p:txBody>
          <a:bodyPr wrap="square" rtlCol="0">
            <a:spAutoFit/>
          </a:bodyPr>
          <a:lstStyle/>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Course Content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Juncao Technology, Scope and concept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technology, principles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technology, production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grass; site selection, land preparation, planting, agronomic practices, water requirements, harvesting, processing and utilization. Juncao grass improvement; tissue culture, breeding and genetic engineering. Livestock feed production, preparation and utilization, hay and silage production. Juncao grass and mushroom production practices; harvesting, drying, blending, tube production, sterilization, inoculation and incubation. Mushroom harvesting, packaging and storage. Utilization of spent substrate. Nutritional importance of edible mushroom and types. Climate mitigation; overgrazing, desertification and soil conservation practices. Biofuel production, charcoal production. Industrial uses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grass. Role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juncao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technology in Nigerian economy.</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Minimum Academic Standards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Crop and Livestock Farm and Laboratory in line with the NUC-CCMAS required facilities teaching and learning in Agriculture.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26596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B92E19-2156-03A5-8159-153C956B719B}"/>
              </a:ext>
            </a:extLst>
          </p:cNvPr>
          <p:cNvSpPr txBox="1">
            <a:spLocks/>
          </p:cNvSpPr>
          <p:nvPr/>
        </p:nvSpPr>
        <p:spPr>
          <a:xfrm>
            <a:off x="2807282" y="2006224"/>
            <a:ext cx="7965744" cy="290266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endParaRPr lang="en-US" b="1" dirty="0">
              <a:solidFill>
                <a:srgbClr val="FF0000"/>
              </a:solidFill>
            </a:endParaRPr>
          </a:p>
          <a:p>
            <a:r>
              <a:rPr lang="en-US" dirty="0"/>
              <a:t>Engaging some selected primary school pupils</a:t>
            </a:r>
          </a:p>
          <a:p>
            <a:r>
              <a:rPr lang="en-US" dirty="0"/>
              <a:t>Collaboration with Universities and Agricultural training schools </a:t>
            </a:r>
          </a:p>
          <a:p>
            <a:r>
              <a:rPr lang="en-US" dirty="0"/>
              <a:t>Collaboration with Federal and State Ministries of Agriculture</a:t>
            </a:r>
          </a:p>
          <a:p>
            <a:pPr marL="0" indent="0">
              <a:buNone/>
            </a:pPr>
            <a:endParaRPr lang="en-US" dirty="0"/>
          </a:p>
          <a:p>
            <a:endParaRPr lang="en-US" dirty="0"/>
          </a:p>
        </p:txBody>
      </p:sp>
      <p:sp>
        <p:nvSpPr>
          <p:cNvPr id="3" name="Title 1">
            <a:extLst>
              <a:ext uri="{FF2B5EF4-FFF2-40B4-BE49-F238E27FC236}">
                <a16:creationId xmlns:a16="http://schemas.microsoft.com/office/drawing/2014/main" id="{FD2794C2-CA22-9E49-FA07-7A625787D66A}"/>
              </a:ext>
            </a:extLst>
          </p:cNvPr>
          <p:cNvSpPr txBox="1">
            <a:spLocks/>
          </p:cNvSpPr>
          <p:nvPr/>
        </p:nvSpPr>
        <p:spPr>
          <a:xfrm>
            <a:off x="642683" y="-616114"/>
            <a:ext cx="10018713" cy="17525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School Approach </a:t>
            </a:r>
            <a:r>
              <a:rPr lang="en-US" dirty="0" err="1"/>
              <a:t>Cont</a:t>
            </a:r>
            <a:r>
              <a:rPr lang="en-US" dirty="0"/>
              <a:t>… </a:t>
            </a:r>
            <a:endParaRPr lang="en-NG" dirty="0"/>
          </a:p>
        </p:txBody>
      </p:sp>
    </p:spTree>
    <p:extLst>
      <p:ext uri="{BB962C8B-B14F-4D97-AF65-F5344CB8AC3E}">
        <p14:creationId xmlns:p14="http://schemas.microsoft.com/office/powerpoint/2010/main" val="97545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D313-D2FA-94BC-CDEC-B57753C75597}"/>
              </a:ext>
            </a:extLst>
          </p:cNvPr>
          <p:cNvSpPr txBox="1">
            <a:spLocks/>
          </p:cNvSpPr>
          <p:nvPr/>
        </p:nvSpPr>
        <p:spPr>
          <a:xfrm>
            <a:off x="1484309" y="0"/>
            <a:ext cx="10018713" cy="99391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Mass Media Approach</a:t>
            </a:r>
            <a:endParaRPr lang="en-NG" dirty="0"/>
          </a:p>
        </p:txBody>
      </p:sp>
      <p:sp>
        <p:nvSpPr>
          <p:cNvPr id="3" name="TextBox 2">
            <a:extLst>
              <a:ext uri="{FF2B5EF4-FFF2-40B4-BE49-F238E27FC236}">
                <a16:creationId xmlns:a16="http://schemas.microsoft.com/office/drawing/2014/main" id="{09B65665-A65B-5BDB-5BF1-001D439E78FF}"/>
              </a:ext>
            </a:extLst>
          </p:cNvPr>
          <p:cNvSpPr txBox="1"/>
          <p:nvPr/>
        </p:nvSpPr>
        <p:spPr>
          <a:xfrm>
            <a:off x="4143375" y="741657"/>
            <a:ext cx="5393635" cy="523220"/>
          </a:xfrm>
          <a:prstGeom prst="rect">
            <a:avLst/>
          </a:prstGeom>
          <a:noFill/>
        </p:spPr>
        <p:txBody>
          <a:bodyPr wrap="square" rtlCol="0">
            <a:spAutoFit/>
          </a:bodyPr>
          <a:lstStyle/>
          <a:p>
            <a:r>
              <a:rPr lang="en-US" sz="2800" dirty="0">
                <a:solidFill>
                  <a:srgbClr val="FF0000"/>
                </a:solidFill>
              </a:rPr>
              <a:t>Through Electronic Media</a:t>
            </a:r>
            <a:endParaRPr lang="en-NG" sz="2800" dirty="0">
              <a:solidFill>
                <a:srgbClr val="FF0000"/>
              </a:solidFill>
            </a:endParaRPr>
          </a:p>
        </p:txBody>
      </p:sp>
      <p:pic>
        <p:nvPicPr>
          <p:cNvPr id="5" name="Picture 4">
            <a:extLst>
              <a:ext uri="{FF2B5EF4-FFF2-40B4-BE49-F238E27FC236}">
                <a16:creationId xmlns:a16="http://schemas.microsoft.com/office/drawing/2014/main" id="{3D7BE74C-E183-994D-68ED-334DA9DDD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09" y="1326977"/>
            <a:ext cx="3905250" cy="2813016"/>
          </a:xfrm>
          <a:prstGeom prst="rect">
            <a:avLst/>
          </a:prstGeom>
        </p:spPr>
      </p:pic>
      <p:pic>
        <p:nvPicPr>
          <p:cNvPr id="7" name="Picture 6" descr="A person in a white robe sitting at a desk with a microphone and a person in a white robe&#10;&#10;Description automatically generated">
            <a:extLst>
              <a:ext uri="{FF2B5EF4-FFF2-40B4-BE49-F238E27FC236}">
                <a16:creationId xmlns:a16="http://schemas.microsoft.com/office/drawing/2014/main" id="{6075EF97-8CEF-4641-9520-DE0FD1259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914" y="1379554"/>
            <a:ext cx="3905250" cy="2707861"/>
          </a:xfrm>
          <a:prstGeom prst="rect">
            <a:avLst/>
          </a:prstGeom>
        </p:spPr>
      </p:pic>
      <p:pic>
        <p:nvPicPr>
          <p:cNvPr id="11" name="Picture 10" descr="A person in a robe and a hat with a camera&#10;&#10;Description automatically generated with medium confidence">
            <a:extLst>
              <a:ext uri="{FF2B5EF4-FFF2-40B4-BE49-F238E27FC236}">
                <a16:creationId xmlns:a16="http://schemas.microsoft.com/office/drawing/2014/main" id="{DBF83A0D-230B-D0BF-7B4B-B93DDEFFD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93" y="4087415"/>
            <a:ext cx="3905250" cy="2648623"/>
          </a:xfrm>
          <a:prstGeom prst="rect">
            <a:avLst/>
          </a:prstGeom>
        </p:spPr>
      </p:pic>
      <p:sp>
        <p:nvSpPr>
          <p:cNvPr id="12" name="TextBox 11">
            <a:extLst>
              <a:ext uri="{FF2B5EF4-FFF2-40B4-BE49-F238E27FC236}">
                <a16:creationId xmlns:a16="http://schemas.microsoft.com/office/drawing/2014/main" id="{B59A407F-C621-CCAD-0CA3-81A24D4CA747}"/>
              </a:ext>
            </a:extLst>
          </p:cNvPr>
          <p:cNvSpPr txBox="1"/>
          <p:nvPr/>
        </p:nvSpPr>
        <p:spPr>
          <a:xfrm>
            <a:off x="8152157" y="4645853"/>
            <a:ext cx="2769705" cy="400110"/>
          </a:xfrm>
          <a:prstGeom prst="rect">
            <a:avLst/>
          </a:prstGeom>
          <a:noFill/>
        </p:spPr>
        <p:txBody>
          <a:bodyPr wrap="square" rtlCol="0">
            <a:spAutoFit/>
          </a:bodyPr>
          <a:lstStyle/>
          <a:p>
            <a:r>
              <a:rPr lang="en-US" sz="2000" dirty="0"/>
              <a:t>Radio and TV Broadcast </a:t>
            </a:r>
            <a:endParaRPr lang="en-NG" sz="2000" dirty="0"/>
          </a:p>
        </p:txBody>
      </p:sp>
    </p:spTree>
    <p:extLst>
      <p:ext uri="{BB962C8B-B14F-4D97-AF65-F5344CB8AC3E}">
        <p14:creationId xmlns:p14="http://schemas.microsoft.com/office/powerpoint/2010/main" val="127588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66A9C-71E5-958D-9AE2-EA4628751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333" y="1251284"/>
            <a:ext cx="4394521" cy="4882744"/>
          </a:xfrm>
          <a:prstGeom prst="rect">
            <a:avLst/>
          </a:prstGeom>
        </p:spPr>
      </p:pic>
      <p:sp>
        <p:nvSpPr>
          <p:cNvPr id="4" name="TextBox 3">
            <a:extLst>
              <a:ext uri="{FF2B5EF4-FFF2-40B4-BE49-F238E27FC236}">
                <a16:creationId xmlns:a16="http://schemas.microsoft.com/office/drawing/2014/main" id="{7C07DA86-702D-ADF9-FA36-2A54FE766B74}"/>
              </a:ext>
            </a:extLst>
          </p:cNvPr>
          <p:cNvSpPr txBox="1"/>
          <p:nvPr/>
        </p:nvSpPr>
        <p:spPr>
          <a:xfrm>
            <a:off x="2120040" y="6134028"/>
            <a:ext cx="4823791" cy="307777"/>
          </a:xfrm>
          <a:prstGeom prst="rect">
            <a:avLst/>
          </a:prstGeom>
          <a:noFill/>
        </p:spPr>
        <p:txBody>
          <a:bodyPr wrap="square" rtlCol="0">
            <a:spAutoFit/>
          </a:bodyPr>
          <a:lstStyle/>
          <a:p>
            <a:r>
              <a:rPr lang="en-US" sz="1400" dirty="0" err="1"/>
              <a:t>Dansoshiya</a:t>
            </a:r>
            <a:r>
              <a:rPr lang="en-US" sz="1400" dirty="0"/>
              <a:t> Grazing Reserve Kano State</a:t>
            </a:r>
            <a:endParaRPr lang="en-NG" sz="1400" dirty="0"/>
          </a:p>
        </p:txBody>
      </p:sp>
      <p:sp>
        <p:nvSpPr>
          <p:cNvPr id="5" name="Title 1">
            <a:extLst>
              <a:ext uri="{FF2B5EF4-FFF2-40B4-BE49-F238E27FC236}">
                <a16:creationId xmlns:a16="http://schemas.microsoft.com/office/drawing/2014/main" id="{00B4E29C-26E8-8258-294C-82AA19BBE3F3}"/>
              </a:ext>
            </a:extLst>
          </p:cNvPr>
          <p:cNvSpPr txBox="1">
            <a:spLocks/>
          </p:cNvSpPr>
          <p:nvPr/>
        </p:nvSpPr>
        <p:spPr>
          <a:xfrm>
            <a:off x="1484309" y="0"/>
            <a:ext cx="10018713" cy="99391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Engaging Government officials</a:t>
            </a:r>
            <a:endParaRPr lang="en-NG" dirty="0"/>
          </a:p>
        </p:txBody>
      </p:sp>
      <p:sp>
        <p:nvSpPr>
          <p:cNvPr id="6" name="Content Placeholder 2">
            <a:extLst>
              <a:ext uri="{FF2B5EF4-FFF2-40B4-BE49-F238E27FC236}">
                <a16:creationId xmlns:a16="http://schemas.microsoft.com/office/drawing/2014/main" id="{24F2CBD0-19F9-4046-5072-91720D5E0E6F}"/>
              </a:ext>
            </a:extLst>
          </p:cNvPr>
          <p:cNvSpPr txBox="1">
            <a:spLocks/>
          </p:cNvSpPr>
          <p:nvPr/>
        </p:nvSpPr>
        <p:spPr>
          <a:xfrm>
            <a:off x="5904854" y="1501019"/>
            <a:ext cx="6571088" cy="32105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endParaRPr lang="en-US" b="1" dirty="0">
              <a:solidFill>
                <a:srgbClr val="FF0000"/>
              </a:solidFill>
            </a:endParaRPr>
          </a:p>
          <a:p>
            <a:r>
              <a:rPr lang="en-US" dirty="0"/>
              <a:t>Kano State Government has established 317  hectares at </a:t>
            </a:r>
            <a:r>
              <a:rPr lang="en-US" dirty="0" err="1"/>
              <a:t>Dansoshiya</a:t>
            </a:r>
            <a:r>
              <a:rPr lang="en-US" dirty="0"/>
              <a:t> grazing reserve </a:t>
            </a:r>
          </a:p>
          <a:p>
            <a:r>
              <a:rPr lang="en-US" dirty="0"/>
              <a:t>Kebbi State Government has established 5 hectares of Juncao grass </a:t>
            </a:r>
          </a:p>
          <a:p>
            <a:r>
              <a:rPr lang="en-US" dirty="0"/>
              <a:t>Gombe State Government will establish 10 hectares of Juncao grass </a:t>
            </a:r>
          </a:p>
          <a:p>
            <a:r>
              <a:rPr lang="en-US" dirty="0"/>
              <a:t>Federal Ministry of Agriculture has established 3.5 ha of Juncao grass.</a:t>
            </a:r>
          </a:p>
          <a:p>
            <a:pPr marL="0" indent="0">
              <a:buNone/>
            </a:pPr>
            <a:endParaRPr lang="en-US" dirty="0"/>
          </a:p>
          <a:p>
            <a:endParaRPr lang="en-US" dirty="0"/>
          </a:p>
        </p:txBody>
      </p:sp>
    </p:spTree>
    <p:extLst>
      <p:ext uri="{BB962C8B-B14F-4D97-AF65-F5344CB8AC3E}">
        <p14:creationId xmlns:p14="http://schemas.microsoft.com/office/powerpoint/2010/main" val="1168959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grass&#10;&#10;Description automatically generated">
            <a:extLst>
              <a:ext uri="{FF2B5EF4-FFF2-40B4-BE49-F238E27FC236}">
                <a16:creationId xmlns:a16="http://schemas.microsoft.com/office/drawing/2014/main" id="{B7BEDBEE-2610-F4BC-6C40-3C15CBBCA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729" y="1252025"/>
            <a:ext cx="4649079" cy="5036234"/>
          </a:xfrm>
          <a:prstGeom prst="rect">
            <a:avLst/>
          </a:prstGeom>
        </p:spPr>
      </p:pic>
      <p:sp>
        <p:nvSpPr>
          <p:cNvPr id="5" name="TextBox 4">
            <a:extLst>
              <a:ext uri="{FF2B5EF4-FFF2-40B4-BE49-F238E27FC236}">
                <a16:creationId xmlns:a16="http://schemas.microsoft.com/office/drawing/2014/main" id="{9D073A3A-AA3E-10DE-57CF-6F96DD7A7E36}"/>
              </a:ext>
            </a:extLst>
          </p:cNvPr>
          <p:cNvSpPr txBox="1"/>
          <p:nvPr/>
        </p:nvSpPr>
        <p:spPr>
          <a:xfrm>
            <a:off x="1586132" y="4752400"/>
            <a:ext cx="6098344" cy="307777"/>
          </a:xfrm>
          <a:prstGeom prst="rect">
            <a:avLst/>
          </a:prstGeom>
          <a:noFill/>
        </p:spPr>
        <p:txBody>
          <a:bodyPr wrap="square">
            <a:spAutoFit/>
          </a:bodyPr>
          <a:lstStyle/>
          <a:p>
            <a:r>
              <a:rPr lang="en-US" sz="1400" dirty="0"/>
              <a:t>Juncao Grass Planting at Dan </a:t>
            </a:r>
            <a:r>
              <a:rPr lang="en-US" sz="1400" dirty="0" err="1"/>
              <a:t>soshiya</a:t>
            </a:r>
            <a:r>
              <a:rPr lang="en-US" sz="1400" dirty="0"/>
              <a:t> Grazing Reserve Kano State</a:t>
            </a:r>
            <a:endParaRPr lang="en-NG" sz="1400" dirty="0"/>
          </a:p>
        </p:txBody>
      </p:sp>
      <p:pic>
        <p:nvPicPr>
          <p:cNvPr id="7" name="Picture 6" descr="A group of people in a field&#10;&#10;Description automatically generated">
            <a:extLst>
              <a:ext uri="{FF2B5EF4-FFF2-40B4-BE49-F238E27FC236}">
                <a16:creationId xmlns:a16="http://schemas.microsoft.com/office/drawing/2014/main" id="{9D658E04-9E09-9923-61FB-A0422EAB78FE}"/>
              </a:ext>
            </a:extLst>
          </p:cNvPr>
          <p:cNvPicPr>
            <a:picLocks noChangeAspect="1"/>
          </p:cNvPicPr>
          <p:nvPr/>
        </p:nvPicPr>
        <p:blipFill rotWithShape="1">
          <a:blip r:embed="rId4">
            <a:extLst>
              <a:ext uri="{28A0092B-C50C-407E-A947-70E740481C1C}">
                <a14:useLocalDpi xmlns:a14="http://schemas.microsoft.com/office/drawing/2010/main" val="0"/>
              </a:ext>
            </a:extLst>
          </a:blip>
          <a:srcRect b="9478"/>
          <a:stretch/>
        </p:blipFill>
        <p:spPr>
          <a:xfrm>
            <a:off x="1427871" y="1252024"/>
            <a:ext cx="5155734" cy="3465644"/>
          </a:xfrm>
          <a:prstGeom prst="rect">
            <a:avLst/>
          </a:prstGeom>
        </p:spPr>
      </p:pic>
      <p:sp>
        <p:nvSpPr>
          <p:cNvPr id="8" name="TextBox 7">
            <a:extLst>
              <a:ext uri="{FF2B5EF4-FFF2-40B4-BE49-F238E27FC236}">
                <a16:creationId xmlns:a16="http://schemas.microsoft.com/office/drawing/2014/main" id="{D2053544-1E3C-F5F7-5130-212FAF5C0E2B}"/>
              </a:ext>
            </a:extLst>
          </p:cNvPr>
          <p:cNvSpPr txBox="1"/>
          <p:nvPr/>
        </p:nvSpPr>
        <p:spPr>
          <a:xfrm>
            <a:off x="6801729" y="6288259"/>
            <a:ext cx="6098344" cy="307777"/>
          </a:xfrm>
          <a:prstGeom prst="rect">
            <a:avLst/>
          </a:prstGeom>
          <a:noFill/>
        </p:spPr>
        <p:txBody>
          <a:bodyPr wrap="square">
            <a:spAutoFit/>
          </a:bodyPr>
          <a:lstStyle/>
          <a:p>
            <a:r>
              <a:rPr lang="en-US" sz="1400" dirty="0"/>
              <a:t>Juncao grass at </a:t>
            </a:r>
            <a:r>
              <a:rPr lang="en-US" sz="1400" dirty="0" err="1"/>
              <a:t>Dansoshiya</a:t>
            </a:r>
            <a:r>
              <a:rPr lang="en-US" sz="1400" dirty="0"/>
              <a:t> Grazing Reserve Kano State</a:t>
            </a:r>
            <a:endParaRPr lang="en-NG" sz="1400" dirty="0"/>
          </a:p>
        </p:txBody>
      </p:sp>
    </p:spTree>
    <p:extLst>
      <p:ext uri="{BB962C8B-B14F-4D97-AF65-F5344CB8AC3E}">
        <p14:creationId xmlns:p14="http://schemas.microsoft.com/office/powerpoint/2010/main" val="263203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7717-25A2-651C-DD0E-0641112230DC}"/>
              </a:ext>
            </a:extLst>
          </p:cNvPr>
          <p:cNvSpPr txBox="1">
            <a:spLocks/>
          </p:cNvSpPr>
          <p:nvPr/>
        </p:nvSpPr>
        <p:spPr>
          <a:xfrm>
            <a:off x="1484309" y="147484"/>
            <a:ext cx="10018713" cy="99391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Challenges </a:t>
            </a:r>
            <a:endParaRPr lang="en-NG" dirty="0"/>
          </a:p>
        </p:txBody>
      </p:sp>
      <p:sp>
        <p:nvSpPr>
          <p:cNvPr id="3" name="Content Placeholder 2">
            <a:extLst>
              <a:ext uri="{FF2B5EF4-FFF2-40B4-BE49-F238E27FC236}">
                <a16:creationId xmlns:a16="http://schemas.microsoft.com/office/drawing/2014/main" id="{EC71FB34-24A9-C58D-2508-EF14966438EB}"/>
              </a:ext>
            </a:extLst>
          </p:cNvPr>
          <p:cNvSpPr txBox="1">
            <a:spLocks/>
          </p:cNvSpPr>
          <p:nvPr/>
        </p:nvSpPr>
        <p:spPr>
          <a:xfrm>
            <a:off x="2744643" y="1761799"/>
            <a:ext cx="6129211" cy="333440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endParaRPr lang="en-US" sz="2800" b="1" dirty="0">
              <a:solidFill>
                <a:srgbClr val="FF0000"/>
              </a:solidFill>
            </a:endParaRPr>
          </a:p>
          <a:p>
            <a:r>
              <a:rPr lang="en-US" sz="2800" dirty="0"/>
              <a:t>Inadequate planting materials </a:t>
            </a:r>
          </a:p>
          <a:p>
            <a:r>
              <a:rPr lang="en-US" sz="2800" dirty="0"/>
              <a:t>Funding</a:t>
            </a:r>
          </a:p>
          <a:p>
            <a:r>
              <a:rPr lang="en-US" sz="2800" dirty="0"/>
              <a:t>Poor coordination of Juncao farmers</a:t>
            </a:r>
          </a:p>
          <a:p>
            <a:r>
              <a:rPr lang="en-US" sz="2800" dirty="0"/>
              <a:t>Seasonal rainfall  </a:t>
            </a:r>
          </a:p>
          <a:p>
            <a:endParaRPr lang="en-US" sz="2800" dirty="0"/>
          </a:p>
        </p:txBody>
      </p:sp>
    </p:spTree>
    <p:extLst>
      <p:ext uri="{BB962C8B-B14F-4D97-AF65-F5344CB8AC3E}">
        <p14:creationId xmlns:p14="http://schemas.microsoft.com/office/powerpoint/2010/main" val="2795888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D6CD-9213-ACE8-0630-F0C8F66D2FF6}"/>
              </a:ext>
            </a:extLst>
          </p:cNvPr>
          <p:cNvSpPr txBox="1">
            <a:spLocks/>
          </p:cNvSpPr>
          <p:nvPr/>
        </p:nvSpPr>
        <p:spPr>
          <a:xfrm>
            <a:off x="1484309" y="147484"/>
            <a:ext cx="10018713" cy="99391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Further Research </a:t>
            </a:r>
            <a:endParaRPr lang="en-NG" dirty="0"/>
          </a:p>
        </p:txBody>
      </p:sp>
      <p:sp>
        <p:nvSpPr>
          <p:cNvPr id="3" name="Content Placeholder 2">
            <a:extLst>
              <a:ext uri="{FF2B5EF4-FFF2-40B4-BE49-F238E27FC236}">
                <a16:creationId xmlns:a16="http://schemas.microsoft.com/office/drawing/2014/main" id="{7EA33358-D191-BF70-6008-A505A72D822D}"/>
              </a:ext>
            </a:extLst>
          </p:cNvPr>
          <p:cNvSpPr txBox="1">
            <a:spLocks/>
          </p:cNvSpPr>
          <p:nvPr/>
        </p:nvSpPr>
        <p:spPr>
          <a:xfrm>
            <a:off x="6096000" y="1599567"/>
            <a:ext cx="6129211" cy="333440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endParaRPr lang="en-US" sz="2800" b="1" dirty="0">
              <a:solidFill>
                <a:srgbClr val="FF0000"/>
              </a:solidFill>
            </a:endParaRPr>
          </a:p>
          <a:p>
            <a:r>
              <a:rPr lang="en-US" sz="2800" dirty="0"/>
              <a:t>Breeding an edible Juncao grass </a:t>
            </a:r>
          </a:p>
          <a:p>
            <a:r>
              <a:rPr lang="en-US" sz="2800" dirty="0"/>
              <a:t>Crossing </a:t>
            </a:r>
            <a:r>
              <a:rPr lang="en-US" sz="2800" dirty="0" err="1"/>
              <a:t>Gamba</a:t>
            </a:r>
            <a:r>
              <a:rPr lang="en-US" sz="2800" dirty="0"/>
              <a:t> grass with Juncao grass to produce a hybrid that can tolerate burning, overgrazing and low moisture.   </a:t>
            </a:r>
          </a:p>
          <a:p>
            <a:endParaRPr lang="en-US" sz="2800" dirty="0"/>
          </a:p>
        </p:txBody>
      </p:sp>
      <p:pic>
        <p:nvPicPr>
          <p:cNvPr id="5" name="Picture 4" descr="Long shot of tall grass&#10;&#10;Description automatically generated">
            <a:extLst>
              <a:ext uri="{FF2B5EF4-FFF2-40B4-BE49-F238E27FC236}">
                <a16:creationId xmlns:a16="http://schemas.microsoft.com/office/drawing/2014/main" id="{153F7B52-F482-19A2-D86A-87AFEA96A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08" y="1236677"/>
            <a:ext cx="4611691" cy="4501301"/>
          </a:xfrm>
          <a:prstGeom prst="rect">
            <a:avLst/>
          </a:prstGeom>
        </p:spPr>
      </p:pic>
      <p:sp>
        <p:nvSpPr>
          <p:cNvPr id="6" name="TextBox 5">
            <a:extLst>
              <a:ext uri="{FF2B5EF4-FFF2-40B4-BE49-F238E27FC236}">
                <a16:creationId xmlns:a16="http://schemas.microsoft.com/office/drawing/2014/main" id="{B36ABC6D-68BA-7032-B1E2-6D3B23DE05BF}"/>
              </a:ext>
            </a:extLst>
          </p:cNvPr>
          <p:cNvSpPr txBox="1"/>
          <p:nvPr/>
        </p:nvSpPr>
        <p:spPr>
          <a:xfrm>
            <a:off x="1881099" y="5888371"/>
            <a:ext cx="6098344" cy="307777"/>
          </a:xfrm>
          <a:prstGeom prst="rect">
            <a:avLst/>
          </a:prstGeom>
          <a:noFill/>
        </p:spPr>
        <p:txBody>
          <a:bodyPr wrap="square">
            <a:spAutoFit/>
          </a:bodyPr>
          <a:lstStyle/>
          <a:p>
            <a:r>
              <a:rPr lang="en-US" sz="1400" dirty="0" err="1"/>
              <a:t>Gamba</a:t>
            </a:r>
            <a:r>
              <a:rPr lang="en-US" sz="1400" dirty="0"/>
              <a:t> Grass (</a:t>
            </a:r>
            <a:r>
              <a:rPr lang="en-US" sz="1400" i="1" dirty="0"/>
              <a:t>Andropogon </a:t>
            </a:r>
            <a:r>
              <a:rPr lang="en-US" sz="1400" i="1" dirty="0" err="1"/>
              <a:t>gayanus</a:t>
            </a:r>
            <a:r>
              <a:rPr lang="en-US" sz="1400" dirty="0"/>
              <a:t>)</a:t>
            </a:r>
            <a:endParaRPr lang="en-NG" sz="1400" dirty="0"/>
          </a:p>
        </p:txBody>
      </p:sp>
    </p:spTree>
    <p:extLst>
      <p:ext uri="{BB962C8B-B14F-4D97-AF65-F5344CB8AC3E}">
        <p14:creationId xmlns:p14="http://schemas.microsoft.com/office/powerpoint/2010/main" val="2293828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1708-59F5-DE4B-197A-ECEA8D6BE854}"/>
              </a:ext>
            </a:extLst>
          </p:cNvPr>
          <p:cNvSpPr txBox="1">
            <a:spLocks/>
          </p:cNvSpPr>
          <p:nvPr/>
        </p:nvSpPr>
        <p:spPr>
          <a:xfrm>
            <a:off x="1484309" y="147484"/>
            <a:ext cx="10018713" cy="99391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Appreciation</a:t>
            </a:r>
            <a:endParaRPr lang="en-NG" dirty="0"/>
          </a:p>
        </p:txBody>
      </p:sp>
      <p:sp>
        <p:nvSpPr>
          <p:cNvPr id="3" name="TextBox 2">
            <a:extLst>
              <a:ext uri="{FF2B5EF4-FFF2-40B4-BE49-F238E27FC236}">
                <a16:creationId xmlns:a16="http://schemas.microsoft.com/office/drawing/2014/main" id="{C720C9BC-77B1-4E5B-D69E-04D8C0A56B7A}"/>
              </a:ext>
            </a:extLst>
          </p:cNvPr>
          <p:cNvSpPr txBox="1"/>
          <p:nvPr/>
        </p:nvSpPr>
        <p:spPr>
          <a:xfrm>
            <a:off x="2327245" y="1185642"/>
            <a:ext cx="9175777" cy="4524315"/>
          </a:xfrm>
          <a:prstGeom prst="rect">
            <a:avLst/>
          </a:prstGeom>
          <a:noFill/>
        </p:spPr>
        <p:txBody>
          <a:bodyPr wrap="square" rtlCol="0">
            <a:spAutoFit/>
          </a:bodyPr>
          <a:lstStyle/>
          <a:p>
            <a:pPr algn="just"/>
            <a:r>
              <a:rPr lang="en-US" sz="2400" dirty="0"/>
              <a:t>I want to most sincerely thank and appreciate National Engineering  Research Centre for Juncao Technology of Fujian Agriculture and Forestry University of China for the online training on Juncao technology between 26</a:t>
            </a:r>
            <a:r>
              <a:rPr lang="en-US" sz="2400" baseline="30000" dirty="0"/>
              <a:t>th</a:t>
            </a:r>
            <a:r>
              <a:rPr lang="en-US" sz="2400" dirty="0"/>
              <a:t> August and 24</a:t>
            </a:r>
            <a:r>
              <a:rPr lang="en-US" sz="2400" baseline="30000" dirty="0"/>
              <a:t>th</a:t>
            </a:r>
            <a:r>
              <a:rPr lang="en-US" sz="2400" dirty="0"/>
              <a:t> September, 2022. I equally want to thank UNDESA and FAFU for sponsoring by visit to Rwanda and China in February and June, 2023 respectively. I also wish to thank the Mission of the People’s Republic of China to the African Union, UNDESA and FAFU for making it possible for me to come to Addis Ababa to participate in the second regional workshop on Juncao technology. I am grateful to Prof Lin </a:t>
            </a:r>
            <a:r>
              <a:rPr lang="en-US" sz="2400" dirty="0" err="1"/>
              <a:t>Zhanxi</a:t>
            </a:r>
            <a:r>
              <a:rPr lang="en-US" sz="2400" dirty="0"/>
              <a:t>, Chief Scientist of China National Engineering Research Centre of Juncao Technology, FAFU and his team for creating Juncao Technology for the entire mankind.</a:t>
            </a:r>
            <a:endParaRPr lang="en-NG" sz="2400" dirty="0"/>
          </a:p>
        </p:txBody>
      </p:sp>
    </p:spTree>
    <p:extLst>
      <p:ext uri="{BB962C8B-B14F-4D97-AF65-F5344CB8AC3E}">
        <p14:creationId xmlns:p14="http://schemas.microsoft.com/office/powerpoint/2010/main" val="123234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30FEAE-1869-BC26-BA3F-7E40F55A4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453" y="0"/>
            <a:ext cx="10668000" cy="6721642"/>
          </a:xfrm>
          <a:prstGeom prst="rect">
            <a:avLst/>
          </a:prstGeom>
        </p:spPr>
      </p:pic>
      <p:sp>
        <p:nvSpPr>
          <p:cNvPr id="2" name="TextBox 1">
            <a:extLst>
              <a:ext uri="{FF2B5EF4-FFF2-40B4-BE49-F238E27FC236}">
                <a16:creationId xmlns:a16="http://schemas.microsoft.com/office/drawing/2014/main" id="{7DEC42CF-EDFD-0D67-9626-F199B3220772}"/>
              </a:ext>
            </a:extLst>
          </p:cNvPr>
          <p:cNvSpPr txBox="1"/>
          <p:nvPr/>
        </p:nvSpPr>
        <p:spPr>
          <a:xfrm>
            <a:off x="1876927" y="5774704"/>
            <a:ext cx="9144000" cy="7694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sz="4400" b="1" dirty="0">
                <a:solidFill>
                  <a:schemeClr val="bg1"/>
                </a:solidFill>
              </a:rPr>
              <a:t>THANK YOU FOR YOUR ATTENTION </a:t>
            </a:r>
            <a:endParaRPr lang="en-NG" sz="4400" b="1" dirty="0">
              <a:solidFill>
                <a:schemeClr val="bg1"/>
              </a:solidFill>
            </a:endParaRPr>
          </a:p>
        </p:txBody>
      </p:sp>
    </p:spTree>
    <p:extLst>
      <p:ext uri="{BB962C8B-B14F-4D97-AF65-F5344CB8AC3E}">
        <p14:creationId xmlns:p14="http://schemas.microsoft.com/office/powerpoint/2010/main" val="39775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2FD6E-31DF-1A04-5067-BE1FC94837AC}"/>
              </a:ext>
            </a:extLst>
          </p:cNvPr>
          <p:cNvSpPr>
            <a:spLocks noGrp="1"/>
          </p:cNvSpPr>
          <p:nvPr>
            <p:ph idx="1"/>
          </p:nvPr>
        </p:nvSpPr>
        <p:spPr>
          <a:xfrm>
            <a:off x="6660107" y="873457"/>
            <a:ext cx="5479969" cy="5803710"/>
          </a:xfrm>
        </p:spPr>
        <p:txBody>
          <a:bodyPr>
            <a:noAutofit/>
          </a:bodyPr>
          <a:lstStyle/>
          <a:p>
            <a:r>
              <a:rPr lang="en-US" dirty="0"/>
              <a:t>There are Six Ecological Zones  </a:t>
            </a:r>
          </a:p>
          <a:p>
            <a:endParaRPr lang="en-US" dirty="0"/>
          </a:p>
          <a:p>
            <a:r>
              <a:rPr lang="en-US" dirty="0"/>
              <a:t>The Vegetation cover increases from North to South</a:t>
            </a:r>
          </a:p>
          <a:p>
            <a:endParaRPr lang="en-US" dirty="0"/>
          </a:p>
          <a:p>
            <a:r>
              <a:rPr lang="en-US" dirty="0"/>
              <a:t>The Sahel and Sudan Savannah are threatened by desert encroachment </a:t>
            </a:r>
          </a:p>
          <a:p>
            <a:endParaRPr lang="en-US" dirty="0"/>
          </a:p>
          <a:p>
            <a:r>
              <a:rPr lang="en-US" dirty="0"/>
              <a:t>About 10 States in the  Northern fringes are threatened by desertification </a:t>
            </a:r>
          </a:p>
        </p:txBody>
      </p:sp>
      <p:sp>
        <p:nvSpPr>
          <p:cNvPr id="4" name="Title 1">
            <a:extLst>
              <a:ext uri="{FF2B5EF4-FFF2-40B4-BE49-F238E27FC236}">
                <a16:creationId xmlns:a16="http://schemas.microsoft.com/office/drawing/2014/main" id="{0FEBBA67-D0C9-1D27-3EB1-57E042CE1AB7}"/>
              </a:ext>
            </a:extLst>
          </p:cNvPr>
          <p:cNvSpPr>
            <a:spLocks noGrp="1"/>
          </p:cNvSpPr>
          <p:nvPr>
            <p:ph type="title"/>
          </p:nvPr>
        </p:nvSpPr>
        <p:spPr>
          <a:xfrm>
            <a:off x="1780798" y="180833"/>
            <a:ext cx="10018713" cy="829101"/>
          </a:xfrm>
        </p:spPr>
        <p:txBody>
          <a:bodyPr>
            <a:normAutofit/>
          </a:bodyPr>
          <a:lstStyle/>
          <a:p>
            <a:r>
              <a:rPr lang="en-US" sz="3600" dirty="0"/>
              <a:t>Ecological zones </a:t>
            </a:r>
            <a:endParaRPr lang="en-NG" sz="3600" dirty="0"/>
          </a:p>
        </p:txBody>
      </p:sp>
      <p:pic>
        <p:nvPicPr>
          <p:cNvPr id="7" name="Content Placeholder 5" descr="A map of africa with different colors of the same color&#10;&#10;Description automatically generated">
            <a:extLst>
              <a:ext uri="{FF2B5EF4-FFF2-40B4-BE49-F238E27FC236}">
                <a16:creationId xmlns:a16="http://schemas.microsoft.com/office/drawing/2014/main" id="{1CC61870-B813-9311-F495-0D605FF36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355" y="1201003"/>
            <a:ext cx="5349923" cy="4590197"/>
          </a:xfrm>
          <a:prstGeom prst="rect">
            <a:avLst/>
          </a:prstGeom>
        </p:spPr>
      </p:pic>
      <p:sp>
        <p:nvSpPr>
          <p:cNvPr id="8" name="TextBox 7">
            <a:extLst>
              <a:ext uri="{FF2B5EF4-FFF2-40B4-BE49-F238E27FC236}">
                <a16:creationId xmlns:a16="http://schemas.microsoft.com/office/drawing/2014/main" id="{DC25F8A5-C21A-621B-9AE8-8253AB361E76}"/>
              </a:ext>
            </a:extLst>
          </p:cNvPr>
          <p:cNvSpPr txBox="1"/>
          <p:nvPr/>
        </p:nvSpPr>
        <p:spPr>
          <a:xfrm>
            <a:off x="2112238" y="5921384"/>
            <a:ext cx="3616657" cy="369332"/>
          </a:xfrm>
          <a:prstGeom prst="rect">
            <a:avLst/>
          </a:prstGeom>
          <a:noFill/>
        </p:spPr>
        <p:txBody>
          <a:bodyPr wrap="square" rtlCol="0">
            <a:spAutoFit/>
          </a:bodyPr>
          <a:lstStyle/>
          <a:p>
            <a:r>
              <a:rPr lang="en-US" dirty="0"/>
              <a:t>Ecological Zones</a:t>
            </a:r>
            <a:endParaRPr lang="en-NG" dirty="0"/>
          </a:p>
        </p:txBody>
      </p:sp>
    </p:spTree>
    <p:extLst>
      <p:ext uri="{BB962C8B-B14F-4D97-AF65-F5344CB8AC3E}">
        <p14:creationId xmlns:p14="http://schemas.microsoft.com/office/powerpoint/2010/main" val="293102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map of the state of nigeria&#10;&#10;Description automatically generated">
            <a:extLst>
              <a:ext uri="{FF2B5EF4-FFF2-40B4-BE49-F238E27FC236}">
                <a16:creationId xmlns:a16="http://schemas.microsoft.com/office/drawing/2014/main" id="{97F8CDD6-7851-645D-F908-7D3E7374A8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24959" r="752"/>
          <a:stretch/>
        </p:blipFill>
        <p:spPr>
          <a:xfrm>
            <a:off x="1349839" y="1417926"/>
            <a:ext cx="4746161" cy="4300485"/>
          </a:xfrm>
        </p:spPr>
      </p:pic>
      <p:sp>
        <p:nvSpPr>
          <p:cNvPr id="10" name="TextBox 9">
            <a:extLst>
              <a:ext uri="{FF2B5EF4-FFF2-40B4-BE49-F238E27FC236}">
                <a16:creationId xmlns:a16="http://schemas.microsoft.com/office/drawing/2014/main" id="{BB0160D2-8786-FAAA-A20B-EE4CD287D16E}"/>
              </a:ext>
            </a:extLst>
          </p:cNvPr>
          <p:cNvSpPr txBox="1"/>
          <p:nvPr/>
        </p:nvSpPr>
        <p:spPr>
          <a:xfrm>
            <a:off x="2262363" y="5718411"/>
            <a:ext cx="3616657" cy="369332"/>
          </a:xfrm>
          <a:prstGeom prst="rect">
            <a:avLst/>
          </a:prstGeom>
          <a:noFill/>
        </p:spPr>
        <p:txBody>
          <a:bodyPr wrap="square" rtlCol="0">
            <a:spAutoFit/>
          </a:bodyPr>
          <a:lstStyle/>
          <a:p>
            <a:r>
              <a:rPr lang="en-US" dirty="0"/>
              <a:t>Desertification in Nigeria </a:t>
            </a:r>
            <a:endParaRPr lang="en-NG" dirty="0"/>
          </a:p>
        </p:txBody>
      </p:sp>
      <p:sp>
        <p:nvSpPr>
          <p:cNvPr id="11" name="Content Placeholder 2">
            <a:extLst>
              <a:ext uri="{FF2B5EF4-FFF2-40B4-BE49-F238E27FC236}">
                <a16:creationId xmlns:a16="http://schemas.microsoft.com/office/drawing/2014/main" id="{E5B1957C-F547-A00C-3007-060E9F826A59}"/>
              </a:ext>
            </a:extLst>
          </p:cNvPr>
          <p:cNvSpPr txBox="1">
            <a:spLocks/>
          </p:cNvSpPr>
          <p:nvPr/>
        </p:nvSpPr>
        <p:spPr>
          <a:xfrm>
            <a:off x="6660107" y="873457"/>
            <a:ext cx="5479969" cy="580371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endParaRPr lang="en-US" dirty="0"/>
          </a:p>
          <a:p>
            <a:r>
              <a:rPr lang="en-US" dirty="0"/>
              <a:t>Desertification has affected an estimated population of over 50million Nigerians</a:t>
            </a:r>
          </a:p>
          <a:p>
            <a:pPr marL="0" indent="0" algn="ctr">
              <a:buNone/>
            </a:pPr>
            <a:r>
              <a:rPr lang="en-US" sz="2600" b="1" dirty="0">
                <a:solidFill>
                  <a:srgbClr val="FF0000"/>
                </a:solidFill>
              </a:rPr>
              <a:t>Causes of Desertification</a:t>
            </a:r>
          </a:p>
          <a:p>
            <a:r>
              <a:rPr lang="en-US" dirty="0"/>
              <a:t>Overgrazing </a:t>
            </a:r>
          </a:p>
          <a:p>
            <a:r>
              <a:rPr lang="en-US" dirty="0"/>
              <a:t>Deforestation </a:t>
            </a:r>
          </a:p>
          <a:p>
            <a:r>
              <a:rPr lang="en-US" dirty="0"/>
              <a:t>Intensive farming practices </a:t>
            </a:r>
          </a:p>
          <a:p>
            <a:r>
              <a:rPr lang="en-US" dirty="0"/>
              <a:t>Climate Change </a:t>
            </a:r>
          </a:p>
          <a:p>
            <a:endParaRPr lang="en-US" dirty="0"/>
          </a:p>
        </p:txBody>
      </p:sp>
    </p:spTree>
    <p:extLst>
      <p:ext uri="{BB962C8B-B14F-4D97-AF65-F5344CB8AC3E}">
        <p14:creationId xmlns:p14="http://schemas.microsoft.com/office/powerpoint/2010/main" val="219172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D6F8D-24B7-48A5-50A7-5D00C32992A9}"/>
              </a:ext>
            </a:extLst>
          </p:cNvPr>
          <p:cNvSpPr>
            <a:spLocks noGrp="1"/>
          </p:cNvSpPr>
          <p:nvPr>
            <p:ph idx="1"/>
          </p:nvPr>
        </p:nvSpPr>
        <p:spPr>
          <a:xfrm>
            <a:off x="1988583" y="2382343"/>
            <a:ext cx="10018713" cy="3476016"/>
          </a:xfrm>
        </p:spPr>
        <p:txBody>
          <a:bodyPr>
            <a:noAutofit/>
          </a:bodyPr>
          <a:lstStyle/>
          <a:p>
            <a:r>
              <a:rPr lang="en-US" dirty="0"/>
              <a:t>Agriculture is the most important sector to Nigerian economy after oil.</a:t>
            </a:r>
          </a:p>
          <a:p>
            <a:r>
              <a:rPr lang="en-US" dirty="0"/>
              <a:t>Livestock production is very essential to food security and development of any nation.</a:t>
            </a:r>
          </a:p>
          <a:p>
            <a:r>
              <a:rPr lang="en-US" dirty="0"/>
              <a:t>It provide foreign exchange for the economy </a:t>
            </a:r>
          </a:p>
          <a:p>
            <a:r>
              <a:rPr lang="en-US" dirty="0"/>
              <a:t>Employment opportunities </a:t>
            </a:r>
          </a:p>
          <a:p>
            <a:r>
              <a:rPr lang="en-US" dirty="0"/>
              <a:t>Rich source of protein which is essential to human nutrition.</a:t>
            </a:r>
          </a:p>
          <a:p>
            <a:r>
              <a:rPr lang="en-US" dirty="0"/>
              <a:t>Source of income </a:t>
            </a:r>
          </a:p>
          <a:p>
            <a:r>
              <a:rPr lang="en-US" dirty="0"/>
              <a:t>Provide raw materials to </a:t>
            </a:r>
            <a:r>
              <a:rPr lang="en-US" dirty="0" err="1"/>
              <a:t>agro</a:t>
            </a:r>
            <a:r>
              <a:rPr lang="en-US" dirty="0"/>
              <a:t> industry</a:t>
            </a:r>
          </a:p>
          <a:p>
            <a:r>
              <a:rPr lang="en-US" dirty="0"/>
              <a:t>Provide draught power </a:t>
            </a:r>
          </a:p>
          <a:p>
            <a:r>
              <a:rPr lang="en-US" dirty="0"/>
              <a:t>Source of prestige  </a:t>
            </a:r>
          </a:p>
          <a:p>
            <a:pPr algn="r"/>
            <a:endParaRPr lang="en-US" dirty="0"/>
          </a:p>
        </p:txBody>
      </p:sp>
      <p:sp>
        <p:nvSpPr>
          <p:cNvPr id="5" name="Title 1">
            <a:extLst>
              <a:ext uri="{FF2B5EF4-FFF2-40B4-BE49-F238E27FC236}">
                <a16:creationId xmlns:a16="http://schemas.microsoft.com/office/drawing/2014/main" id="{FB444AAF-9209-F873-F873-0512FDCF7A5E}"/>
              </a:ext>
            </a:extLst>
          </p:cNvPr>
          <p:cNvSpPr>
            <a:spLocks noGrp="1"/>
          </p:cNvSpPr>
          <p:nvPr>
            <p:ph type="title"/>
          </p:nvPr>
        </p:nvSpPr>
        <p:spPr>
          <a:xfrm>
            <a:off x="1780798" y="180833"/>
            <a:ext cx="10018713" cy="829101"/>
          </a:xfrm>
        </p:spPr>
        <p:txBody>
          <a:bodyPr>
            <a:normAutofit/>
          </a:bodyPr>
          <a:lstStyle/>
          <a:p>
            <a:r>
              <a:rPr lang="en-US" sz="3600" dirty="0"/>
              <a:t>Importance of Livestock</a:t>
            </a:r>
            <a:endParaRPr lang="en-NG" sz="3600" dirty="0"/>
          </a:p>
        </p:txBody>
      </p:sp>
    </p:spTree>
    <p:extLst>
      <p:ext uri="{BB962C8B-B14F-4D97-AF65-F5344CB8AC3E}">
        <p14:creationId xmlns:p14="http://schemas.microsoft.com/office/powerpoint/2010/main" val="284999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39482-8E90-9C63-7D00-C961D3FA1E7C}"/>
              </a:ext>
            </a:extLst>
          </p:cNvPr>
          <p:cNvSpPr>
            <a:spLocks noGrp="1"/>
          </p:cNvSpPr>
          <p:nvPr>
            <p:ph idx="1"/>
          </p:nvPr>
        </p:nvSpPr>
        <p:spPr>
          <a:xfrm>
            <a:off x="6077240" y="2063845"/>
            <a:ext cx="6325211" cy="3124201"/>
          </a:xfrm>
        </p:spPr>
        <p:txBody>
          <a:bodyPr>
            <a:normAutofit fontScale="92500" lnSpcReduction="10000"/>
          </a:bodyPr>
          <a:lstStyle/>
          <a:p>
            <a:pPr marL="0" indent="0" algn="ctr">
              <a:buNone/>
            </a:pPr>
            <a:r>
              <a:rPr lang="en-US" sz="2800" b="1" dirty="0">
                <a:solidFill>
                  <a:srgbClr val="FF0000"/>
                </a:solidFill>
              </a:rPr>
              <a:t>The Estimated Livestock Population in Nigeria in 2022</a:t>
            </a:r>
          </a:p>
          <a:p>
            <a:r>
              <a:rPr lang="en-US" dirty="0"/>
              <a:t>Cattle: 22,378,374</a:t>
            </a:r>
          </a:p>
          <a:p>
            <a:r>
              <a:rPr lang="en-US" dirty="0"/>
              <a:t>Sheep: 53,061,143</a:t>
            </a:r>
          </a:p>
          <a:p>
            <a:r>
              <a:rPr lang="en-US" dirty="0"/>
              <a:t>Goats: 99,879,799</a:t>
            </a:r>
          </a:p>
          <a:p>
            <a:r>
              <a:rPr lang="en-US" dirty="0"/>
              <a:t>Pigs: 9,299,563</a:t>
            </a:r>
          </a:p>
          <a:p>
            <a:r>
              <a:rPr lang="en-US" dirty="0"/>
              <a:t>Poultry: 425,790,456</a:t>
            </a:r>
            <a:endParaRPr lang="en-NG" dirty="0"/>
          </a:p>
        </p:txBody>
      </p:sp>
      <p:sp>
        <p:nvSpPr>
          <p:cNvPr id="4" name="Title 1">
            <a:extLst>
              <a:ext uri="{FF2B5EF4-FFF2-40B4-BE49-F238E27FC236}">
                <a16:creationId xmlns:a16="http://schemas.microsoft.com/office/drawing/2014/main" id="{9696A6EB-7651-31C8-812A-60F22ADC8C43}"/>
              </a:ext>
            </a:extLst>
          </p:cNvPr>
          <p:cNvSpPr>
            <a:spLocks noGrp="1"/>
          </p:cNvSpPr>
          <p:nvPr>
            <p:ph type="title"/>
          </p:nvPr>
        </p:nvSpPr>
        <p:spPr>
          <a:xfrm>
            <a:off x="1780798" y="204896"/>
            <a:ext cx="10018713" cy="829101"/>
          </a:xfrm>
        </p:spPr>
        <p:txBody>
          <a:bodyPr>
            <a:normAutofit/>
          </a:bodyPr>
          <a:lstStyle/>
          <a:p>
            <a:r>
              <a:rPr lang="en-US" sz="3600" dirty="0"/>
              <a:t>Livestock Population in Nigeria</a:t>
            </a:r>
            <a:endParaRPr lang="en-NG" sz="3600" dirty="0"/>
          </a:p>
        </p:txBody>
      </p:sp>
      <p:graphicFrame>
        <p:nvGraphicFramePr>
          <p:cNvPr id="7" name="Chart 6">
            <a:extLst>
              <a:ext uri="{FF2B5EF4-FFF2-40B4-BE49-F238E27FC236}">
                <a16:creationId xmlns:a16="http://schemas.microsoft.com/office/drawing/2014/main" id="{2251087E-CF1D-3B9C-EC5C-89F0DE2ADA74}"/>
              </a:ext>
            </a:extLst>
          </p:cNvPr>
          <p:cNvGraphicFramePr/>
          <p:nvPr>
            <p:extLst>
              <p:ext uri="{D42A27DB-BD31-4B8C-83A1-F6EECF244321}">
                <p14:modId xmlns:p14="http://schemas.microsoft.com/office/powerpoint/2010/main" val="1571531293"/>
              </p:ext>
            </p:extLst>
          </p:nvPr>
        </p:nvGraphicFramePr>
        <p:xfrm>
          <a:off x="633046" y="916613"/>
          <a:ext cx="5348849"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37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931DE-A49F-EEAD-03A6-4FAE6FA686A2}"/>
              </a:ext>
            </a:extLst>
          </p:cNvPr>
          <p:cNvSpPr>
            <a:spLocks noGrp="1"/>
          </p:cNvSpPr>
          <p:nvPr>
            <p:ph idx="1"/>
          </p:nvPr>
        </p:nvSpPr>
        <p:spPr>
          <a:xfrm>
            <a:off x="1869744" y="1725303"/>
            <a:ext cx="9990160" cy="3124201"/>
          </a:xfrm>
        </p:spPr>
        <p:txBody>
          <a:bodyPr/>
          <a:lstStyle/>
          <a:p>
            <a:r>
              <a:rPr lang="en-US" dirty="0"/>
              <a:t>The bulk of livestock breeders come from the Sahel, Sudan and Northern Guinea savannah ecological zones of Nigeria </a:t>
            </a:r>
          </a:p>
          <a:p>
            <a:r>
              <a:rPr lang="en-US" dirty="0"/>
              <a:t>Livestock production in Nigeria is characterized by nomadic pastoralism </a:t>
            </a:r>
          </a:p>
          <a:p>
            <a:r>
              <a:rPr lang="en-US" dirty="0"/>
              <a:t>Pastoralism is a form of animal husbandry where livestock are released onto large vegetated outdoor land for grazing </a:t>
            </a:r>
          </a:p>
          <a:p>
            <a:r>
              <a:rPr lang="en-US" dirty="0"/>
              <a:t>There are 15million pastoralists in Nigeria with over 82% of cattle population   </a:t>
            </a:r>
            <a:endParaRPr lang="en-NG" dirty="0"/>
          </a:p>
        </p:txBody>
      </p:sp>
    </p:spTree>
    <p:extLst>
      <p:ext uri="{BB962C8B-B14F-4D97-AF65-F5344CB8AC3E}">
        <p14:creationId xmlns:p14="http://schemas.microsoft.com/office/powerpoint/2010/main" val="26544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erd of cattle walking on the road&#10;&#10;Description automatically generated">
            <a:extLst>
              <a:ext uri="{FF2B5EF4-FFF2-40B4-BE49-F238E27FC236}">
                <a16:creationId xmlns:a16="http://schemas.microsoft.com/office/drawing/2014/main" id="{B214C98E-9D7D-E5D6-FC0E-F95414E61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42" y="820002"/>
            <a:ext cx="9232900" cy="4366146"/>
          </a:xfrm>
          <a:prstGeom prst="rect">
            <a:avLst/>
          </a:prstGeom>
        </p:spPr>
      </p:pic>
      <p:sp>
        <p:nvSpPr>
          <p:cNvPr id="5" name="TextBox 4">
            <a:extLst>
              <a:ext uri="{FF2B5EF4-FFF2-40B4-BE49-F238E27FC236}">
                <a16:creationId xmlns:a16="http://schemas.microsoft.com/office/drawing/2014/main" id="{7B6F9C20-4CEF-D3A4-EA7C-1612A9E23E16}"/>
              </a:ext>
            </a:extLst>
          </p:cNvPr>
          <p:cNvSpPr txBox="1"/>
          <p:nvPr/>
        </p:nvSpPr>
        <p:spPr>
          <a:xfrm>
            <a:off x="4773551" y="5186148"/>
            <a:ext cx="3616657" cy="369332"/>
          </a:xfrm>
          <a:prstGeom prst="rect">
            <a:avLst/>
          </a:prstGeom>
          <a:noFill/>
        </p:spPr>
        <p:txBody>
          <a:bodyPr wrap="square" rtlCol="0">
            <a:spAutoFit/>
          </a:bodyPr>
          <a:lstStyle/>
          <a:p>
            <a:r>
              <a:rPr lang="en-US" dirty="0"/>
              <a:t>Fulani Pastoralist on the move</a:t>
            </a:r>
            <a:endParaRPr lang="en-NG" dirty="0"/>
          </a:p>
        </p:txBody>
      </p:sp>
    </p:spTree>
    <p:extLst>
      <p:ext uri="{BB962C8B-B14F-4D97-AF65-F5344CB8AC3E}">
        <p14:creationId xmlns:p14="http://schemas.microsoft.com/office/powerpoint/2010/main" val="338465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296E89-C00E-92CE-47F5-BAE16DFE88F7}"/>
              </a:ext>
            </a:extLst>
          </p:cNvPr>
          <p:cNvSpPr>
            <a:spLocks noGrp="1"/>
          </p:cNvSpPr>
          <p:nvPr>
            <p:ph type="title"/>
          </p:nvPr>
        </p:nvSpPr>
        <p:spPr>
          <a:xfrm>
            <a:off x="1780798" y="180833"/>
            <a:ext cx="10018713" cy="829101"/>
          </a:xfrm>
        </p:spPr>
        <p:txBody>
          <a:bodyPr>
            <a:normAutofit/>
          </a:bodyPr>
          <a:lstStyle/>
          <a:p>
            <a:r>
              <a:rPr lang="en-US" sz="3600" dirty="0"/>
              <a:t>Some Challenges of Livestock Production in Nigeria</a:t>
            </a:r>
            <a:endParaRPr lang="en-NG" sz="3600" dirty="0"/>
          </a:p>
        </p:txBody>
      </p:sp>
      <p:sp>
        <p:nvSpPr>
          <p:cNvPr id="5" name="Content Placeholder 2">
            <a:extLst>
              <a:ext uri="{FF2B5EF4-FFF2-40B4-BE49-F238E27FC236}">
                <a16:creationId xmlns:a16="http://schemas.microsoft.com/office/drawing/2014/main" id="{71505450-9D18-CD79-8646-78801A7B2DE3}"/>
              </a:ext>
            </a:extLst>
          </p:cNvPr>
          <p:cNvSpPr>
            <a:spLocks noGrp="1"/>
          </p:cNvSpPr>
          <p:nvPr>
            <p:ph idx="1"/>
          </p:nvPr>
        </p:nvSpPr>
        <p:spPr>
          <a:xfrm>
            <a:off x="2566454" y="2130370"/>
            <a:ext cx="5145205" cy="3124201"/>
          </a:xfrm>
        </p:spPr>
        <p:txBody>
          <a:bodyPr>
            <a:noAutofit/>
          </a:bodyPr>
          <a:lstStyle/>
          <a:p>
            <a:r>
              <a:rPr lang="en-US" dirty="0"/>
              <a:t>Lack of pasture and quality feed </a:t>
            </a:r>
          </a:p>
          <a:p>
            <a:r>
              <a:rPr lang="en-US" dirty="0"/>
              <a:t>High cost of animal feeds</a:t>
            </a:r>
          </a:p>
          <a:p>
            <a:r>
              <a:rPr lang="en-US" dirty="0"/>
              <a:t>Seasonal feed shortages </a:t>
            </a:r>
          </a:p>
          <a:p>
            <a:r>
              <a:rPr lang="en-US" dirty="0"/>
              <a:t>Scarcity of water resources</a:t>
            </a:r>
          </a:p>
          <a:p>
            <a:r>
              <a:rPr lang="en-US" dirty="0"/>
              <a:t>Shortages of grazing land </a:t>
            </a:r>
          </a:p>
          <a:p>
            <a:r>
              <a:rPr lang="en-US" dirty="0"/>
              <a:t>Urbanization </a:t>
            </a:r>
          </a:p>
          <a:p>
            <a:r>
              <a:rPr lang="en-US" dirty="0"/>
              <a:t>Climate change </a:t>
            </a:r>
          </a:p>
          <a:p>
            <a:r>
              <a:rPr lang="en-US" dirty="0"/>
              <a:t>Insecurity</a:t>
            </a:r>
          </a:p>
        </p:txBody>
      </p:sp>
    </p:spTree>
    <p:extLst>
      <p:ext uri="{BB962C8B-B14F-4D97-AF65-F5344CB8AC3E}">
        <p14:creationId xmlns:p14="http://schemas.microsoft.com/office/powerpoint/2010/main" val="1385935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TotalTime>
  <Words>1576</Words>
  <Application>Microsoft Office PowerPoint</Application>
  <PresentationFormat>Widescreen</PresentationFormat>
  <Paragraphs>169</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Times New Roman</vt:lpstr>
      <vt:lpstr>Parallax</vt:lpstr>
      <vt:lpstr>PowerPoint Presentation</vt:lpstr>
      <vt:lpstr>INTRODUCTION</vt:lpstr>
      <vt:lpstr>Ecological zones </vt:lpstr>
      <vt:lpstr>PowerPoint Presentation</vt:lpstr>
      <vt:lpstr>Importance of Livestock</vt:lpstr>
      <vt:lpstr>Livestock Population in Nigeria</vt:lpstr>
      <vt:lpstr>PowerPoint Presentation</vt:lpstr>
      <vt:lpstr>PowerPoint Presentation</vt:lpstr>
      <vt:lpstr>Some Challenges of Livestock Production in Nigeria</vt:lpstr>
      <vt:lpstr>PowerPoint Presentation</vt:lpstr>
      <vt:lpstr> Juncao Technology Adoption Strategies </vt:lpstr>
      <vt:lpstr> Methods of Mobilization Used </vt:lpstr>
      <vt:lpstr>Individual Approach </vt:lpstr>
      <vt:lpstr>Individual Approach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Gurama</dc:creator>
  <cp:lastModifiedBy>Prof. Gurama</cp:lastModifiedBy>
  <cp:revision>83</cp:revision>
  <cp:lastPrinted>2023-12-12T20:54:06Z</cp:lastPrinted>
  <dcterms:created xsi:type="dcterms:W3CDTF">2023-12-11T19:25:12Z</dcterms:created>
  <dcterms:modified xsi:type="dcterms:W3CDTF">2023-12-14T15:24:05Z</dcterms:modified>
</cp:coreProperties>
</file>