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7" r:id="rId2"/>
  </p:sldMasterIdLst>
  <p:notesMasterIdLst>
    <p:notesMasterId r:id="rId14"/>
  </p:notesMasterIdLst>
  <p:sldIdLst>
    <p:sldId id="265" r:id="rId3"/>
    <p:sldId id="949" r:id="rId4"/>
    <p:sldId id="866" r:id="rId5"/>
    <p:sldId id="490" r:id="rId6"/>
    <p:sldId id="927" r:id="rId7"/>
    <p:sldId id="956" r:id="rId8"/>
    <p:sldId id="953" r:id="rId9"/>
    <p:sldId id="838" r:id="rId10"/>
    <p:sldId id="841" r:id="rId11"/>
    <p:sldId id="957" r:id="rId12"/>
    <p:sldId id="9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66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B50D-102C-4061-96DD-9CCE47E49962}" type="datetimeFigureOut">
              <a:rPr lang="x-none" smtClean="0"/>
              <a:t>12/12/2023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B9BC8-5BC7-48D0-8F2F-3F9443C969E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639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Rwanda through River Kagera, Ornamenta, 1980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34AAF3-45BA-45AC-9F20-BF202BF461F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CEA2F-E640-4A1E-AA24-E2AA23FD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3F51A-CA60-4D38-B420-AD4880D3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8381C-24FC-4F12-9220-5F7506AE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AA35-D335-4B46-BBC0-7015E179D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672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A3185-53D2-4AA5-B927-9706A6CF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FC73B-988B-4C7A-BE6B-5415C52D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F1419-90DA-428A-9138-3E5D2B43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4801-1494-47B5-9B6B-135605AE25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1CA13-531D-4F9D-AF1A-1B7DAA07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27204-176B-4E59-81D9-AE804ECD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BFF50-8B4F-4B17-BC97-0E2B74BC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6784-65CA-4690-8D0F-4695E7D393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9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39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B4BEEF1-549E-4B52-BF05-0B851D324FCD}"/>
              </a:ext>
            </a:extLst>
          </p:cNvPr>
          <p:cNvSpPr/>
          <p:nvPr userDrawn="1"/>
        </p:nvSpPr>
        <p:spPr>
          <a:xfrm>
            <a:off x="5774267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78D4FD6B-52B0-4C3C-8908-997508D2D9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6535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31C8F3-235B-4191-A600-E73DD35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C7D099-E3E1-430B-AF21-EA0B2B31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CC4D9C-DE2B-400B-A7E9-88A5A268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9FFD-0B4A-4EDD-BC21-9FF0143DD1D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043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8D6D1E5-946F-4C0F-9250-B85B4C4555D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F9E9262-15F2-426F-B3E8-68E614775BE7}"/>
              </a:ext>
            </a:extLst>
          </p:cNvPr>
          <p:cNvSpPr>
            <a:spLocks/>
          </p:cNvSpPr>
          <p:nvPr userDrawn="1"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DC0967B-DDAA-47E5-AB29-6EF87A896730}"/>
              </a:ext>
            </a:extLst>
          </p:cNvPr>
          <p:cNvSpPr/>
          <p:nvPr userDrawn="1"/>
        </p:nvSpPr>
        <p:spPr>
          <a:xfrm>
            <a:off x="5774267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9" name="Afbeelding 16">
            <a:extLst>
              <a:ext uri="{FF2B5EF4-FFF2-40B4-BE49-F238E27FC236}">
                <a16:creationId xmlns:a16="http://schemas.microsoft.com/office/drawing/2014/main" id="{D539B85B-25E1-4712-8142-6C7A6BD55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4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datum 10">
            <a:extLst>
              <a:ext uri="{FF2B5EF4-FFF2-40B4-BE49-F238E27FC236}">
                <a16:creationId xmlns:a16="http://schemas.microsoft.com/office/drawing/2014/main" id="{C9E791CA-5E7B-435B-95A9-B4C7B228602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1">
            <a:extLst>
              <a:ext uri="{FF2B5EF4-FFF2-40B4-BE49-F238E27FC236}">
                <a16:creationId xmlns:a16="http://schemas.microsoft.com/office/drawing/2014/main" id="{657D74AC-10B3-4A62-BF34-57E512638A9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4">
            <a:extLst>
              <a:ext uri="{FF2B5EF4-FFF2-40B4-BE49-F238E27FC236}">
                <a16:creationId xmlns:a16="http://schemas.microsoft.com/office/drawing/2014/main" id="{9782A854-CE09-4888-A39E-86998193C3A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C39F-5CB7-4A5C-A796-259FF7B843E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39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F04B697-E390-4A0C-ABE9-47CA44CF5ECA}"/>
              </a:ext>
            </a:extLst>
          </p:cNvPr>
          <p:cNvSpPr/>
          <p:nvPr userDrawn="1"/>
        </p:nvSpPr>
        <p:spPr>
          <a:xfrm>
            <a:off x="5774267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35550C4C-89BA-4D3C-89FF-1958F0EA8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1" y="3427414"/>
            <a:ext cx="10923907" cy="1726479"/>
          </a:xfrm>
        </p:spPr>
        <p:txBody>
          <a:bodyPr lIns="57600" tIns="90000" bIns="90000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1" y="5162402"/>
            <a:ext cx="10923907" cy="664319"/>
          </a:xfrm>
        </p:spPr>
        <p:txBody>
          <a:bodyPr lIns="72000" tIns="900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138739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6">
            <a:extLst>
              <a:ext uri="{FF2B5EF4-FFF2-40B4-BE49-F238E27FC236}">
                <a16:creationId xmlns:a16="http://schemas.microsoft.com/office/drawing/2014/main" id="{C97A7607-5D6E-47B4-993C-488579C3B5B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EB5BC13-A728-4ED7-AAD5-6FC94D3E97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7AEC87F-45FE-4955-A77D-A3EDA0773D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36BFE6-5B0B-40F5-9315-D9A9E13D2CA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086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D018559-6684-41A9-B5F1-FAA5BDD6FEC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922CE09-C8FF-4E17-AFCA-A51CE56282E3}"/>
              </a:ext>
            </a:extLst>
          </p:cNvPr>
          <p:cNvSpPr>
            <a:spLocks/>
          </p:cNvSpPr>
          <p:nvPr userDrawn="1"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2C3B69B-4D5E-46C5-9A95-DE612018B16A}"/>
              </a:ext>
            </a:extLst>
          </p:cNvPr>
          <p:cNvSpPr/>
          <p:nvPr userDrawn="1"/>
        </p:nvSpPr>
        <p:spPr>
          <a:xfrm>
            <a:off x="5774267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8" name="Afbeelding 16">
            <a:extLst>
              <a:ext uri="{FF2B5EF4-FFF2-40B4-BE49-F238E27FC236}">
                <a16:creationId xmlns:a16="http://schemas.microsoft.com/office/drawing/2014/main" id="{43C0DAAD-FF4F-434A-A177-F9A67B5D6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17">
            <a:extLst>
              <a:ext uri="{FF2B5EF4-FFF2-40B4-BE49-F238E27FC236}">
                <a16:creationId xmlns:a16="http://schemas.microsoft.com/office/drawing/2014/main" id="{E2E9A033-69CE-4D6D-88FF-4079733379A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8">
            <a:extLst>
              <a:ext uri="{FF2B5EF4-FFF2-40B4-BE49-F238E27FC236}">
                <a16:creationId xmlns:a16="http://schemas.microsoft.com/office/drawing/2014/main" id="{1F3C7863-0432-4A9A-9B9C-6D51256864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19">
            <a:extLst>
              <a:ext uri="{FF2B5EF4-FFF2-40B4-BE49-F238E27FC236}">
                <a16:creationId xmlns:a16="http://schemas.microsoft.com/office/drawing/2014/main" id="{6348F0EF-A429-4517-BDD9-23202684E69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A0AC-CA6D-4515-888B-58885C4834A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647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ACAAB66-5C82-463A-A343-CB37061EB23B}"/>
              </a:ext>
            </a:extLst>
          </p:cNvPr>
          <p:cNvSpPr/>
          <p:nvPr userDrawn="1"/>
        </p:nvSpPr>
        <p:spPr>
          <a:xfrm>
            <a:off x="0" y="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7AF1D8F-0A31-48F9-B41D-29A9F33F4910}"/>
              </a:ext>
            </a:extLst>
          </p:cNvPr>
          <p:cNvSpPr/>
          <p:nvPr userDrawn="1"/>
        </p:nvSpPr>
        <p:spPr>
          <a:xfrm>
            <a:off x="5774267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7" name="Afbeelding 15">
            <a:extLst>
              <a:ext uri="{FF2B5EF4-FFF2-40B4-BE49-F238E27FC236}">
                <a16:creationId xmlns:a16="http://schemas.microsoft.com/office/drawing/2014/main" id="{7B015EB4-1807-4191-989D-EB8B2AD80C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879602"/>
            <a:ext cx="10923588" cy="154781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633413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14">
            <a:extLst>
              <a:ext uri="{FF2B5EF4-FFF2-40B4-BE49-F238E27FC236}">
                <a16:creationId xmlns:a16="http://schemas.microsoft.com/office/drawing/2014/main" id="{5D68C790-B6F2-4803-B9A8-B0F93A81BF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5">
            <a:extLst>
              <a:ext uri="{FF2B5EF4-FFF2-40B4-BE49-F238E27FC236}">
                <a16:creationId xmlns:a16="http://schemas.microsoft.com/office/drawing/2014/main" id="{ADE22F98-1390-41BC-BFA1-E164A51348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6">
            <a:extLst>
              <a:ext uri="{FF2B5EF4-FFF2-40B4-BE49-F238E27FC236}">
                <a16:creationId xmlns:a16="http://schemas.microsoft.com/office/drawing/2014/main" id="{75863C9F-AB9E-4BF9-BC25-E31FB60650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AF59-AA29-4448-8055-361B5B98951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564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9E5821DE-28E7-4754-989A-4C0804E701A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19" name="Afbeelding 9">
            <a:extLst>
              <a:ext uri="{FF2B5EF4-FFF2-40B4-BE49-F238E27FC236}">
                <a16:creationId xmlns:a16="http://schemas.microsoft.com/office/drawing/2014/main" id="{002D913D-85EA-439A-BF22-AEF28A1C4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83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690D7BCF-17B4-4B65-9ED5-9926932BE26A}"/>
              </a:ext>
            </a:extLst>
          </p:cNvPr>
          <p:cNvSpPr>
            <a:spLocks/>
          </p:cNvSpPr>
          <p:nvPr userDrawn="1"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40"/>
            <a:ext cx="5003801" cy="1584325"/>
          </a:xfrm>
        </p:spPr>
        <p:txBody>
          <a:bodyPr anchor="ctr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/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418728" y="998447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418728" y="2143676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418728" y="3288905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18728" y="4434134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418728" y="5579363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7" name="Tijdelijke aanduiding voor datum 4">
            <a:extLst>
              <a:ext uri="{FF2B5EF4-FFF2-40B4-BE49-F238E27FC236}">
                <a16:creationId xmlns:a16="http://schemas.microsoft.com/office/drawing/2014/main" id="{1B18566E-9873-4093-82D5-49A9365FBA9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" name="Tijdelijke aanduiding voor voettekst 8">
            <a:extLst>
              <a:ext uri="{FF2B5EF4-FFF2-40B4-BE49-F238E27FC236}">
                <a16:creationId xmlns:a16="http://schemas.microsoft.com/office/drawing/2014/main" id="{8F4C57F2-B5A5-47EB-8BB4-D531DB49E7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" name="Tijdelijke aanduiding voor dianummer 17">
            <a:extLst>
              <a:ext uri="{FF2B5EF4-FFF2-40B4-BE49-F238E27FC236}">
                <a16:creationId xmlns:a16="http://schemas.microsoft.com/office/drawing/2014/main" id="{C5B90AC2-537D-4B47-A04F-DD5F7966614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BAEA-1FC3-4920-AF32-81E5E63457F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369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36C1A-76EB-4B1F-8290-C5E39A34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697C5-F511-417E-86E5-7A66392E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781DD-843A-4BF5-A821-F5D5B66C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FA62-A513-4092-B1B7-8EE80A902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39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65730CB-F149-4638-9AAA-3514B65BDE9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91FFDEA9-AC43-40AB-B0E2-0C3BB69F1F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83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0442004-2466-4E32-941A-12EFAE72702D}"/>
              </a:ext>
            </a:extLst>
          </p:cNvPr>
          <p:cNvSpPr>
            <a:spLocks/>
          </p:cNvSpPr>
          <p:nvPr userDrawn="1"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2"/>
            <a:ext cx="5004000" cy="3931813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3000" indent="-162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2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3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datum 16">
            <a:extLst>
              <a:ext uri="{FF2B5EF4-FFF2-40B4-BE49-F238E27FC236}">
                <a16:creationId xmlns:a16="http://schemas.microsoft.com/office/drawing/2014/main" id="{8D306D3D-532E-4AFA-8AB3-83796DFB18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7">
            <a:extLst>
              <a:ext uri="{FF2B5EF4-FFF2-40B4-BE49-F238E27FC236}">
                <a16:creationId xmlns:a16="http://schemas.microsoft.com/office/drawing/2014/main" id="{3AE915B3-A940-4B28-B8B1-86FB9CC643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8">
            <a:extLst>
              <a:ext uri="{FF2B5EF4-FFF2-40B4-BE49-F238E27FC236}">
                <a16:creationId xmlns:a16="http://schemas.microsoft.com/office/drawing/2014/main" id="{EF89B187-B94A-4FF8-9456-D2A7C4C357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C81B-60EB-4927-AC36-6B9E03D1CDD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273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5312CA2-0704-4004-ABBC-B893DCC26C0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3F7701F3-A784-4096-BB62-5B448E2D9E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83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AB9709B-C1A9-4CFC-8C6A-42C33A8B0E1F}"/>
              </a:ext>
            </a:extLst>
          </p:cNvPr>
          <p:cNvSpPr>
            <a:spLocks/>
          </p:cNvSpPr>
          <p:nvPr userDrawn="1"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3801" cy="1584325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4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/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9">
            <a:extLst>
              <a:ext uri="{FF2B5EF4-FFF2-40B4-BE49-F238E27FC236}">
                <a16:creationId xmlns:a16="http://schemas.microsoft.com/office/drawing/2014/main" id="{2C7AE9D1-578E-4035-99DB-8B0E898F52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1">
            <a:extLst>
              <a:ext uri="{FF2B5EF4-FFF2-40B4-BE49-F238E27FC236}">
                <a16:creationId xmlns:a16="http://schemas.microsoft.com/office/drawing/2014/main" id="{FC9F0DD8-49C4-4C02-80C2-D53D1F2F45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12">
            <a:extLst>
              <a:ext uri="{FF2B5EF4-FFF2-40B4-BE49-F238E27FC236}">
                <a16:creationId xmlns:a16="http://schemas.microsoft.com/office/drawing/2014/main" id="{0683BDDE-4646-4A8E-89FF-2BCB3D2EF7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CBB5-BC26-4033-A15E-77EFC4102BE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9697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1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EF4964F-A9EA-4670-BD95-354C5554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CA6F02F-6A3E-4058-AB5F-EF143D15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29077B1-E636-44FD-8867-32D00C4A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759F-DB50-4265-BCA0-8CB28F7D519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567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1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7846B5D-4E08-4B91-B65D-E077BEF2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5BF27225-5B5F-44B2-8648-348E2E85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C7BD237-DC77-4EF0-B00F-DBEBAF12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B5FC-22A0-41B5-8F55-6E8BB2EB1CE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17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2203FBB3-B57A-4368-8747-57FC573F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CFF0FBF7-672C-4B00-B446-1440D97E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4B0B33C5-CC1A-4647-BA8A-DE31ACF2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AA98-74E5-4F80-84A6-E87434C5936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9474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148B6C8A-5AA7-4FE6-91E3-DF234D1B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0FF3E064-09C5-425A-A93D-C9F048A1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B5975018-26BA-4770-B3C3-E44FCD1F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7D742-5D40-4434-9D7D-7C217A875A3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7509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5"/>
            <a:ext cx="5003800" cy="2793999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5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930C7AE-0E9E-4A91-96F0-B2DC5E8FDC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C43A6CF-EA16-49B5-9F27-7344C2503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459B601-F45B-416C-91B5-7A869FFE27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9E47-4BC7-4750-8E09-CCFC0450E71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655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1" y="1052514"/>
            <a:ext cx="10923588" cy="4024800"/>
          </a:xfrm>
        </p:spPr>
        <p:txBody>
          <a:bodyPr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8">
            <a:extLst>
              <a:ext uri="{FF2B5EF4-FFF2-40B4-BE49-F238E27FC236}">
                <a16:creationId xmlns:a16="http://schemas.microsoft.com/office/drawing/2014/main" id="{12F0323B-21F2-490C-A877-E27C5E5C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33CBBDAF-3DD3-4BF8-A2D1-E0FD4EE6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0">
            <a:extLst>
              <a:ext uri="{FF2B5EF4-FFF2-40B4-BE49-F238E27FC236}">
                <a16:creationId xmlns:a16="http://schemas.microsoft.com/office/drawing/2014/main" id="{B1698193-F215-4732-A8A5-E199B848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70BDED-C162-4447-86A8-7CF463708E6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953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1" y="1052514"/>
            <a:ext cx="10923588" cy="4024800"/>
          </a:xfrm>
        </p:spPr>
        <p:txBody>
          <a:bodyPr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6"/>
            <a:ext cx="5461000" cy="1144099"/>
          </a:xfrm>
        </p:spPr>
        <p:txBody>
          <a:bodyPr lIns="162000" tIns="900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5">
            <a:extLst>
              <a:ext uri="{FF2B5EF4-FFF2-40B4-BE49-F238E27FC236}">
                <a16:creationId xmlns:a16="http://schemas.microsoft.com/office/drawing/2014/main" id="{86D48B3D-5AA9-4039-860A-7C7F677A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6">
            <a:extLst>
              <a:ext uri="{FF2B5EF4-FFF2-40B4-BE49-F238E27FC236}">
                <a16:creationId xmlns:a16="http://schemas.microsoft.com/office/drawing/2014/main" id="{1CA8B933-7D2A-4084-BC74-09B36761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7">
            <a:extLst>
              <a:ext uri="{FF2B5EF4-FFF2-40B4-BE49-F238E27FC236}">
                <a16:creationId xmlns:a16="http://schemas.microsoft.com/office/drawing/2014/main" id="{A5A6B1EF-A6A1-421D-A0D4-9675E54E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180D-A6CC-4381-801B-6AC34A8C7D7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9920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3E90721-2904-41CA-8ABF-C26708A6D869}"/>
              </a:ext>
            </a:extLst>
          </p:cNvPr>
          <p:cNvSpPr/>
          <p:nvPr userDrawn="1"/>
        </p:nvSpPr>
        <p:spPr>
          <a:xfrm>
            <a:off x="6096000" y="-1588"/>
            <a:ext cx="6096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nl-NL" sz="750">
              <a:solidFill>
                <a:schemeClr val="bg1"/>
              </a:solidFill>
            </a:endParaRPr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307EF830-8831-458C-8B1A-655AEE675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83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36328DF-D3D2-472B-AAE2-F8082BEEE8EF}"/>
              </a:ext>
            </a:extLst>
          </p:cNvPr>
          <p:cNvSpPr>
            <a:spLocks/>
          </p:cNvSpPr>
          <p:nvPr userDrawn="1"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2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10">
            <a:extLst>
              <a:ext uri="{FF2B5EF4-FFF2-40B4-BE49-F238E27FC236}">
                <a16:creationId xmlns:a16="http://schemas.microsoft.com/office/drawing/2014/main" id="{F5985BB7-8A2F-4226-BB2F-8170B073654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11">
            <a:extLst>
              <a:ext uri="{FF2B5EF4-FFF2-40B4-BE49-F238E27FC236}">
                <a16:creationId xmlns:a16="http://schemas.microsoft.com/office/drawing/2014/main" id="{29786D66-395C-4E6D-9FEC-294A45CB37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12">
            <a:extLst>
              <a:ext uri="{FF2B5EF4-FFF2-40B4-BE49-F238E27FC236}">
                <a16:creationId xmlns:a16="http://schemas.microsoft.com/office/drawing/2014/main" id="{D0C04701-7F2C-497A-86E6-34921A0E41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EDAC-6685-42B7-A3AE-1ACF6CCC1C7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576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675D3-3D87-49B2-8DF3-C15A5E63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9341-8E35-4C36-946F-CC8E187C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0B488-3FF6-4C12-99BE-FD5F80A4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6CBF-BC1E-450C-A71C-E350571C6C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8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298A044-FBDC-40A6-97BD-21A476FD3E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34064AD2-8DDD-4DAC-8242-6493E84868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83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244725F-7857-4B3D-9BBF-FF49B9CE1CA0}"/>
              </a:ext>
            </a:extLst>
          </p:cNvPr>
          <p:cNvSpPr>
            <a:spLocks/>
          </p:cNvSpPr>
          <p:nvPr userDrawn="1"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12">
            <a:extLst>
              <a:ext uri="{FF2B5EF4-FFF2-40B4-BE49-F238E27FC236}">
                <a16:creationId xmlns:a16="http://schemas.microsoft.com/office/drawing/2014/main" id="{C0E33EA2-84E3-4954-9F6A-106D0BF166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3">
            <a:extLst>
              <a:ext uri="{FF2B5EF4-FFF2-40B4-BE49-F238E27FC236}">
                <a16:creationId xmlns:a16="http://schemas.microsoft.com/office/drawing/2014/main" id="{3EF90FDC-564F-464E-B0A9-C35BC317A4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14">
            <a:extLst>
              <a:ext uri="{FF2B5EF4-FFF2-40B4-BE49-F238E27FC236}">
                <a16:creationId xmlns:a16="http://schemas.microsoft.com/office/drawing/2014/main" id="{C553508C-C6EC-4F5D-B145-069F47A601B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E0FA-D517-412D-8031-6B20CD0E040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47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5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76E4F17-25E0-4C70-A7D5-D2D285F3F5E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C212658-4F4C-4670-94E2-35721D3FFD9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83B1057-08FF-46B3-9F26-AC4DE36B1CC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6D0C-DC47-4F00-BD19-15EA350CF1C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4029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2EB99C9-CB51-43B2-9D55-2490D468F57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40140782-720E-42C1-80FC-45864D6812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83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1AC4C06-7445-4333-9821-904404B61EFE}"/>
              </a:ext>
            </a:extLst>
          </p:cNvPr>
          <p:cNvSpPr>
            <a:spLocks/>
          </p:cNvSpPr>
          <p:nvPr userDrawn="1"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1" y="2289602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1051202"/>
            <a:ext cx="5004595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19">
            <a:extLst>
              <a:ext uri="{FF2B5EF4-FFF2-40B4-BE49-F238E27FC236}">
                <a16:creationId xmlns:a16="http://schemas.microsoft.com/office/drawing/2014/main" id="{480585F3-F746-48E4-B8E1-08B9943F7AC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20">
            <a:extLst>
              <a:ext uri="{FF2B5EF4-FFF2-40B4-BE49-F238E27FC236}">
                <a16:creationId xmlns:a16="http://schemas.microsoft.com/office/drawing/2014/main" id="{EEEC914A-7C67-46F4-8DE7-04D6E5FAA62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21">
            <a:extLst>
              <a:ext uri="{FF2B5EF4-FFF2-40B4-BE49-F238E27FC236}">
                <a16:creationId xmlns:a16="http://schemas.microsoft.com/office/drawing/2014/main" id="{B301CB56-DE3D-438E-9F30-670854E1BAD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745B-3C1F-4C99-9CDA-9EFE9B49BD0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370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2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2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0B93D90-8A01-402E-9AE6-7C07DE64E19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89E298B-3804-42AA-B784-5F8D2724B5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27B7467-DD0E-44C2-BE89-DF55BD5AB86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7CB1-8CBE-462E-9E46-9F7E45CE7D2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933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B14D9B4-CDE6-4E7D-9DA5-DAAC69A24259}"/>
              </a:ext>
            </a:extLst>
          </p:cNvPr>
          <p:cNvSpPr/>
          <p:nvPr userDrawn="1"/>
        </p:nvSpPr>
        <p:spPr>
          <a:xfrm>
            <a:off x="0" y="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EBFF2F96-F706-4492-A34A-4208809CB9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83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23749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749489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76F112CC-D519-4C7D-99FC-80E7D23EA1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64221947-8A72-407C-BDD0-B9B0E723D8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id="{4737CA2C-398A-43CE-B938-98BE1FB2AA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3616-2D6A-416F-B8FF-16DE4A535DD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95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CAE058A-4A0B-477E-83DD-2CA809063C27}"/>
              </a:ext>
            </a:extLst>
          </p:cNvPr>
          <p:cNvSpPr/>
          <p:nvPr userDrawn="1"/>
        </p:nvSpPr>
        <p:spPr>
          <a:xfrm>
            <a:off x="0" y="3430588"/>
            <a:ext cx="12192000" cy="3427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E03722E-2E07-4180-A041-9691F51FF573}"/>
              </a:ext>
            </a:extLst>
          </p:cNvPr>
          <p:cNvSpPr>
            <a:spLocks/>
          </p:cNvSpPr>
          <p:nvPr userDrawn="1"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052513"/>
            <a:ext cx="10923588" cy="23749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749489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73FB6395-753D-4523-87D2-FB658260D2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B7228DC-E073-46C5-8E03-5B5464BA83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id="{104568FC-399F-477C-9D6E-96274B39ED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F64B-B830-409F-9FF4-AA75FE09342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375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2"/>
            <a:ext cx="5004595" cy="23334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2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9">
            <a:extLst>
              <a:ext uri="{FF2B5EF4-FFF2-40B4-BE49-F238E27FC236}">
                <a16:creationId xmlns:a16="http://schemas.microsoft.com/office/drawing/2014/main" id="{F6040B15-2E09-4089-A10D-EC8556C8915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10">
            <a:extLst>
              <a:ext uri="{FF2B5EF4-FFF2-40B4-BE49-F238E27FC236}">
                <a16:creationId xmlns:a16="http://schemas.microsoft.com/office/drawing/2014/main" id="{554C7695-5C24-42E2-AB3F-74502F9054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12">
            <a:extLst>
              <a:ext uri="{FF2B5EF4-FFF2-40B4-BE49-F238E27FC236}">
                <a16:creationId xmlns:a16="http://schemas.microsoft.com/office/drawing/2014/main" id="{123D4FBB-77BA-4ABB-BBFB-DDA5590A2C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014E36-68E0-48B5-9387-E3D353B43A9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456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2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2"/>
            <a:ext cx="5004595" cy="2333413"/>
          </a:xfrm>
        </p:spPr>
        <p:txBody>
          <a:bodyPr anchor="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B61A6EB-FF26-48E2-8467-B526105561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FF4D167-41FB-494C-B92D-2D372AE44D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610C060-D446-46D7-B247-FCB9853A89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2B46-CBDE-46BB-8B79-6053F220357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4500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888002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7">
            <a:extLst>
              <a:ext uri="{FF2B5EF4-FFF2-40B4-BE49-F238E27FC236}">
                <a16:creationId xmlns:a16="http://schemas.microsoft.com/office/drawing/2014/main" id="{713AC751-A122-40BF-84B0-672C1B81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8">
            <a:extLst>
              <a:ext uri="{FF2B5EF4-FFF2-40B4-BE49-F238E27FC236}">
                <a16:creationId xmlns:a16="http://schemas.microsoft.com/office/drawing/2014/main" id="{9163D65B-842A-4E90-A89A-27846001E4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B7C73D78-3690-40D5-971D-9196FE2261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2EDCB9-4149-4AAC-B7C8-EC39962BB4E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6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888002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264624-7ABF-4437-B768-2EDEF633B7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3EB510-82CC-48B3-AE0D-E163030DE6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9C6A05-EB10-489D-B8BA-47330B660F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7CB8-46A5-4C56-ABCD-1B5B7B77575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365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298A89-F66C-46E5-B5AB-6632450A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0B4D74-B7AE-4D88-BC0F-6AFED2F4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A27F3B-9E0E-470B-B723-B80F8CC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C735-563D-4C59-AFFB-E3C04B28B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947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5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1" y="1051200"/>
            <a:ext cx="10924383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12">
            <a:extLst>
              <a:ext uri="{FF2B5EF4-FFF2-40B4-BE49-F238E27FC236}">
                <a16:creationId xmlns:a16="http://schemas.microsoft.com/office/drawing/2014/main" id="{76E0E7C3-FEA0-415D-9886-1430F7A63C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13">
            <a:extLst>
              <a:ext uri="{FF2B5EF4-FFF2-40B4-BE49-F238E27FC236}">
                <a16:creationId xmlns:a16="http://schemas.microsoft.com/office/drawing/2014/main" id="{8E5A9A35-6628-4A7E-A0AB-1DC720462B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4">
            <a:extLst>
              <a:ext uri="{FF2B5EF4-FFF2-40B4-BE49-F238E27FC236}">
                <a16:creationId xmlns:a16="http://schemas.microsoft.com/office/drawing/2014/main" id="{F02B0051-5823-404F-91CF-289FEDC58A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7BF6-A6F8-4801-9B35-B82EE7C6844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327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5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3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4">
            <a:extLst>
              <a:ext uri="{FF2B5EF4-FFF2-40B4-BE49-F238E27FC236}">
                <a16:creationId xmlns:a16="http://schemas.microsoft.com/office/drawing/2014/main" id="{EB866FEA-B63D-4488-AFF3-B4D1B0E64A4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66EDEDAD-ADFD-47E6-9EDC-70EA4CD64B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6E764848-FB07-4902-8102-2C88EEE3CE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E007-CD75-4E9E-9A51-4DAB5F8E33F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869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779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92C8CC46-AECE-4914-BAC2-880B9BF49E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83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/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7189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1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31ED66-86E6-4D17-89E6-A64344E3A4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9973F7-25F4-47E6-ACF2-326E12319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DD0256-62C3-4D32-8194-2527AE85B2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F154E-B706-469E-952C-0549282A4FE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2251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35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1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ED7CED4-246D-4453-BBA0-419998B525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D7A8746-2B7D-4EE3-9A3D-B359545D4E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C41FD4D-CB61-44B6-9F18-1ED791056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F38B-46A4-423D-B666-580EF70A3E4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34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93583CD-54B8-44EC-8B7A-0328C3615BE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78FBC711-C455-46A4-B232-E3ECEAE756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83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F833BD2-D2A4-403E-A52E-3913BDE2103D}"/>
              </a:ext>
            </a:extLst>
          </p:cNvPr>
          <p:cNvSpPr>
            <a:spLocks/>
          </p:cNvSpPr>
          <p:nvPr userDrawn="1"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601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2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801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13">
            <a:extLst>
              <a:ext uri="{FF2B5EF4-FFF2-40B4-BE49-F238E27FC236}">
                <a16:creationId xmlns:a16="http://schemas.microsoft.com/office/drawing/2014/main" id="{D4C1E4CD-EF71-46EA-8108-E410B280B04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4">
            <a:extLst>
              <a:ext uri="{FF2B5EF4-FFF2-40B4-BE49-F238E27FC236}">
                <a16:creationId xmlns:a16="http://schemas.microsoft.com/office/drawing/2014/main" id="{3CE923D9-1D27-4678-A631-A8326F31C55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5">
            <a:extLst>
              <a:ext uri="{FF2B5EF4-FFF2-40B4-BE49-F238E27FC236}">
                <a16:creationId xmlns:a16="http://schemas.microsoft.com/office/drawing/2014/main" id="{9E67770E-D999-4582-BC88-5425F84E75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51D8-73C4-4CF2-A540-3038859058D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15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2B73C546-46DA-4127-A53E-44CD1AEE9461}"/>
              </a:ext>
            </a:extLst>
          </p:cNvPr>
          <p:cNvSpPr/>
          <p:nvPr userDrawn="1"/>
        </p:nvSpPr>
        <p:spPr>
          <a:xfrm>
            <a:off x="0" y="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96524CC-D3CA-4885-8FD0-1EA7B1C85B76}"/>
              </a:ext>
            </a:extLst>
          </p:cNvPr>
          <p:cNvSpPr/>
          <p:nvPr userDrawn="1"/>
        </p:nvSpPr>
        <p:spPr>
          <a:xfrm>
            <a:off x="5774267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11" name="Afbeelding 15">
            <a:extLst>
              <a:ext uri="{FF2B5EF4-FFF2-40B4-BE49-F238E27FC236}">
                <a16:creationId xmlns:a16="http://schemas.microsoft.com/office/drawing/2014/main" id="{FF11A157-AEBD-4814-9EB7-43C377B36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875617"/>
            <a:ext cx="10923588" cy="1551796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datum 6">
            <a:extLst>
              <a:ext uri="{FF2B5EF4-FFF2-40B4-BE49-F238E27FC236}">
                <a16:creationId xmlns:a16="http://schemas.microsoft.com/office/drawing/2014/main" id="{805C796B-28BE-4DE2-B7B8-8BE010A238A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voettekst 7">
            <a:extLst>
              <a:ext uri="{FF2B5EF4-FFF2-40B4-BE49-F238E27FC236}">
                <a16:creationId xmlns:a16="http://schemas.microsoft.com/office/drawing/2014/main" id="{8D474D4B-013F-4D09-B227-D6C865A0BF5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8">
            <a:extLst>
              <a:ext uri="{FF2B5EF4-FFF2-40B4-BE49-F238E27FC236}">
                <a16:creationId xmlns:a16="http://schemas.microsoft.com/office/drawing/2014/main" id="{34CD71D4-F517-4D6C-BE71-A02B8DDC23C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87D96-606C-4B5F-ABED-B3D64B67211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891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7CB46A3-B6F0-4C44-BE80-26F2167D63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4727DB9-0507-4F39-A4F5-50ACC950F7D0}"/>
              </a:ext>
            </a:extLst>
          </p:cNvPr>
          <p:cNvSpPr/>
          <p:nvPr userDrawn="1"/>
        </p:nvSpPr>
        <p:spPr>
          <a:xfrm>
            <a:off x="5774267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11" name="Afbeelding 15">
            <a:extLst>
              <a:ext uri="{FF2B5EF4-FFF2-40B4-BE49-F238E27FC236}">
                <a16:creationId xmlns:a16="http://schemas.microsoft.com/office/drawing/2014/main" id="{FAF70074-4856-4C30-90A1-43EB021B13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7176286" y="2286000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7176286" y="3079487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7176286" y="3845506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datum 6">
            <a:extLst>
              <a:ext uri="{FF2B5EF4-FFF2-40B4-BE49-F238E27FC236}">
                <a16:creationId xmlns:a16="http://schemas.microsoft.com/office/drawing/2014/main" id="{30DEAB34-C725-4BF3-B3A4-7397ECC1878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voettekst 7">
            <a:extLst>
              <a:ext uri="{FF2B5EF4-FFF2-40B4-BE49-F238E27FC236}">
                <a16:creationId xmlns:a16="http://schemas.microsoft.com/office/drawing/2014/main" id="{91342607-1B0F-4DA9-B1E4-4FD4F7354A4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8">
            <a:extLst>
              <a:ext uri="{FF2B5EF4-FFF2-40B4-BE49-F238E27FC236}">
                <a16:creationId xmlns:a16="http://schemas.microsoft.com/office/drawing/2014/main" id="{234E657D-8628-437E-A98B-C09A8683E6A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89F9-0FD9-4BE2-8CA7-7BCD05ADDA5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148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32E5B97-E0D5-4E01-9F21-3DBC80329C11}"/>
              </a:ext>
            </a:extLst>
          </p:cNvPr>
          <p:cNvSpPr/>
          <p:nvPr userDrawn="1"/>
        </p:nvSpPr>
        <p:spPr>
          <a:xfrm>
            <a:off x="5774267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1BAEC7E-C5E2-4B2D-9AB4-FDB06F8AE6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875619"/>
            <a:ext cx="10923588" cy="1551795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5">
            <a:extLst>
              <a:ext uri="{FF2B5EF4-FFF2-40B4-BE49-F238E27FC236}">
                <a16:creationId xmlns:a16="http://schemas.microsoft.com/office/drawing/2014/main" id="{9BDF1B23-9B25-47F4-9C8E-7B1009F6DD1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voettekst 6">
            <a:extLst>
              <a:ext uri="{FF2B5EF4-FFF2-40B4-BE49-F238E27FC236}">
                <a16:creationId xmlns:a16="http://schemas.microsoft.com/office/drawing/2014/main" id="{81E72039-353C-40DE-9351-0CEC0A04968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id="{75ED75C4-2944-47BD-B6EF-CB22B4002D3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79E1DE-4B1F-4FF0-ACB5-2658F16984C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18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56B5BA-CAF5-4F71-B58B-DD0A08C0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4BA2F6-E454-4B71-A62C-F3D67F77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F75E4B-93BA-4E97-B2C3-B7C4ABF8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7A33-BCA3-4283-B8BA-E8F8A0520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F51FA2-175A-4943-A681-FAEF3654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2BD290-077C-4096-B408-4DFAC58B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A6A8E9-FD77-4166-B4EB-D03C35FD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F604-3ACA-4849-A791-490CBF277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838A45-73AD-40FA-BDC5-A5DF3B8A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D915DC-1E08-46B5-B182-AAD64E64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BD2E68-1322-4884-A6DF-F25F253B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BBE2-F506-4034-938E-DF0C773E70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37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0C648C-9139-4D06-BBE0-401D535F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40684F-DD90-4808-A029-DD944919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1FF26D-E484-49E7-B1D7-5C09F210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2C41-04D5-428E-B345-6DBA4F16C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6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5137C5-5153-4C24-9CB5-85348943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0459D7-F56E-4AAA-9C1E-C1A37BE4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84FDC7-A6FB-4B23-B2A7-FCF7BA4E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592F-295C-49F9-8B33-CCB93B407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8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036F617-4307-4E84-9B0F-0E22C6997B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B2F84BF-2E4B-4C02-A1E6-B0BF2AE02E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37D2C-FABD-4760-ABD7-F0118B356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AF780-2359-4FC2-8613-035608AF6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534078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88D67-3409-48D3-A206-42C565EBF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3AF01EA-AF5C-4013-9D61-21DF3DE6B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5" name="Text Box 15">
            <a:extLst>
              <a:ext uri="{FF2B5EF4-FFF2-40B4-BE49-F238E27FC236}">
                <a16:creationId xmlns:a16="http://schemas.microsoft.com/office/drawing/2014/main" id="{423E24C3-0CD8-4CB7-A7F9-F7B4BB5755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1900" y="5353051"/>
            <a:ext cx="94996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grpSp>
        <p:nvGrpSpPr>
          <p:cNvPr id="4104" name="Group 23">
            <a:extLst>
              <a:ext uri="{FF2B5EF4-FFF2-40B4-BE49-F238E27FC236}">
                <a16:creationId xmlns:a16="http://schemas.microsoft.com/office/drawing/2014/main" id="{0D45660F-2243-41C0-87C5-EE71D21B1AD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296151" y="6403976"/>
            <a:ext cx="4904316" cy="176213"/>
            <a:chOff x="285" y="3859"/>
            <a:chExt cx="5192" cy="113"/>
          </a:xfrm>
        </p:grpSpPr>
        <p:sp>
          <p:nvSpPr>
            <p:cNvPr id="2061" name="Rectangle 24">
              <a:extLst>
                <a:ext uri="{FF2B5EF4-FFF2-40B4-BE49-F238E27FC236}">
                  <a16:creationId xmlns:a16="http://schemas.microsoft.com/office/drawing/2014/main" id="{D2E5FE68-33A5-46E3-A832-4EEB9CFDCE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" y="3916"/>
              <a:ext cx="5192" cy="56"/>
            </a:xfrm>
            <a:prstGeom prst="rect">
              <a:avLst/>
            </a:prstGeom>
            <a:solidFill>
              <a:srgbClr val="A7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2062" name="Rectangle 25">
              <a:extLst>
                <a:ext uri="{FF2B5EF4-FFF2-40B4-BE49-F238E27FC236}">
                  <a16:creationId xmlns:a16="http://schemas.microsoft.com/office/drawing/2014/main" id="{5A1D1E42-48E6-4140-B77A-0DC22432B5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" y="3859"/>
              <a:ext cx="5192" cy="56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grpSp>
        <p:nvGrpSpPr>
          <p:cNvPr id="4105" name="Group 31">
            <a:extLst>
              <a:ext uri="{FF2B5EF4-FFF2-40B4-BE49-F238E27FC236}">
                <a16:creationId xmlns:a16="http://schemas.microsoft.com/office/drawing/2014/main" id="{F926BB6F-A444-4AEB-B7CA-3CF8F6D3CB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403976"/>
            <a:ext cx="5412317" cy="176213"/>
            <a:chOff x="285" y="3859"/>
            <a:chExt cx="5192" cy="113"/>
          </a:xfrm>
        </p:grpSpPr>
        <p:sp>
          <p:nvSpPr>
            <p:cNvPr id="2059" name="Rectangle 32">
              <a:extLst>
                <a:ext uri="{FF2B5EF4-FFF2-40B4-BE49-F238E27FC236}">
                  <a16:creationId xmlns:a16="http://schemas.microsoft.com/office/drawing/2014/main" id="{3DEADD1B-72A6-4101-B1CF-817EBA78B7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" y="3916"/>
              <a:ext cx="5192" cy="56"/>
            </a:xfrm>
            <a:prstGeom prst="rect">
              <a:avLst/>
            </a:prstGeom>
            <a:solidFill>
              <a:srgbClr val="A7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2060" name="Rectangle 33">
              <a:extLst>
                <a:ext uri="{FF2B5EF4-FFF2-40B4-BE49-F238E27FC236}">
                  <a16:creationId xmlns:a16="http://schemas.microsoft.com/office/drawing/2014/main" id="{5121E8AD-1C40-4A64-8A36-FFBFB1F7F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" y="3859"/>
              <a:ext cx="5192" cy="56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pic>
        <p:nvPicPr>
          <p:cNvPr id="4106" name="Picture 5" descr="kephis_logo">
            <a:extLst>
              <a:ext uri="{FF2B5EF4-FFF2-40B4-BE49-F238E27FC236}">
                <a16:creationId xmlns:a16="http://schemas.microsoft.com/office/drawing/2014/main" id="{8E91E369-7157-4773-945E-9B68ED73B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93" y="5748992"/>
            <a:ext cx="1000126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85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itel 1">
            <a:extLst>
              <a:ext uri="{FF2B5EF4-FFF2-40B4-BE49-F238E27FC236}">
                <a16:creationId xmlns:a16="http://schemas.microsoft.com/office/drawing/2014/main" id="{E8CACD77-8B5E-4895-8761-F9496ECC4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052514"/>
            <a:ext cx="1092411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D1BD8A-BA1F-42A0-BFED-9115918A9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175"/>
            <a:ext cx="10924117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5124" name="Afbeelding 11">
            <a:extLst>
              <a:ext uri="{FF2B5EF4-FFF2-40B4-BE49-F238E27FC236}">
                <a16:creationId xmlns:a16="http://schemas.microsoft.com/office/drawing/2014/main" id="{55A75053-B631-456A-ADF8-B0E0DFD5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1219835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4FB339B2-92EB-44E9-A50D-2A2AD4DE07DA}"/>
              </a:ext>
            </a:extLst>
          </p:cNvPr>
          <p:cNvSpPr>
            <a:spLocks/>
          </p:cNvSpPr>
          <p:nvPr/>
        </p:nvSpPr>
        <p:spPr>
          <a:xfrm>
            <a:off x="5861051" y="6619876"/>
            <a:ext cx="469900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nl-NL" sz="1950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82E337DD-DE7D-4B28-9017-17EE60216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000" y="6543676"/>
            <a:ext cx="5003800" cy="2635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spcBef>
                <a:spcPct val="20000"/>
              </a:spcBef>
              <a:buFont typeface="Arial" panose="020B0604020202020204" pitchFamily="34" charset="0"/>
              <a:buNone/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EE4E4BB4-EFB5-4B92-91D1-F7515CF1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26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spcBef>
                <a:spcPct val="20000"/>
              </a:spcBef>
              <a:buFont typeface="Arial" panose="020B0604020202020204" pitchFamily="34" charset="0"/>
              <a:buNone/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B3D3E1EC-445F-4CF0-9DA7-F71728745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21413"/>
            <a:ext cx="5005917" cy="32226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spcBef>
                <a:spcPct val="20000"/>
              </a:spcBef>
              <a:buFont typeface="Arial" panose="020B0604020202020204" pitchFamily="34" charset="0"/>
              <a:buNone/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845D5613-3526-4E6F-9E25-EE81FA5ED08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94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anose="020B060403050404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anose="020B060403050404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anose="020B060403050404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36538" indent="-2365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36538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236538" algn="l" defTabSz="685800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4563" indent="-23653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181100" indent="-23653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20" y="1003935"/>
            <a:ext cx="109728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OF KEPHIS IN FACILITATION OF JUNCAO </a:t>
            </a:r>
            <a:r>
              <a:rPr lang="en-US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</a:t>
            </a:r>
            <a:r>
              <a:rPr lang="en-US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KENYA</a:t>
            </a:r>
            <a:endParaRPr lang="en-US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34428" y="5126513"/>
            <a:ext cx="9248775" cy="474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altLang="en-US" sz="1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77520" y="2868388"/>
            <a:ext cx="10492707" cy="273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George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Momanyi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KEPHIS Deputy Director 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Phytosanitary and Biosecurity</a:t>
            </a:r>
          </a:p>
          <a:p>
            <a:pPr marL="0" indent="0" algn="ctr" eaLnBrk="1" hangingPunct="1"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 ON “APPLICATIONS OF JUNCAO TECHNOLOGY AND ITS</a:t>
            </a:r>
          </a:p>
          <a:p>
            <a:pPr marL="0" indent="0" algn="ctr" eaLnBrk="1" hangingPunct="1"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 TO THE ACHIEVEMENT OF SUSTAINABLE AGRICULTURE</a:t>
            </a:r>
          </a:p>
          <a:p>
            <a:pPr marL="0" indent="0" algn="ctr" eaLnBrk="1" hangingPunct="1"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SUSTAINABLE DEVELOPMENT GOALS IN AFRICA</a:t>
            </a:r>
            <a:r>
              <a:rPr lang="en-US" alt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indent="0" algn="ctr" eaLnBrk="1" hangingPunct="1"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18-19 December 2023</a:t>
            </a:r>
          </a:p>
          <a:p>
            <a:pPr marL="0" indent="0" algn="ctr" eaLnBrk="1" hangingPunct="1"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Addis Ababa, Ethiopia</a:t>
            </a:r>
            <a:endParaRPr lang="en-US" altLang="en-US" sz="2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08" y="0"/>
            <a:ext cx="10972800" cy="635357"/>
          </a:xfrm>
        </p:spPr>
        <p:txBody>
          <a:bodyPr/>
          <a:lstStyle/>
          <a:p>
            <a:r>
              <a:rPr lang="en-US" b="1" dirty="0" smtClean="0"/>
              <a:t>Way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9289"/>
            <a:ext cx="12045244" cy="4971334"/>
          </a:xfrm>
        </p:spPr>
        <p:txBody>
          <a:bodyPr/>
          <a:lstStyle/>
          <a:p>
            <a:r>
              <a:rPr lang="en-US" dirty="0" smtClean="0"/>
              <a:t>KEPHIS </a:t>
            </a:r>
            <a:r>
              <a:rPr lang="en-US" dirty="0" smtClean="0"/>
              <a:t>will continue with issuance of permits  after assessment of risks from individual countries of import.</a:t>
            </a:r>
          </a:p>
          <a:p>
            <a:r>
              <a:rPr lang="en-US" dirty="0" err="1" smtClean="0"/>
              <a:t>Juncao</a:t>
            </a:r>
            <a:r>
              <a:rPr lang="en-US" dirty="0" smtClean="0"/>
              <a:t> grass graining traction in Kenya as more and more people start the production of the grass in several parts of the country due to its role in:</a:t>
            </a:r>
          </a:p>
          <a:p>
            <a:pPr lvl="1"/>
            <a:r>
              <a:rPr lang="en-US" b="1" dirty="0" smtClean="0"/>
              <a:t>Soil Enrichment and Erosion Control-climate-resilient farming.</a:t>
            </a:r>
          </a:p>
          <a:p>
            <a:pPr lvl="1"/>
            <a:r>
              <a:rPr lang="en-US" b="1" dirty="0" smtClean="0"/>
              <a:t>Livestock Fodder Excellence</a:t>
            </a:r>
          </a:p>
          <a:p>
            <a:pPr lvl="1"/>
            <a:r>
              <a:rPr lang="en-US" b="1" dirty="0" smtClean="0"/>
              <a:t>income streams through the sale of surplus grass, mushroom cultivation, or by offering </a:t>
            </a:r>
            <a:r>
              <a:rPr lang="en-US" b="1" dirty="0" err="1" smtClean="0"/>
              <a:t>Juncao</a:t>
            </a:r>
            <a:r>
              <a:rPr lang="en-US" b="1" dirty="0" smtClean="0"/>
              <a:t> grass seeds to </a:t>
            </a:r>
            <a:r>
              <a:rPr lang="en-US" b="1" dirty="0" err="1" smtClean="0"/>
              <a:t>neighbouring</a:t>
            </a:r>
            <a:r>
              <a:rPr lang="en-US" b="1" dirty="0" smtClean="0"/>
              <a:t> farms.</a:t>
            </a:r>
          </a:p>
          <a:p>
            <a:r>
              <a:rPr lang="en-US" dirty="0" smtClean="0"/>
              <a:t>Need for government </a:t>
            </a:r>
            <a:r>
              <a:rPr lang="en-US" dirty="0"/>
              <a:t>agencies, </a:t>
            </a:r>
            <a:r>
              <a:rPr lang="en-US" dirty="0" smtClean="0"/>
              <a:t>NGOs, and NARIs to join </a:t>
            </a:r>
            <a:r>
              <a:rPr lang="en-US" dirty="0"/>
              <a:t>forces to facilitate the widespread adoption </a:t>
            </a:r>
            <a:r>
              <a:rPr lang="en-US" dirty="0" smtClean="0"/>
              <a:t>          of </a:t>
            </a:r>
            <a:r>
              <a:rPr lang="en-US" dirty="0" err="1"/>
              <a:t>Juncao</a:t>
            </a:r>
            <a:r>
              <a:rPr lang="en-US" dirty="0"/>
              <a:t> grass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809750" y="2800350"/>
            <a:ext cx="85709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algn="ctr">
              <a:defRPr/>
            </a:pPr>
            <a:r>
              <a:rPr lang="en-US" altLang="en-US" sz="8000" b="1" dirty="0">
                <a:solidFill>
                  <a:srgbClr val="006600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884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3391"/>
            <a:ext cx="10972800" cy="4972773"/>
          </a:xfrm>
        </p:spPr>
        <p:txBody>
          <a:bodyPr/>
          <a:lstStyle/>
          <a:p>
            <a:r>
              <a:rPr lang="en-GB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About KEPHIS</a:t>
            </a:r>
            <a:endParaRPr lang="en-GB" alt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Phytosanitary Measures</a:t>
            </a: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certification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 regulation</a:t>
            </a: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Pest risk analysis processes</a:t>
            </a: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EFA62-A513-4092-B1B7-8EE80A90243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9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macharia\Pictures\KEPHIS HQ pictures\20160822_165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55" y="144118"/>
            <a:ext cx="6432697" cy="36183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0100" y="3853567"/>
            <a:ext cx="10877550" cy="23698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0033CC"/>
                </a:solidFill>
                <a:latin typeface="Arial" pitchFamily="34" charset="0"/>
              </a:rPr>
              <a:t>KEPHIS is a state corporation </a:t>
            </a:r>
            <a:r>
              <a:rPr lang="en-GB" altLang="en-US" sz="2800" b="1" dirty="0">
                <a:solidFill>
                  <a:srgbClr val="0033CC"/>
                </a:solidFill>
                <a:latin typeface="Arial" pitchFamily="34" charset="0"/>
              </a:rPr>
              <a:t>offer regulatory services in agricultural sector. </a:t>
            </a: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GB" altLang="en-US" sz="2800" b="1" dirty="0">
                <a:solidFill>
                  <a:srgbClr val="0033CC"/>
                </a:solidFill>
                <a:latin typeface="Arial" pitchFamily="34" charset="0"/>
              </a:rPr>
              <a:t>It is the official National Plant Protection Organisation (NPPO) of  Kenya</a:t>
            </a:r>
            <a:r>
              <a:rPr lang="en-US" altLang="en-US" b="1" dirty="0">
                <a:solidFill>
                  <a:srgbClr val="0033CC"/>
                </a:solidFill>
                <a:latin typeface="Arial" pitchFamily="34" charset="0"/>
              </a:rPr>
              <a:t>.</a:t>
            </a: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0033CC"/>
                </a:solidFill>
                <a:latin typeface="Arial" pitchFamily="34" charset="0"/>
              </a:rPr>
              <a:t>Signatory to the IPPC</a:t>
            </a:r>
          </a:p>
        </p:txBody>
      </p:sp>
    </p:spTree>
    <p:extLst>
      <p:ext uri="{BB962C8B-B14F-4D97-AF65-F5344CB8AC3E}">
        <p14:creationId xmlns:p14="http://schemas.microsoft.com/office/powerpoint/2010/main" val="3589065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9887-21E1-41DC-A9E6-683558D2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67"/>
            <a:ext cx="12192000" cy="763600"/>
          </a:xfrm>
        </p:spPr>
        <p:txBody>
          <a:bodyPr/>
          <a:lstStyle/>
          <a:p>
            <a:pPr algn="ctr"/>
            <a:r>
              <a:rPr lang="en-US" altLang="en-GB" sz="3200" b="1" kern="0" dirty="0">
                <a:latin typeface="Arial" panose="020B0604020202020204"/>
                <a:cs typeface="Arial" panose="020B0604020202020204"/>
                <a:sym typeface="Arial" panose="020B0604020202020204"/>
              </a:rPr>
              <a:t>IMPORTANCE OF PHYTOSANITARY MEASURES</a:t>
            </a:r>
            <a:endParaRPr lang="x-none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68338-D220-49E1-9E81-630948EBA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766167"/>
            <a:ext cx="11823700" cy="492343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GB" altLang="en-GB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 are increasingly facing pest and diseases threats  resulting from:-</a:t>
            </a:r>
          </a:p>
          <a:p>
            <a:pPr lvl="1" algn="just">
              <a:lnSpc>
                <a:spcPct val="107000"/>
              </a:lnSpc>
              <a:spcAft>
                <a:spcPts val="1067"/>
              </a:spcAft>
            </a:pPr>
            <a:r>
              <a:rPr lang="en-GB" altLang="en-GB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 boundary transfer of pests through </a:t>
            </a:r>
            <a:r>
              <a:rPr lang="en-GB" altLang="en-GB" sz="240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trade and travel</a:t>
            </a:r>
            <a:r>
              <a:rPr lang="en-GB" altLang="en-GB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7000"/>
              </a:lnSpc>
              <a:spcAft>
                <a:spcPts val="1067"/>
              </a:spcAft>
            </a:pPr>
            <a:r>
              <a:rPr lang="en-GB" altLang="en-GB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Propagation of diseased plants (seeds and seedlings).</a:t>
            </a:r>
          </a:p>
          <a:p>
            <a:pPr lvl="1" algn="just">
              <a:lnSpc>
                <a:spcPct val="107000"/>
              </a:lnSpc>
              <a:spcAft>
                <a:spcPts val="1067"/>
              </a:spcAft>
            </a:pPr>
            <a:r>
              <a:rPr lang="en-GB" altLang="en-GB" sz="2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which makes pests and diseases thrive in previously unconducive environment. </a:t>
            </a:r>
          </a:p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n-GB" altLang="en-GB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 estimates that invasive pests and diseases are damaging as much as 40% of all crops globally each year.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423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2092" y="273188"/>
            <a:ext cx="5806109" cy="4873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CERTIFICATION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419" name="Content Placeholder 3"/>
          <p:cNvSpPr>
            <a:spLocks noGrp="1"/>
          </p:cNvSpPr>
          <p:nvPr>
            <p:ph idx="1"/>
          </p:nvPr>
        </p:nvSpPr>
        <p:spPr>
          <a:xfrm>
            <a:off x="6384536" y="760551"/>
            <a:ext cx="5603875" cy="5410822"/>
          </a:xfrm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r>
              <a:rPr lang="en-US" altLang="en-US" dirty="0" smtClean="0">
                <a:ea typeface="MS PGothic" panose="020B0600070205080204" pitchFamily="34" charset="-128"/>
              </a:rPr>
              <a:t>Plants </a:t>
            </a:r>
            <a:r>
              <a:rPr lang="en-US" altLang="en-US" dirty="0">
                <a:ea typeface="MS PGothic" panose="020B0600070205080204" pitchFamily="34" charset="-128"/>
              </a:rPr>
              <a:t>for plant are inspected every three months for EU and </a:t>
            </a:r>
            <a:r>
              <a:rPr lang="en-US" altLang="en-US" dirty="0" smtClean="0">
                <a:ea typeface="MS PGothic" panose="020B0600070205080204" pitchFamily="34" charset="-128"/>
              </a:rPr>
              <a:t>one </a:t>
            </a:r>
            <a:r>
              <a:rPr lang="en-US" altLang="en-US" dirty="0">
                <a:ea typeface="MS PGothic" panose="020B0600070205080204" pitchFamily="34" charset="-128"/>
              </a:rPr>
              <a:t>month for the USA </a:t>
            </a:r>
            <a:r>
              <a:rPr lang="en-US" altLang="en-US" dirty="0" smtClean="0">
                <a:ea typeface="MS PGothic" panose="020B0600070205080204" pitchFamily="34" charset="-128"/>
              </a:rPr>
              <a:t>markets; tests conducted during </a:t>
            </a:r>
            <a:r>
              <a:rPr lang="en-US" altLang="en-US" dirty="0">
                <a:ea typeface="MS PGothic" panose="020B0600070205080204" pitchFamily="34" charset="-128"/>
              </a:rPr>
              <a:t>growth based on market requirements</a:t>
            </a:r>
          </a:p>
          <a:p>
            <a:r>
              <a:rPr kumimoji="0" lang="en-US" altLang="en-US" sz="3200" b="0" i="0" u="none" strike="noStrike" kern="1200" cap="none" spc="0" normalizeH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KEPHIS </a:t>
            </a:r>
            <a:r>
              <a:rPr kumimoji="0" lang="en-US" altLang="en-US" sz="3200" b="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undertakes </a:t>
            </a:r>
            <a:r>
              <a:rPr kumimoji="0" lang="en-US" altLang="en-US" sz="3200" b="0" i="0" strike="noStrike" kern="1200" cap="none" spc="0" normalizeH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quarterly farm </a:t>
            </a:r>
            <a:r>
              <a:rPr kumimoji="0" lang="en-US" altLang="en-US" sz="3200" b="0" i="0" strike="noStrike" kern="1200" cap="none" spc="0" normalizeH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inspections to</a:t>
            </a:r>
            <a:r>
              <a:rPr kumimoji="0" lang="en-US" altLang="en-US" sz="3200" b="0" i="0" strike="noStrike" kern="1200" cap="none" spc="0" normalizeH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supplement exit port inspections</a:t>
            </a:r>
            <a:r>
              <a:rPr kumimoji="0" lang="en-US" altLang="en-US" sz="3200" b="0" i="0" strike="noStrike" kern="1200" cap="none" spc="0" normalizeH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en-US" dirty="0"/>
          </a:p>
          <a:p>
            <a:r>
              <a:rPr kumimoji="0" lang="en-US" altLang="en-US" sz="3200" b="0" i="0" u="none" strike="noStrike" kern="1200" cap="none" spc="0" normalizeH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 </a:t>
            </a:r>
            <a:r>
              <a:rPr kumimoji="0" lang="en-US" altLang="en-US" sz="3200" b="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audit is done to confirm </a:t>
            </a:r>
            <a:r>
              <a:rPr lang="en-US" altLang="en-US" sz="3200" dirty="0"/>
              <a:t>effectiveness of </a:t>
            </a:r>
            <a:r>
              <a:rPr kumimoji="0" lang="en-US" altLang="en-US" sz="3200" b="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phytosanitary measures instituted. </a:t>
            </a:r>
          </a:p>
        </p:txBody>
      </p:sp>
      <p:sp>
        <p:nvSpPr>
          <p:cNvPr id="54276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GB" altLang="en-US" sz="1200" dirty="0">
                <a:solidFill>
                  <a:srgbClr val="898989"/>
                </a:solidFill>
                <a:cs typeface="Arial" panose="020B0604020202020204" pitchFamily="34" charset="0"/>
              </a:rPr>
              <a:t>5</a:t>
            </a:fld>
            <a:endParaRPr lang="en-GB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7" name="Picture 4" descr="C:\Users\hp\AppData\Local\Temp\IMG-20200913-WA001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463"/>
            <a:ext cx="6218238" cy="38877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255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29E73D3A-0525-4882-8879-D786CBAE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79022"/>
            <a:ext cx="11074400" cy="671108"/>
          </a:xfrm>
        </p:spPr>
        <p:txBody>
          <a:bodyPr/>
          <a:lstStyle/>
          <a:p>
            <a:r>
              <a:rPr lang="en-US" altLang="en-GB" sz="4000" b="1" dirty="0">
                <a:solidFill>
                  <a:srgbClr val="0000CC"/>
                </a:solidFill>
              </a:rPr>
              <a:t>IMPORT REGULATION &amp; BORDER INSPECTION</a:t>
            </a:r>
            <a:endParaRPr lang="en-GB" altLang="en-GB" sz="40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1AFF-BEB8-4CD2-8856-421D1E8EB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813" y="768351"/>
            <a:ext cx="8686800" cy="4983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x-none" dirty="0"/>
              <a:t>	</a:t>
            </a:r>
          </a:p>
          <a:p>
            <a:pPr>
              <a:defRPr/>
            </a:pPr>
            <a:r>
              <a:rPr lang="x-none" dirty="0"/>
              <a:t>inspection</a:t>
            </a:r>
            <a:r>
              <a:rPr lang="en-US" dirty="0"/>
              <a:t>;</a:t>
            </a:r>
            <a:r>
              <a:rPr lang="x-none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x-none" dirty="0"/>
              <a:t>	</a:t>
            </a:r>
          </a:p>
          <a:p>
            <a:pPr marL="0" indent="0">
              <a:buNone/>
              <a:defRPr/>
            </a:pPr>
            <a:r>
              <a:rPr lang="x-none" dirty="0"/>
              <a:t>	</a:t>
            </a:r>
          </a:p>
          <a:p>
            <a:pPr>
              <a:defRPr/>
            </a:pPr>
            <a:endParaRPr lang="x-none" dirty="0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9528B521-324E-4155-A927-CF2A9ADFC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59C4968-BC15-425C-9890-4A2E39F2C189}" type="slidenum">
              <a:rPr lang="en-GB" altLang="en-GB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altLang="en-GB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4757" name="Afbeelding 7">
            <a:extLst>
              <a:ext uri="{FF2B5EF4-FFF2-40B4-BE49-F238E27FC236}">
                <a16:creationId xmlns:a16="http://schemas.microsoft.com/office/drawing/2014/main" id="{77D72B72-5160-4FDF-AE6D-6C54F4E69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5" y="770016"/>
            <a:ext cx="44196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2">
            <a:extLst>
              <a:ext uri="{FF2B5EF4-FFF2-40B4-BE49-F238E27FC236}">
                <a16:creationId xmlns:a16="http://schemas.microsoft.com/office/drawing/2014/main" id="{81E1C796-67BC-45FA-A5E1-A5C1E4965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7" t="8515" r="26470" b="10797"/>
          <a:stretch/>
        </p:blipFill>
        <p:spPr bwMode="auto">
          <a:xfrm>
            <a:off x="2777197" y="750130"/>
            <a:ext cx="1720056" cy="142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2">
            <a:extLst>
              <a:ext uri="{FF2B5EF4-FFF2-40B4-BE49-F238E27FC236}">
                <a16:creationId xmlns:a16="http://schemas.microsoft.com/office/drawing/2014/main" id="{BFA0832D-E4FD-4581-B2E4-05C1CBC8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5" y="4263268"/>
            <a:ext cx="43846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749533" y="1133191"/>
            <a:ext cx="6714464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defPPr>
            <a:lvl1pPr marL="342720" marR="0" lvl="0" indent="-342720" algn="l" rtl="0" eaLnBrk="0" fontAlgn="base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1pPr>
            <a:lvl2pPr marL="742680" marR="0" lvl="1" indent="-285480" algn="l" rtl="0" eaLnBrk="0" fontAlgn="base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2pPr>
            <a:lvl3pPr marL="1143000" marR="0" lvl="2" indent="-228600" algn="l" rtl="0" eaLnBrk="0" fontAlgn="base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3pPr>
            <a:lvl4pPr marL="1600199" marR="0" lvl="3" indent="-228600" algn="l" rtl="0" eaLnBrk="0" fontAlgn="base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4pPr>
            <a:lvl5pPr marL="2057400" marR="0" lvl="4" indent="-228600" algn="l" rtl="0" eaLnBrk="0" fontAlgn="base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5pPr>
            <a:lvl6pPr marL="2057400" marR="0" lvl="5" indent="-228600" algn="l" defTabSz="914400" rtl="0" eaLnBrk="1" latinLnBrk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6pPr>
            <a:lvl7pPr marL="2057400" marR="0" lvl="6" indent="-228600" algn="l" defTabSz="914400" rtl="0" eaLnBrk="1" latinLnBrk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7pPr>
            <a:lvl8pPr marL="2057400" marR="0" lvl="7" indent="-228600" algn="l" defTabSz="914400" rtl="0" eaLnBrk="1" latinLnBrk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8pPr>
            <a:lvl9pPr marL="2057400" marR="0" lvl="8" indent="-228600" algn="l" defTabSz="914400" rtl="0" eaLnBrk="1" latinLnBrk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WenQuanYi Micro Hei" pitchFamily="2"/>
                <a:cs typeface="Lohit Hindi" pitchFamily="2"/>
              </a:defRPr>
            </a:lvl9pPr>
          </a:lstStyle>
          <a:p>
            <a:pPr marL="399960" lvl="1" indent="0">
              <a:lnSpc>
                <a:spcPct val="150000"/>
              </a:lnSpc>
              <a:spcBef>
                <a:spcPts val="298"/>
              </a:spcBef>
              <a:spcAft>
                <a:spcPts val="298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KEPHIS ensures compliances of 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mports to import requirements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prevention of the introduction of harmful foreign pests, diseases, weeds.</a:t>
            </a:r>
          </a:p>
          <a:p>
            <a:pPr marL="914310" lvl="1" indent="-514350">
              <a:lnSpc>
                <a:spcPct val="150000"/>
              </a:lnSpc>
              <a:spcBef>
                <a:spcPts val="298"/>
              </a:spcBef>
              <a:spcAft>
                <a:spcPts val="298"/>
              </a:spcAft>
              <a:buFont typeface="+mj-lt"/>
              <a:buAutoNum type="romanL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Sampling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consignments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10" lvl="1" indent="-514350">
              <a:lnSpc>
                <a:spcPct val="150000"/>
              </a:lnSpc>
              <a:spcBef>
                <a:spcPts val="298"/>
              </a:spcBef>
              <a:spcAft>
                <a:spcPts val="298"/>
              </a:spcAft>
              <a:buFont typeface="+mj-lt"/>
              <a:buAutoNum type="romanL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inspection plus testing where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 provision stipulate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10" lvl="1" indent="-514350">
              <a:lnSpc>
                <a:spcPct val="150000"/>
              </a:lnSpc>
              <a:spcBef>
                <a:spcPts val="298"/>
              </a:spcBef>
              <a:spcAft>
                <a:spcPts val="298"/>
              </a:spcAft>
              <a:buFont typeface="+mj-lt"/>
              <a:buAutoNum type="romanL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Releasing of consignment </a:t>
            </a:r>
          </a:p>
        </p:txBody>
      </p:sp>
    </p:spTree>
    <p:extLst>
      <p:ext uri="{BB962C8B-B14F-4D97-AF65-F5344CB8AC3E}">
        <p14:creationId xmlns:p14="http://schemas.microsoft.com/office/powerpoint/2010/main" val="32146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08" y="0"/>
            <a:ext cx="10972800" cy="748944"/>
          </a:xfrm>
        </p:spPr>
        <p:txBody>
          <a:bodyPr/>
          <a:lstStyle/>
          <a:p>
            <a:r>
              <a:rPr lang="en-US" b="1" dirty="0"/>
              <a:t>Pest risk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357"/>
            <a:ext cx="12045244" cy="4855266"/>
          </a:xfrm>
        </p:spPr>
        <p:txBody>
          <a:bodyPr/>
          <a:lstStyle/>
          <a:p>
            <a:r>
              <a:rPr lang="en-US" dirty="0"/>
              <a:t>KEPHIS has a dedicated unit undertaking PRA work to establish phytosanitary requirement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PRA for import into Kenya</a:t>
            </a:r>
            <a:r>
              <a:rPr lang="en-US" dirty="0"/>
              <a:t>; establish import condition and agreement to prevent pest introduction</a:t>
            </a:r>
          </a:p>
          <a:p>
            <a:r>
              <a:rPr lang="en-US" dirty="0"/>
              <a:t>All product being </a:t>
            </a:r>
            <a:r>
              <a:rPr lang="en-US" dirty="0" smtClean="0"/>
              <a:t>imported </a:t>
            </a:r>
            <a:r>
              <a:rPr lang="en-US" dirty="0"/>
              <a:t>for the first time to Kenya or from new source or </a:t>
            </a:r>
            <a:r>
              <a:rPr lang="en-US" dirty="0" smtClean="0"/>
              <a:t>countries</a:t>
            </a:r>
          </a:p>
          <a:p>
            <a:r>
              <a:rPr lang="en-US" dirty="0" err="1">
                <a:solidFill>
                  <a:srgbClr val="FF0000"/>
                </a:solidFill>
              </a:rPr>
              <a:t>weediness</a:t>
            </a:r>
            <a:r>
              <a:rPr lang="en-US" dirty="0">
                <a:solidFill>
                  <a:srgbClr val="FF0000"/>
                </a:solidFill>
              </a:rPr>
              <a:t> risk assessment </a:t>
            </a:r>
            <a:r>
              <a:rPr lang="en-US" dirty="0"/>
              <a:t>system </a:t>
            </a:r>
            <a:r>
              <a:rPr lang="en-US" dirty="0" smtClean="0"/>
              <a:t>for </a:t>
            </a:r>
            <a:r>
              <a:rPr lang="en-US" dirty="0" err="1" smtClean="0"/>
              <a:t>Juncao</a:t>
            </a:r>
            <a:r>
              <a:rPr lang="en-US" dirty="0" smtClean="0"/>
              <a:t> grass undertaken gave </a:t>
            </a:r>
            <a:r>
              <a:rPr lang="en-US" dirty="0" err="1" smtClean="0"/>
              <a:t>Juncao</a:t>
            </a:r>
            <a:r>
              <a:rPr lang="en-US" dirty="0" smtClean="0"/>
              <a:t> </a:t>
            </a:r>
            <a:r>
              <a:rPr lang="en-US" dirty="0"/>
              <a:t>grass a </a:t>
            </a:r>
            <a:r>
              <a:rPr lang="en-US" dirty="0">
                <a:solidFill>
                  <a:srgbClr val="FF0000"/>
                </a:solidFill>
              </a:rPr>
              <a:t>moderately low </a:t>
            </a:r>
            <a:r>
              <a:rPr lang="en-US" dirty="0" err="1">
                <a:solidFill>
                  <a:srgbClr val="FF0000"/>
                </a:solidFill>
              </a:rPr>
              <a:t>weediness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potential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Assessment recommended further </a:t>
            </a:r>
            <a:r>
              <a:rPr lang="en-US" dirty="0">
                <a:solidFill>
                  <a:srgbClr val="FF0000"/>
                </a:solidFill>
              </a:rPr>
              <a:t>containment </a:t>
            </a:r>
            <a:r>
              <a:rPr lang="en-US" dirty="0" smtClean="0">
                <a:solidFill>
                  <a:srgbClr val="FF0000"/>
                </a:solidFill>
              </a:rPr>
              <a:t>measure</a:t>
            </a:r>
            <a:r>
              <a:rPr lang="en-US" dirty="0" smtClean="0"/>
              <a:t>, and upon </a:t>
            </a:r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no   </a:t>
            </a:r>
            <a:r>
              <a:rPr lang="en-US" dirty="0"/>
              <a:t>the individual risk elements identified as low to high </a:t>
            </a:r>
            <a:r>
              <a:rPr lang="en-US" dirty="0" smtClean="0"/>
              <a:t>have been are </a:t>
            </a:r>
            <a:r>
              <a:rPr lang="en-US" dirty="0"/>
              <a:t>verified to be negligible.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542684" y="203460"/>
            <a:ext cx="3124200" cy="560387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00CC"/>
                </a:solidFill>
                <a:latin typeface="Arial Black" panose="020B0A04020102020204" pitchFamily="34" charset="0"/>
              </a:rPr>
              <a:t>WATER HYACINTH</a:t>
            </a:r>
            <a:endParaRPr lang="en-US" altLang="en-US" sz="2400" dirty="0"/>
          </a:p>
        </p:txBody>
      </p:sp>
      <p:sp>
        <p:nvSpPr>
          <p:cNvPr id="9830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1363" indent="-284163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14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98613" indent="-2270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5813" indent="-22701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3E3014-3F43-4B5E-ABC4-97FA8DD188AC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830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2" y="731396"/>
            <a:ext cx="3981013" cy="32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14"/>
          <p:cNvSpPr txBox="1">
            <a:spLocks noChangeArrowheads="1"/>
          </p:cNvSpPr>
          <p:nvPr/>
        </p:nvSpPr>
        <p:spPr bwMode="auto">
          <a:xfrm>
            <a:off x="2442485" y="1385409"/>
            <a:ext cx="3581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8310" name="Picture 2" descr="https://keys.lucidcentral.org/keys/v3/eafrinet/weeds/key/weeds/Media/Html/images/Parthenium_hysterophorus_(Parthenium_Weed)/thumbs/parthenium_hysterophorus12_(LP)_sm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43" y="2810341"/>
            <a:ext cx="2824475" cy="395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Rectangle 1"/>
          <p:cNvSpPr>
            <a:spLocks noChangeArrowheads="1"/>
          </p:cNvSpPr>
          <p:nvPr/>
        </p:nvSpPr>
        <p:spPr bwMode="auto">
          <a:xfrm>
            <a:off x="9084039" y="2157719"/>
            <a:ext cx="3054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A87700"/>
                </a:solidFill>
                <a:latin typeface="Arial" panose="020B0604020202020204" pitchFamily="34" charset="0"/>
              </a:rPr>
              <a:t>Parthenium</a:t>
            </a:r>
            <a:r>
              <a:rPr lang="en-US" altLang="en-US" sz="2400" b="1" dirty="0">
                <a:solidFill>
                  <a:srgbClr val="A87700"/>
                </a:solidFill>
                <a:latin typeface="Arial" panose="020B0604020202020204" pitchFamily="34" charset="0"/>
              </a:rPr>
              <a:t> Weed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98312" name="Picture 4" descr="Image result for cuscuta keny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78" y="2402908"/>
            <a:ext cx="4279876" cy="28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6265844" y="4835527"/>
            <a:ext cx="193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66FF"/>
                </a:solidFill>
                <a:latin typeface="Arial" panose="020B0604020202020204" pitchFamily="34" charset="0"/>
              </a:rPr>
              <a:t>Cascuta</a:t>
            </a:r>
            <a:r>
              <a:rPr lang="en-US" altLang="en-US" sz="2000" b="1" dirty="0">
                <a:solidFill>
                  <a:srgbClr val="0066FF"/>
                </a:solidFill>
                <a:latin typeface="Arial" panose="020B0604020202020204" pitchFamily="34" charset="0"/>
              </a:rPr>
              <a:t> Weed</a:t>
            </a:r>
            <a:endParaRPr lang="en-US" altLang="en-US" sz="20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857197" y="728274"/>
            <a:ext cx="39164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A87700"/>
                </a:solidFill>
                <a:latin typeface="Arial" panose="020B0604020202020204" pitchFamily="34" charset="0"/>
              </a:rPr>
              <a:t>Noxious weeds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72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0662" y="221551"/>
            <a:ext cx="5151620" cy="665863"/>
          </a:xfrm>
        </p:spPr>
        <p:txBody>
          <a:bodyPr/>
          <a:lstStyle/>
          <a:p>
            <a:r>
              <a:rPr lang="en-US" b="1" i="1" dirty="0" err="1"/>
              <a:t>Opuntia</a:t>
            </a:r>
            <a:r>
              <a:rPr lang="en-US" b="1" i="1" dirty="0"/>
              <a:t> </a:t>
            </a:r>
            <a:r>
              <a:rPr lang="en-US" b="1" i="1" dirty="0" err="1"/>
              <a:t>stricta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EFA62-A513-4092-B1B7-8EE80A90243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44657"/>
            <a:ext cx="5962650" cy="3371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4346020"/>
            <a:ext cx="3454400" cy="248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358" y="3695989"/>
            <a:ext cx="4293354" cy="2670669"/>
          </a:xfrm>
          <a:prstGeom prst="rect">
            <a:avLst/>
          </a:prstGeom>
        </p:spPr>
      </p:pic>
      <p:pic>
        <p:nvPicPr>
          <p:cNvPr id="8" name="Picture 5" descr="C:\Users\Paul\AppData\Local\Microsoft\Windows\Temporary Internet Files\Content.Word\IMG_20190918_144350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39" y="1127492"/>
            <a:ext cx="3744556" cy="31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NV-NVWA - Sjabloon 16x9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62" id="{A98DBEEF-911D-9C44-B4FB-B95FF2E3EFEA}" vid="{E66D8DF2-84FA-6043-A12C-0960012FD0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2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3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4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5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6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ppt/theme/themeOverride7.xml><?xml version="1.0" encoding="utf-8"?>
<a:themeOverride xmlns:a="http://schemas.openxmlformats.org/drawingml/2006/main">
  <a:clrScheme name="Rijks Hemelblauw 1">
    <a:dk1>
      <a:srgbClr val="000000"/>
    </a:dk1>
    <a:lt1>
      <a:srgbClr val="FFFFFF"/>
    </a:lt1>
    <a:dk2>
      <a:srgbClr val="017BC6"/>
    </a:dk2>
    <a:lt2>
      <a:srgbClr val="D9EBF6"/>
    </a:lt2>
    <a:accent1>
      <a:srgbClr val="42145F"/>
    </a:accent1>
    <a:accent2>
      <a:srgbClr val="38870D"/>
    </a:accent2>
    <a:accent3>
      <a:srgbClr val="00689A"/>
    </a:accent3>
    <a:accent4>
      <a:srgbClr val="F9E11E"/>
    </a:accent4>
    <a:accent5>
      <a:srgbClr val="275837"/>
    </a:accent5>
    <a:accent6>
      <a:srgbClr val="94700A"/>
    </a:accent6>
    <a:hlink>
      <a:srgbClr val="017BC6"/>
    </a:hlink>
    <a:folHlink>
      <a:srgbClr val="B2D6E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23608</TotalTime>
  <Words>476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MS PGothic</vt:lpstr>
      <vt:lpstr>Arial</vt:lpstr>
      <vt:lpstr>Arial Black</vt:lpstr>
      <vt:lpstr>Calibri</vt:lpstr>
      <vt:lpstr>Tahoma</vt:lpstr>
      <vt:lpstr>Times New Roman</vt:lpstr>
      <vt:lpstr>Verdana</vt:lpstr>
      <vt:lpstr>WenQuanYi Micro Hei</vt:lpstr>
      <vt:lpstr>Wingdings</vt:lpstr>
      <vt:lpstr>3_Office Theme</vt:lpstr>
      <vt:lpstr>LNV-NVWA - Sjabloon 16x9 Hemelblauw</vt:lpstr>
      <vt:lpstr>ROLE OF KEPHIS IN FACILITATION OF JUNCAO TECHNOLOGY IN KENYA</vt:lpstr>
      <vt:lpstr>OUTLINE</vt:lpstr>
      <vt:lpstr>PowerPoint Presentation</vt:lpstr>
      <vt:lpstr>IMPORTANCE OF PHYTOSANITARY MEASURES</vt:lpstr>
      <vt:lpstr>EXPORT CERTIFICATION</vt:lpstr>
      <vt:lpstr>IMPORT REGULATION &amp; BORDER INSPECTION</vt:lpstr>
      <vt:lpstr>Pest risk analysis</vt:lpstr>
      <vt:lpstr>WATER HYACINTH</vt:lpstr>
      <vt:lpstr>Opuntia stricta</vt:lpstr>
      <vt:lpstr>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Makueni Pest free area  (PFA)</dc:title>
  <dc:creator>Windows User</dc:creator>
  <cp:lastModifiedBy>Kephis</cp:lastModifiedBy>
  <cp:revision>521</cp:revision>
  <dcterms:created xsi:type="dcterms:W3CDTF">2019-05-14T17:25:01Z</dcterms:created>
  <dcterms:modified xsi:type="dcterms:W3CDTF">2023-12-12T18:12:47Z</dcterms:modified>
</cp:coreProperties>
</file>