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81" r:id="rId3"/>
    <p:sldId id="282" r:id="rId4"/>
    <p:sldId id="284" r:id="rId5"/>
    <p:sldId id="286" r:id="rId6"/>
    <p:sldId id="287" r:id="rId7"/>
    <p:sldId id="308" r:id="rId8"/>
    <p:sldId id="288" r:id="rId9"/>
    <p:sldId id="306" r:id="rId10"/>
    <p:sldId id="290" r:id="rId11"/>
    <p:sldId id="291" r:id="rId12"/>
    <p:sldId id="295" r:id="rId13"/>
    <p:sldId id="294" r:id="rId14"/>
    <p:sldId id="310" r:id="rId15"/>
    <p:sldId id="296" r:id="rId16"/>
    <p:sldId id="312" r:id="rId17"/>
    <p:sldId id="314" r:id="rId18"/>
    <p:sldId id="280" r:id="rId19"/>
    <p:sldId id="315" r:id="rId20"/>
    <p:sldId id="316" r:id="rId21"/>
    <p:sldId id="317" r:id="rId22"/>
    <p:sldId id="300" r:id="rId23"/>
    <p:sldId id="276" r:id="rId24"/>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75" d="100"/>
          <a:sy n="75" d="100"/>
        </p:scale>
        <p:origin x="-1425" y="-339"/>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ous-titr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Cliquez pour modifier le style des sous-titres du masque</a:t>
            </a:r>
            <a:endParaRPr kumimoji="0" lang="en-US"/>
          </a:p>
        </p:txBody>
      </p:sp>
      <p:sp>
        <p:nvSpPr>
          <p:cNvPr id="28" name="Espace réservé de la date 27"/>
          <p:cNvSpPr>
            <a:spLocks noGrp="1"/>
          </p:cNvSpPr>
          <p:nvPr>
            <p:ph type="dt" sz="half" idx="10"/>
          </p:nvPr>
        </p:nvSpPr>
        <p:spPr/>
        <p:txBody>
          <a:bodyPr/>
          <a:lstStyle/>
          <a:p>
            <a:fld id="{887CED5C-BCDF-4F1E-A72E-48BE102367B3}" type="datetimeFigureOut">
              <a:rPr lang="fr-FR" smtClean="0"/>
              <a:pPr/>
              <a:t>12/12/2023</a:t>
            </a:fld>
            <a:endParaRPr lang="fr-FR"/>
          </a:p>
        </p:txBody>
      </p:sp>
      <p:sp>
        <p:nvSpPr>
          <p:cNvPr id="17" name="Espace réservé du pied de page 16"/>
          <p:cNvSpPr>
            <a:spLocks noGrp="1"/>
          </p:cNvSpPr>
          <p:nvPr>
            <p:ph type="ftr" sz="quarter" idx="11"/>
          </p:nvPr>
        </p:nvSpPr>
        <p:spPr/>
        <p:txBody>
          <a:bodyPr/>
          <a:lstStyle/>
          <a:p>
            <a:endParaRPr lang="fr-FR"/>
          </a:p>
        </p:txBody>
      </p:sp>
      <p:sp>
        <p:nvSpPr>
          <p:cNvPr id="7" name="Connecteur droit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Ellipse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Ellipse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Espace réservé du numéro de diapositive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D43F4207-D761-433A-A550-FF03B55D3D9B}" type="slidenum">
              <a:rPr lang="fr-FR" smtClean="0"/>
              <a:pPr/>
              <a:t>‹N°›</a:t>
            </a:fld>
            <a:endParaRPr lang="fr-FR"/>
          </a:p>
        </p:txBody>
      </p:sp>
      <p:sp>
        <p:nvSpPr>
          <p:cNvPr id="8" name="Titr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fr-FR" smtClean="0"/>
              <a:t>Cliquez pour modifier le style du titre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887CED5C-BCDF-4F1E-A72E-48BE102367B3}" type="datetimeFigureOut">
              <a:rPr lang="fr-FR" smtClean="0"/>
              <a:pPr/>
              <a:t>12/12/2023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43F4207-D761-433A-A550-FF03B55D3D9B}" type="slidenum">
              <a:rPr lang="fr-FR" smtClean="0"/>
              <a:pPr/>
              <a:t>‹N°›</a:t>
            </a:fld>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Connecteur droit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Ellipse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Ellipse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Espace réservé du numéro de diapositive 5"/>
          <p:cNvSpPr>
            <a:spLocks noGrp="1"/>
          </p:cNvSpPr>
          <p:nvPr>
            <p:ph type="sldNum" sz="quarter" idx="12"/>
          </p:nvPr>
        </p:nvSpPr>
        <p:spPr>
          <a:xfrm>
            <a:off x="6915912" y="3009901"/>
            <a:ext cx="457200" cy="441325"/>
          </a:xfrm>
        </p:spPr>
        <p:txBody>
          <a:bodyPr/>
          <a:lstStyle/>
          <a:p>
            <a:fld id="{D43F4207-D761-433A-A550-FF03B55D3D9B}" type="slidenum">
              <a:rPr lang="fr-FR" smtClean="0"/>
              <a:pPr/>
              <a:t>‹N°›</a:t>
            </a:fld>
            <a:endParaRPr lang="fr-FR"/>
          </a:p>
        </p:txBody>
      </p:sp>
      <p:sp>
        <p:nvSpPr>
          <p:cNvPr id="3" name="Espace réservé du texte vertical 2"/>
          <p:cNvSpPr>
            <a:spLocks noGrp="1"/>
          </p:cNvSpPr>
          <p:nvPr>
            <p:ph type="body" orient="vert" idx="1"/>
          </p:nvPr>
        </p:nvSpPr>
        <p:spPr>
          <a:xfrm>
            <a:off x="304800" y="304800"/>
            <a:ext cx="6553200" cy="5821366"/>
          </a:xfrm>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887CED5C-BCDF-4F1E-A72E-48BE102367B3}" type="datetimeFigureOut">
              <a:rPr lang="fr-FR" smtClean="0"/>
              <a:pPr/>
              <a:t>12/12/2023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2" name="Titre vertical 1"/>
          <p:cNvSpPr>
            <a:spLocks noGrp="1"/>
          </p:cNvSpPr>
          <p:nvPr>
            <p:ph type="title" orient="vert"/>
          </p:nvPr>
        </p:nvSpPr>
        <p:spPr>
          <a:xfrm>
            <a:off x="7391400" y="304801"/>
            <a:ext cx="1447800" cy="5851525"/>
          </a:xfrm>
        </p:spPr>
        <p:txBody>
          <a:bodyPr vert="eaVert"/>
          <a:lstStyle/>
          <a:p>
            <a:r>
              <a:rPr kumimoji="0" lang="fr-FR" smtClean="0"/>
              <a:t>Cliquez pour modifier le style du titre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accent3">
                    <a:shade val="75000"/>
                  </a:schemeClr>
                </a:solidFill>
              </a:defRPr>
            </a:lvl1pPr>
          </a:lstStyle>
          <a:p>
            <a:r>
              <a:rPr kumimoji="0" lang="fr-FR" smtClean="0"/>
              <a:t>Cliquez pour modifier le style du titre</a:t>
            </a:r>
            <a:endParaRPr kumimoji="0" lang="en-US"/>
          </a:p>
        </p:txBody>
      </p:sp>
      <p:sp>
        <p:nvSpPr>
          <p:cNvPr id="4" name="Espace réservé de la date 3"/>
          <p:cNvSpPr>
            <a:spLocks noGrp="1"/>
          </p:cNvSpPr>
          <p:nvPr>
            <p:ph type="dt" sz="half" idx="10"/>
          </p:nvPr>
        </p:nvSpPr>
        <p:spPr/>
        <p:txBody>
          <a:bodyPr/>
          <a:lstStyle/>
          <a:p>
            <a:fld id="{887CED5C-BCDF-4F1E-A72E-48BE102367B3}" type="datetimeFigureOut">
              <a:rPr lang="fr-FR" smtClean="0"/>
              <a:pPr/>
              <a:t>12/12/2023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a:xfrm>
            <a:off x="4361688" y="1026372"/>
            <a:ext cx="457200" cy="441325"/>
          </a:xfrm>
        </p:spPr>
        <p:txBody>
          <a:bodyPr/>
          <a:lstStyle/>
          <a:p>
            <a:fld id="{D43F4207-D761-433A-A550-FF03B55D3D9B}" type="slidenum">
              <a:rPr lang="fr-FR" smtClean="0"/>
              <a:pPr/>
              <a:t>‹N°›</a:t>
            </a:fld>
            <a:endParaRPr lang="fr-FR"/>
          </a:p>
        </p:txBody>
      </p:sp>
      <p:sp>
        <p:nvSpPr>
          <p:cNvPr id="8" name="Espace réservé du contenu 7"/>
          <p:cNvSpPr>
            <a:spLocks noGrp="1"/>
          </p:cNvSpPr>
          <p:nvPr>
            <p:ph sz="quarter" idx="1"/>
          </p:nvPr>
        </p:nvSpPr>
        <p:spPr>
          <a:xfrm>
            <a:off x="301752" y="1527048"/>
            <a:ext cx="8503920" cy="45720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Espace réservé du texte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Espace réservé du pied de page 4"/>
          <p:cNvSpPr>
            <a:spLocks noGrp="1"/>
          </p:cNvSpPr>
          <p:nvPr>
            <p:ph type="ftr" sz="quarter" idx="11"/>
          </p:nvPr>
        </p:nvSpPr>
        <p:spPr/>
        <p:txBody>
          <a:bodyPr/>
          <a:lstStyle/>
          <a:p>
            <a:endParaRPr lang="fr-FR"/>
          </a:p>
        </p:txBody>
      </p:sp>
      <p:sp>
        <p:nvSpPr>
          <p:cNvPr id="4" name="Espace réservé de la date 3"/>
          <p:cNvSpPr>
            <a:spLocks noGrp="1"/>
          </p:cNvSpPr>
          <p:nvPr>
            <p:ph type="dt" sz="half" idx="10"/>
          </p:nvPr>
        </p:nvSpPr>
        <p:spPr/>
        <p:txBody>
          <a:bodyPr/>
          <a:lstStyle/>
          <a:p>
            <a:fld id="{887CED5C-BCDF-4F1E-A72E-48BE102367B3}" type="datetimeFigureOut">
              <a:rPr lang="fr-FR" smtClean="0"/>
              <a:pPr/>
              <a:t>12/12/2023</a:t>
            </a:fld>
            <a:endParaRPr lang="fr-FR"/>
          </a:p>
        </p:txBody>
      </p:sp>
      <p:sp>
        <p:nvSpPr>
          <p:cNvPr id="8" name="Connecteur droit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Ellipse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Ellipse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Espace réservé du numéro de diapositive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D43F4207-D761-433A-A550-FF03B55D3D9B}" type="slidenum">
              <a:rPr lang="fr-FR" smtClean="0"/>
              <a:pPr/>
              <a:t>‹N°›</a:t>
            </a:fld>
            <a:endParaRPr lang="fr-FR"/>
          </a:p>
        </p:txBody>
      </p:sp>
      <p:sp>
        <p:nvSpPr>
          <p:cNvPr id="2" name="Titr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fr-FR" smtClean="0"/>
              <a:t>Cliquez pour modifier le style du titre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301752" y="228600"/>
            <a:ext cx="8534400" cy="758952"/>
          </a:xfrm>
        </p:spPr>
        <p:txBody>
          <a:bodyPr/>
          <a:lstStyle/>
          <a:p>
            <a:r>
              <a:rPr kumimoji="0" lang="fr-FR" smtClean="0"/>
              <a:t>Cliquez pour modifier le style du titre</a:t>
            </a:r>
            <a:endParaRPr kumimoji="0" lang="en-US"/>
          </a:p>
        </p:txBody>
      </p:sp>
      <p:sp>
        <p:nvSpPr>
          <p:cNvPr id="5" name="Espace réservé de la date 4"/>
          <p:cNvSpPr>
            <a:spLocks noGrp="1"/>
          </p:cNvSpPr>
          <p:nvPr>
            <p:ph type="dt" sz="half" idx="10"/>
          </p:nvPr>
        </p:nvSpPr>
        <p:spPr>
          <a:xfrm>
            <a:off x="5791200" y="6409944"/>
            <a:ext cx="3044952" cy="365760"/>
          </a:xfrm>
        </p:spPr>
        <p:txBody>
          <a:bodyPr/>
          <a:lstStyle/>
          <a:p>
            <a:fld id="{887CED5C-BCDF-4F1E-A72E-48BE102367B3}" type="datetimeFigureOut">
              <a:rPr lang="fr-FR" smtClean="0"/>
              <a:pPr/>
              <a:t>12/12/2023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43F4207-D761-433A-A550-FF03B55D3D9B}" type="slidenum">
              <a:rPr lang="fr-FR" smtClean="0"/>
              <a:pPr/>
              <a:t>‹N°›</a:t>
            </a:fld>
            <a:endParaRPr lang="fr-FR"/>
          </a:p>
        </p:txBody>
      </p:sp>
      <p:sp>
        <p:nvSpPr>
          <p:cNvPr id="8" name="Connecteur droit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Espace réservé du contenu 9"/>
          <p:cNvSpPr>
            <a:spLocks noGrp="1"/>
          </p:cNvSpPr>
          <p:nvPr>
            <p:ph sz="half" idx="1"/>
          </p:nvPr>
        </p:nvSpPr>
        <p:spPr>
          <a:xfrm>
            <a:off x="301752" y="1371600"/>
            <a:ext cx="4038600" cy="4681728"/>
          </a:xfrm>
        </p:spPr>
        <p:txBody>
          <a:bodyPr/>
          <a:lstStyle>
            <a:lvl1pPr>
              <a:defRPr sz="2500"/>
            </a:lvl1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2" name="Espace réservé du contenu 11"/>
          <p:cNvSpPr>
            <a:spLocks noGrp="1"/>
          </p:cNvSpPr>
          <p:nvPr>
            <p:ph sz="half" idx="2"/>
          </p:nvPr>
        </p:nvSpPr>
        <p:spPr>
          <a:xfrm>
            <a:off x="4800600" y="1371600"/>
            <a:ext cx="4038600" cy="4681728"/>
          </a:xfrm>
        </p:spPr>
        <p:txBody>
          <a:bodyPr/>
          <a:lstStyle>
            <a:lvl1pPr>
              <a:defRPr sz="2500"/>
            </a:lvl1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bg>
      <p:bgRef idx="1001">
        <a:schemeClr val="bg2"/>
      </p:bgRef>
    </p:bg>
    <p:spTree>
      <p:nvGrpSpPr>
        <p:cNvPr id="1" name=""/>
        <p:cNvGrpSpPr/>
        <p:nvPr/>
      </p:nvGrpSpPr>
      <p:grpSpPr>
        <a:xfrm>
          <a:off x="0" y="0"/>
          <a:ext cx="0" cy="0"/>
          <a:chOff x="0" y="0"/>
          <a:chExt cx="0" cy="0"/>
        </a:xfrm>
      </p:grpSpPr>
      <p:sp>
        <p:nvSpPr>
          <p:cNvPr id="10" name="Connecteur droit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Espace réservé du texte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4" name="Espace réservé du texte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7" name="Espace réservé de la date 6"/>
          <p:cNvSpPr>
            <a:spLocks noGrp="1"/>
          </p:cNvSpPr>
          <p:nvPr>
            <p:ph type="dt" sz="half" idx="10"/>
          </p:nvPr>
        </p:nvSpPr>
        <p:spPr/>
        <p:txBody>
          <a:bodyPr/>
          <a:lstStyle/>
          <a:p>
            <a:fld id="{887CED5C-BCDF-4F1E-A72E-48BE102367B3}" type="datetimeFigureOut">
              <a:rPr lang="fr-FR" smtClean="0"/>
              <a:pPr/>
              <a:t>12/12/2023</a:t>
            </a:fld>
            <a:endParaRPr lang="fr-FR"/>
          </a:p>
        </p:txBody>
      </p:sp>
      <p:sp>
        <p:nvSpPr>
          <p:cNvPr id="8" name="Espace réservé du pied de page 7"/>
          <p:cNvSpPr>
            <a:spLocks noGrp="1"/>
          </p:cNvSpPr>
          <p:nvPr>
            <p:ph type="ftr" sz="quarter" idx="11"/>
          </p:nvPr>
        </p:nvSpPr>
        <p:spPr>
          <a:xfrm>
            <a:off x="304800" y="6409944"/>
            <a:ext cx="3581400" cy="365760"/>
          </a:xfrm>
        </p:spPr>
        <p:txBody>
          <a:bodyPr/>
          <a:lstStyle/>
          <a:p>
            <a:endParaRPr lang="fr-FR"/>
          </a:p>
        </p:txBody>
      </p:sp>
      <p:sp>
        <p:nvSpPr>
          <p:cNvPr id="15" name="Connecteur droit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Espace réservé du contenu 23"/>
          <p:cNvSpPr>
            <a:spLocks noGrp="1"/>
          </p:cNvSpPr>
          <p:nvPr>
            <p:ph sz="quarter" idx="2"/>
          </p:nvPr>
        </p:nvSpPr>
        <p:spPr>
          <a:xfrm>
            <a:off x="301752" y="2471383"/>
            <a:ext cx="4041648" cy="3818404"/>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26" name="Espace réservé du contenu 25"/>
          <p:cNvSpPr>
            <a:spLocks noGrp="1"/>
          </p:cNvSpPr>
          <p:nvPr>
            <p:ph sz="quarter" idx="4"/>
          </p:nvPr>
        </p:nvSpPr>
        <p:spPr>
          <a:xfrm>
            <a:off x="4800600" y="2471383"/>
            <a:ext cx="4038600" cy="3822192"/>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25" name="Ellipse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Ellipse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Espace réservé du numéro de diapositive 8"/>
          <p:cNvSpPr>
            <a:spLocks noGrp="1"/>
          </p:cNvSpPr>
          <p:nvPr>
            <p:ph type="sldNum" sz="quarter" idx="12"/>
          </p:nvPr>
        </p:nvSpPr>
        <p:spPr>
          <a:xfrm>
            <a:off x="4343400" y="1042416"/>
            <a:ext cx="457200" cy="441325"/>
          </a:xfrm>
        </p:spPr>
        <p:txBody>
          <a:bodyPr/>
          <a:lstStyle>
            <a:lvl1pPr algn="ctr">
              <a:defRPr/>
            </a:lvl1pPr>
          </a:lstStyle>
          <a:p>
            <a:fld id="{D43F4207-D761-433A-A550-FF03B55D3D9B}" type="slidenum">
              <a:rPr lang="fr-FR" smtClean="0"/>
              <a:pPr/>
              <a:t>‹N°›</a:t>
            </a:fld>
            <a:endParaRPr lang="fr-FR"/>
          </a:p>
        </p:txBody>
      </p:sp>
      <p:sp>
        <p:nvSpPr>
          <p:cNvPr id="23" name="Titre 22"/>
          <p:cNvSpPr>
            <a:spLocks noGrp="1"/>
          </p:cNvSpPr>
          <p:nvPr>
            <p:ph type="title"/>
          </p:nvPr>
        </p:nvSpPr>
        <p:spPr/>
        <p:txBody>
          <a:bodyPr rtlCol="0" anchor="b" anchorCtr="0"/>
          <a:lstStyle/>
          <a:p>
            <a:r>
              <a:rPr kumimoji="0" lang="fr-FR" smtClean="0"/>
              <a:t>Cliquez pour modifier le style du titre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e la date 2"/>
          <p:cNvSpPr>
            <a:spLocks noGrp="1"/>
          </p:cNvSpPr>
          <p:nvPr>
            <p:ph type="dt" sz="half" idx="10"/>
          </p:nvPr>
        </p:nvSpPr>
        <p:spPr/>
        <p:txBody>
          <a:bodyPr/>
          <a:lstStyle/>
          <a:p>
            <a:fld id="{887CED5C-BCDF-4F1E-A72E-48BE102367B3}" type="datetimeFigureOut">
              <a:rPr lang="fr-FR" smtClean="0"/>
              <a:pPr/>
              <a:t>12/12/2023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a:xfrm>
            <a:off x="4343400" y="1036020"/>
            <a:ext cx="457200" cy="441325"/>
          </a:xfrm>
        </p:spPr>
        <p:txBody>
          <a:bodyPr/>
          <a:lstStyle/>
          <a:p>
            <a:fld id="{D43F4207-D761-433A-A550-FF03B55D3D9B}"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Espace réservé de la date 1"/>
          <p:cNvSpPr>
            <a:spLocks noGrp="1"/>
          </p:cNvSpPr>
          <p:nvPr>
            <p:ph type="dt" sz="half" idx="10"/>
          </p:nvPr>
        </p:nvSpPr>
        <p:spPr/>
        <p:txBody>
          <a:bodyPr/>
          <a:lstStyle/>
          <a:p>
            <a:fld id="{887CED5C-BCDF-4F1E-A72E-48BE102367B3}" type="datetimeFigureOut">
              <a:rPr lang="fr-FR" smtClean="0"/>
              <a:pPr/>
              <a:t>12/12/2023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a:xfrm>
            <a:off x="4267200" y="6324600"/>
            <a:ext cx="609600" cy="441324"/>
          </a:xfrm>
        </p:spPr>
        <p:txBody>
          <a:bodyPr/>
          <a:lstStyle>
            <a:lvl1pPr>
              <a:defRPr>
                <a:solidFill>
                  <a:srgbClr val="FFFFFF"/>
                </a:solidFill>
              </a:defRPr>
            </a:lvl1pPr>
          </a:lstStyle>
          <a:p>
            <a:fld id="{D43F4207-D761-433A-A550-FF03B55D3D9B}"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r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fr-FR" smtClean="0"/>
              <a:t>Cliquez pour modifier le style du titre</a:t>
            </a:r>
            <a:endParaRPr kumimoji="0" lang="en-US"/>
          </a:p>
        </p:txBody>
      </p:sp>
      <p:sp>
        <p:nvSpPr>
          <p:cNvPr id="3" name="Espace réservé du texte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fr-FR" smtClean="0"/>
              <a:t>Cliquez pour modifier les styles du texte du masque</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Connecteur droit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Espace réservé du contenu 19"/>
          <p:cNvSpPr>
            <a:spLocks noGrp="1"/>
          </p:cNvSpPr>
          <p:nvPr>
            <p:ph sz="quarter" idx="1"/>
          </p:nvPr>
        </p:nvSpPr>
        <p:spPr>
          <a:xfrm>
            <a:off x="3124200" y="685800"/>
            <a:ext cx="5638800" cy="54102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0" name="Ellipse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Ellipse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Espace réservé du numéro de diapositive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D43F4207-D761-433A-A550-FF03B55D3D9B}" type="slidenum">
              <a:rPr lang="fr-FR" smtClean="0"/>
              <a:pPr/>
              <a:t>‹N°›</a:t>
            </a:fld>
            <a:endParaRPr lang="fr-FR"/>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Espace réservé de la date 4"/>
          <p:cNvSpPr>
            <a:spLocks noGrp="1"/>
          </p:cNvSpPr>
          <p:nvPr>
            <p:ph type="dt" sz="half" idx="10"/>
          </p:nvPr>
        </p:nvSpPr>
        <p:spPr/>
        <p:txBody>
          <a:bodyPr/>
          <a:lstStyle/>
          <a:p>
            <a:fld id="{887CED5C-BCDF-4F1E-A72E-48BE102367B3}" type="datetimeFigureOut">
              <a:rPr lang="fr-FR" smtClean="0"/>
              <a:pPr/>
              <a:t>12/12/2023</a:t>
            </a:fld>
            <a:endParaRPr lang="fr-FR"/>
          </a:p>
        </p:txBody>
      </p:sp>
      <p:sp>
        <p:nvSpPr>
          <p:cNvPr id="6" name="Espace réservé du pied de page 5"/>
          <p:cNvSpPr>
            <a:spLocks noGrp="1"/>
          </p:cNvSpPr>
          <p:nvPr>
            <p:ph type="ftr" sz="quarter" idx="11"/>
          </p:nvPr>
        </p:nvSpPr>
        <p:spPr>
          <a:xfrm>
            <a:off x="301752" y="6410848"/>
            <a:ext cx="3383280" cy="365760"/>
          </a:xfrm>
        </p:spPr>
        <p:txBody>
          <a:bodyPr/>
          <a:lstStyle/>
          <a:p>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1" name="Connecteur droit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Ellipse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Ellipse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Espace réservé du numéro de diapositive 6"/>
          <p:cNvSpPr>
            <a:spLocks noGrp="1"/>
          </p:cNvSpPr>
          <p:nvPr>
            <p:ph type="sldNum" sz="quarter" idx="12"/>
          </p:nvPr>
        </p:nvSpPr>
        <p:spPr>
          <a:xfrm>
            <a:off x="1371600" y="312738"/>
            <a:ext cx="457200" cy="441325"/>
          </a:xfrm>
        </p:spPr>
        <p:txBody>
          <a:bodyPr/>
          <a:lstStyle/>
          <a:p>
            <a:fld id="{D43F4207-D761-433A-A550-FF03B55D3D9B}" type="slidenum">
              <a:rPr lang="fr-FR" smtClean="0"/>
              <a:pPr/>
              <a:t>‹N°›</a:t>
            </a:fld>
            <a:endParaRPr lang="fr-FR"/>
          </a:p>
        </p:txBody>
      </p:sp>
      <p:sp>
        <p:nvSpPr>
          <p:cNvPr id="2" name="Titr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fr-FR" smtClean="0"/>
              <a:t>Cliquez pour modifier le style du titre</a:t>
            </a:r>
            <a:endParaRPr kumimoji="0" lang="en-US"/>
          </a:p>
        </p:txBody>
      </p:sp>
      <p:sp>
        <p:nvSpPr>
          <p:cNvPr id="3" name="Espace réservé pour une image  2"/>
          <p:cNvSpPr>
            <a:spLocks noGrp="1"/>
          </p:cNvSpPr>
          <p:nvPr>
            <p:ph type="pic" idx="1"/>
          </p:nvPr>
        </p:nvSpPr>
        <p:spPr>
          <a:xfrm>
            <a:off x="3000375" y="609600"/>
            <a:ext cx="5867400" cy="4267200"/>
          </a:xfrm>
        </p:spPr>
        <p:txBody>
          <a:bodyPr/>
          <a:lstStyle>
            <a:lvl1pPr marL="0" indent="0">
              <a:buNone/>
              <a:defRPr sz="3200"/>
            </a:lvl1pPr>
          </a:lstStyle>
          <a:p>
            <a:r>
              <a:rPr kumimoji="0" lang="fr-FR" smtClean="0"/>
              <a:t>Cliquez sur l'icône pour ajouter une image</a:t>
            </a:r>
            <a:endParaRPr kumimoji="0" lang="en-US" dirty="0"/>
          </a:p>
        </p:txBody>
      </p:sp>
      <p:sp>
        <p:nvSpPr>
          <p:cNvPr id="4" name="Espace réservé du texte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fr-FR" smtClean="0"/>
              <a:t>Cliquez pour modifier les styles du texte du masque</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Espace réservé de la date 4"/>
          <p:cNvSpPr>
            <a:spLocks noGrp="1"/>
          </p:cNvSpPr>
          <p:nvPr>
            <p:ph type="dt" sz="half" idx="10"/>
          </p:nvPr>
        </p:nvSpPr>
        <p:spPr>
          <a:xfrm>
            <a:off x="5788152" y="6404984"/>
            <a:ext cx="3044952" cy="365760"/>
          </a:xfrm>
        </p:spPr>
        <p:txBody>
          <a:bodyPr/>
          <a:lstStyle/>
          <a:p>
            <a:fld id="{887CED5C-BCDF-4F1E-A72E-48BE102367B3}" type="datetimeFigureOut">
              <a:rPr lang="fr-FR" smtClean="0"/>
              <a:pPr/>
              <a:t>12/12/2023</a:t>
            </a:fld>
            <a:endParaRPr lang="fr-FR"/>
          </a:p>
        </p:txBody>
      </p:sp>
      <p:sp>
        <p:nvSpPr>
          <p:cNvPr id="6" name="Espace réservé du pied de page 5"/>
          <p:cNvSpPr>
            <a:spLocks noGrp="1"/>
          </p:cNvSpPr>
          <p:nvPr>
            <p:ph type="ftr" sz="quarter" idx="11"/>
          </p:nvPr>
        </p:nvSpPr>
        <p:spPr>
          <a:xfrm>
            <a:off x="301752" y="6410848"/>
            <a:ext cx="3584448" cy="365760"/>
          </a:xfrm>
        </p:spPr>
        <p:txBody>
          <a:bodyPr/>
          <a:lstStyle/>
          <a:p>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Espace réservé de la date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887CED5C-BCDF-4F1E-A72E-48BE102367B3}" type="datetimeFigureOut">
              <a:rPr lang="fr-FR" smtClean="0"/>
              <a:pPr/>
              <a:t>12/12/2023</a:t>
            </a:fld>
            <a:endParaRPr lang="fr-FR"/>
          </a:p>
        </p:txBody>
      </p:sp>
      <p:sp>
        <p:nvSpPr>
          <p:cNvPr id="3" name="Espace réservé du pied de page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fr-FR"/>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Connecteur droit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Ellipse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Ellipse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Espace réservé du numéro de diapositive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D43F4207-D761-433A-A550-FF03B55D3D9B}" type="slidenum">
              <a:rPr lang="fr-FR" smtClean="0"/>
              <a:pPr/>
              <a:t>‹N°›</a:t>
            </a:fld>
            <a:endParaRPr lang="fr-FR"/>
          </a:p>
        </p:txBody>
      </p:sp>
      <p:sp>
        <p:nvSpPr>
          <p:cNvPr id="22" name="Espace réservé du titre 21"/>
          <p:cNvSpPr>
            <a:spLocks noGrp="1"/>
          </p:cNvSpPr>
          <p:nvPr>
            <p:ph type="title"/>
          </p:nvPr>
        </p:nvSpPr>
        <p:spPr>
          <a:xfrm>
            <a:off x="301752" y="228600"/>
            <a:ext cx="8534400" cy="758952"/>
          </a:xfrm>
          <a:prstGeom prst="rect">
            <a:avLst/>
          </a:prstGeom>
        </p:spPr>
        <p:txBody>
          <a:bodyPr vert="horz" anchor="b">
            <a:normAutofit/>
          </a:bodyPr>
          <a:lstStyle/>
          <a:p>
            <a:r>
              <a:rPr kumimoji="0" lang="fr-FR" smtClean="0"/>
              <a:t>Cliquez pour modifier le style du titre</a:t>
            </a:r>
            <a:endParaRPr kumimoji="0" lang="en-US"/>
          </a:p>
        </p:txBody>
      </p:sp>
      <p:sp>
        <p:nvSpPr>
          <p:cNvPr id="13" name="Espace réservé du texte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3.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p:txBody>
          <a:bodyPr/>
          <a:lstStyle/>
          <a:p>
            <a:r>
              <a:rPr lang="fr-FR" dirty="0" smtClean="0"/>
              <a:t>CENTRAL AFRICAN REPUBLIC</a:t>
            </a:r>
          </a:p>
          <a:p>
            <a:r>
              <a:rPr lang="fr-FR" i="1" dirty="0" smtClean="0"/>
              <a:t>Fatime ABBA REKYA</a:t>
            </a:r>
          </a:p>
          <a:p>
            <a:endParaRPr lang="fr-FR" dirty="0"/>
          </a:p>
        </p:txBody>
      </p:sp>
      <p:sp>
        <p:nvSpPr>
          <p:cNvPr id="2" name="Titre 1"/>
          <p:cNvSpPr>
            <a:spLocks noGrp="1"/>
          </p:cNvSpPr>
          <p:nvPr>
            <p:ph type="ctrTitle"/>
          </p:nvPr>
        </p:nvSpPr>
        <p:spPr/>
        <p:txBody>
          <a:bodyPr/>
          <a:lstStyle/>
          <a:p>
            <a:r>
              <a:rPr lang="fr-FR" dirty="0" smtClean="0"/>
              <a:t>JUNCAO TECHNOLOGY DEMONSTRATION FARMER </a:t>
            </a:r>
            <a:endParaRPr lang="fr-FR" dirty="0"/>
          </a:p>
        </p:txBody>
      </p:sp>
      <p:pic>
        <p:nvPicPr>
          <p:cNvPr id="9219" name="Picture 3" descr="C:\Users\ASUS\Desktop\A IMPRIMER\Maintenant\WAKY LOGO ok1.jpg"/>
          <p:cNvPicPr>
            <a:picLocks noChangeAspect="1" noChangeArrowheads="1"/>
          </p:cNvPicPr>
          <p:nvPr/>
        </p:nvPicPr>
        <p:blipFill>
          <a:blip r:embed="rId2" cstate="print"/>
          <a:srcRect/>
          <a:stretch>
            <a:fillRect/>
          </a:stretch>
        </p:blipFill>
        <p:spPr bwMode="auto">
          <a:xfrm>
            <a:off x="1" y="71415"/>
            <a:ext cx="1000100" cy="949760"/>
          </a:xfrm>
          <a:prstGeom prst="rect">
            <a:avLst/>
          </a:prstGeom>
          <a:noFill/>
        </p:spPr>
      </p:pic>
      <p:pic>
        <p:nvPicPr>
          <p:cNvPr id="5" name="Image 4"/>
          <p:cNvPicPr/>
          <p:nvPr/>
        </p:nvPicPr>
        <p:blipFill>
          <a:blip r:embed="rId3" cstate="print"/>
          <a:srcRect/>
          <a:stretch>
            <a:fillRect/>
          </a:stretch>
        </p:blipFill>
        <p:spPr bwMode="auto">
          <a:xfrm>
            <a:off x="2571736" y="3571876"/>
            <a:ext cx="4214842" cy="27860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CAPACITY BUILDING</a:t>
            </a:r>
            <a:endParaRPr lang="fr-FR" dirty="0"/>
          </a:p>
        </p:txBody>
      </p:sp>
      <p:pic>
        <p:nvPicPr>
          <p:cNvPr id="3074" name="Picture 2"/>
          <p:cNvPicPr>
            <a:picLocks noGrp="1" noChangeAspect="1" noChangeArrowheads="1"/>
          </p:cNvPicPr>
          <p:nvPr>
            <p:ph sz="quarter" idx="1"/>
          </p:nvPr>
        </p:nvPicPr>
        <p:blipFill>
          <a:blip r:embed="rId2" cstate="print"/>
          <a:stretch>
            <a:fillRect/>
          </a:stretch>
        </p:blipFill>
        <p:spPr bwMode="auto">
          <a:xfrm>
            <a:off x="4786314" y="3731720"/>
            <a:ext cx="3571900" cy="2682196"/>
          </a:xfrm>
          <a:prstGeom prst="rect">
            <a:avLst/>
          </a:prstGeom>
          <a:noFill/>
          <a:ln w="9525">
            <a:noFill/>
            <a:miter lim="800000"/>
            <a:headEnd/>
            <a:tailEnd/>
          </a:ln>
          <a:effectLst/>
        </p:spPr>
      </p:pic>
      <p:pic>
        <p:nvPicPr>
          <p:cNvPr id="5" name="Picture 2"/>
          <p:cNvPicPr>
            <a:picLocks noChangeAspect="1" noChangeArrowheads="1"/>
          </p:cNvPicPr>
          <p:nvPr/>
        </p:nvPicPr>
        <p:blipFill>
          <a:blip r:embed="rId3" cstate="print"/>
          <a:srcRect/>
          <a:stretch>
            <a:fillRect/>
          </a:stretch>
        </p:blipFill>
        <p:spPr bwMode="auto">
          <a:xfrm>
            <a:off x="4786314" y="1214422"/>
            <a:ext cx="3571900" cy="2672766"/>
          </a:xfrm>
          <a:prstGeom prst="rect">
            <a:avLst/>
          </a:prstGeom>
          <a:noFill/>
          <a:ln w="9525">
            <a:noFill/>
            <a:miter lim="800000"/>
            <a:headEnd/>
            <a:tailEnd/>
          </a:ln>
          <a:effectLst/>
        </p:spPr>
      </p:pic>
      <p:pic>
        <p:nvPicPr>
          <p:cNvPr id="6" name="Picture 2"/>
          <p:cNvPicPr>
            <a:picLocks noChangeAspect="1" noChangeArrowheads="1"/>
          </p:cNvPicPr>
          <p:nvPr/>
        </p:nvPicPr>
        <p:blipFill>
          <a:blip r:embed="rId4" cstate="print"/>
          <a:srcRect/>
          <a:stretch>
            <a:fillRect/>
          </a:stretch>
        </p:blipFill>
        <p:spPr bwMode="auto">
          <a:xfrm>
            <a:off x="785786" y="3696893"/>
            <a:ext cx="3571900" cy="2678926"/>
          </a:xfrm>
          <a:prstGeom prst="rect">
            <a:avLst/>
          </a:prstGeom>
          <a:noFill/>
          <a:ln w="9525">
            <a:noFill/>
            <a:miter lim="800000"/>
            <a:headEnd/>
            <a:tailEnd/>
          </a:ln>
          <a:effectLst/>
        </p:spPr>
      </p:pic>
      <p:pic>
        <p:nvPicPr>
          <p:cNvPr id="7" name="Picture 2"/>
          <p:cNvPicPr>
            <a:picLocks noChangeAspect="1" noChangeArrowheads="1"/>
          </p:cNvPicPr>
          <p:nvPr/>
        </p:nvPicPr>
        <p:blipFill>
          <a:blip r:embed="rId5" cstate="print"/>
          <a:srcRect/>
          <a:stretch>
            <a:fillRect/>
          </a:stretch>
        </p:blipFill>
        <p:spPr bwMode="auto">
          <a:xfrm>
            <a:off x="785786" y="1142984"/>
            <a:ext cx="3571900" cy="2678925"/>
          </a:xfrm>
          <a:prstGeom prst="rect">
            <a:avLst/>
          </a:prstGeom>
          <a:noFill/>
          <a:ln w="9525">
            <a:noFill/>
            <a:miter lim="800000"/>
            <a:headEnd/>
            <a:tailEnd/>
          </a:ln>
          <a:effectLst/>
        </p:spPr>
      </p:pic>
      <p:pic>
        <p:nvPicPr>
          <p:cNvPr id="8" name="Picture 3" descr="C:\Users\ASUS\Desktop\A IMPRIMER\Maintenant\WAKY LOGO ok1.jpg"/>
          <p:cNvPicPr>
            <a:picLocks noChangeAspect="1" noChangeArrowheads="1"/>
          </p:cNvPicPr>
          <p:nvPr/>
        </p:nvPicPr>
        <p:blipFill>
          <a:blip r:embed="rId6" cstate="print"/>
          <a:srcRect/>
          <a:stretch>
            <a:fillRect/>
          </a:stretch>
        </p:blipFill>
        <p:spPr bwMode="auto">
          <a:xfrm>
            <a:off x="0" y="71414"/>
            <a:ext cx="1142975" cy="1085443"/>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CAPACITY BUILDING</a:t>
            </a:r>
            <a:endParaRPr lang="fr-FR" dirty="0"/>
          </a:p>
        </p:txBody>
      </p:sp>
      <p:pic>
        <p:nvPicPr>
          <p:cNvPr id="4099" name="Picture 3"/>
          <p:cNvPicPr>
            <a:picLocks noGrp="1" noChangeAspect="1" noChangeArrowheads="1"/>
          </p:cNvPicPr>
          <p:nvPr>
            <p:ph sz="quarter" idx="1"/>
          </p:nvPr>
        </p:nvPicPr>
        <p:blipFill>
          <a:blip r:embed="rId2" cstate="print"/>
          <a:stretch>
            <a:fillRect/>
          </a:stretch>
        </p:blipFill>
        <p:spPr bwMode="auto">
          <a:xfrm>
            <a:off x="5300467" y="3786190"/>
            <a:ext cx="3200623" cy="2401946"/>
          </a:xfrm>
          <a:prstGeom prst="rect">
            <a:avLst/>
          </a:prstGeom>
          <a:noFill/>
          <a:ln w="9525">
            <a:noFill/>
            <a:miter lim="800000"/>
            <a:headEnd/>
            <a:tailEnd/>
          </a:ln>
          <a:effectLst/>
        </p:spPr>
      </p:pic>
      <p:pic>
        <p:nvPicPr>
          <p:cNvPr id="9" name="Picture 2"/>
          <p:cNvPicPr>
            <a:picLocks noChangeAspect="1" noChangeArrowheads="1"/>
          </p:cNvPicPr>
          <p:nvPr/>
        </p:nvPicPr>
        <p:blipFill>
          <a:blip r:embed="rId3" cstate="print"/>
          <a:srcRect/>
          <a:stretch>
            <a:fillRect/>
          </a:stretch>
        </p:blipFill>
        <p:spPr bwMode="auto">
          <a:xfrm>
            <a:off x="2071670" y="1357298"/>
            <a:ext cx="3098715" cy="2839598"/>
          </a:xfrm>
          <a:prstGeom prst="rect">
            <a:avLst/>
          </a:prstGeom>
          <a:noFill/>
          <a:ln w="9525">
            <a:noFill/>
            <a:miter lim="800000"/>
            <a:headEnd/>
            <a:tailEnd/>
          </a:ln>
          <a:effectLst/>
        </p:spPr>
      </p:pic>
      <p:pic>
        <p:nvPicPr>
          <p:cNvPr id="10" name="Picture 4"/>
          <p:cNvPicPr>
            <a:picLocks noChangeAspect="1" noChangeArrowheads="1"/>
          </p:cNvPicPr>
          <p:nvPr/>
        </p:nvPicPr>
        <p:blipFill>
          <a:blip r:embed="rId4"/>
          <a:srcRect/>
          <a:stretch>
            <a:fillRect/>
          </a:stretch>
        </p:blipFill>
        <p:spPr bwMode="auto">
          <a:xfrm>
            <a:off x="142844" y="1357298"/>
            <a:ext cx="1871660" cy="3887295"/>
          </a:xfrm>
          <a:prstGeom prst="rect">
            <a:avLst/>
          </a:prstGeom>
          <a:noFill/>
          <a:ln w="9525">
            <a:noFill/>
            <a:miter lim="800000"/>
            <a:headEnd/>
            <a:tailEnd/>
          </a:ln>
          <a:effectLst/>
        </p:spPr>
      </p:pic>
      <p:pic>
        <p:nvPicPr>
          <p:cNvPr id="11" name="Picture 3" descr="C:\Users\ASUS\Desktop\A IMPRIMER\Maintenant\WAKY LOGO ok1.jpg"/>
          <p:cNvPicPr>
            <a:picLocks noChangeAspect="1" noChangeArrowheads="1"/>
          </p:cNvPicPr>
          <p:nvPr/>
        </p:nvPicPr>
        <p:blipFill>
          <a:blip r:embed="rId5" cstate="print"/>
          <a:srcRect/>
          <a:stretch>
            <a:fillRect/>
          </a:stretch>
        </p:blipFill>
        <p:spPr bwMode="auto">
          <a:xfrm>
            <a:off x="0" y="71414"/>
            <a:ext cx="1142975" cy="1085443"/>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RECOGNITION</a:t>
            </a:r>
            <a:endParaRPr lang="fr-FR" dirty="0"/>
          </a:p>
        </p:txBody>
      </p:sp>
      <p:sp>
        <p:nvSpPr>
          <p:cNvPr id="4" name="Espace réservé du contenu 3"/>
          <p:cNvSpPr>
            <a:spLocks noGrp="1"/>
          </p:cNvSpPr>
          <p:nvPr>
            <p:ph sz="quarter" idx="1"/>
          </p:nvPr>
        </p:nvSpPr>
        <p:spPr/>
        <p:txBody>
          <a:bodyPr/>
          <a:lstStyle/>
          <a:p>
            <a:pPr algn="just"/>
            <a:r>
              <a:rPr lang="en-US" dirty="0" smtClean="0"/>
              <a:t>The center was established as a JUNCAO technology demonstration village on October 19, 2022</a:t>
            </a:r>
            <a:endParaRPr lang="fr-FR" dirty="0"/>
          </a:p>
        </p:txBody>
      </p:sp>
      <p:pic>
        <p:nvPicPr>
          <p:cNvPr id="5" name="Picture 2"/>
          <p:cNvPicPr>
            <a:picLocks noChangeAspect="1" noChangeArrowheads="1"/>
          </p:cNvPicPr>
          <p:nvPr/>
        </p:nvPicPr>
        <p:blipFill>
          <a:blip r:embed="rId2" cstate="print"/>
          <a:srcRect/>
          <a:stretch>
            <a:fillRect/>
          </a:stretch>
        </p:blipFill>
        <p:spPr bwMode="auto">
          <a:xfrm>
            <a:off x="2643174" y="3071810"/>
            <a:ext cx="4500593" cy="3367685"/>
          </a:xfrm>
          <a:prstGeom prst="rect">
            <a:avLst/>
          </a:prstGeom>
          <a:noFill/>
          <a:ln w="9525">
            <a:noFill/>
            <a:miter lim="800000"/>
            <a:headEnd/>
            <a:tailEnd/>
          </a:ln>
          <a:effectLst/>
        </p:spPr>
      </p:pic>
      <p:pic>
        <p:nvPicPr>
          <p:cNvPr id="6" name="Picture 3" descr="C:\Users\ASUS\Desktop\A IMPRIMER\Maintenant\WAKY LOGO ok1.jpg"/>
          <p:cNvPicPr>
            <a:picLocks noChangeAspect="1" noChangeArrowheads="1"/>
          </p:cNvPicPr>
          <p:nvPr/>
        </p:nvPicPr>
        <p:blipFill>
          <a:blip r:embed="rId3" cstate="print"/>
          <a:srcRect/>
          <a:stretch>
            <a:fillRect/>
          </a:stretch>
        </p:blipFill>
        <p:spPr bwMode="auto">
          <a:xfrm>
            <a:off x="0" y="71414"/>
            <a:ext cx="1142975" cy="1085443"/>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DEMONSTRATION FARMER’S OPERATIONAL CAPACITY</a:t>
            </a:r>
            <a:endParaRPr lang="fr-FR" dirty="0"/>
          </a:p>
        </p:txBody>
      </p:sp>
      <p:sp>
        <p:nvSpPr>
          <p:cNvPr id="7" name="Espace réservé du contenu 6"/>
          <p:cNvSpPr>
            <a:spLocks noGrp="1"/>
          </p:cNvSpPr>
          <p:nvPr>
            <p:ph sz="quarter" idx="1"/>
          </p:nvPr>
        </p:nvSpPr>
        <p:spPr/>
        <p:txBody>
          <a:bodyPr>
            <a:normAutofit/>
          </a:bodyPr>
          <a:lstStyle/>
          <a:p>
            <a:pPr algn="just"/>
            <a:r>
              <a:rPr lang="en-US" dirty="0" smtClean="0"/>
              <a:t>The center had to organize training for the community:  3 serial training courses are done; </a:t>
            </a:r>
          </a:p>
          <a:p>
            <a:pPr algn="just"/>
            <a:r>
              <a:rPr lang="en-US" dirty="0" smtClean="0"/>
              <a:t>126 people trained, including 96 women and 30 men. </a:t>
            </a:r>
          </a:p>
          <a:p>
            <a:pPr algn="just"/>
            <a:r>
              <a:rPr lang="en-US" dirty="0" smtClean="0"/>
              <a:t>12 small production units installed and supported.</a:t>
            </a:r>
          </a:p>
          <a:p>
            <a:pPr algn="just"/>
            <a:r>
              <a:rPr lang="en-US" dirty="0" smtClean="0"/>
              <a:t> A community mushroom farm of 21mx5m with a useful production area of ​​53m² allowing 14 people to produce 300 kg of mushrooms in two months.</a:t>
            </a:r>
          </a:p>
          <a:p>
            <a:pPr algn="just"/>
            <a:r>
              <a:rPr lang="en-US" dirty="0" smtClean="0"/>
              <a:t> </a:t>
            </a:r>
            <a:r>
              <a:rPr lang="en-US" dirty="0" err="1" smtClean="0"/>
              <a:t>Spong’s</a:t>
            </a:r>
            <a:r>
              <a:rPr lang="en-US" dirty="0" smtClean="0"/>
              <a:t> production capacity increased from 100 bags to 5000 bags of 1kg ; it’s mean 5 </a:t>
            </a:r>
            <a:r>
              <a:rPr lang="en-US" dirty="0" err="1" smtClean="0"/>
              <a:t>tonnes</a:t>
            </a:r>
            <a:r>
              <a:rPr lang="en-US" dirty="0" smtClean="0"/>
              <a:t> per week.</a:t>
            </a:r>
            <a:endParaRPr lang="fr-FR" dirty="0" smtClean="0"/>
          </a:p>
        </p:txBody>
      </p:sp>
      <p:pic>
        <p:nvPicPr>
          <p:cNvPr id="8" name="Picture 3" descr="C:\Users\ASUS\Desktop\A IMPRIMER\Maintenant\WAKY LOGO ok1.jpg"/>
          <p:cNvPicPr>
            <a:picLocks noChangeAspect="1" noChangeArrowheads="1"/>
          </p:cNvPicPr>
          <p:nvPr/>
        </p:nvPicPr>
        <p:blipFill>
          <a:blip r:embed="rId2" cstate="print"/>
          <a:srcRect/>
          <a:stretch>
            <a:fillRect/>
          </a:stretch>
        </p:blipFill>
        <p:spPr bwMode="auto">
          <a:xfrm>
            <a:off x="0" y="500042"/>
            <a:ext cx="857256" cy="814106"/>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TRAINING</a:t>
            </a:r>
            <a:endParaRPr lang="fr-FR" dirty="0"/>
          </a:p>
        </p:txBody>
      </p:sp>
      <p:pic>
        <p:nvPicPr>
          <p:cNvPr id="5" name="Picture 2"/>
          <p:cNvPicPr>
            <a:picLocks noGrp="1" noChangeAspect="1" noChangeArrowheads="1"/>
          </p:cNvPicPr>
          <p:nvPr>
            <p:ph sz="quarter" idx="1"/>
          </p:nvPr>
        </p:nvPicPr>
        <p:blipFill>
          <a:blip r:embed="rId2" cstate="print"/>
          <a:srcRect/>
          <a:stretch>
            <a:fillRect/>
          </a:stretch>
        </p:blipFill>
        <p:spPr bwMode="auto">
          <a:xfrm>
            <a:off x="227230" y="1571612"/>
            <a:ext cx="3211941" cy="1785950"/>
          </a:xfrm>
          <a:prstGeom prst="rect">
            <a:avLst/>
          </a:prstGeom>
          <a:noFill/>
          <a:ln w="9525">
            <a:noFill/>
            <a:miter lim="800000"/>
            <a:headEnd/>
            <a:tailEnd/>
          </a:ln>
          <a:effectLst/>
        </p:spPr>
      </p:pic>
      <p:pic>
        <p:nvPicPr>
          <p:cNvPr id="4" name="Picture 2"/>
          <p:cNvPicPr>
            <a:picLocks noChangeAspect="1" noChangeArrowheads="1"/>
          </p:cNvPicPr>
          <p:nvPr/>
        </p:nvPicPr>
        <p:blipFill>
          <a:blip r:embed="rId3" cstate="print"/>
          <a:srcRect/>
          <a:stretch>
            <a:fillRect/>
          </a:stretch>
        </p:blipFill>
        <p:spPr bwMode="auto">
          <a:xfrm>
            <a:off x="3357554" y="3143248"/>
            <a:ext cx="2340178" cy="3120237"/>
          </a:xfrm>
          <a:prstGeom prst="rect">
            <a:avLst/>
          </a:prstGeom>
          <a:noFill/>
          <a:ln w="9525">
            <a:noFill/>
            <a:miter lim="800000"/>
            <a:headEnd/>
            <a:tailEnd/>
          </a:ln>
          <a:effectLst/>
        </p:spPr>
      </p:pic>
      <p:pic>
        <p:nvPicPr>
          <p:cNvPr id="6" name="Picture 2"/>
          <p:cNvPicPr>
            <a:picLocks noChangeAspect="1" noChangeArrowheads="1"/>
          </p:cNvPicPr>
          <p:nvPr/>
        </p:nvPicPr>
        <p:blipFill>
          <a:blip r:embed="rId4" cstate="print"/>
          <a:srcRect/>
          <a:stretch>
            <a:fillRect/>
          </a:stretch>
        </p:blipFill>
        <p:spPr bwMode="auto">
          <a:xfrm>
            <a:off x="5643570" y="1428736"/>
            <a:ext cx="2076451" cy="2768601"/>
          </a:xfrm>
          <a:prstGeom prst="rect">
            <a:avLst/>
          </a:prstGeom>
          <a:noFill/>
          <a:ln w="9525">
            <a:noFill/>
            <a:miter lim="800000"/>
            <a:headEnd/>
            <a:tailEnd/>
          </a:ln>
          <a:effectLst/>
        </p:spPr>
      </p:pic>
      <p:pic>
        <p:nvPicPr>
          <p:cNvPr id="7" name="Picture 3" descr="C:\Users\ASUS\Desktop\A IMPRIMER\Maintenant\WAKY LOGO ok1.jpg"/>
          <p:cNvPicPr>
            <a:picLocks noChangeAspect="1" noChangeArrowheads="1"/>
          </p:cNvPicPr>
          <p:nvPr/>
        </p:nvPicPr>
        <p:blipFill>
          <a:blip r:embed="rId5" cstate="print"/>
          <a:srcRect/>
          <a:stretch>
            <a:fillRect/>
          </a:stretch>
        </p:blipFill>
        <p:spPr bwMode="auto">
          <a:xfrm>
            <a:off x="0" y="71414"/>
            <a:ext cx="1142975" cy="1085443"/>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TRANSFORMATION AND MARKETING</a:t>
            </a:r>
            <a:endParaRPr lang="fr-FR" dirty="0"/>
          </a:p>
        </p:txBody>
      </p:sp>
      <p:sp>
        <p:nvSpPr>
          <p:cNvPr id="3" name="Espace réservé du contenu 2"/>
          <p:cNvSpPr>
            <a:spLocks noGrp="1"/>
          </p:cNvSpPr>
          <p:nvPr>
            <p:ph sz="quarter" idx="1"/>
          </p:nvPr>
        </p:nvSpPr>
        <p:spPr/>
        <p:txBody>
          <a:bodyPr>
            <a:normAutofit/>
          </a:bodyPr>
          <a:lstStyle/>
          <a:p>
            <a:pPr algn="just"/>
            <a:r>
              <a:rPr lang="en-US" dirty="0" smtClean="0"/>
              <a:t>For processing, a drying and packaging unit has been set up.</a:t>
            </a:r>
          </a:p>
          <a:p>
            <a:pPr algn="just"/>
            <a:r>
              <a:rPr lang="en-US" dirty="0" smtClean="0"/>
              <a:t> Marketing is done per kilogram 1Kg costs 5000FCFA or around 9 dollars. To facilitate access to all households, the mushroom is also sold in piles of 100 grams at 500FCFA or around 1 dollar. </a:t>
            </a:r>
          </a:p>
          <a:p>
            <a:pPr algn="just"/>
            <a:r>
              <a:rPr lang="en-US" dirty="0" smtClean="0"/>
              <a:t>The dried mushroom is sold in bags of 100 g at 5000FCFA</a:t>
            </a:r>
            <a:endParaRPr lang="fr-FR" b="1" i="1" dirty="0"/>
          </a:p>
        </p:txBody>
      </p:sp>
      <p:pic>
        <p:nvPicPr>
          <p:cNvPr id="4" name="Picture 3" descr="C:\Users\ASUS\Desktop\A IMPRIMER\Maintenant\WAKY LOGO ok1.jpg"/>
          <p:cNvPicPr>
            <a:picLocks noChangeAspect="1" noChangeArrowheads="1"/>
          </p:cNvPicPr>
          <p:nvPr/>
        </p:nvPicPr>
        <p:blipFill>
          <a:blip r:embed="rId2" cstate="print"/>
          <a:srcRect/>
          <a:stretch>
            <a:fillRect/>
          </a:stretch>
        </p:blipFill>
        <p:spPr bwMode="auto">
          <a:xfrm>
            <a:off x="0" y="0"/>
            <a:ext cx="766853" cy="728253"/>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PROCESSING</a:t>
            </a:r>
            <a:endParaRPr lang="fr-FR" dirty="0"/>
          </a:p>
        </p:txBody>
      </p:sp>
      <p:pic>
        <p:nvPicPr>
          <p:cNvPr id="11267" name="Picture 3"/>
          <p:cNvPicPr>
            <a:picLocks noGrp="1" noChangeAspect="1" noChangeArrowheads="1"/>
          </p:cNvPicPr>
          <p:nvPr>
            <p:ph sz="quarter" idx="1"/>
          </p:nvPr>
        </p:nvPicPr>
        <p:blipFill>
          <a:blip r:embed="rId2" cstate="print"/>
          <a:srcRect/>
          <a:stretch>
            <a:fillRect/>
          </a:stretch>
        </p:blipFill>
        <p:spPr bwMode="auto">
          <a:xfrm>
            <a:off x="143830" y="1857364"/>
            <a:ext cx="2392410" cy="3197229"/>
          </a:xfrm>
          <a:prstGeom prst="rect">
            <a:avLst/>
          </a:prstGeom>
          <a:noFill/>
          <a:ln w="9525">
            <a:noFill/>
            <a:miter lim="800000"/>
            <a:headEnd/>
            <a:tailEnd/>
          </a:ln>
          <a:effectLst/>
        </p:spPr>
      </p:pic>
      <p:pic>
        <p:nvPicPr>
          <p:cNvPr id="7" name="Picture 4"/>
          <p:cNvPicPr>
            <a:picLocks noChangeAspect="1" noChangeArrowheads="1"/>
          </p:cNvPicPr>
          <p:nvPr/>
        </p:nvPicPr>
        <p:blipFill>
          <a:blip r:embed="rId3" cstate="print"/>
          <a:srcRect/>
          <a:stretch>
            <a:fillRect/>
          </a:stretch>
        </p:blipFill>
        <p:spPr bwMode="auto">
          <a:xfrm>
            <a:off x="2571736" y="2143116"/>
            <a:ext cx="3341454" cy="2500330"/>
          </a:xfrm>
          <a:prstGeom prst="rect">
            <a:avLst/>
          </a:prstGeom>
          <a:noFill/>
          <a:ln w="9525">
            <a:noFill/>
            <a:miter lim="800000"/>
            <a:headEnd/>
            <a:tailEnd/>
          </a:ln>
          <a:effectLst/>
        </p:spPr>
      </p:pic>
      <p:pic>
        <p:nvPicPr>
          <p:cNvPr id="8" name="Picture 2"/>
          <p:cNvPicPr>
            <a:picLocks noChangeAspect="1" noChangeArrowheads="1"/>
          </p:cNvPicPr>
          <p:nvPr/>
        </p:nvPicPr>
        <p:blipFill>
          <a:blip r:embed="rId4" cstate="print"/>
          <a:srcRect/>
          <a:stretch>
            <a:fillRect/>
          </a:stretch>
        </p:blipFill>
        <p:spPr bwMode="auto">
          <a:xfrm>
            <a:off x="5929322" y="1428736"/>
            <a:ext cx="3040863" cy="4054485"/>
          </a:xfrm>
          <a:prstGeom prst="rect">
            <a:avLst/>
          </a:prstGeom>
          <a:noFill/>
          <a:ln w="9525">
            <a:noFill/>
            <a:miter lim="800000"/>
            <a:headEnd/>
            <a:tailEnd/>
          </a:ln>
          <a:effectLst/>
        </p:spPr>
      </p:pic>
      <p:pic>
        <p:nvPicPr>
          <p:cNvPr id="9" name="Picture 3" descr="C:\Users\ASUS\Desktop\A IMPRIMER\Maintenant\WAKY LOGO ok1.jpg"/>
          <p:cNvPicPr>
            <a:picLocks noChangeAspect="1" noChangeArrowheads="1"/>
          </p:cNvPicPr>
          <p:nvPr/>
        </p:nvPicPr>
        <p:blipFill>
          <a:blip r:embed="rId5" cstate="print"/>
          <a:srcRect/>
          <a:stretch>
            <a:fillRect/>
          </a:stretch>
        </p:blipFill>
        <p:spPr bwMode="auto">
          <a:xfrm>
            <a:off x="0" y="71414"/>
            <a:ext cx="1142975" cy="1085443"/>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DISTRIBUTION</a:t>
            </a:r>
            <a:endParaRPr lang="fr-FR" dirty="0"/>
          </a:p>
        </p:txBody>
      </p:sp>
      <p:pic>
        <p:nvPicPr>
          <p:cNvPr id="12292" name="Picture 4"/>
          <p:cNvPicPr>
            <a:picLocks noGrp="1" noChangeAspect="1" noChangeArrowheads="1"/>
          </p:cNvPicPr>
          <p:nvPr>
            <p:ph sz="quarter" idx="1"/>
          </p:nvPr>
        </p:nvPicPr>
        <p:blipFill>
          <a:blip r:embed="rId2" cstate="print"/>
          <a:srcRect/>
          <a:stretch>
            <a:fillRect/>
          </a:stretch>
        </p:blipFill>
        <p:spPr bwMode="auto">
          <a:xfrm>
            <a:off x="2714612" y="1071546"/>
            <a:ext cx="3071834" cy="4095779"/>
          </a:xfrm>
          <a:prstGeom prst="rect">
            <a:avLst/>
          </a:prstGeom>
          <a:noFill/>
          <a:ln w="9525">
            <a:noFill/>
            <a:miter lim="800000"/>
            <a:headEnd/>
            <a:tailEnd/>
          </a:ln>
          <a:effectLst/>
        </p:spPr>
      </p:pic>
      <p:pic>
        <p:nvPicPr>
          <p:cNvPr id="9" name="Picture 3"/>
          <p:cNvPicPr>
            <a:picLocks noChangeAspect="1" noChangeArrowheads="1"/>
          </p:cNvPicPr>
          <p:nvPr/>
        </p:nvPicPr>
        <p:blipFill>
          <a:blip r:embed="rId3" cstate="print"/>
          <a:srcRect/>
          <a:stretch>
            <a:fillRect/>
          </a:stretch>
        </p:blipFill>
        <p:spPr bwMode="auto">
          <a:xfrm>
            <a:off x="142844" y="3286124"/>
            <a:ext cx="1503047" cy="3340105"/>
          </a:xfrm>
          <a:prstGeom prst="rect">
            <a:avLst/>
          </a:prstGeom>
          <a:noFill/>
          <a:ln w="9525">
            <a:noFill/>
            <a:miter lim="800000"/>
            <a:headEnd/>
            <a:tailEnd/>
          </a:ln>
          <a:effectLst/>
        </p:spPr>
      </p:pic>
      <p:pic>
        <p:nvPicPr>
          <p:cNvPr id="10" name="Picture 4"/>
          <p:cNvPicPr>
            <a:picLocks noChangeAspect="1" noChangeArrowheads="1"/>
          </p:cNvPicPr>
          <p:nvPr/>
        </p:nvPicPr>
        <p:blipFill>
          <a:blip r:embed="rId4" cstate="print"/>
          <a:srcRect/>
          <a:stretch>
            <a:fillRect/>
          </a:stretch>
        </p:blipFill>
        <p:spPr bwMode="auto">
          <a:xfrm>
            <a:off x="5857884" y="3429000"/>
            <a:ext cx="1478766" cy="3286148"/>
          </a:xfrm>
          <a:prstGeom prst="rect">
            <a:avLst/>
          </a:prstGeom>
          <a:noFill/>
          <a:ln w="9525">
            <a:noFill/>
            <a:miter lim="800000"/>
            <a:headEnd/>
            <a:tailEnd/>
          </a:ln>
          <a:effectLst/>
        </p:spPr>
      </p:pic>
      <p:pic>
        <p:nvPicPr>
          <p:cNvPr id="11" name="Picture 5"/>
          <p:cNvPicPr>
            <a:picLocks noChangeAspect="1" noChangeArrowheads="1"/>
          </p:cNvPicPr>
          <p:nvPr/>
        </p:nvPicPr>
        <p:blipFill>
          <a:blip r:embed="rId5" cstate="print"/>
          <a:srcRect/>
          <a:stretch>
            <a:fillRect/>
          </a:stretch>
        </p:blipFill>
        <p:spPr bwMode="auto">
          <a:xfrm>
            <a:off x="7429520" y="3325810"/>
            <a:ext cx="1428760" cy="3175024"/>
          </a:xfrm>
          <a:prstGeom prst="rect">
            <a:avLst/>
          </a:prstGeom>
          <a:noFill/>
          <a:ln w="9525">
            <a:noFill/>
            <a:miter lim="800000"/>
            <a:headEnd/>
            <a:tailEnd/>
          </a:ln>
          <a:effectLst/>
        </p:spPr>
      </p:pic>
      <p:pic>
        <p:nvPicPr>
          <p:cNvPr id="8" name="Picture 3"/>
          <p:cNvPicPr>
            <a:picLocks noChangeAspect="1" noChangeArrowheads="1"/>
          </p:cNvPicPr>
          <p:nvPr/>
        </p:nvPicPr>
        <p:blipFill>
          <a:blip r:embed="rId6" cstate="print"/>
          <a:srcRect/>
          <a:stretch>
            <a:fillRect/>
          </a:stretch>
        </p:blipFill>
        <p:spPr bwMode="auto">
          <a:xfrm>
            <a:off x="6000760" y="1214422"/>
            <a:ext cx="1996562" cy="2520156"/>
          </a:xfrm>
          <a:prstGeom prst="rect">
            <a:avLst/>
          </a:prstGeom>
          <a:noFill/>
          <a:ln w="9525">
            <a:noFill/>
            <a:miter lim="800000"/>
            <a:headEnd/>
            <a:tailEnd/>
          </a:ln>
          <a:effectLst/>
        </p:spPr>
      </p:pic>
      <p:pic>
        <p:nvPicPr>
          <p:cNvPr id="12" name="Picture 3" descr="C:\Users\ASUS\Pictures\les merveilles du jardi\ju\FB_IMG_1610135089095.jpg"/>
          <p:cNvPicPr>
            <a:picLocks noChangeAspect="1" noChangeArrowheads="1"/>
          </p:cNvPicPr>
          <p:nvPr/>
        </p:nvPicPr>
        <p:blipFill>
          <a:blip r:embed="rId7"/>
          <a:srcRect/>
          <a:stretch>
            <a:fillRect/>
          </a:stretch>
        </p:blipFill>
        <p:spPr bwMode="auto">
          <a:xfrm>
            <a:off x="1071538" y="1071546"/>
            <a:ext cx="1594412" cy="2834510"/>
          </a:xfrm>
          <a:prstGeom prst="rect">
            <a:avLst/>
          </a:prstGeom>
          <a:noFill/>
        </p:spPr>
      </p:pic>
      <p:pic>
        <p:nvPicPr>
          <p:cNvPr id="13" name="Picture 3" descr="C:\Users\ASUS\Desktop\A IMPRIMER\Maintenant\WAKY LOGO ok1.jpg"/>
          <p:cNvPicPr>
            <a:picLocks noChangeAspect="1" noChangeArrowheads="1"/>
          </p:cNvPicPr>
          <p:nvPr/>
        </p:nvPicPr>
        <p:blipFill>
          <a:blip r:embed="rId8" cstate="print"/>
          <a:srcRect/>
          <a:stretch>
            <a:fillRect/>
          </a:stretch>
        </p:blipFill>
        <p:spPr bwMode="auto">
          <a:xfrm>
            <a:off x="0" y="71414"/>
            <a:ext cx="1142975" cy="1085443"/>
          </a:xfrm>
          <a:prstGeom prst="rect">
            <a:avLst/>
          </a:prstGeom>
          <a:noFill/>
        </p:spPr>
      </p:pic>
    </p:spTree>
  </p:cSld>
  <p:clrMapOvr>
    <a:masterClrMapping/>
  </p:clrMapOvr>
  <p:transition>
    <p:dissolv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CHALLENGES</a:t>
            </a:r>
            <a:endParaRPr lang="fr-FR" dirty="0"/>
          </a:p>
        </p:txBody>
      </p:sp>
      <p:pic>
        <p:nvPicPr>
          <p:cNvPr id="16386" name="Picture 2"/>
          <p:cNvPicPr>
            <a:picLocks noGrp="1" noChangeAspect="1" noChangeArrowheads="1"/>
          </p:cNvPicPr>
          <p:nvPr>
            <p:ph sz="quarter" idx="1"/>
          </p:nvPr>
        </p:nvPicPr>
        <p:blipFill>
          <a:blip r:embed="rId2" cstate="print"/>
          <a:srcRect/>
          <a:stretch>
            <a:fillRect/>
          </a:stretch>
        </p:blipFill>
        <p:spPr bwMode="auto">
          <a:xfrm>
            <a:off x="2500298" y="3929066"/>
            <a:ext cx="3650885" cy="1642898"/>
          </a:xfrm>
          <a:prstGeom prst="rect">
            <a:avLst/>
          </a:prstGeom>
          <a:noFill/>
          <a:ln w="9525">
            <a:noFill/>
            <a:miter lim="800000"/>
            <a:headEnd/>
            <a:tailEnd/>
          </a:ln>
          <a:effectLst/>
        </p:spPr>
      </p:pic>
      <p:pic>
        <p:nvPicPr>
          <p:cNvPr id="6" name="Picture 7"/>
          <p:cNvPicPr>
            <a:picLocks noChangeAspect="1" noChangeArrowheads="1"/>
          </p:cNvPicPr>
          <p:nvPr/>
        </p:nvPicPr>
        <p:blipFill>
          <a:blip r:embed="rId3" cstate="print"/>
          <a:srcRect/>
          <a:stretch>
            <a:fillRect/>
          </a:stretch>
        </p:blipFill>
        <p:spPr bwMode="auto">
          <a:xfrm>
            <a:off x="214283" y="1571612"/>
            <a:ext cx="2643206" cy="1982405"/>
          </a:xfrm>
          <a:prstGeom prst="rect">
            <a:avLst/>
          </a:prstGeom>
          <a:noFill/>
          <a:ln w="9525">
            <a:noFill/>
            <a:miter lim="800000"/>
            <a:headEnd/>
            <a:tailEnd/>
          </a:ln>
          <a:effectLst/>
        </p:spPr>
      </p:pic>
      <p:pic>
        <p:nvPicPr>
          <p:cNvPr id="7" name="Picture 8"/>
          <p:cNvPicPr>
            <a:picLocks noChangeAspect="1" noChangeArrowheads="1"/>
          </p:cNvPicPr>
          <p:nvPr/>
        </p:nvPicPr>
        <p:blipFill>
          <a:blip r:embed="rId4" cstate="print"/>
          <a:srcRect/>
          <a:stretch>
            <a:fillRect/>
          </a:stretch>
        </p:blipFill>
        <p:spPr bwMode="auto">
          <a:xfrm>
            <a:off x="6072198" y="1500174"/>
            <a:ext cx="2548460" cy="1911345"/>
          </a:xfrm>
          <a:prstGeom prst="rect">
            <a:avLst/>
          </a:prstGeom>
          <a:noFill/>
          <a:ln w="9525">
            <a:noFill/>
            <a:miter lim="800000"/>
            <a:headEnd/>
            <a:tailEnd/>
          </a:ln>
          <a:effectLst/>
        </p:spPr>
      </p:pic>
      <p:pic>
        <p:nvPicPr>
          <p:cNvPr id="8" name="Picture 9"/>
          <p:cNvPicPr>
            <a:picLocks noChangeAspect="1" noChangeArrowheads="1"/>
          </p:cNvPicPr>
          <p:nvPr/>
        </p:nvPicPr>
        <p:blipFill>
          <a:blip r:embed="rId5" cstate="print"/>
          <a:srcRect/>
          <a:stretch>
            <a:fillRect/>
          </a:stretch>
        </p:blipFill>
        <p:spPr bwMode="auto">
          <a:xfrm>
            <a:off x="3000364" y="1500174"/>
            <a:ext cx="2643710" cy="1982783"/>
          </a:xfrm>
          <a:prstGeom prst="rect">
            <a:avLst/>
          </a:prstGeom>
          <a:noFill/>
          <a:ln w="9525">
            <a:noFill/>
            <a:miter lim="800000"/>
            <a:headEnd/>
            <a:tailEnd/>
          </a:ln>
          <a:effectLst/>
        </p:spPr>
      </p:pic>
      <p:pic>
        <p:nvPicPr>
          <p:cNvPr id="9" name="Picture 3" descr="C:\Users\ASUS\Desktop\A IMPRIMER\Maintenant\WAKY LOGO ok1.jpg"/>
          <p:cNvPicPr>
            <a:picLocks noChangeAspect="1" noChangeArrowheads="1"/>
          </p:cNvPicPr>
          <p:nvPr/>
        </p:nvPicPr>
        <p:blipFill>
          <a:blip r:embed="rId6" cstate="print"/>
          <a:srcRect/>
          <a:stretch>
            <a:fillRect/>
          </a:stretch>
        </p:blipFill>
        <p:spPr bwMode="auto">
          <a:xfrm>
            <a:off x="0" y="71414"/>
            <a:ext cx="1142975" cy="1085443"/>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CHALLENGES</a:t>
            </a:r>
            <a:endParaRPr lang="fr-FR" dirty="0"/>
          </a:p>
        </p:txBody>
      </p:sp>
      <p:sp>
        <p:nvSpPr>
          <p:cNvPr id="3" name="Espace réservé du contenu 2"/>
          <p:cNvSpPr>
            <a:spLocks noGrp="1"/>
          </p:cNvSpPr>
          <p:nvPr>
            <p:ph sz="quarter" idx="1"/>
          </p:nvPr>
        </p:nvSpPr>
        <p:spPr/>
        <p:txBody>
          <a:bodyPr>
            <a:normAutofit/>
          </a:bodyPr>
          <a:lstStyle/>
          <a:p>
            <a:pPr algn="just"/>
            <a:r>
              <a:rPr lang="en-US" dirty="0" smtClean="0"/>
              <a:t>With all this response capacity, the center has a real need in terms of secondary spong supply chain for multiplication. </a:t>
            </a:r>
            <a:endParaRPr lang="en-US" dirty="0" smtClean="0"/>
          </a:p>
          <a:p>
            <a:pPr algn="just"/>
            <a:r>
              <a:rPr lang="en-US" dirty="0" smtClean="0"/>
              <a:t>It </a:t>
            </a:r>
            <a:r>
              <a:rPr lang="en-US" dirty="0" smtClean="0"/>
              <a:t>depends on the production of primary and secondary </a:t>
            </a:r>
            <a:r>
              <a:rPr lang="en-US" dirty="0" smtClean="0"/>
              <a:t>spong </a:t>
            </a:r>
            <a:r>
              <a:rPr lang="en-US" dirty="0" smtClean="0"/>
              <a:t>at the level of the Central African Institute of Agricultural Research. </a:t>
            </a:r>
            <a:endParaRPr lang="en-US" dirty="0" smtClean="0"/>
          </a:p>
          <a:p>
            <a:pPr algn="just"/>
            <a:r>
              <a:rPr lang="en-US" dirty="0" smtClean="0"/>
              <a:t>The </a:t>
            </a:r>
            <a:r>
              <a:rPr lang="en-US" dirty="0" smtClean="0"/>
              <a:t>supply is not regular, which does not promote stable production. Numerous cases of spong stock shortages do not favor the profitability of the center and the small production units affiliated with it.</a:t>
            </a:r>
            <a:endParaRPr lang="fr-FR" dirty="0"/>
          </a:p>
        </p:txBody>
      </p:sp>
      <p:pic>
        <p:nvPicPr>
          <p:cNvPr id="4" name="Picture 3" descr="C:\Users\ASUS\Desktop\A IMPRIMER\Maintenant\WAKY LOGO ok1.jpg"/>
          <p:cNvPicPr>
            <a:picLocks noChangeAspect="1" noChangeArrowheads="1"/>
          </p:cNvPicPr>
          <p:nvPr/>
        </p:nvPicPr>
        <p:blipFill>
          <a:blip r:embed="rId2" cstate="print"/>
          <a:srcRect/>
          <a:stretch>
            <a:fillRect/>
          </a:stretch>
        </p:blipFill>
        <p:spPr bwMode="auto">
          <a:xfrm>
            <a:off x="0" y="71414"/>
            <a:ext cx="1142975" cy="1085443"/>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PRODUCTION’S INITIATIVE </a:t>
            </a:r>
            <a:endParaRPr lang="fr-FR" dirty="0"/>
          </a:p>
        </p:txBody>
      </p:sp>
      <p:sp>
        <p:nvSpPr>
          <p:cNvPr id="3" name="Espace réservé du contenu 2"/>
          <p:cNvSpPr>
            <a:spLocks noGrp="1"/>
          </p:cNvSpPr>
          <p:nvPr>
            <p:ph sz="quarter" idx="1"/>
          </p:nvPr>
        </p:nvSpPr>
        <p:spPr/>
        <p:txBody>
          <a:bodyPr>
            <a:normAutofit/>
          </a:bodyPr>
          <a:lstStyle/>
          <a:p>
            <a:pPr algn="just"/>
            <a:r>
              <a:rPr lang="fr-FR" dirty="0" smtClean="0"/>
              <a:t>The production initiative </a:t>
            </a:r>
            <a:r>
              <a:rPr lang="fr-FR" dirty="0" err="1" smtClean="0"/>
              <a:t>started</a:t>
            </a:r>
            <a:r>
              <a:rPr lang="fr-FR" dirty="0" smtClean="0"/>
              <a:t> in 2019 </a:t>
            </a:r>
            <a:r>
              <a:rPr lang="fr-FR" dirty="0" err="1" smtClean="0"/>
              <a:t>during</a:t>
            </a:r>
            <a:r>
              <a:rPr lang="fr-FR" dirty="0" smtClean="0"/>
              <a:t> the </a:t>
            </a:r>
            <a:r>
              <a:rPr lang="fr-FR" dirty="0" smtClean="0"/>
              <a:t>covid-19 </a:t>
            </a:r>
            <a:r>
              <a:rPr lang="fr-FR" dirty="0" err="1" smtClean="0"/>
              <a:t>pendemic</a:t>
            </a:r>
            <a:r>
              <a:rPr lang="fr-FR" dirty="0" smtClean="0"/>
              <a:t> </a:t>
            </a:r>
            <a:r>
              <a:rPr lang="fr-FR" dirty="0" err="1" smtClean="0"/>
              <a:t>where</a:t>
            </a:r>
            <a:r>
              <a:rPr lang="fr-FR" dirty="0" smtClean="0"/>
              <a:t> </a:t>
            </a:r>
            <a:r>
              <a:rPr lang="fr-FR" dirty="0" err="1" smtClean="0"/>
              <a:t>there</a:t>
            </a:r>
            <a:r>
              <a:rPr lang="fr-FR" dirty="0" smtClean="0"/>
              <a:t> </a:t>
            </a:r>
            <a:r>
              <a:rPr lang="fr-FR" dirty="0" err="1" smtClean="0"/>
              <a:t>is</a:t>
            </a:r>
            <a:r>
              <a:rPr lang="fr-FR" dirty="0" smtClean="0"/>
              <a:t> a restriction on </a:t>
            </a:r>
            <a:r>
              <a:rPr lang="fr-FR" dirty="0" err="1" smtClean="0"/>
              <a:t>working</a:t>
            </a:r>
            <a:r>
              <a:rPr lang="fr-FR" dirty="0" smtClean="0"/>
              <a:t> </a:t>
            </a:r>
            <a:r>
              <a:rPr lang="fr-FR" dirty="0" err="1" smtClean="0"/>
              <a:t>hours</a:t>
            </a:r>
            <a:r>
              <a:rPr lang="fr-FR" dirty="0" smtClean="0"/>
              <a:t>.</a:t>
            </a:r>
          </a:p>
          <a:p>
            <a:pPr algn="just"/>
            <a:r>
              <a:rPr lang="fr-FR" dirty="0" smtClean="0"/>
              <a:t>To landing for </a:t>
            </a:r>
            <a:r>
              <a:rPr lang="fr-FR" dirty="0" err="1" smtClean="0"/>
              <a:t>this</a:t>
            </a:r>
            <a:r>
              <a:rPr lang="fr-FR" dirty="0" smtClean="0"/>
              <a:t> time, Mrs Fatime </a:t>
            </a:r>
            <a:r>
              <a:rPr lang="fr-FR" dirty="0" err="1" smtClean="0"/>
              <a:t>initiated</a:t>
            </a:r>
            <a:r>
              <a:rPr lang="fr-FR" dirty="0" smtClean="0"/>
              <a:t> a </a:t>
            </a:r>
            <a:r>
              <a:rPr lang="fr-FR" dirty="0" err="1" smtClean="0"/>
              <a:t>small</a:t>
            </a:r>
            <a:r>
              <a:rPr lang="fr-FR" dirty="0" smtClean="0"/>
              <a:t> production unit </a:t>
            </a:r>
            <a:r>
              <a:rPr lang="fr-FR" dirty="0" err="1" smtClean="0"/>
              <a:t>after</a:t>
            </a:r>
            <a:r>
              <a:rPr lang="fr-FR" dirty="0" smtClean="0"/>
              <a:t> </a:t>
            </a:r>
            <a:r>
              <a:rPr lang="fr-FR" dirty="0" err="1" smtClean="0"/>
              <a:t>being</a:t>
            </a:r>
            <a:r>
              <a:rPr lang="fr-FR" dirty="0" smtClean="0"/>
              <a:t> </a:t>
            </a:r>
            <a:r>
              <a:rPr lang="fr-FR" dirty="0" err="1" smtClean="0"/>
              <a:t>trained</a:t>
            </a:r>
            <a:r>
              <a:rPr lang="fr-FR" dirty="0" smtClean="0"/>
              <a:t> in china in 2018.</a:t>
            </a:r>
          </a:p>
          <a:p>
            <a:pPr algn="just"/>
            <a:r>
              <a:rPr lang="fr-FR" dirty="0" smtClean="0"/>
              <a:t>A </a:t>
            </a:r>
            <a:r>
              <a:rPr lang="fr-FR" dirty="0" err="1" smtClean="0"/>
              <a:t>small</a:t>
            </a:r>
            <a:r>
              <a:rPr lang="fr-FR" dirty="0" smtClean="0"/>
              <a:t> </a:t>
            </a:r>
            <a:r>
              <a:rPr lang="fr-FR" dirty="0" err="1" smtClean="0"/>
              <a:t>quantity</a:t>
            </a:r>
            <a:r>
              <a:rPr lang="fr-FR" dirty="0" smtClean="0"/>
              <a:t> of </a:t>
            </a:r>
            <a:r>
              <a:rPr lang="fr-FR" dirty="0" err="1" smtClean="0"/>
              <a:t>spong</a:t>
            </a:r>
            <a:r>
              <a:rPr lang="fr-FR" dirty="0" smtClean="0"/>
              <a:t> </a:t>
            </a:r>
            <a:r>
              <a:rPr lang="fr-FR" dirty="0" err="1" smtClean="0"/>
              <a:t>was</a:t>
            </a:r>
            <a:r>
              <a:rPr lang="fr-FR" dirty="0" smtClean="0"/>
              <a:t> </a:t>
            </a:r>
            <a:r>
              <a:rPr lang="fr-FR" dirty="0" err="1" smtClean="0"/>
              <a:t>purchased</a:t>
            </a:r>
            <a:r>
              <a:rPr lang="fr-FR" dirty="0" smtClean="0"/>
              <a:t> to </a:t>
            </a:r>
            <a:r>
              <a:rPr lang="fr-FR" dirty="0" err="1" smtClean="0"/>
              <a:t>C</a:t>
            </a:r>
            <a:r>
              <a:rPr lang="fr-FR" dirty="0" err="1" smtClean="0"/>
              <a:t>ameroon</a:t>
            </a:r>
            <a:endParaRPr lang="fr-FR" dirty="0" smtClean="0"/>
          </a:p>
          <a:p>
            <a:pPr algn="just"/>
            <a:r>
              <a:rPr lang="fr-FR" dirty="0" smtClean="0"/>
              <a:t>Small </a:t>
            </a:r>
            <a:r>
              <a:rPr lang="fr-FR" dirty="0" err="1" smtClean="0"/>
              <a:t>quantity</a:t>
            </a:r>
            <a:r>
              <a:rPr lang="fr-FR" dirty="0" smtClean="0"/>
              <a:t> </a:t>
            </a:r>
            <a:r>
              <a:rPr lang="fr-FR" dirty="0" err="1" smtClean="0"/>
              <a:t>sterilization</a:t>
            </a:r>
            <a:r>
              <a:rPr lang="fr-FR" dirty="0" smtClean="0"/>
              <a:t> </a:t>
            </a:r>
            <a:r>
              <a:rPr lang="fr-FR" dirty="0" err="1" smtClean="0"/>
              <a:t>equipment</a:t>
            </a:r>
            <a:r>
              <a:rPr lang="fr-FR" dirty="0" smtClean="0"/>
              <a:t> </a:t>
            </a:r>
            <a:r>
              <a:rPr lang="fr-FR" dirty="0" err="1" smtClean="0"/>
              <a:t>was</a:t>
            </a:r>
            <a:r>
              <a:rPr lang="fr-FR" dirty="0" smtClean="0"/>
              <a:t> </a:t>
            </a:r>
            <a:r>
              <a:rPr lang="fr-FR" dirty="0" err="1" smtClean="0"/>
              <a:t>manufactured</a:t>
            </a:r>
            <a:r>
              <a:rPr lang="fr-FR" dirty="0" smtClean="0"/>
              <a:t>.</a:t>
            </a:r>
            <a:endParaRPr lang="fr-FR" dirty="0"/>
          </a:p>
        </p:txBody>
      </p:sp>
      <p:pic>
        <p:nvPicPr>
          <p:cNvPr id="4" name="Picture 3" descr="C:\Users\ASUS\Desktop\A IMPRIMER\Maintenant\WAKY LOGO ok1.jpg"/>
          <p:cNvPicPr>
            <a:picLocks noChangeAspect="1" noChangeArrowheads="1"/>
          </p:cNvPicPr>
          <p:nvPr/>
        </p:nvPicPr>
        <p:blipFill>
          <a:blip r:embed="rId2" cstate="print"/>
          <a:srcRect/>
          <a:stretch>
            <a:fillRect/>
          </a:stretch>
        </p:blipFill>
        <p:spPr bwMode="auto">
          <a:xfrm>
            <a:off x="0" y="71414"/>
            <a:ext cx="1142975" cy="1085443"/>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PERPECTIVES</a:t>
            </a:r>
            <a:endParaRPr lang="fr-FR" dirty="0"/>
          </a:p>
        </p:txBody>
      </p:sp>
      <p:sp>
        <p:nvSpPr>
          <p:cNvPr id="3" name="Espace réservé du contenu 2"/>
          <p:cNvSpPr>
            <a:spLocks noGrp="1"/>
          </p:cNvSpPr>
          <p:nvPr>
            <p:ph sz="quarter" idx="1"/>
          </p:nvPr>
        </p:nvSpPr>
        <p:spPr/>
        <p:txBody>
          <a:bodyPr>
            <a:normAutofit/>
          </a:bodyPr>
          <a:lstStyle/>
          <a:p>
            <a:pPr algn="just"/>
            <a:r>
              <a:rPr lang="en-US" dirty="0" smtClean="0"/>
              <a:t>Use the extension method based on community mushroom farms to facilitate the creation of producer networks and learning.</a:t>
            </a:r>
          </a:p>
          <a:p>
            <a:pPr algn="just"/>
            <a:r>
              <a:rPr lang="en-US" dirty="0" smtClean="0"/>
              <a:t> </a:t>
            </a:r>
            <a:r>
              <a:rPr lang="en-US" dirty="0" smtClean="0"/>
              <a:t>T</a:t>
            </a:r>
            <a:r>
              <a:rPr lang="en-US" dirty="0" smtClean="0"/>
              <a:t>he center must produce its own </a:t>
            </a:r>
            <a:r>
              <a:rPr lang="en-US" dirty="0" smtClean="0"/>
              <a:t>spong to avoid stock shortages and make production profitable. </a:t>
            </a:r>
            <a:endParaRPr lang="en-US" dirty="0" smtClean="0"/>
          </a:p>
          <a:p>
            <a:pPr algn="just"/>
            <a:r>
              <a:rPr lang="en-US" dirty="0" smtClean="0"/>
              <a:t>Set </a:t>
            </a:r>
            <a:r>
              <a:rPr lang="en-US" dirty="0" smtClean="0"/>
              <a:t>up a processing unit to produce dried mushrooms and powder as food supplements.</a:t>
            </a:r>
          </a:p>
          <a:p>
            <a:pPr algn="just"/>
            <a:r>
              <a:rPr lang="en-US" dirty="0" smtClean="0"/>
              <a:t> Initiate certification procedures with a view to exporting to the sub-region.</a:t>
            </a:r>
            <a:endParaRPr lang="fr-FR" dirty="0"/>
          </a:p>
        </p:txBody>
      </p:sp>
      <p:pic>
        <p:nvPicPr>
          <p:cNvPr id="4" name="Picture 3" descr="C:\Users\ASUS\Desktop\A IMPRIMER\Maintenant\WAKY LOGO ok1.jpg"/>
          <p:cNvPicPr>
            <a:picLocks noChangeAspect="1" noChangeArrowheads="1"/>
          </p:cNvPicPr>
          <p:nvPr/>
        </p:nvPicPr>
        <p:blipFill>
          <a:blip r:embed="rId2" cstate="print"/>
          <a:srcRect/>
          <a:stretch>
            <a:fillRect/>
          </a:stretch>
        </p:blipFill>
        <p:spPr bwMode="auto">
          <a:xfrm>
            <a:off x="0" y="71414"/>
            <a:ext cx="1142975" cy="1085443"/>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PERPECTIVES</a:t>
            </a:r>
            <a:endParaRPr lang="fr-FR" dirty="0"/>
          </a:p>
        </p:txBody>
      </p:sp>
      <p:pic>
        <p:nvPicPr>
          <p:cNvPr id="4" name="Picture 3"/>
          <p:cNvPicPr>
            <a:picLocks noGrp="1" noChangeAspect="1" noChangeArrowheads="1"/>
          </p:cNvPicPr>
          <p:nvPr>
            <p:ph sz="quarter" idx="1"/>
          </p:nvPr>
        </p:nvPicPr>
        <p:blipFill>
          <a:blip r:embed="rId2" cstate="print"/>
          <a:srcRect/>
          <a:stretch>
            <a:fillRect/>
          </a:stretch>
        </p:blipFill>
        <p:spPr bwMode="auto">
          <a:xfrm>
            <a:off x="457200" y="2143115"/>
            <a:ext cx="7937167" cy="3571725"/>
          </a:xfrm>
          <a:prstGeom prst="rect">
            <a:avLst/>
          </a:prstGeom>
          <a:noFill/>
          <a:ln w="9525">
            <a:noFill/>
            <a:miter lim="800000"/>
            <a:headEnd/>
            <a:tailEnd/>
          </a:ln>
          <a:effectLst/>
        </p:spPr>
      </p:pic>
      <p:pic>
        <p:nvPicPr>
          <p:cNvPr id="5" name="Picture 3" descr="C:\Users\ASUS\Desktop\A IMPRIMER\Maintenant\WAKY LOGO ok1.jpg"/>
          <p:cNvPicPr>
            <a:picLocks noChangeAspect="1" noChangeArrowheads="1"/>
          </p:cNvPicPr>
          <p:nvPr/>
        </p:nvPicPr>
        <p:blipFill>
          <a:blip r:embed="rId3" cstate="print"/>
          <a:srcRect/>
          <a:stretch>
            <a:fillRect/>
          </a:stretch>
        </p:blipFill>
        <p:spPr bwMode="auto">
          <a:xfrm>
            <a:off x="0" y="71414"/>
            <a:ext cx="1142975" cy="1085443"/>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p:cNvSpPr>
            <a:spLocks noGrp="1"/>
          </p:cNvSpPr>
          <p:nvPr>
            <p:ph sz="quarter" idx="1"/>
          </p:nvPr>
        </p:nvSpPr>
        <p:spPr/>
        <p:txBody>
          <a:bodyPr>
            <a:normAutofit/>
          </a:bodyPr>
          <a:lstStyle/>
          <a:p>
            <a:pPr algn="just"/>
            <a:r>
              <a:rPr lang="fr-FR" sz="9600" b="1" i="1" dirty="0" smtClean="0">
                <a:latin typeface="Bradley Hand ITC" pitchFamily="66" charset="0"/>
              </a:rPr>
              <a:t>THANK YOU!</a:t>
            </a:r>
            <a:endParaRPr lang="fr-FR" sz="9600" b="1" i="1" dirty="0">
              <a:latin typeface="Bradley Hand ITC" pitchFamily="66" charset="0"/>
            </a:endParaRPr>
          </a:p>
        </p:txBody>
      </p:sp>
      <p:pic>
        <p:nvPicPr>
          <p:cNvPr id="9" name="Picture 3" descr="C:\Users\ASUS\Desktop\A IMPRIMER\Maintenant\WAKY LOGO ok1.jpg"/>
          <p:cNvPicPr>
            <a:picLocks noChangeAspect="1" noChangeArrowheads="1"/>
          </p:cNvPicPr>
          <p:nvPr/>
        </p:nvPicPr>
        <p:blipFill>
          <a:blip r:embed="rId2" cstate="print"/>
          <a:srcRect/>
          <a:stretch>
            <a:fillRect/>
          </a:stretch>
        </p:blipFill>
        <p:spPr bwMode="auto">
          <a:xfrm>
            <a:off x="2214546" y="3000372"/>
            <a:ext cx="3571900" cy="3392108"/>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²</a:t>
            </a:r>
            <a:endParaRPr lang="fr-FR" dirty="0"/>
          </a:p>
        </p:txBody>
      </p:sp>
      <p:pic>
        <p:nvPicPr>
          <p:cNvPr id="9218" name="Picture 2"/>
          <p:cNvPicPr>
            <a:picLocks noGrp="1" noChangeAspect="1" noChangeArrowheads="1"/>
          </p:cNvPicPr>
          <p:nvPr>
            <p:ph sz="quarter" idx="1"/>
          </p:nvPr>
        </p:nvPicPr>
        <p:blipFill>
          <a:blip r:embed="rId2" cstate="print"/>
          <a:srcRect/>
          <a:stretch>
            <a:fillRect/>
          </a:stretch>
        </p:blipFill>
        <p:spPr bwMode="auto">
          <a:xfrm>
            <a:off x="6929453" y="785794"/>
            <a:ext cx="1870937" cy="2500330"/>
          </a:xfrm>
          <a:prstGeom prst="rect">
            <a:avLst/>
          </a:prstGeom>
          <a:noFill/>
          <a:ln w="9525">
            <a:noFill/>
            <a:miter lim="800000"/>
            <a:headEnd/>
            <a:tailEnd/>
          </a:ln>
          <a:effectLst/>
        </p:spPr>
      </p:pic>
      <p:pic>
        <p:nvPicPr>
          <p:cNvPr id="7" name="Picture 2"/>
          <p:cNvPicPr>
            <a:picLocks noChangeAspect="1" noChangeArrowheads="1"/>
          </p:cNvPicPr>
          <p:nvPr/>
        </p:nvPicPr>
        <p:blipFill>
          <a:blip r:embed="rId3" cstate="print"/>
          <a:srcRect/>
          <a:stretch>
            <a:fillRect/>
          </a:stretch>
        </p:blipFill>
        <p:spPr bwMode="auto">
          <a:xfrm>
            <a:off x="500034" y="713698"/>
            <a:ext cx="2357454" cy="3150514"/>
          </a:xfrm>
          <a:prstGeom prst="rect">
            <a:avLst/>
          </a:prstGeom>
          <a:noFill/>
          <a:ln w="9525">
            <a:noFill/>
            <a:miter lim="800000"/>
            <a:headEnd/>
            <a:tailEnd/>
          </a:ln>
          <a:effectLst/>
        </p:spPr>
      </p:pic>
      <p:pic>
        <p:nvPicPr>
          <p:cNvPr id="8" name="Picture 3"/>
          <p:cNvPicPr>
            <a:picLocks noChangeAspect="1" noChangeArrowheads="1"/>
          </p:cNvPicPr>
          <p:nvPr/>
        </p:nvPicPr>
        <p:blipFill>
          <a:blip r:embed="rId4" cstate="print"/>
          <a:srcRect/>
          <a:stretch>
            <a:fillRect/>
          </a:stretch>
        </p:blipFill>
        <p:spPr bwMode="auto">
          <a:xfrm>
            <a:off x="2928926" y="500042"/>
            <a:ext cx="2714644" cy="3627865"/>
          </a:xfrm>
          <a:prstGeom prst="rect">
            <a:avLst/>
          </a:prstGeom>
          <a:noFill/>
          <a:ln w="9525">
            <a:noFill/>
            <a:miter lim="800000"/>
            <a:headEnd/>
            <a:tailEnd/>
          </a:ln>
          <a:effectLst/>
        </p:spPr>
      </p:pic>
      <p:pic>
        <p:nvPicPr>
          <p:cNvPr id="9" name="Picture 2"/>
          <p:cNvPicPr>
            <a:picLocks noChangeAspect="1" noChangeArrowheads="1"/>
          </p:cNvPicPr>
          <p:nvPr/>
        </p:nvPicPr>
        <p:blipFill>
          <a:blip r:embed="rId5" cstate="print"/>
          <a:srcRect/>
          <a:stretch>
            <a:fillRect/>
          </a:stretch>
        </p:blipFill>
        <p:spPr bwMode="auto">
          <a:xfrm>
            <a:off x="3000364" y="3286124"/>
            <a:ext cx="3586454" cy="2328866"/>
          </a:xfrm>
          <a:prstGeom prst="rect">
            <a:avLst/>
          </a:prstGeom>
          <a:noFill/>
          <a:ln w="9525">
            <a:noFill/>
            <a:miter lim="800000"/>
            <a:headEnd/>
            <a:tailEnd/>
          </a:ln>
          <a:effectLst/>
        </p:spPr>
      </p:pic>
      <p:pic>
        <p:nvPicPr>
          <p:cNvPr id="10" name="Picture 2"/>
          <p:cNvPicPr>
            <a:picLocks noChangeAspect="1" noChangeArrowheads="1"/>
          </p:cNvPicPr>
          <p:nvPr/>
        </p:nvPicPr>
        <p:blipFill>
          <a:blip r:embed="rId6" cstate="print"/>
          <a:srcRect/>
          <a:stretch>
            <a:fillRect/>
          </a:stretch>
        </p:blipFill>
        <p:spPr bwMode="auto">
          <a:xfrm>
            <a:off x="5715008" y="785794"/>
            <a:ext cx="1214446" cy="2698768"/>
          </a:xfrm>
          <a:prstGeom prst="rect">
            <a:avLst/>
          </a:prstGeom>
          <a:noFill/>
          <a:ln w="9525">
            <a:noFill/>
            <a:miter lim="800000"/>
            <a:headEnd/>
            <a:tailEnd/>
          </a:ln>
          <a:effectLst/>
        </p:spPr>
      </p:pic>
      <p:pic>
        <p:nvPicPr>
          <p:cNvPr id="11" name="Picture 3"/>
          <p:cNvPicPr>
            <a:picLocks noChangeAspect="1" noChangeArrowheads="1"/>
          </p:cNvPicPr>
          <p:nvPr/>
        </p:nvPicPr>
        <p:blipFill>
          <a:blip r:embed="rId7" cstate="print"/>
          <a:srcRect/>
          <a:stretch>
            <a:fillRect/>
          </a:stretch>
        </p:blipFill>
        <p:spPr bwMode="auto">
          <a:xfrm>
            <a:off x="6572264" y="2643182"/>
            <a:ext cx="2214578" cy="2959573"/>
          </a:xfrm>
          <a:prstGeom prst="rect">
            <a:avLst/>
          </a:prstGeom>
          <a:noFill/>
          <a:ln w="9525">
            <a:noFill/>
            <a:miter lim="800000"/>
            <a:headEnd/>
            <a:tailEnd/>
          </a:ln>
          <a:effectLst/>
        </p:spPr>
      </p:pic>
      <p:pic>
        <p:nvPicPr>
          <p:cNvPr id="12" name="Picture 2"/>
          <p:cNvPicPr>
            <a:picLocks noChangeAspect="1" noChangeArrowheads="1"/>
          </p:cNvPicPr>
          <p:nvPr/>
        </p:nvPicPr>
        <p:blipFill>
          <a:blip r:embed="rId8" cstate="print"/>
          <a:srcRect/>
          <a:stretch>
            <a:fillRect/>
          </a:stretch>
        </p:blipFill>
        <p:spPr bwMode="auto">
          <a:xfrm>
            <a:off x="357158" y="3500438"/>
            <a:ext cx="2735875" cy="2047189"/>
          </a:xfrm>
          <a:prstGeom prst="rect">
            <a:avLst/>
          </a:prstGeom>
          <a:noFill/>
          <a:ln w="9525">
            <a:noFill/>
            <a:miter lim="800000"/>
            <a:headEnd/>
            <a:tailEnd/>
          </a:ln>
          <a:effectLst/>
        </p:spPr>
      </p:pic>
      <p:pic>
        <p:nvPicPr>
          <p:cNvPr id="13" name="Picture 3" descr="C:\Users\ASUS\Desktop\A IMPRIMER\Maintenant\WAKY LOGO ok1.jpg"/>
          <p:cNvPicPr>
            <a:picLocks noChangeAspect="1" noChangeArrowheads="1"/>
          </p:cNvPicPr>
          <p:nvPr/>
        </p:nvPicPr>
        <p:blipFill>
          <a:blip r:embed="rId9" cstate="print"/>
          <a:srcRect/>
          <a:stretch>
            <a:fillRect/>
          </a:stretch>
        </p:blipFill>
        <p:spPr bwMode="auto">
          <a:xfrm>
            <a:off x="0" y="71414"/>
            <a:ext cx="1142975" cy="1085443"/>
          </a:xfrm>
          <a:prstGeom prst="rect">
            <a:avLst/>
          </a:prstGeom>
          <a:noFill/>
        </p:spPr>
      </p:pic>
    </p:spTree>
  </p:cSld>
  <p:clrMapOvr>
    <a:masterClrMapping/>
  </p:clrMapOvr>
  <p:transition>
    <p:wedg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PRODUCTION’S INITIATIVE </a:t>
            </a:r>
            <a:endParaRPr lang="fr-FR" dirty="0"/>
          </a:p>
        </p:txBody>
      </p:sp>
      <p:pic>
        <p:nvPicPr>
          <p:cNvPr id="1026" name="Picture 2"/>
          <p:cNvPicPr>
            <a:picLocks noGrp="1" noChangeAspect="1" noChangeArrowheads="1"/>
          </p:cNvPicPr>
          <p:nvPr>
            <p:ph sz="quarter" idx="1"/>
          </p:nvPr>
        </p:nvPicPr>
        <p:blipFill>
          <a:blip r:embed="rId2" cstate="print"/>
          <a:srcRect/>
          <a:stretch>
            <a:fillRect/>
          </a:stretch>
        </p:blipFill>
        <p:spPr bwMode="auto">
          <a:xfrm>
            <a:off x="3143240" y="2857496"/>
            <a:ext cx="2625930" cy="3501240"/>
          </a:xfrm>
          <a:prstGeom prst="rect">
            <a:avLst/>
          </a:prstGeom>
          <a:noFill/>
          <a:ln w="9525">
            <a:noFill/>
            <a:miter lim="800000"/>
            <a:headEnd/>
            <a:tailEnd/>
          </a:ln>
          <a:effectLst/>
        </p:spPr>
      </p:pic>
      <p:pic>
        <p:nvPicPr>
          <p:cNvPr id="5" name="Picture 2"/>
          <p:cNvPicPr>
            <a:picLocks noChangeAspect="1" noChangeArrowheads="1"/>
          </p:cNvPicPr>
          <p:nvPr/>
        </p:nvPicPr>
        <p:blipFill>
          <a:blip r:embed="rId3" cstate="print"/>
          <a:srcRect/>
          <a:stretch>
            <a:fillRect/>
          </a:stretch>
        </p:blipFill>
        <p:spPr bwMode="auto">
          <a:xfrm>
            <a:off x="285720" y="1500174"/>
            <a:ext cx="2864104" cy="2143140"/>
          </a:xfrm>
          <a:prstGeom prst="rect">
            <a:avLst/>
          </a:prstGeom>
          <a:noFill/>
          <a:ln w="9525">
            <a:noFill/>
            <a:miter lim="800000"/>
            <a:headEnd/>
            <a:tailEnd/>
          </a:ln>
          <a:effectLst/>
        </p:spPr>
      </p:pic>
      <p:pic>
        <p:nvPicPr>
          <p:cNvPr id="6" name="Picture 3" descr="C:\Users\ASUS\Desktop\A IMPRIMER\Maintenant\WAKY LOGO ok1.jpg"/>
          <p:cNvPicPr>
            <a:picLocks noChangeAspect="1" noChangeArrowheads="1"/>
          </p:cNvPicPr>
          <p:nvPr/>
        </p:nvPicPr>
        <p:blipFill>
          <a:blip r:embed="rId4" cstate="print"/>
          <a:srcRect/>
          <a:stretch>
            <a:fillRect/>
          </a:stretch>
        </p:blipFill>
        <p:spPr bwMode="auto">
          <a:xfrm>
            <a:off x="0" y="71414"/>
            <a:ext cx="1142975" cy="1085443"/>
          </a:xfrm>
          <a:prstGeom prst="rect">
            <a:avLst/>
          </a:prstGeom>
          <a:noFill/>
        </p:spPr>
      </p:pic>
      <p:pic>
        <p:nvPicPr>
          <p:cNvPr id="7" name="Picture 4"/>
          <p:cNvPicPr>
            <a:picLocks noChangeAspect="1" noChangeArrowheads="1"/>
          </p:cNvPicPr>
          <p:nvPr/>
        </p:nvPicPr>
        <p:blipFill>
          <a:blip r:embed="rId5"/>
          <a:srcRect/>
          <a:stretch>
            <a:fillRect/>
          </a:stretch>
        </p:blipFill>
        <p:spPr bwMode="auto">
          <a:xfrm>
            <a:off x="5715008" y="1500174"/>
            <a:ext cx="2071702" cy="430276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CAPACITY BUILDING</a:t>
            </a:r>
            <a:endParaRPr lang="fr-FR" dirty="0"/>
          </a:p>
        </p:txBody>
      </p:sp>
      <p:sp>
        <p:nvSpPr>
          <p:cNvPr id="3" name="Espace réservé du contenu 2"/>
          <p:cNvSpPr>
            <a:spLocks noGrp="1"/>
          </p:cNvSpPr>
          <p:nvPr>
            <p:ph sz="quarter" idx="1"/>
          </p:nvPr>
        </p:nvSpPr>
        <p:spPr/>
        <p:txBody>
          <a:bodyPr>
            <a:normAutofit/>
          </a:bodyPr>
          <a:lstStyle/>
          <a:p>
            <a:pPr algn="just"/>
            <a:r>
              <a:rPr lang="fr-FR" dirty="0" smtClean="0"/>
              <a:t>As </a:t>
            </a:r>
            <a:r>
              <a:rPr lang="fr-FR" dirty="0" err="1" smtClean="0"/>
              <a:t>soon</a:t>
            </a:r>
            <a:r>
              <a:rPr lang="fr-FR" dirty="0" smtClean="0"/>
              <a:t> as the </a:t>
            </a:r>
            <a:r>
              <a:rPr lang="fr-FR" dirty="0" err="1" smtClean="0"/>
              <a:t>activities</a:t>
            </a:r>
            <a:r>
              <a:rPr lang="fr-FR" dirty="0" smtClean="0"/>
              <a:t> of the </a:t>
            </a:r>
            <a:r>
              <a:rPr lang="fr-FR" dirty="0" err="1" smtClean="0"/>
              <a:t>chinesse</a:t>
            </a:r>
            <a:r>
              <a:rPr lang="fr-FR" dirty="0" smtClean="0"/>
              <a:t> mission on the JUNCAO </a:t>
            </a:r>
            <a:r>
              <a:rPr lang="fr-FR" dirty="0" err="1" smtClean="0"/>
              <a:t>technology</a:t>
            </a:r>
            <a:r>
              <a:rPr lang="fr-FR" dirty="0" smtClean="0"/>
              <a:t> </a:t>
            </a:r>
            <a:r>
              <a:rPr lang="fr-FR" dirty="0" err="1" smtClean="0"/>
              <a:t>aid</a:t>
            </a:r>
            <a:r>
              <a:rPr lang="fr-FR" dirty="0" smtClean="0"/>
              <a:t> </a:t>
            </a:r>
            <a:r>
              <a:rPr lang="fr-FR" dirty="0" err="1" smtClean="0"/>
              <a:t>project</a:t>
            </a:r>
            <a:r>
              <a:rPr lang="fr-FR" dirty="0" smtClean="0"/>
              <a:t> in Central </a:t>
            </a:r>
            <a:r>
              <a:rPr lang="fr-FR" dirty="0" err="1" smtClean="0"/>
              <a:t>African</a:t>
            </a:r>
            <a:r>
              <a:rPr lang="fr-FR" dirty="0" smtClean="0"/>
              <a:t> </a:t>
            </a:r>
            <a:r>
              <a:rPr lang="fr-FR" dirty="0" err="1" smtClean="0"/>
              <a:t>Republic</a:t>
            </a:r>
            <a:r>
              <a:rPr lang="fr-FR" dirty="0" smtClean="0"/>
              <a:t> </a:t>
            </a:r>
            <a:r>
              <a:rPr lang="fr-FR" dirty="0" err="1" smtClean="0"/>
              <a:t>organized</a:t>
            </a:r>
            <a:r>
              <a:rPr lang="fr-FR" dirty="0" smtClean="0"/>
              <a:t> to </a:t>
            </a:r>
            <a:r>
              <a:rPr lang="fr-FR" dirty="0" err="1" smtClean="0"/>
              <a:t>access</a:t>
            </a:r>
            <a:r>
              <a:rPr lang="fr-FR" dirty="0" smtClean="0"/>
              <a:t> support </a:t>
            </a:r>
            <a:r>
              <a:rPr lang="fr-FR" dirty="0" err="1" smtClean="0"/>
              <a:t>needs</a:t>
            </a:r>
            <a:r>
              <a:rPr lang="fr-FR" dirty="0" smtClean="0"/>
              <a:t> .</a:t>
            </a:r>
          </a:p>
          <a:p>
            <a:pPr algn="just"/>
            <a:r>
              <a:rPr lang="fr-FR" dirty="0" err="1" smtClean="0"/>
              <a:t>Thus</a:t>
            </a:r>
            <a:r>
              <a:rPr lang="fr-FR" dirty="0" smtClean="0"/>
              <a:t>, a first bath of kit </a:t>
            </a:r>
            <a:r>
              <a:rPr lang="fr-FR" dirty="0" err="1" smtClean="0"/>
              <a:t>consisting</a:t>
            </a:r>
            <a:r>
              <a:rPr lang="fr-FR" dirty="0" smtClean="0"/>
              <a:t> of </a:t>
            </a:r>
            <a:r>
              <a:rPr lang="fr-FR" dirty="0" err="1" smtClean="0"/>
              <a:t>spong</a:t>
            </a:r>
            <a:r>
              <a:rPr lang="fr-FR" dirty="0" smtClean="0"/>
              <a:t> (</a:t>
            </a:r>
            <a:r>
              <a:rPr lang="fr-FR" dirty="0" err="1" smtClean="0"/>
              <a:t>tertiary</a:t>
            </a:r>
            <a:r>
              <a:rPr lang="fr-FR" dirty="0" smtClean="0"/>
              <a:t> and </a:t>
            </a:r>
            <a:r>
              <a:rPr lang="fr-FR" dirty="0" err="1" smtClean="0"/>
              <a:t>secondary</a:t>
            </a:r>
            <a:r>
              <a:rPr lang="fr-FR" dirty="0" smtClean="0"/>
              <a:t>) </a:t>
            </a:r>
            <a:r>
              <a:rPr lang="fr-FR" dirty="0" err="1" smtClean="0"/>
              <a:t>strains</a:t>
            </a:r>
            <a:r>
              <a:rPr lang="fr-FR" dirty="0" smtClean="0"/>
              <a:t> </a:t>
            </a:r>
            <a:r>
              <a:rPr lang="fr-FR" dirty="0" err="1" smtClean="0"/>
              <a:t>were</a:t>
            </a:r>
            <a:r>
              <a:rPr lang="fr-FR" dirty="0" smtClean="0"/>
              <a:t> </a:t>
            </a:r>
            <a:r>
              <a:rPr lang="fr-FR" dirty="0" err="1" smtClean="0"/>
              <a:t>given</a:t>
            </a:r>
            <a:r>
              <a:rPr lang="fr-FR" dirty="0" smtClean="0"/>
              <a:t> for the production of </a:t>
            </a:r>
            <a:r>
              <a:rPr lang="fr-FR" dirty="0" err="1" smtClean="0"/>
              <a:t>mushroom</a:t>
            </a:r>
            <a:r>
              <a:rPr lang="fr-FR" dirty="0" smtClean="0"/>
              <a:t> and </a:t>
            </a:r>
            <a:r>
              <a:rPr lang="fr-FR" dirty="0" err="1" smtClean="0"/>
              <a:t>spong</a:t>
            </a:r>
            <a:r>
              <a:rPr lang="fr-FR" dirty="0" smtClean="0"/>
              <a:t>.</a:t>
            </a:r>
            <a:endParaRPr lang="fr-FR" dirty="0"/>
          </a:p>
        </p:txBody>
      </p:sp>
      <p:pic>
        <p:nvPicPr>
          <p:cNvPr id="4" name="Picture 3" descr="C:\Users\ASUS\Desktop\A IMPRIMER\Maintenant\WAKY LOGO ok1.jpg"/>
          <p:cNvPicPr>
            <a:picLocks noChangeAspect="1" noChangeArrowheads="1"/>
          </p:cNvPicPr>
          <p:nvPr/>
        </p:nvPicPr>
        <p:blipFill>
          <a:blip r:embed="rId2" cstate="print"/>
          <a:srcRect/>
          <a:stretch>
            <a:fillRect/>
          </a:stretch>
        </p:blipFill>
        <p:spPr bwMode="auto">
          <a:xfrm>
            <a:off x="0" y="71414"/>
            <a:ext cx="1142975" cy="1085443"/>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CAPACITY BUILDING</a:t>
            </a:r>
            <a:endParaRPr lang="fr-FR" dirty="0"/>
          </a:p>
        </p:txBody>
      </p:sp>
      <p:pic>
        <p:nvPicPr>
          <p:cNvPr id="2050" name="Picture 2"/>
          <p:cNvPicPr>
            <a:picLocks noGrp="1" noChangeAspect="1" noChangeArrowheads="1"/>
          </p:cNvPicPr>
          <p:nvPr>
            <p:ph sz="quarter" idx="1"/>
          </p:nvPr>
        </p:nvPicPr>
        <p:blipFill>
          <a:blip r:embed="rId2" cstate="print"/>
          <a:srcRect/>
          <a:stretch>
            <a:fillRect/>
          </a:stretch>
        </p:blipFill>
        <p:spPr bwMode="auto">
          <a:xfrm>
            <a:off x="457200" y="2011521"/>
            <a:ext cx="7829576" cy="3523309"/>
          </a:xfrm>
          <a:prstGeom prst="rect">
            <a:avLst/>
          </a:prstGeom>
          <a:noFill/>
          <a:ln w="9525">
            <a:noFill/>
            <a:miter lim="800000"/>
            <a:headEnd/>
            <a:tailEnd/>
          </a:ln>
          <a:effectLst/>
        </p:spPr>
      </p:pic>
      <p:pic>
        <p:nvPicPr>
          <p:cNvPr id="4" name="Picture 3" descr="C:\Users\ASUS\Desktop\A IMPRIMER\Maintenant\WAKY LOGO ok1.jpg"/>
          <p:cNvPicPr>
            <a:picLocks noChangeAspect="1" noChangeArrowheads="1"/>
          </p:cNvPicPr>
          <p:nvPr/>
        </p:nvPicPr>
        <p:blipFill>
          <a:blip r:embed="rId3" cstate="print"/>
          <a:srcRect/>
          <a:stretch>
            <a:fillRect/>
          </a:stretch>
        </p:blipFill>
        <p:spPr bwMode="auto">
          <a:xfrm>
            <a:off x="0" y="71414"/>
            <a:ext cx="1142975" cy="1085443"/>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CAPACITY BUILDING</a:t>
            </a:r>
            <a:endParaRPr lang="fr-FR" dirty="0"/>
          </a:p>
        </p:txBody>
      </p:sp>
      <p:sp>
        <p:nvSpPr>
          <p:cNvPr id="3" name="Espace réservé du contenu 2"/>
          <p:cNvSpPr>
            <a:spLocks noGrp="1"/>
          </p:cNvSpPr>
          <p:nvPr>
            <p:ph sz="quarter" idx="1"/>
          </p:nvPr>
        </p:nvSpPr>
        <p:spPr/>
        <p:txBody>
          <a:bodyPr>
            <a:normAutofit/>
          </a:bodyPr>
          <a:lstStyle/>
          <a:p>
            <a:pPr algn="just"/>
            <a:r>
              <a:rPr lang="en-US" dirty="0" smtClean="0"/>
              <a:t>Support for the construction of the production system: </a:t>
            </a:r>
          </a:p>
          <a:p>
            <a:pPr algn="just"/>
            <a:r>
              <a:rPr lang="en-US" dirty="0" smtClean="0"/>
              <a:t>The center built a 12mx4m building to serve as a mini spong production laboratory. </a:t>
            </a:r>
          </a:p>
          <a:p>
            <a:pPr algn="just"/>
            <a:r>
              <a:rPr lang="en-US" dirty="0" smtClean="0"/>
              <a:t>The mission supported the construction of a </a:t>
            </a:r>
            <a:r>
              <a:rPr lang="fr-FR" dirty="0" smtClean="0"/>
              <a:t>shed </a:t>
            </a:r>
            <a:r>
              <a:rPr lang="en-US" dirty="0" smtClean="0"/>
              <a:t> attenuating the 12mx6m building to serve as a production and sterilization platform for the substrate.</a:t>
            </a:r>
            <a:endParaRPr lang="fr-FR" dirty="0"/>
          </a:p>
        </p:txBody>
      </p:sp>
      <p:pic>
        <p:nvPicPr>
          <p:cNvPr id="4" name="Picture 3" descr="C:\Users\ASUS\Desktop\A IMPRIMER\Maintenant\WAKY LOGO ok1.jpg"/>
          <p:cNvPicPr>
            <a:picLocks noChangeAspect="1" noChangeArrowheads="1"/>
          </p:cNvPicPr>
          <p:nvPr/>
        </p:nvPicPr>
        <p:blipFill>
          <a:blip r:embed="rId2" cstate="print"/>
          <a:srcRect/>
          <a:stretch>
            <a:fillRect/>
          </a:stretch>
        </p:blipFill>
        <p:spPr bwMode="auto">
          <a:xfrm>
            <a:off x="0" y="71414"/>
            <a:ext cx="1142975" cy="1085443"/>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CAPACITY BUILDING</a:t>
            </a:r>
            <a:endParaRPr lang="fr-FR" dirty="0"/>
          </a:p>
        </p:txBody>
      </p:sp>
      <p:pic>
        <p:nvPicPr>
          <p:cNvPr id="4" name="Picture 2"/>
          <p:cNvPicPr>
            <a:picLocks noGrp="1" noChangeAspect="1" noChangeArrowheads="1"/>
          </p:cNvPicPr>
          <p:nvPr>
            <p:ph sz="quarter" idx="1"/>
          </p:nvPr>
        </p:nvPicPr>
        <p:blipFill>
          <a:blip r:embed="rId2" cstate="print"/>
          <a:srcRect/>
          <a:stretch>
            <a:fillRect/>
          </a:stretch>
        </p:blipFill>
        <p:spPr bwMode="auto">
          <a:xfrm>
            <a:off x="341257" y="1850540"/>
            <a:ext cx="4302182" cy="1935650"/>
          </a:xfrm>
          <a:prstGeom prst="rect">
            <a:avLst/>
          </a:prstGeom>
          <a:noFill/>
          <a:ln w="9525">
            <a:noFill/>
            <a:miter lim="800000"/>
            <a:headEnd/>
            <a:tailEnd/>
          </a:ln>
          <a:effectLst/>
        </p:spPr>
      </p:pic>
      <p:pic>
        <p:nvPicPr>
          <p:cNvPr id="5" name="Picture 2"/>
          <p:cNvPicPr>
            <a:picLocks noChangeAspect="1" noChangeArrowheads="1"/>
          </p:cNvPicPr>
          <p:nvPr/>
        </p:nvPicPr>
        <p:blipFill>
          <a:blip r:embed="rId3" cstate="print"/>
          <a:srcRect/>
          <a:stretch>
            <a:fillRect/>
          </a:stretch>
        </p:blipFill>
        <p:spPr bwMode="auto">
          <a:xfrm>
            <a:off x="4643438" y="1832360"/>
            <a:ext cx="4341844" cy="1953830"/>
          </a:xfrm>
          <a:prstGeom prst="rect">
            <a:avLst/>
          </a:prstGeom>
          <a:noFill/>
          <a:ln w="9525">
            <a:noFill/>
            <a:miter lim="800000"/>
            <a:headEnd/>
            <a:tailEnd/>
          </a:ln>
          <a:effectLst/>
        </p:spPr>
      </p:pic>
      <p:pic>
        <p:nvPicPr>
          <p:cNvPr id="6" name="Picture 2"/>
          <p:cNvPicPr>
            <a:picLocks noChangeAspect="1" noChangeArrowheads="1"/>
          </p:cNvPicPr>
          <p:nvPr/>
        </p:nvPicPr>
        <p:blipFill>
          <a:blip r:embed="rId4" cstate="print"/>
          <a:srcRect/>
          <a:stretch>
            <a:fillRect/>
          </a:stretch>
        </p:blipFill>
        <p:spPr bwMode="auto">
          <a:xfrm>
            <a:off x="1984357" y="3786190"/>
            <a:ext cx="5397146" cy="2428716"/>
          </a:xfrm>
          <a:prstGeom prst="rect">
            <a:avLst/>
          </a:prstGeom>
          <a:noFill/>
          <a:ln w="9525">
            <a:noFill/>
            <a:miter lim="800000"/>
            <a:headEnd/>
            <a:tailEnd/>
          </a:ln>
          <a:effectLst/>
        </p:spPr>
      </p:pic>
      <p:pic>
        <p:nvPicPr>
          <p:cNvPr id="7" name="Picture 3" descr="C:\Users\ASUS\Desktop\A IMPRIMER\Maintenant\WAKY LOGO ok1.jpg"/>
          <p:cNvPicPr>
            <a:picLocks noChangeAspect="1" noChangeArrowheads="1"/>
          </p:cNvPicPr>
          <p:nvPr/>
        </p:nvPicPr>
        <p:blipFill>
          <a:blip r:embed="rId5" cstate="print"/>
          <a:srcRect/>
          <a:stretch>
            <a:fillRect/>
          </a:stretch>
        </p:blipFill>
        <p:spPr bwMode="auto">
          <a:xfrm>
            <a:off x="1" y="71415"/>
            <a:ext cx="902692" cy="857255"/>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CAPACITY BUILDING</a:t>
            </a:r>
            <a:endParaRPr lang="fr-FR" dirty="0"/>
          </a:p>
        </p:txBody>
      </p:sp>
      <p:sp>
        <p:nvSpPr>
          <p:cNvPr id="3" name="Espace réservé du contenu 2"/>
          <p:cNvSpPr>
            <a:spLocks noGrp="1"/>
          </p:cNvSpPr>
          <p:nvPr>
            <p:ph sz="quarter" idx="1"/>
          </p:nvPr>
        </p:nvSpPr>
        <p:spPr/>
        <p:txBody>
          <a:bodyPr/>
          <a:lstStyle/>
          <a:p>
            <a:pPr algn="just"/>
            <a:r>
              <a:rPr lang="en-US" dirty="0" smtClean="0"/>
              <a:t>Technical visits were organized to supervise and train the center’s staff. </a:t>
            </a:r>
          </a:p>
          <a:p>
            <a:pPr algn="just"/>
            <a:r>
              <a:rPr lang="en-US" dirty="0" smtClean="0"/>
              <a:t>We note: training on substrate fermentation; Control of water and PH in the substrate;</a:t>
            </a:r>
          </a:p>
          <a:p>
            <a:pPr algn="just"/>
            <a:r>
              <a:rPr lang="en-US" dirty="0" smtClean="0"/>
              <a:t> Bagging and sterilization techniques; Seeding techniques; Monitoring of production.</a:t>
            </a:r>
            <a:endParaRPr lang="fr-FR" dirty="0"/>
          </a:p>
        </p:txBody>
      </p:sp>
      <p:pic>
        <p:nvPicPr>
          <p:cNvPr id="4" name="Picture 3" descr="C:\Users\ASUS\Desktop\A IMPRIMER\Maintenant\WAKY LOGO ok1.jpg"/>
          <p:cNvPicPr>
            <a:picLocks noChangeAspect="1" noChangeArrowheads="1"/>
          </p:cNvPicPr>
          <p:nvPr/>
        </p:nvPicPr>
        <p:blipFill>
          <a:blip r:embed="rId2" cstate="print"/>
          <a:srcRect/>
          <a:stretch>
            <a:fillRect/>
          </a:stretch>
        </p:blipFill>
        <p:spPr bwMode="auto">
          <a:xfrm>
            <a:off x="0" y="71414"/>
            <a:ext cx="1142975" cy="1085443"/>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CAPACITY BUILDING</a:t>
            </a:r>
            <a:endParaRPr lang="fr-FR" dirty="0"/>
          </a:p>
        </p:txBody>
      </p:sp>
      <p:pic>
        <p:nvPicPr>
          <p:cNvPr id="5122" name="Picture 2"/>
          <p:cNvPicPr>
            <a:picLocks noGrp="1" noChangeAspect="1" noChangeArrowheads="1"/>
          </p:cNvPicPr>
          <p:nvPr>
            <p:ph sz="quarter" idx="1"/>
          </p:nvPr>
        </p:nvPicPr>
        <p:blipFill>
          <a:blip r:embed="rId2" cstate="print"/>
          <a:srcRect/>
          <a:stretch>
            <a:fillRect/>
          </a:stretch>
        </p:blipFill>
        <p:spPr bwMode="auto">
          <a:xfrm>
            <a:off x="714348" y="3714752"/>
            <a:ext cx="3310465" cy="2482849"/>
          </a:xfrm>
          <a:prstGeom prst="rect">
            <a:avLst/>
          </a:prstGeom>
          <a:noFill/>
          <a:ln w="9525">
            <a:noFill/>
            <a:miter lim="800000"/>
            <a:headEnd/>
            <a:tailEnd/>
          </a:ln>
          <a:effectLst/>
        </p:spPr>
      </p:pic>
      <p:pic>
        <p:nvPicPr>
          <p:cNvPr id="5" name="Picture 2"/>
          <p:cNvPicPr>
            <a:picLocks noChangeAspect="1" noChangeArrowheads="1"/>
          </p:cNvPicPr>
          <p:nvPr/>
        </p:nvPicPr>
        <p:blipFill>
          <a:blip r:embed="rId3" cstate="print"/>
          <a:srcRect/>
          <a:stretch>
            <a:fillRect/>
          </a:stretch>
        </p:blipFill>
        <p:spPr bwMode="auto">
          <a:xfrm>
            <a:off x="4000496" y="1285860"/>
            <a:ext cx="2857519" cy="2143140"/>
          </a:xfrm>
          <a:prstGeom prst="rect">
            <a:avLst/>
          </a:prstGeom>
          <a:noFill/>
          <a:ln w="9525">
            <a:noFill/>
            <a:miter lim="800000"/>
            <a:headEnd/>
            <a:tailEnd/>
          </a:ln>
          <a:effectLst/>
        </p:spPr>
      </p:pic>
      <p:pic>
        <p:nvPicPr>
          <p:cNvPr id="6" name="Picture 3"/>
          <p:cNvPicPr>
            <a:picLocks noChangeAspect="1" noChangeArrowheads="1"/>
          </p:cNvPicPr>
          <p:nvPr/>
        </p:nvPicPr>
        <p:blipFill>
          <a:blip r:embed="rId4" cstate="print"/>
          <a:srcRect/>
          <a:stretch>
            <a:fillRect/>
          </a:stretch>
        </p:blipFill>
        <p:spPr bwMode="auto">
          <a:xfrm>
            <a:off x="714348" y="1285860"/>
            <a:ext cx="3293403" cy="2464374"/>
          </a:xfrm>
          <a:prstGeom prst="rect">
            <a:avLst/>
          </a:prstGeom>
          <a:noFill/>
          <a:ln w="9525">
            <a:noFill/>
            <a:miter lim="800000"/>
            <a:headEnd/>
            <a:tailEnd/>
          </a:ln>
          <a:effectLst/>
        </p:spPr>
      </p:pic>
      <p:pic>
        <p:nvPicPr>
          <p:cNvPr id="7" name="Picture 2"/>
          <p:cNvPicPr>
            <a:picLocks noChangeAspect="1" noChangeArrowheads="1"/>
          </p:cNvPicPr>
          <p:nvPr/>
        </p:nvPicPr>
        <p:blipFill>
          <a:blip r:embed="rId5" cstate="print"/>
          <a:srcRect/>
          <a:stretch>
            <a:fillRect/>
          </a:stretch>
        </p:blipFill>
        <p:spPr bwMode="auto">
          <a:xfrm>
            <a:off x="4000496" y="3429000"/>
            <a:ext cx="2084758" cy="2786082"/>
          </a:xfrm>
          <a:prstGeom prst="rect">
            <a:avLst/>
          </a:prstGeom>
          <a:noFill/>
          <a:ln w="9525">
            <a:noFill/>
            <a:miter lim="800000"/>
            <a:headEnd/>
            <a:tailEnd/>
          </a:ln>
          <a:effectLst/>
        </p:spPr>
      </p:pic>
      <p:pic>
        <p:nvPicPr>
          <p:cNvPr id="8" name="Picture 6"/>
          <p:cNvPicPr>
            <a:picLocks noChangeAspect="1" noChangeArrowheads="1"/>
          </p:cNvPicPr>
          <p:nvPr/>
        </p:nvPicPr>
        <p:blipFill>
          <a:blip r:embed="rId6" cstate="print"/>
          <a:srcRect/>
          <a:stretch>
            <a:fillRect/>
          </a:stretch>
        </p:blipFill>
        <p:spPr bwMode="auto">
          <a:xfrm>
            <a:off x="6786578" y="1285860"/>
            <a:ext cx="2143140" cy="4762534"/>
          </a:xfrm>
          <a:prstGeom prst="rect">
            <a:avLst/>
          </a:prstGeom>
          <a:noFill/>
          <a:ln w="9525">
            <a:noFill/>
            <a:miter lim="800000"/>
            <a:headEnd/>
            <a:tailEnd/>
          </a:ln>
          <a:effectLst/>
        </p:spPr>
      </p:pic>
      <p:pic>
        <p:nvPicPr>
          <p:cNvPr id="9" name="Picture 3" descr="C:\Users\ASUS\Desktop\A IMPRIMER\Maintenant\WAKY LOGO ok1.jpg"/>
          <p:cNvPicPr>
            <a:picLocks noChangeAspect="1" noChangeArrowheads="1"/>
          </p:cNvPicPr>
          <p:nvPr/>
        </p:nvPicPr>
        <p:blipFill>
          <a:blip r:embed="rId7" cstate="print"/>
          <a:srcRect/>
          <a:stretch>
            <a:fillRect/>
          </a:stretch>
        </p:blipFill>
        <p:spPr bwMode="auto">
          <a:xfrm>
            <a:off x="1" y="71415"/>
            <a:ext cx="1000100" cy="949760"/>
          </a:xfrm>
          <a:prstGeom prst="rect">
            <a:avLst/>
          </a:prstGeom>
          <a:noFill/>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l">
  <a:themeElements>
    <a:clrScheme name="Civil">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l">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l">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1159</TotalTime>
  <Words>554</Words>
  <Application>Microsoft Office PowerPoint</Application>
  <PresentationFormat>Affichage à l'écran (4:3)</PresentationFormat>
  <Paragraphs>53</Paragraphs>
  <Slides>23</Slides>
  <Notes>0</Notes>
  <HiddenSlides>0</HiddenSlides>
  <MMClips>0</MMClips>
  <ScaleCrop>false</ScaleCrop>
  <HeadingPairs>
    <vt:vector size="4" baseType="variant">
      <vt:variant>
        <vt:lpstr>Thème</vt:lpstr>
      </vt:variant>
      <vt:variant>
        <vt:i4>1</vt:i4>
      </vt:variant>
      <vt:variant>
        <vt:lpstr>Titres des diapositives</vt:lpstr>
      </vt:variant>
      <vt:variant>
        <vt:i4>23</vt:i4>
      </vt:variant>
    </vt:vector>
  </HeadingPairs>
  <TitlesOfParts>
    <vt:vector size="24" baseType="lpstr">
      <vt:lpstr>Civil</vt:lpstr>
      <vt:lpstr>JUNCAO TECHNOLOGY DEMONSTRATION FARMER </vt:lpstr>
      <vt:lpstr>PRODUCTION’S INITIATIVE </vt:lpstr>
      <vt:lpstr>PRODUCTION’S INITIATIVE </vt:lpstr>
      <vt:lpstr> CAPACITY BUILDING</vt:lpstr>
      <vt:lpstr>CAPACITY BUILDING</vt:lpstr>
      <vt:lpstr>CAPACITY BUILDING</vt:lpstr>
      <vt:lpstr>CAPACITY BUILDING</vt:lpstr>
      <vt:lpstr>CAPACITY BUILDING</vt:lpstr>
      <vt:lpstr>CAPACITY BUILDING</vt:lpstr>
      <vt:lpstr>CAPACITY BUILDING</vt:lpstr>
      <vt:lpstr>CAPACITY BUILDING</vt:lpstr>
      <vt:lpstr>RECOGNITION</vt:lpstr>
      <vt:lpstr>DEMONSTRATION FARMER’S OPERATIONAL CAPACITY</vt:lpstr>
      <vt:lpstr>TRAINING</vt:lpstr>
      <vt:lpstr>TRANSFORMATION AND MARKETING</vt:lpstr>
      <vt:lpstr>PROCESSING</vt:lpstr>
      <vt:lpstr>DISTRIBUTION</vt:lpstr>
      <vt:lpstr>CHALLENGES</vt:lpstr>
      <vt:lpstr>CHALLENGES</vt:lpstr>
      <vt:lpstr>PERPECTIVES</vt:lpstr>
      <vt:lpstr>PERPECTIVES</vt:lpstr>
      <vt:lpstr>Diapositive 22</vt:lpstr>
      <vt:lpstr>²</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JUNCAO TECHNOLOGY DEMONSTRATION FARMER </dc:title>
  <dc:creator>ASUS</dc:creator>
  <cp:lastModifiedBy>ASUS</cp:lastModifiedBy>
  <cp:revision>156</cp:revision>
  <dcterms:created xsi:type="dcterms:W3CDTF">2023-11-21T11:35:38Z</dcterms:created>
  <dcterms:modified xsi:type="dcterms:W3CDTF">2023-12-12T08:21:48Z</dcterms:modified>
</cp:coreProperties>
</file>