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145706293" r:id="rId2"/>
    <p:sldId id="256" r:id="rId3"/>
    <p:sldId id="2145706295" r:id="rId4"/>
    <p:sldId id="372" r:id="rId5"/>
    <p:sldId id="2145706248" r:id="rId6"/>
    <p:sldId id="2145706249" r:id="rId7"/>
    <p:sldId id="2145706244" r:id="rId8"/>
    <p:sldId id="282" r:id="rId9"/>
    <p:sldId id="258" r:id="rId10"/>
    <p:sldId id="292" r:id="rId11"/>
    <p:sldId id="257" r:id="rId12"/>
    <p:sldId id="2145706280" r:id="rId13"/>
    <p:sldId id="290" r:id="rId14"/>
    <p:sldId id="291" r:id="rId15"/>
    <p:sldId id="2145706273" r:id="rId16"/>
    <p:sldId id="2145706275" r:id="rId17"/>
    <p:sldId id="2145706257" r:id="rId18"/>
    <p:sldId id="2145706179" r:id="rId19"/>
    <p:sldId id="2145706299" r:id="rId20"/>
    <p:sldId id="2145706298" r:id="rId21"/>
    <p:sldId id="2145706274" r:id="rId22"/>
    <p:sldId id="2145706278" r:id="rId23"/>
    <p:sldId id="2145706296" r:id="rId24"/>
    <p:sldId id="2145706297" r:id="rId25"/>
    <p:sldId id="371" r:id="rId26"/>
    <p:sldId id="2145706284" r:id="rId27"/>
    <p:sldId id="2145706285" r:id="rId28"/>
    <p:sldId id="314" r:id="rId29"/>
    <p:sldId id="2145706286" r:id="rId30"/>
    <p:sldId id="374" r:id="rId31"/>
    <p:sldId id="2958" r:id="rId32"/>
    <p:sldId id="2145706283" r:id="rId33"/>
    <p:sldId id="695" r:id="rId34"/>
    <p:sldId id="696" r:id="rId35"/>
    <p:sldId id="316" r:id="rId36"/>
    <p:sldId id="318" r:id="rId37"/>
    <p:sldId id="319" r:id="rId38"/>
    <p:sldId id="293" r:id="rId39"/>
    <p:sldId id="277" r:id="rId40"/>
    <p:sldId id="338" r:id="rId41"/>
    <p:sldId id="26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F372F2-2C75-424A-B412-B573AD30EA5B}" v="127" dt="2023-03-28T09:32:49.5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li Lehohla" userId="f61e345c13410902" providerId="LiveId" clId="{17F372F2-2C75-424A-B412-B573AD30EA5B}"/>
    <pc:docChg chg="undo custSel addSld delSld modSld sldOrd">
      <pc:chgData name="Pali Lehohla" userId="f61e345c13410902" providerId="LiveId" clId="{17F372F2-2C75-424A-B412-B573AD30EA5B}" dt="2023-03-28T09:35:15.696" v="2556" actId="47"/>
      <pc:docMkLst>
        <pc:docMk/>
      </pc:docMkLst>
      <pc:sldChg chg="del">
        <pc:chgData name="Pali Lehohla" userId="f61e345c13410902" providerId="LiveId" clId="{17F372F2-2C75-424A-B412-B573AD30EA5B}" dt="2023-03-27T18:33:04.544" v="380" actId="47"/>
        <pc:sldMkLst>
          <pc:docMk/>
          <pc:sldMk cId="1182041565" sldId="256"/>
        </pc:sldMkLst>
      </pc:sldChg>
      <pc:sldChg chg="addSp delSp modSp add mod setBg">
        <pc:chgData name="Pali Lehohla" userId="f61e345c13410902" providerId="LiveId" clId="{17F372F2-2C75-424A-B412-B573AD30EA5B}" dt="2023-03-27T21:59:09.213" v="1530" actId="14100"/>
        <pc:sldMkLst>
          <pc:docMk/>
          <pc:sldMk cId="4043319744" sldId="256"/>
        </pc:sldMkLst>
        <pc:spChg chg="mod">
          <ac:chgData name="Pali Lehohla" userId="f61e345c13410902" providerId="LiveId" clId="{17F372F2-2C75-424A-B412-B573AD30EA5B}" dt="2023-03-27T21:07:01.833" v="1176" actId="1076"/>
          <ac:spMkLst>
            <pc:docMk/>
            <pc:sldMk cId="4043319744" sldId="256"/>
            <ac:spMk id="2" creationId="{561EFE92-6717-1E65-D113-D2EC57ED6348}"/>
          </ac:spMkLst>
        </pc:spChg>
        <pc:spChg chg="mod">
          <ac:chgData name="Pali Lehohla" userId="f61e345c13410902" providerId="LiveId" clId="{17F372F2-2C75-424A-B412-B573AD30EA5B}" dt="2023-03-27T21:59:09.213" v="1530" actId="14100"/>
          <ac:spMkLst>
            <pc:docMk/>
            <pc:sldMk cId="4043319744" sldId="256"/>
            <ac:spMk id="3" creationId="{B783A539-23D7-F3D9-4FC2-C5D8A406B0BE}"/>
          </ac:spMkLst>
        </pc:spChg>
        <pc:spChg chg="add">
          <ac:chgData name="Pali Lehohla" userId="f61e345c13410902" providerId="LiveId" clId="{17F372F2-2C75-424A-B412-B573AD30EA5B}" dt="2023-03-27T18:35:14.451" v="388" actId="26606"/>
          <ac:spMkLst>
            <pc:docMk/>
            <pc:sldMk cId="4043319744" sldId="256"/>
            <ac:spMk id="6" creationId="{27427488-068E-4B55-AC8D-CD070B8CD46D}"/>
          </ac:spMkLst>
        </pc:spChg>
        <pc:spChg chg="add del">
          <ac:chgData name="Pali Lehohla" userId="f61e345c13410902" providerId="LiveId" clId="{17F372F2-2C75-424A-B412-B573AD30EA5B}" dt="2023-03-27T18:35:02.524" v="385" actId="26606"/>
          <ac:spMkLst>
            <pc:docMk/>
            <pc:sldMk cId="4043319744" sldId="256"/>
            <ac:spMk id="8" creationId="{C27D7A02-907B-496F-BA7E-AA3780733CA7}"/>
          </ac:spMkLst>
        </pc:spChg>
        <pc:spChg chg="add del">
          <ac:chgData name="Pali Lehohla" userId="f61e345c13410902" providerId="LiveId" clId="{17F372F2-2C75-424A-B412-B573AD30EA5B}" dt="2023-03-27T18:34:48.524" v="383" actId="26606"/>
          <ac:spMkLst>
            <pc:docMk/>
            <pc:sldMk cId="4043319744" sldId="256"/>
            <ac:spMk id="9" creationId="{E91DC736-0EF8-4F87-9146-EBF1D2EE4D3D}"/>
          </ac:spMkLst>
        </pc:spChg>
        <pc:spChg chg="add del">
          <ac:chgData name="Pali Lehohla" userId="f61e345c13410902" providerId="LiveId" clId="{17F372F2-2C75-424A-B412-B573AD30EA5B}" dt="2023-03-27T18:35:02.524" v="385" actId="26606"/>
          <ac:spMkLst>
            <pc:docMk/>
            <pc:sldMk cId="4043319744" sldId="256"/>
            <ac:spMk id="10" creationId="{0FBA5268-0AE7-4CAD-9537-D0EB09E76406}"/>
          </ac:spMkLst>
        </pc:spChg>
        <pc:spChg chg="add del">
          <ac:chgData name="Pali Lehohla" userId="f61e345c13410902" providerId="LiveId" clId="{17F372F2-2C75-424A-B412-B573AD30EA5B}" dt="2023-03-27T18:34:48.524" v="383" actId="26606"/>
          <ac:spMkLst>
            <pc:docMk/>
            <pc:sldMk cId="4043319744" sldId="256"/>
            <ac:spMk id="11" creationId="{097CD68E-23E3-4007-8847-CD0944C4F7BE}"/>
          </ac:spMkLst>
        </pc:spChg>
        <pc:spChg chg="add del">
          <ac:chgData name="Pali Lehohla" userId="f61e345c13410902" providerId="LiveId" clId="{17F372F2-2C75-424A-B412-B573AD30EA5B}" dt="2023-03-27T18:35:02.524" v="385" actId="26606"/>
          <ac:spMkLst>
            <pc:docMk/>
            <pc:sldMk cId="4043319744" sldId="256"/>
            <ac:spMk id="12" creationId="{088D065B-39DA-4077-B9CF-E489CE4C0169}"/>
          </ac:spMkLst>
        </pc:spChg>
        <pc:spChg chg="add del">
          <ac:chgData name="Pali Lehohla" userId="f61e345c13410902" providerId="LiveId" clId="{17F372F2-2C75-424A-B412-B573AD30EA5B}" dt="2023-03-27T18:34:48.524" v="383" actId="26606"/>
          <ac:spMkLst>
            <pc:docMk/>
            <pc:sldMk cId="4043319744" sldId="256"/>
            <ac:spMk id="13" creationId="{AF2F604E-43BE-4DC3-B983-E071523364F8}"/>
          </ac:spMkLst>
        </pc:spChg>
        <pc:spChg chg="add del">
          <ac:chgData name="Pali Lehohla" userId="f61e345c13410902" providerId="LiveId" clId="{17F372F2-2C75-424A-B412-B573AD30EA5B}" dt="2023-03-27T18:34:48.524" v="383" actId="26606"/>
          <ac:spMkLst>
            <pc:docMk/>
            <pc:sldMk cId="4043319744" sldId="256"/>
            <ac:spMk id="15" creationId="{08C9B587-E65E-4B52-B37C-ABEBB6E87928}"/>
          </ac:spMkLst>
        </pc:spChg>
        <pc:spChg chg="add del">
          <ac:chgData name="Pali Lehohla" userId="f61e345c13410902" providerId="LiveId" clId="{17F372F2-2C75-424A-B412-B573AD30EA5B}" dt="2023-03-27T18:35:08.512" v="387" actId="26606"/>
          <ac:spMkLst>
            <pc:docMk/>
            <pc:sldMk cId="4043319744" sldId="256"/>
            <ac:spMk id="19" creationId="{73A25D70-4A55-4F72-B9C5-A69CDBF4DB42}"/>
          </ac:spMkLst>
        </pc:spChg>
        <pc:spChg chg="add del">
          <ac:chgData name="Pali Lehohla" userId="f61e345c13410902" providerId="LiveId" clId="{17F372F2-2C75-424A-B412-B573AD30EA5B}" dt="2023-03-27T18:35:08.512" v="387" actId="26606"/>
          <ac:spMkLst>
            <pc:docMk/>
            <pc:sldMk cId="4043319744" sldId="256"/>
            <ac:spMk id="25" creationId="{54957100-6D8B-4161-9F2F-C0A949EC84C4}"/>
          </ac:spMkLst>
        </pc:spChg>
        <pc:spChg chg="add del">
          <ac:chgData name="Pali Lehohla" userId="f61e345c13410902" providerId="LiveId" clId="{17F372F2-2C75-424A-B412-B573AD30EA5B}" dt="2023-03-27T18:35:08.512" v="387" actId="26606"/>
          <ac:spMkLst>
            <pc:docMk/>
            <pc:sldMk cId="4043319744" sldId="256"/>
            <ac:spMk id="26" creationId="{0BD8B065-EE51-4AE2-A94C-86249998FD7B}"/>
          </ac:spMkLst>
        </pc:spChg>
        <pc:spChg chg="add">
          <ac:chgData name="Pali Lehohla" userId="f61e345c13410902" providerId="LiveId" clId="{17F372F2-2C75-424A-B412-B573AD30EA5B}" dt="2023-03-27T18:35:14.451" v="388" actId="26606"/>
          <ac:spMkLst>
            <pc:docMk/>
            <pc:sldMk cId="4043319744" sldId="256"/>
            <ac:spMk id="30" creationId="{6822B5A5-A76C-4DCB-9522-E70E2E230CBE}"/>
          </ac:spMkLst>
        </pc:spChg>
        <pc:spChg chg="add">
          <ac:chgData name="Pali Lehohla" userId="f61e345c13410902" providerId="LiveId" clId="{17F372F2-2C75-424A-B412-B573AD30EA5B}" dt="2023-03-27T18:35:14.451" v="388" actId="26606"/>
          <ac:spMkLst>
            <pc:docMk/>
            <pc:sldMk cId="4043319744" sldId="256"/>
            <ac:spMk id="31" creationId="{A20AF199-99C2-4569-9CAF-24514AE5E82A}"/>
          </ac:spMkLst>
        </pc:spChg>
        <pc:grpChg chg="add">
          <ac:chgData name="Pali Lehohla" userId="f61e345c13410902" providerId="LiveId" clId="{17F372F2-2C75-424A-B412-B573AD30EA5B}" dt="2023-03-27T18:35:14.451" v="388" actId="26606"/>
          <ac:grpSpMkLst>
            <pc:docMk/>
            <pc:sldMk cId="4043319744" sldId="256"/>
            <ac:grpSpMk id="7" creationId="{709F4FC9-790F-4F97-8EE4-312CE916E8E1}"/>
          </ac:grpSpMkLst>
        </pc:grpChg>
        <pc:grpChg chg="add del">
          <ac:chgData name="Pali Lehohla" userId="f61e345c13410902" providerId="LiveId" clId="{17F372F2-2C75-424A-B412-B573AD30EA5B}" dt="2023-03-27T18:35:08.512" v="387" actId="26606"/>
          <ac:grpSpMkLst>
            <pc:docMk/>
            <pc:sldMk cId="4043319744" sldId="256"/>
            <ac:grpSpMk id="14" creationId="{18999293-B054-4B57-A26F-D04C2BB11338}"/>
          </ac:grpSpMkLst>
        </pc:grpChg>
        <pc:grpChg chg="add del">
          <ac:chgData name="Pali Lehohla" userId="f61e345c13410902" providerId="LiveId" clId="{17F372F2-2C75-424A-B412-B573AD30EA5B}" dt="2023-03-27T18:35:08.512" v="387" actId="26606"/>
          <ac:grpSpMkLst>
            <pc:docMk/>
            <pc:sldMk cId="4043319744" sldId="256"/>
            <ac:grpSpMk id="20" creationId="{761945C4-D997-42F3-B59A-984CF0066715}"/>
          </ac:grpSpMkLst>
        </pc:grpChg>
        <pc:picChg chg="add del">
          <ac:chgData name="Pali Lehohla" userId="f61e345c13410902" providerId="LiveId" clId="{17F372F2-2C75-424A-B412-B573AD30EA5B}" dt="2023-03-27T18:34:48.524" v="383" actId="26606"/>
          <ac:picMkLst>
            <pc:docMk/>
            <pc:sldMk cId="4043319744" sldId="256"/>
            <ac:picMk id="5" creationId="{A11C0625-C568-E26F-4455-89984B455531}"/>
          </ac:picMkLst>
        </pc:picChg>
      </pc:sldChg>
      <pc:sldChg chg="ord">
        <pc:chgData name="Pali Lehohla" userId="f61e345c13410902" providerId="LiveId" clId="{17F372F2-2C75-424A-B412-B573AD30EA5B}" dt="2023-03-27T20:46:53.747" v="586"/>
        <pc:sldMkLst>
          <pc:docMk/>
          <pc:sldMk cId="2097932133" sldId="257"/>
        </pc:sldMkLst>
      </pc:sldChg>
      <pc:sldChg chg="ord">
        <pc:chgData name="Pali Lehohla" userId="f61e345c13410902" providerId="LiveId" clId="{17F372F2-2C75-424A-B412-B573AD30EA5B}" dt="2023-03-27T20:46:53.747" v="586"/>
        <pc:sldMkLst>
          <pc:docMk/>
          <pc:sldMk cId="2005178954" sldId="258"/>
        </pc:sldMkLst>
      </pc:sldChg>
      <pc:sldChg chg="del">
        <pc:chgData name="Pali Lehohla" userId="f61e345c13410902" providerId="LiveId" clId="{17F372F2-2C75-424A-B412-B573AD30EA5B}" dt="2023-03-27T15:18:44.928" v="0" actId="2696"/>
        <pc:sldMkLst>
          <pc:docMk/>
          <pc:sldMk cId="2275112033" sldId="259"/>
        </pc:sldMkLst>
      </pc:sldChg>
      <pc:sldChg chg="del">
        <pc:chgData name="Pali Lehohla" userId="f61e345c13410902" providerId="LiveId" clId="{17F372F2-2C75-424A-B412-B573AD30EA5B}" dt="2023-03-27T15:18:44.928" v="0" actId="2696"/>
        <pc:sldMkLst>
          <pc:docMk/>
          <pc:sldMk cId="4074128089" sldId="260"/>
        </pc:sldMkLst>
      </pc:sldChg>
      <pc:sldChg chg="del">
        <pc:chgData name="Pali Lehohla" userId="f61e345c13410902" providerId="LiveId" clId="{17F372F2-2C75-424A-B412-B573AD30EA5B}" dt="2023-03-27T15:18:44.928" v="0" actId="2696"/>
        <pc:sldMkLst>
          <pc:docMk/>
          <pc:sldMk cId="3781425901" sldId="261"/>
        </pc:sldMkLst>
      </pc:sldChg>
      <pc:sldChg chg="add">
        <pc:chgData name="Pali Lehohla" userId="f61e345c13410902" providerId="LiveId" clId="{17F372F2-2C75-424A-B412-B573AD30EA5B}" dt="2023-03-27T21:29:37.880" v="1504"/>
        <pc:sldMkLst>
          <pc:docMk/>
          <pc:sldMk cId="4074580024" sldId="265"/>
        </pc:sldMkLst>
      </pc:sldChg>
      <pc:sldChg chg="add">
        <pc:chgData name="Pali Lehohla" userId="f61e345c13410902" providerId="LiveId" clId="{17F372F2-2C75-424A-B412-B573AD30EA5B}" dt="2023-03-27T21:18:49.457" v="1260"/>
        <pc:sldMkLst>
          <pc:docMk/>
          <pc:sldMk cId="2219619588" sldId="277"/>
        </pc:sldMkLst>
      </pc:sldChg>
      <pc:sldChg chg="add del">
        <pc:chgData name="Pali Lehohla" userId="f61e345c13410902" providerId="LiveId" clId="{17F372F2-2C75-424A-B412-B573AD30EA5B}" dt="2023-03-27T15:38:01.865" v="369" actId="2696"/>
        <pc:sldMkLst>
          <pc:docMk/>
          <pc:sldMk cId="280762955" sldId="282"/>
        </pc:sldMkLst>
      </pc:sldChg>
      <pc:sldChg chg="modSp add mod ord">
        <pc:chgData name="Pali Lehohla" userId="f61e345c13410902" providerId="LiveId" clId="{17F372F2-2C75-424A-B412-B573AD30EA5B}" dt="2023-03-27T21:12:09.997" v="1218"/>
        <pc:sldMkLst>
          <pc:docMk/>
          <pc:sldMk cId="3561397681" sldId="282"/>
        </pc:sldMkLst>
        <pc:spChg chg="mod">
          <ac:chgData name="Pali Lehohla" userId="f61e345c13410902" providerId="LiveId" clId="{17F372F2-2C75-424A-B412-B573AD30EA5B}" dt="2023-03-27T20:52:43.749" v="844" actId="20577"/>
          <ac:spMkLst>
            <pc:docMk/>
            <pc:sldMk cId="3561397681" sldId="282"/>
            <ac:spMk id="44" creationId="{76B233AF-4A40-88F7-D2FA-8C087EFA48EB}"/>
          </ac:spMkLst>
        </pc:spChg>
      </pc:sldChg>
      <pc:sldChg chg="ord">
        <pc:chgData name="Pali Lehohla" userId="f61e345c13410902" providerId="LiveId" clId="{17F372F2-2C75-424A-B412-B573AD30EA5B}" dt="2023-03-27T20:46:53.747" v="586"/>
        <pc:sldMkLst>
          <pc:docMk/>
          <pc:sldMk cId="2199857556" sldId="290"/>
        </pc:sldMkLst>
      </pc:sldChg>
      <pc:sldChg chg="ord">
        <pc:chgData name="Pali Lehohla" userId="f61e345c13410902" providerId="LiveId" clId="{17F372F2-2C75-424A-B412-B573AD30EA5B}" dt="2023-03-27T20:46:53.747" v="586"/>
        <pc:sldMkLst>
          <pc:docMk/>
          <pc:sldMk cId="1525748221" sldId="291"/>
        </pc:sldMkLst>
      </pc:sldChg>
      <pc:sldChg chg="addSp modSp mod ord">
        <pc:chgData name="Pali Lehohla" userId="f61e345c13410902" providerId="LiveId" clId="{17F372F2-2C75-424A-B412-B573AD30EA5B}" dt="2023-03-27T20:46:53.747" v="586"/>
        <pc:sldMkLst>
          <pc:docMk/>
          <pc:sldMk cId="203212344" sldId="292"/>
        </pc:sldMkLst>
        <pc:spChg chg="add mod">
          <ac:chgData name="Pali Lehohla" userId="f61e345c13410902" providerId="LiveId" clId="{17F372F2-2C75-424A-B412-B573AD30EA5B}" dt="2023-03-27T15:21:15.567" v="73" actId="1076"/>
          <ac:spMkLst>
            <pc:docMk/>
            <pc:sldMk cId="203212344" sldId="292"/>
            <ac:spMk id="2" creationId="{A01EF8A5-1D24-25B2-0E23-105EBA7223CD}"/>
          </ac:spMkLst>
        </pc:spChg>
      </pc:sldChg>
      <pc:sldChg chg="del">
        <pc:chgData name="Pali Lehohla" userId="f61e345c13410902" providerId="LiveId" clId="{17F372F2-2C75-424A-B412-B573AD30EA5B}" dt="2023-03-27T18:33:00.183" v="379" actId="47"/>
        <pc:sldMkLst>
          <pc:docMk/>
          <pc:sldMk cId="1594679449" sldId="293"/>
        </pc:sldMkLst>
      </pc:sldChg>
      <pc:sldChg chg="modSp add mod">
        <pc:chgData name="Pali Lehohla" userId="f61e345c13410902" providerId="LiveId" clId="{17F372F2-2C75-424A-B412-B573AD30EA5B}" dt="2023-03-27T21:24:31.032" v="1499" actId="20577"/>
        <pc:sldMkLst>
          <pc:docMk/>
          <pc:sldMk cId="1630743108" sldId="293"/>
        </pc:sldMkLst>
        <pc:spChg chg="mod">
          <ac:chgData name="Pali Lehohla" userId="f61e345c13410902" providerId="LiveId" clId="{17F372F2-2C75-424A-B412-B573AD30EA5B}" dt="2023-03-27T21:24:31.032" v="1499" actId="20577"/>
          <ac:spMkLst>
            <pc:docMk/>
            <pc:sldMk cId="1630743108" sldId="293"/>
            <ac:spMk id="2" creationId="{844E9C3A-EB3D-48ED-B85F-A369952F0E69}"/>
          </ac:spMkLst>
        </pc:spChg>
        <pc:spChg chg="mod">
          <ac:chgData name="Pali Lehohla" userId="f61e345c13410902" providerId="LiveId" clId="{17F372F2-2C75-424A-B412-B573AD30EA5B}" dt="2023-03-27T21:18:49.514" v="1261" actId="27636"/>
          <ac:spMkLst>
            <pc:docMk/>
            <pc:sldMk cId="1630743108" sldId="293"/>
            <ac:spMk id="3" creationId="{C7BF0C9B-9281-4941-A12E-49D80B811C95}"/>
          </ac:spMkLst>
        </pc:spChg>
      </pc:sldChg>
      <pc:sldChg chg="modSp add mod ord">
        <pc:chgData name="Pali Lehohla" userId="f61e345c13410902" providerId="LiveId" clId="{17F372F2-2C75-424A-B412-B573AD30EA5B}" dt="2023-03-27T21:02:48.400" v="1017" actId="1076"/>
        <pc:sldMkLst>
          <pc:docMk/>
          <pc:sldMk cId="3446903390" sldId="314"/>
        </pc:sldMkLst>
        <pc:spChg chg="mod">
          <ac:chgData name="Pali Lehohla" userId="f61e345c13410902" providerId="LiveId" clId="{17F372F2-2C75-424A-B412-B573AD30EA5B}" dt="2023-03-27T21:02:48.400" v="1017" actId="1076"/>
          <ac:spMkLst>
            <pc:docMk/>
            <pc:sldMk cId="3446903390" sldId="314"/>
            <ac:spMk id="64" creationId="{745EC697-CA6D-4C80-A6F4-4B1F4E2102DD}"/>
          </ac:spMkLst>
        </pc:spChg>
        <pc:picChg chg="mod">
          <ac:chgData name="Pali Lehohla" userId="f61e345c13410902" providerId="LiveId" clId="{17F372F2-2C75-424A-B412-B573AD30EA5B}" dt="2023-03-27T21:02:24.290" v="1015" actId="14100"/>
          <ac:picMkLst>
            <pc:docMk/>
            <pc:sldMk cId="3446903390" sldId="314"/>
            <ac:picMk id="16" creationId="{09F4E009-94DE-4706-97C0-F284C2A66CF3}"/>
          </ac:picMkLst>
        </pc:picChg>
      </pc:sldChg>
      <pc:sldChg chg="modSp add mod">
        <pc:chgData name="Pali Lehohla" userId="f61e345c13410902" providerId="LiveId" clId="{17F372F2-2C75-424A-B412-B573AD30EA5B}" dt="2023-03-27T21:23:13.311" v="1478" actId="27636"/>
        <pc:sldMkLst>
          <pc:docMk/>
          <pc:sldMk cId="186366772" sldId="316"/>
        </pc:sldMkLst>
        <pc:spChg chg="mod">
          <ac:chgData name="Pali Lehohla" userId="f61e345c13410902" providerId="LiveId" clId="{17F372F2-2C75-424A-B412-B573AD30EA5B}" dt="2023-03-27T21:23:02.679" v="1475" actId="20577"/>
          <ac:spMkLst>
            <pc:docMk/>
            <pc:sldMk cId="186366772" sldId="316"/>
            <ac:spMk id="2" creationId="{FDF2CB8B-4AD8-4B31-AFA2-0E4A502072A9}"/>
          </ac:spMkLst>
        </pc:spChg>
        <pc:spChg chg="mod">
          <ac:chgData name="Pali Lehohla" userId="f61e345c13410902" providerId="LiveId" clId="{17F372F2-2C75-424A-B412-B573AD30EA5B}" dt="2023-03-27T21:23:13.311" v="1478" actId="27636"/>
          <ac:spMkLst>
            <pc:docMk/>
            <pc:sldMk cId="186366772" sldId="316"/>
            <ac:spMk id="3" creationId="{F2ED19A7-467C-4885-BE81-E794FD299E12}"/>
          </ac:spMkLst>
        </pc:spChg>
        <pc:picChg chg="mod">
          <ac:chgData name="Pali Lehohla" userId="f61e345c13410902" providerId="LiveId" clId="{17F372F2-2C75-424A-B412-B573AD30EA5B}" dt="2023-03-27T21:22:03.721" v="1394" actId="14100"/>
          <ac:picMkLst>
            <pc:docMk/>
            <pc:sldMk cId="186366772" sldId="316"/>
            <ac:picMk id="5" creationId="{0865BB77-4120-2BE3-D85F-687AA5EA140B}"/>
          </ac:picMkLst>
        </pc:picChg>
      </pc:sldChg>
      <pc:sldChg chg="modSp add mod">
        <pc:chgData name="Pali Lehohla" userId="f61e345c13410902" providerId="LiveId" clId="{17F372F2-2C75-424A-B412-B573AD30EA5B}" dt="2023-03-27T21:19:33.552" v="1312" actId="20577"/>
        <pc:sldMkLst>
          <pc:docMk/>
          <pc:sldMk cId="3828208171" sldId="318"/>
        </pc:sldMkLst>
        <pc:spChg chg="mod">
          <ac:chgData name="Pali Lehohla" userId="f61e345c13410902" providerId="LiveId" clId="{17F372F2-2C75-424A-B412-B573AD30EA5B}" dt="2023-03-27T21:19:33.552" v="1312" actId="20577"/>
          <ac:spMkLst>
            <pc:docMk/>
            <pc:sldMk cId="3828208171" sldId="318"/>
            <ac:spMk id="2" creationId="{844E9C3A-EB3D-48ED-B85F-A369952F0E69}"/>
          </ac:spMkLst>
        </pc:spChg>
      </pc:sldChg>
      <pc:sldChg chg="modSp add mod">
        <pc:chgData name="Pali Lehohla" userId="f61e345c13410902" providerId="LiveId" clId="{17F372F2-2C75-424A-B412-B573AD30EA5B}" dt="2023-03-27T21:20:39.413" v="1390" actId="20577"/>
        <pc:sldMkLst>
          <pc:docMk/>
          <pc:sldMk cId="818382486" sldId="319"/>
        </pc:sldMkLst>
        <pc:spChg chg="mod">
          <ac:chgData name="Pali Lehohla" userId="f61e345c13410902" providerId="LiveId" clId="{17F372F2-2C75-424A-B412-B573AD30EA5B}" dt="2023-03-27T21:20:39.413" v="1390" actId="20577"/>
          <ac:spMkLst>
            <pc:docMk/>
            <pc:sldMk cId="818382486" sldId="319"/>
            <ac:spMk id="2" creationId="{844E9C3A-EB3D-48ED-B85F-A369952F0E69}"/>
          </ac:spMkLst>
        </pc:spChg>
        <pc:spChg chg="mod">
          <ac:chgData name="Pali Lehohla" userId="f61e345c13410902" providerId="LiveId" clId="{17F372F2-2C75-424A-B412-B573AD30EA5B}" dt="2023-03-27T21:20:23.662" v="1385" actId="1076"/>
          <ac:spMkLst>
            <pc:docMk/>
            <pc:sldMk cId="818382486" sldId="319"/>
            <ac:spMk id="3" creationId="{C7BF0C9B-9281-4941-A12E-49D80B811C95}"/>
          </ac:spMkLst>
        </pc:spChg>
      </pc:sldChg>
      <pc:sldChg chg="add">
        <pc:chgData name="Pali Lehohla" userId="f61e345c13410902" providerId="LiveId" clId="{17F372F2-2C75-424A-B412-B573AD30EA5B}" dt="2023-03-27T21:18:49.457" v="1260"/>
        <pc:sldMkLst>
          <pc:docMk/>
          <pc:sldMk cId="2222548210" sldId="338"/>
        </pc:sldMkLst>
      </pc:sldChg>
      <pc:sldChg chg="addSp delSp modSp add mod ord">
        <pc:chgData name="Pali Lehohla" userId="f61e345c13410902" providerId="LiveId" clId="{17F372F2-2C75-424A-B412-B573AD30EA5B}" dt="2023-03-27T21:01:37.732" v="1008" actId="27636"/>
        <pc:sldMkLst>
          <pc:docMk/>
          <pc:sldMk cId="3423193009" sldId="371"/>
        </pc:sldMkLst>
        <pc:spChg chg="add mod">
          <ac:chgData name="Pali Lehohla" userId="f61e345c13410902" providerId="LiveId" clId="{17F372F2-2C75-424A-B412-B573AD30EA5B}" dt="2023-03-27T21:01:37.732" v="1008" actId="27636"/>
          <ac:spMkLst>
            <pc:docMk/>
            <pc:sldMk cId="3423193009" sldId="371"/>
            <ac:spMk id="8" creationId="{DF1B5FEE-9320-A560-3315-5121A8D30475}"/>
          </ac:spMkLst>
        </pc:spChg>
        <pc:spChg chg="del">
          <ac:chgData name="Pali Lehohla" userId="f61e345c13410902" providerId="LiveId" clId="{17F372F2-2C75-424A-B412-B573AD30EA5B}" dt="2023-03-27T20:53:57.040" v="868" actId="478"/>
          <ac:spMkLst>
            <pc:docMk/>
            <pc:sldMk cId="3423193009" sldId="371"/>
            <ac:spMk id="34" creationId="{26B8513C-5C4B-5A8D-4A6F-1CDED0D27D87}"/>
          </ac:spMkLst>
        </pc:spChg>
      </pc:sldChg>
      <pc:sldChg chg="add del">
        <pc:chgData name="Pali Lehohla" userId="f61e345c13410902" providerId="LiveId" clId="{17F372F2-2C75-424A-B412-B573AD30EA5B}" dt="2023-03-27T15:38:01.865" v="369" actId="2696"/>
        <pc:sldMkLst>
          <pc:docMk/>
          <pc:sldMk cId="1364727216" sldId="372"/>
        </pc:sldMkLst>
      </pc:sldChg>
      <pc:sldChg chg="addSp delSp modSp add mod ord">
        <pc:chgData name="Pali Lehohla" userId="f61e345c13410902" providerId="LiveId" clId="{17F372F2-2C75-424A-B412-B573AD30EA5B}" dt="2023-03-27T20:49:30.425" v="637" actId="1076"/>
        <pc:sldMkLst>
          <pc:docMk/>
          <pc:sldMk cId="3534636524" sldId="372"/>
        </pc:sldMkLst>
        <pc:spChg chg="del">
          <ac:chgData name="Pali Lehohla" userId="f61e345c13410902" providerId="LiveId" clId="{17F372F2-2C75-424A-B412-B573AD30EA5B}" dt="2023-03-27T20:49:06.257" v="634" actId="478"/>
          <ac:spMkLst>
            <pc:docMk/>
            <pc:sldMk cId="3534636524" sldId="372"/>
            <ac:spMk id="10" creationId="{423FBBFB-43EF-493A-3352-F965AFAB1347}"/>
          </ac:spMkLst>
        </pc:spChg>
        <pc:spChg chg="add mod">
          <ac:chgData name="Pali Lehohla" userId="f61e345c13410902" providerId="LiveId" clId="{17F372F2-2C75-424A-B412-B573AD30EA5B}" dt="2023-03-27T20:49:30.425" v="637" actId="1076"/>
          <ac:spMkLst>
            <pc:docMk/>
            <pc:sldMk cId="3534636524" sldId="372"/>
            <ac:spMk id="11" creationId="{C7BA7E89-D87E-4C6A-D339-0BAC426F90ED}"/>
          </ac:spMkLst>
        </pc:spChg>
      </pc:sldChg>
      <pc:sldChg chg="addSp modSp add mod ord">
        <pc:chgData name="Pali Lehohla" userId="f61e345c13410902" providerId="LiveId" clId="{17F372F2-2C75-424A-B412-B573AD30EA5B}" dt="2023-03-27T20:57:40.776" v="962" actId="20577"/>
        <pc:sldMkLst>
          <pc:docMk/>
          <pc:sldMk cId="0" sldId="374"/>
        </pc:sldMkLst>
        <pc:spChg chg="add mod">
          <ac:chgData name="Pali Lehohla" userId="f61e345c13410902" providerId="LiveId" clId="{17F372F2-2C75-424A-B412-B573AD30EA5B}" dt="2023-03-27T20:57:40.776" v="962" actId="20577"/>
          <ac:spMkLst>
            <pc:docMk/>
            <pc:sldMk cId="0" sldId="374"/>
            <ac:spMk id="5" creationId="{7A096BC6-0D56-1E85-870E-770648E604EA}"/>
          </ac:spMkLst>
        </pc:spChg>
      </pc:sldChg>
      <pc:sldChg chg="modSp add mod">
        <pc:chgData name="Pali Lehohla" userId="f61e345c13410902" providerId="LiveId" clId="{17F372F2-2C75-424A-B412-B573AD30EA5B}" dt="2023-03-27T21:18:23.581" v="1242" actId="20577"/>
        <pc:sldMkLst>
          <pc:docMk/>
          <pc:sldMk cId="2678706098" sldId="695"/>
        </pc:sldMkLst>
        <pc:spChg chg="mod">
          <ac:chgData name="Pali Lehohla" userId="f61e345c13410902" providerId="LiveId" clId="{17F372F2-2C75-424A-B412-B573AD30EA5B}" dt="2023-03-27T21:18:23.581" v="1242" actId="20577"/>
          <ac:spMkLst>
            <pc:docMk/>
            <pc:sldMk cId="2678706098" sldId="695"/>
            <ac:spMk id="5" creationId="{00000000-0000-0000-0000-000000000000}"/>
          </ac:spMkLst>
        </pc:spChg>
        <pc:spChg chg="mod">
          <ac:chgData name="Pali Lehohla" userId="f61e345c13410902" providerId="LiveId" clId="{17F372F2-2C75-424A-B412-B573AD30EA5B}" dt="2023-03-27T21:16:31.193" v="1222" actId="27636"/>
          <ac:spMkLst>
            <pc:docMk/>
            <pc:sldMk cId="2678706098" sldId="695"/>
            <ac:spMk id="7" creationId="{00000000-0000-0000-0000-000000000000}"/>
          </ac:spMkLst>
        </pc:spChg>
      </pc:sldChg>
      <pc:sldChg chg="modSp add mod">
        <pc:chgData name="Pali Lehohla" userId="f61e345c13410902" providerId="LiveId" clId="{17F372F2-2C75-424A-B412-B573AD30EA5B}" dt="2023-03-27T21:18:38.678" v="1259" actId="20577"/>
        <pc:sldMkLst>
          <pc:docMk/>
          <pc:sldMk cId="3689490021" sldId="696"/>
        </pc:sldMkLst>
        <pc:spChg chg="mod">
          <ac:chgData name="Pali Lehohla" userId="f61e345c13410902" providerId="LiveId" clId="{17F372F2-2C75-424A-B412-B573AD30EA5B}" dt="2023-03-27T21:18:38.678" v="1259" actId="20577"/>
          <ac:spMkLst>
            <pc:docMk/>
            <pc:sldMk cId="3689490021" sldId="696"/>
            <ac:spMk id="5" creationId="{00000000-0000-0000-0000-000000000000}"/>
          </ac:spMkLst>
        </pc:spChg>
        <pc:spChg chg="mod">
          <ac:chgData name="Pali Lehohla" userId="f61e345c13410902" providerId="LiveId" clId="{17F372F2-2C75-424A-B412-B573AD30EA5B}" dt="2023-03-27T21:16:31.205" v="1223" actId="27636"/>
          <ac:spMkLst>
            <pc:docMk/>
            <pc:sldMk cId="3689490021" sldId="696"/>
            <ac:spMk id="7" creationId="{00000000-0000-0000-0000-000000000000}"/>
          </ac:spMkLst>
        </pc:spChg>
      </pc:sldChg>
      <pc:sldChg chg="addSp modSp add mod ord">
        <pc:chgData name="Pali Lehohla" userId="f61e345c13410902" providerId="LiveId" clId="{17F372F2-2C75-424A-B412-B573AD30EA5B}" dt="2023-03-27T20:57:48.910" v="971" actId="20577"/>
        <pc:sldMkLst>
          <pc:docMk/>
          <pc:sldMk cId="3017986969" sldId="2958"/>
        </pc:sldMkLst>
        <pc:spChg chg="add mod">
          <ac:chgData name="Pali Lehohla" userId="f61e345c13410902" providerId="LiveId" clId="{17F372F2-2C75-424A-B412-B573AD30EA5B}" dt="2023-03-27T20:57:48.910" v="971" actId="20577"/>
          <ac:spMkLst>
            <pc:docMk/>
            <pc:sldMk cId="3017986969" sldId="2958"/>
            <ac:spMk id="3" creationId="{87F159BD-85D7-7D82-7A9F-1B62E0E16BB7}"/>
          </ac:spMkLst>
        </pc:spChg>
      </pc:sldChg>
      <pc:sldChg chg="add ord">
        <pc:chgData name="Pali Lehohla" userId="f61e345c13410902" providerId="LiveId" clId="{17F372F2-2C75-424A-B412-B573AD30EA5B}" dt="2023-03-28T07:29:37.803" v="1533"/>
        <pc:sldMkLst>
          <pc:docMk/>
          <pc:sldMk cId="2153318642" sldId="2145706179"/>
        </pc:sldMkLst>
      </pc:sldChg>
      <pc:sldChg chg="addSp delSp modSp add mod ord">
        <pc:chgData name="Pali Lehohla" userId="f61e345c13410902" providerId="LiveId" clId="{17F372F2-2C75-424A-B412-B573AD30EA5B}" dt="2023-03-27T20:51:27.394" v="760" actId="113"/>
        <pc:sldMkLst>
          <pc:docMk/>
          <pc:sldMk cId="1755166127" sldId="2145706244"/>
        </pc:sldMkLst>
        <pc:spChg chg="del">
          <ac:chgData name="Pali Lehohla" userId="f61e345c13410902" providerId="LiveId" clId="{17F372F2-2C75-424A-B412-B573AD30EA5B}" dt="2023-03-27T20:50:39.810" v="717" actId="478"/>
          <ac:spMkLst>
            <pc:docMk/>
            <pc:sldMk cId="1755166127" sldId="2145706244"/>
            <ac:spMk id="11" creationId="{4A73A443-175E-470E-7CFA-65BEE400F893}"/>
          </ac:spMkLst>
        </pc:spChg>
        <pc:spChg chg="add">
          <ac:chgData name="Pali Lehohla" userId="f61e345c13410902" providerId="LiveId" clId="{17F372F2-2C75-424A-B412-B573AD30EA5B}" dt="2023-03-27T20:50:41.713" v="718" actId="22"/>
          <ac:spMkLst>
            <pc:docMk/>
            <pc:sldMk cId="1755166127" sldId="2145706244"/>
            <ac:spMk id="12" creationId="{E05AE430-BB50-75E6-AC7F-9088809E59BA}"/>
          </ac:spMkLst>
        </pc:spChg>
        <pc:spChg chg="add mod">
          <ac:chgData name="Pali Lehohla" userId="f61e345c13410902" providerId="LiveId" clId="{17F372F2-2C75-424A-B412-B573AD30EA5B}" dt="2023-03-27T20:51:27.394" v="760" actId="113"/>
          <ac:spMkLst>
            <pc:docMk/>
            <pc:sldMk cId="1755166127" sldId="2145706244"/>
            <ac:spMk id="14" creationId="{FC5A1AD2-E713-C2AA-2054-3539A6CC24D3}"/>
          </ac:spMkLst>
        </pc:spChg>
        <pc:picChg chg="mod">
          <ac:chgData name="Pali Lehohla" userId="f61e345c13410902" providerId="LiveId" clId="{17F372F2-2C75-424A-B412-B573AD30EA5B}" dt="2023-03-27T20:50:56.707" v="720" actId="14100"/>
          <ac:picMkLst>
            <pc:docMk/>
            <pc:sldMk cId="1755166127" sldId="2145706244"/>
            <ac:picMk id="5" creationId="{7223AF78-B8FB-691E-752E-12D20E9228D8}"/>
          </ac:picMkLst>
        </pc:picChg>
      </pc:sldChg>
      <pc:sldChg chg="add del">
        <pc:chgData name="Pali Lehohla" userId="f61e345c13410902" providerId="LiveId" clId="{17F372F2-2C75-424A-B412-B573AD30EA5B}" dt="2023-03-27T15:38:01.865" v="369" actId="2696"/>
        <pc:sldMkLst>
          <pc:docMk/>
          <pc:sldMk cId="2213969526" sldId="2145706244"/>
        </pc:sldMkLst>
      </pc:sldChg>
      <pc:sldChg chg="modSp add del">
        <pc:chgData name="Pali Lehohla" userId="f61e345c13410902" providerId="LiveId" clId="{17F372F2-2C75-424A-B412-B573AD30EA5B}" dt="2023-03-27T15:38:01.865" v="369" actId="2696"/>
        <pc:sldMkLst>
          <pc:docMk/>
          <pc:sldMk cId="2106649829" sldId="2145706248"/>
        </pc:sldMkLst>
        <pc:spChg chg="mod">
          <ac:chgData name="Pali Lehohla" userId="f61e345c13410902" providerId="LiveId" clId="{17F372F2-2C75-424A-B412-B573AD30EA5B}" dt="2023-03-27T15:31:39.053" v="362" actId="1076"/>
          <ac:spMkLst>
            <pc:docMk/>
            <pc:sldMk cId="2106649829" sldId="2145706248"/>
            <ac:spMk id="7" creationId="{992B41B0-AFA5-13F7-0111-5114C351C57E}"/>
          </ac:spMkLst>
        </pc:spChg>
        <pc:spChg chg="mod">
          <ac:chgData name="Pali Lehohla" userId="f61e345c13410902" providerId="LiveId" clId="{17F372F2-2C75-424A-B412-B573AD30EA5B}" dt="2023-03-27T15:31:39.053" v="362" actId="1076"/>
          <ac:spMkLst>
            <pc:docMk/>
            <pc:sldMk cId="2106649829" sldId="2145706248"/>
            <ac:spMk id="8" creationId="{B14F04C2-AB35-3FC4-5963-860A5E13887A}"/>
          </ac:spMkLst>
        </pc:spChg>
        <pc:spChg chg="mod">
          <ac:chgData name="Pali Lehohla" userId="f61e345c13410902" providerId="LiveId" clId="{17F372F2-2C75-424A-B412-B573AD30EA5B}" dt="2023-03-27T15:31:39.053" v="362" actId="1076"/>
          <ac:spMkLst>
            <pc:docMk/>
            <pc:sldMk cId="2106649829" sldId="2145706248"/>
            <ac:spMk id="9" creationId="{D9B8A327-09D4-A382-B310-63104474C7B0}"/>
          </ac:spMkLst>
        </pc:spChg>
        <pc:grpChg chg="mod">
          <ac:chgData name="Pali Lehohla" userId="f61e345c13410902" providerId="LiveId" clId="{17F372F2-2C75-424A-B412-B573AD30EA5B}" dt="2023-03-27T15:31:39.053" v="362" actId="1076"/>
          <ac:grpSpMkLst>
            <pc:docMk/>
            <pc:sldMk cId="2106649829" sldId="2145706248"/>
            <ac:grpSpMk id="6" creationId="{104A078D-8BB1-8AE6-49F1-5D012DEE0546}"/>
          </ac:grpSpMkLst>
        </pc:grpChg>
      </pc:sldChg>
      <pc:sldChg chg="addSp delSp modSp add mod ord">
        <pc:chgData name="Pali Lehohla" userId="f61e345c13410902" providerId="LiveId" clId="{17F372F2-2C75-424A-B412-B573AD30EA5B}" dt="2023-03-27T20:49:56.867" v="642" actId="1076"/>
        <pc:sldMkLst>
          <pc:docMk/>
          <pc:sldMk cId="3010282047" sldId="2145706248"/>
        </pc:sldMkLst>
        <pc:spChg chg="del">
          <ac:chgData name="Pali Lehohla" userId="f61e345c13410902" providerId="LiveId" clId="{17F372F2-2C75-424A-B412-B573AD30EA5B}" dt="2023-03-27T20:49:44.282" v="638" actId="478"/>
          <ac:spMkLst>
            <pc:docMk/>
            <pc:sldMk cId="3010282047" sldId="2145706248"/>
            <ac:spMk id="10" creationId="{5BE474C3-F36B-6966-A636-966A4D28FCC3}"/>
          </ac:spMkLst>
        </pc:spChg>
        <pc:spChg chg="add mod">
          <ac:chgData name="Pali Lehohla" userId="f61e345c13410902" providerId="LiveId" clId="{17F372F2-2C75-424A-B412-B573AD30EA5B}" dt="2023-03-27T20:49:56.867" v="642" actId="1076"/>
          <ac:spMkLst>
            <pc:docMk/>
            <pc:sldMk cId="3010282047" sldId="2145706248"/>
            <ac:spMk id="12" creationId="{1D33172A-74D9-1CE3-2C13-6AA9B39958E9}"/>
          </ac:spMkLst>
        </pc:spChg>
      </pc:sldChg>
      <pc:sldChg chg="add del">
        <pc:chgData name="Pali Lehohla" userId="f61e345c13410902" providerId="LiveId" clId="{17F372F2-2C75-424A-B412-B573AD30EA5B}" dt="2023-03-27T15:38:01.865" v="369" actId="2696"/>
        <pc:sldMkLst>
          <pc:docMk/>
          <pc:sldMk cId="1608625907" sldId="2145706249"/>
        </pc:sldMkLst>
      </pc:sldChg>
      <pc:sldChg chg="addSp delSp modSp add mod ord">
        <pc:chgData name="Pali Lehohla" userId="f61e345c13410902" providerId="LiveId" clId="{17F372F2-2C75-424A-B412-B573AD30EA5B}" dt="2023-03-27T20:50:30.876" v="716" actId="113"/>
        <pc:sldMkLst>
          <pc:docMk/>
          <pc:sldMk cId="3622283390" sldId="2145706249"/>
        </pc:sldMkLst>
        <pc:spChg chg="add del mod">
          <ac:chgData name="Pali Lehohla" userId="f61e345c13410902" providerId="LiveId" clId="{17F372F2-2C75-424A-B412-B573AD30EA5B}" dt="2023-03-27T20:50:30.876" v="716" actId="113"/>
          <ac:spMkLst>
            <pc:docMk/>
            <pc:sldMk cId="3622283390" sldId="2145706249"/>
            <ac:spMk id="3" creationId="{00000000-0000-0000-0000-000000000000}"/>
          </ac:spMkLst>
        </pc:spChg>
        <pc:spChg chg="add del mod">
          <ac:chgData name="Pali Lehohla" userId="f61e345c13410902" providerId="LiveId" clId="{17F372F2-2C75-424A-B412-B573AD30EA5B}" dt="2023-03-27T20:50:08.178" v="644" actId="478"/>
          <ac:spMkLst>
            <pc:docMk/>
            <pc:sldMk cId="3622283390" sldId="2145706249"/>
            <ac:spMk id="8" creationId="{49F38F94-2870-2288-1A24-7C13D3409FB0}"/>
          </ac:spMkLst>
        </pc:spChg>
      </pc:sldChg>
      <pc:sldChg chg="add">
        <pc:chgData name="Pali Lehohla" userId="f61e345c13410902" providerId="LiveId" clId="{17F372F2-2C75-424A-B412-B573AD30EA5B}" dt="2023-03-27T21:14:29.708" v="1220"/>
        <pc:sldMkLst>
          <pc:docMk/>
          <pc:sldMk cId="583999783" sldId="2145706257"/>
        </pc:sldMkLst>
      </pc:sldChg>
      <pc:sldChg chg="modSp add mod modAnim">
        <pc:chgData name="Pali Lehohla" userId="f61e345c13410902" providerId="LiveId" clId="{17F372F2-2C75-424A-B412-B573AD30EA5B}" dt="2023-03-28T09:35:09.996" v="2555" actId="20577"/>
        <pc:sldMkLst>
          <pc:docMk/>
          <pc:sldMk cId="1804530369" sldId="2145706273"/>
        </pc:sldMkLst>
        <pc:spChg chg="mod">
          <ac:chgData name="Pali Lehohla" userId="f61e345c13410902" providerId="LiveId" clId="{17F372F2-2C75-424A-B412-B573AD30EA5B}" dt="2023-03-28T09:35:09.996" v="2555" actId="20577"/>
          <ac:spMkLst>
            <pc:docMk/>
            <pc:sldMk cId="1804530369" sldId="2145706273"/>
            <ac:spMk id="2" creationId="{F3ACC6E9-9993-1CD1-741A-4073746AEA9F}"/>
          </ac:spMkLst>
        </pc:spChg>
        <pc:spChg chg="mod">
          <ac:chgData name="Pali Lehohla" userId="f61e345c13410902" providerId="LiveId" clId="{17F372F2-2C75-424A-B412-B573AD30EA5B}" dt="2023-03-28T09:32:33.416" v="2128" actId="20577"/>
          <ac:spMkLst>
            <pc:docMk/>
            <pc:sldMk cId="1804530369" sldId="2145706273"/>
            <ac:spMk id="4" creationId="{7AEDE969-F2A3-A5B1-3ECC-6272872FB92D}"/>
          </ac:spMkLst>
        </pc:spChg>
        <pc:spChg chg="mod">
          <ac:chgData name="Pali Lehohla" userId="f61e345c13410902" providerId="LiveId" clId="{17F372F2-2C75-424A-B412-B573AD30EA5B}" dt="2023-03-28T09:33:36.389" v="2267" actId="20577"/>
          <ac:spMkLst>
            <pc:docMk/>
            <pc:sldMk cId="1804530369" sldId="2145706273"/>
            <ac:spMk id="5" creationId="{4B6081B0-1433-B14B-E135-27AABFE0D8EF}"/>
          </ac:spMkLst>
        </pc:spChg>
        <pc:spChg chg="mod">
          <ac:chgData name="Pali Lehohla" userId="f61e345c13410902" providerId="LiveId" clId="{17F372F2-2C75-424A-B412-B573AD30EA5B}" dt="2023-03-28T09:34:38.580" v="2442" actId="20577"/>
          <ac:spMkLst>
            <pc:docMk/>
            <pc:sldMk cId="1804530369" sldId="2145706273"/>
            <ac:spMk id="9" creationId="{8B68E3B1-51FB-B235-A36D-4C671F15044E}"/>
          </ac:spMkLst>
        </pc:spChg>
        <pc:spChg chg="mod">
          <ac:chgData name="Pali Lehohla" userId="f61e345c13410902" providerId="LiveId" clId="{17F372F2-2C75-424A-B412-B573AD30EA5B}" dt="2023-03-28T09:33:01.990" v="2174" actId="20577"/>
          <ac:spMkLst>
            <pc:docMk/>
            <pc:sldMk cId="1804530369" sldId="2145706273"/>
            <ac:spMk id="11" creationId="{472DA97E-82E5-D2FC-2629-2FAF69478ED0}"/>
          </ac:spMkLst>
        </pc:spChg>
        <pc:spChg chg="mod">
          <ac:chgData name="Pali Lehohla" userId="f61e345c13410902" providerId="LiveId" clId="{17F372F2-2C75-424A-B412-B573AD30EA5B}" dt="2023-03-28T09:33:49.010" v="2331" actId="20577"/>
          <ac:spMkLst>
            <pc:docMk/>
            <pc:sldMk cId="1804530369" sldId="2145706273"/>
            <ac:spMk id="12" creationId="{C58AAC8C-9DF0-8711-69A9-E017ED45D9E0}"/>
          </ac:spMkLst>
        </pc:spChg>
        <pc:spChg chg="mod">
          <ac:chgData name="Pali Lehohla" userId="f61e345c13410902" providerId="LiveId" clId="{17F372F2-2C75-424A-B412-B573AD30EA5B}" dt="2023-03-28T09:32:49.555" v="2165" actId="20577"/>
          <ac:spMkLst>
            <pc:docMk/>
            <pc:sldMk cId="1804530369" sldId="2145706273"/>
            <ac:spMk id="44" creationId="{964852F0-CB50-6508-DFC3-4EA1601F6A90}"/>
          </ac:spMkLst>
        </pc:spChg>
        <pc:spChg chg="mod">
          <ac:chgData name="Pali Lehohla" userId="f61e345c13410902" providerId="LiveId" clId="{17F372F2-2C75-424A-B412-B573AD30EA5B}" dt="2023-03-28T09:32:00.649" v="2107" actId="20577"/>
          <ac:spMkLst>
            <pc:docMk/>
            <pc:sldMk cId="1804530369" sldId="2145706273"/>
            <ac:spMk id="86" creationId="{62691B13-520B-FB78-F246-0BAB220C28F0}"/>
          </ac:spMkLst>
        </pc:spChg>
        <pc:spChg chg="mod">
          <ac:chgData name="Pali Lehohla" userId="f61e345c13410902" providerId="LiveId" clId="{17F372F2-2C75-424A-B412-B573AD30EA5B}" dt="2023-03-28T09:33:08.364" v="2181" actId="20577"/>
          <ac:spMkLst>
            <pc:docMk/>
            <pc:sldMk cId="1804530369" sldId="2145706273"/>
            <ac:spMk id="87" creationId="{F68D6647-57E8-9525-85D4-1CD7F1623468}"/>
          </ac:spMkLst>
        </pc:spChg>
        <pc:spChg chg="mod">
          <ac:chgData name="Pali Lehohla" userId="f61e345c13410902" providerId="LiveId" clId="{17F372F2-2C75-424A-B412-B573AD30EA5B}" dt="2023-03-28T09:32:15.870" v="2113" actId="14100"/>
          <ac:spMkLst>
            <pc:docMk/>
            <pc:sldMk cId="1804530369" sldId="2145706273"/>
            <ac:spMk id="88" creationId="{02D52390-62DF-EF73-4E53-E3FF425C817F}"/>
          </ac:spMkLst>
        </pc:spChg>
      </pc:sldChg>
      <pc:sldChg chg="add del">
        <pc:chgData name="Pali Lehohla" userId="f61e345c13410902" providerId="LiveId" clId="{17F372F2-2C75-424A-B412-B573AD30EA5B}" dt="2023-03-27T20:42:22.555" v="531" actId="2696"/>
        <pc:sldMkLst>
          <pc:docMk/>
          <pc:sldMk cId="1992014773" sldId="2145706274"/>
        </pc:sldMkLst>
      </pc:sldChg>
      <pc:sldChg chg="delSp modSp add mod">
        <pc:chgData name="Pali Lehohla" userId="f61e345c13410902" providerId="LiveId" clId="{17F372F2-2C75-424A-B412-B573AD30EA5B}" dt="2023-03-27T21:01:05.835" v="1001" actId="1076"/>
        <pc:sldMkLst>
          <pc:docMk/>
          <pc:sldMk cId="2699397717" sldId="2145706274"/>
        </pc:sldMkLst>
        <pc:spChg chg="mod">
          <ac:chgData name="Pali Lehohla" userId="f61e345c13410902" providerId="LiveId" clId="{17F372F2-2C75-424A-B412-B573AD30EA5B}" dt="2023-03-27T21:00:51.826" v="999" actId="1076"/>
          <ac:spMkLst>
            <pc:docMk/>
            <pc:sldMk cId="2699397717" sldId="2145706274"/>
            <ac:spMk id="2" creationId="{96C66284-703A-4C51-A6BB-E9CA5CBC76EB}"/>
          </ac:spMkLst>
        </pc:spChg>
        <pc:spChg chg="mod">
          <ac:chgData name="Pali Lehohla" userId="f61e345c13410902" providerId="LiveId" clId="{17F372F2-2C75-424A-B412-B573AD30EA5B}" dt="2023-03-27T21:00:41.869" v="997" actId="1076"/>
          <ac:spMkLst>
            <pc:docMk/>
            <pc:sldMk cId="2699397717" sldId="2145706274"/>
            <ac:spMk id="3" creationId="{BF80A428-4114-57BE-86DE-665958B5D436}"/>
          </ac:spMkLst>
        </pc:spChg>
        <pc:spChg chg="mod">
          <ac:chgData name="Pali Lehohla" userId="f61e345c13410902" providerId="LiveId" clId="{17F372F2-2C75-424A-B412-B573AD30EA5B}" dt="2023-03-27T21:00:23.123" v="995" actId="13926"/>
          <ac:spMkLst>
            <pc:docMk/>
            <pc:sldMk cId="2699397717" sldId="2145706274"/>
            <ac:spMk id="4" creationId="{4CF8FBCC-205B-736B-C330-248684085D82}"/>
          </ac:spMkLst>
        </pc:spChg>
        <pc:spChg chg="mod">
          <ac:chgData name="Pali Lehohla" userId="f61e345c13410902" providerId="LiveId" clId="{17F372F2-2C75-424A-B412-B573AD30EA5B}" dt="2023-03-27T21:01:05.835" v="1001" actId="1076"/>
          <ac:spMkLst>
            <pc:docMk/>
            <pc:sldMk cId="2699397717" sldId="2145706274"/>
            <ac:spMk id="5" creationId="{3E84FE0A-6BF7-453B-8DF6-6EA6F4E50AC9}"/>
          </ac:spMkLst>
        </pc:spChg>
        <pc:spChg chg="mod">
          <ac:chgData name="Pali Lehohla" userId="f61e345c13410902" providerId="LiveId" clId="{17F372F2-2C75-424A-B412-B573AD30EA5B}" dt="2023-03-27T21:01:00.882" v="1000" actId="1076"/>
          <ac:spMkLst>
            <pc:docMk/>
            <pc:sldMk cId="2699397717" sldId="2145706274"/>
            <ac:spMk id="6" creationId="{777507DA-6619-4B56-89DD-E7EDEF71E08F}"/>
          </ac:spMkLst>
        </pc:spChg>
        <pc:spChg chg="mod">
          <ac:chgData name="Pali Lehohla" userId="f61e345c13410902" providerId="LiveId" clId="{17F372F2-2C75-424A-B412-B573AD30EA5B}" dt="2023-03-27T21:00:37.644" v="996" actId="1076"/>
          <ac:spMkLst>
            <pc:docMk/>
            <pc:sldMk cId="2699397717" sldId="2145706274"/>
            <ac:spMk id="7" creationId="{0F1966B1-504C-F8F1-2B77-96BD18F686FA}"/>
          </ac:spMkLst>
        </pc:spChg>
        <pc:spChg chg="mod">
          <ac:chgData name="Pali Lehohla" userId="f61e345c13410902" providerId="LiveId" clId="{17F372F2-2C75-424A-B412-B573AD30EA5B}" dt="2023-03-27T21:00:48.683" v="998" actId="1076"/>
          <ac:spMkLst>
            <pc:docMk/>
            <pc:sldMk cId="2699397717" sldId="2145706274"/>
            <ac:spMk id="9" creationId="{6AB160DF-9B5B-4B43-8147-B2C0F17A31CC}"/>
          </ac:spMkLst>
        </pc:spChg>
        <pc:spChg chg="del mod">
          <ac:chgData name="Pali Lehohla" userId="f61e345c13410902" providerId="LiveId" clId="{17F372F2-2C75-424A-B412-B573AD30EA5B}" dt="2023-03-27T20:45:03.736" v="576" actId="478"/>
          <ac:spMkLst>
            <pc:docMk/>
            <pc:sldMk cId="2699397717" sldId="2145706274"/>
            <ac:spMk id="13" creationId="{DAF0B639-2672-EC65-5821-0F6ED61B7036}"/>
          </ac:spMkLst>
        </pc:spChg>
      </pc:sldChg>
      <pc:sldChg chg="add">
        <pc:chgData name="Pali Lehohla" userId="f61e345c13410902" providerId="LiveId" clId="{17F372F2-2C75-424A-B412-B573AD30EA5B}" dt="2023-03-27T21:13:49.758" v="1219"/>
        <pc:sldMkLst>
          <pc:docMk/>
          <pc:sldMk cId="588269932" sldId="2145706275"/>
        </pc:sldMkLst>
      </pc:sldChg>
      <pc:sldChg chg="add del">
        <pc:chgData name="Pali Lehohla" userId="f61e345c13410902" providerId="LiveId" clId="{17F372F2-2C75-424A-B412-B573AD30EA5B}" dt="2023-03-28T09:35:15.696" v="2556" actId="47"/>
        <pc:sldMkLst>
          <pc:docMk/>
          <pc:sldMk cId="3701164154" sldId="2145706276"/>
        </pc:sldMkLst>
      </pc:sldChg>
      <pc:sldChg chg="add del">
        <pc:chgData name="Pali Lehohla" userId="f61e345c13410902" providerId="LiveId" clId="{17F372F2-2C75-424A-B412-B573AD30EA5B}" dt="2023-03-27T20:42:22.555" v="531" actId="2696"/>
        <pc:sldMkLst>
          <pc:docMk/>
          <pc:sldMk cId="1845675666" sldId="2145706278"/>
        </pc:sldMkLst>
      </pc:sldChg>
      <pc:sldChg chg="delSp modSp add mod">
        <pc:chgData name="Pali Lehohla" userId="f61e345c13410902" providerId="LiveId" clId="{17F372F2-2C75-424A-B412-B573AD30EA5B}" dt="2023-03-27T21:01:23.655" v="1006" actId="20577"/>
        <pc:sldMkLst>
          <pc:docMk/>
          <pc:sldMk cId="2724587483" sldId="2145706278"/>
        </pc:sldMkLst>
        <pc:spChg chg="del">
          <ac:chgData name="Pali Lehohla" userId="f61e345c13410902" providerId="LiveId" clId="{17F372F2-2C75-424A-B412-B573AD30EA5B}" dt="2023-03-27T20:53:38.888" v="867" actId="478"/>
          <ac:spMkLst>
            <pc:docMk/>
            <pc:sldMk cId="2724587483" sldId="2145706278"/>
            <ac:spMk id="6" creationId="{4542F650-91E7-8DF6-693F-7205110BA5F7}"/>
          </ac:spMkLst>
        </pc:spChg>
        <pc:spChg chg="mod">
          <ac:chgData name="Pali Lehohla" userId="f61e345c13410902" providerId="LiveId" clId="{17F372F2-2C75-424A-B412-B573AD30EA5B}" dt="2023-03-27T21:01:23.655" v="1006" actId="20577"/>
          <ac:spMkLst>
            <pc:docMk/>
            <pc:sldMk cId="2724587483" sldId="2145706278"/>
            <ac:spMk id="6146" creationId="{752955F6-B0DD-4752-D6FA-C583B5407BF0}"/>
          </ac:spMkLst>
        </pc:spChg>
      </pc:sldChg>
      <pc:sldChg chg="add">
        <pc:chgData name="Pali Lehohla" userId="f61e345c13410902" providerId="LiveId" clId="{17F372F2-2C75-424A-B412-B573AD30EA5B}" dt="2023-03-27T21:11:19.236" v="1209"/>
        <pc:sldMkLst>
          <pc:docMk/>
          <pc:sldMk cId="1232224164" sldId="2145706280"/>
        </pc:sldMkLst>
      </pc:sldChg>
      <pc:sldChg chg="modSp add mod">
        <pc:chgData name="Pali Lehohla" userId="f61e345c13410902" providerId="LiveId" clId="{17F372F2-2C75-424A-B412-B573AD30EA5B}" dt="2023-03-27T21:09:24.332" v="1207" actId="20577"/>
        <pc:sldMkLst>
          <pc:docMk/>
          <pc:sldMk cId="852598555" sldId="2145706283"/>
        </pc:sldMkLst>
        <pc:spChg chg="mod">
          <ac:chgData name="Pali Lehohla" userId="f61e345c13410902" providerId="LiveId" clId="{17F372F2-2C75-424A-B412-B573AD30EA5B}" dt="2023-03-27T21:09:24.332" v="1207" actId="20577"/>
          <ac:spMkLst>
            <pc:docMk/>
            <pc:sldMk cId="852598555" sldId="2145706283"/>
            <ac:spMk id="2" creationId="{6477DF20-016C-1AC3-39D7-08F9B2C073E3}"/>
          </ac:spMkLst>
        </pc:spChg>
        <pc:spChg chg="mod">
          <ac:chgData name="Pali Lehohla" userId="f61e345c13410902" providerId="LiveId" clId="{17F372F2-2C75-424A-B412-B573AD30EA5B}" dt="2023-03-27T21:08:41.238" v="1182" actId="1076"/>
          <ac:spMkLst>
            <pc:docMk/>
            <pc:sldMk cId="852598555" sldId="2145706283"/>
            <ac:spMk id="7" creationId="{B96859C7-D057-CA58-43C3-4513A260F9AB}"/>
          </ac:spMkLst>
        </pc:spChg>
      </pc:sldChg>
      <pc:sldChg chg="modSp add mod">
        <pc:chgData name="Pali Lehohla" userId="f61e345c13410902" providerId="LiveId" clId="{17F372F2-2C75-424A-B412-B573AD30EA5B}" dt="2023-03-27T21:03:24.327" v="1019" actId="255"/>
        <pc:sldMkLst>
          <pc:docMk/>
          <pc:sldMk cId="485916351" sldId="2145706284"/>
        </pc:sldMkLst>
        <pc:spChg chg="mod">
          <ac:chgData name="Pali Lehohla" userId="f61e345c13410902" providerId="LiveId" clId="{17F372F2-2C75-424A-B412-B573AD30EA5B}" dt="2023-03-27T21:01:51.685" v="1009" actId="1076"/>
          <ac:spMkLst>
            <pc:docMk/>
            <pc:sldMk cId="485916351" sldId="2145706284"/>
            <ac:spMk id="4" creationId="{B4927B3B-36D1-4A0A-8AE8-47E93600C949}"/>
          </ac:spMkLst>
        </pc:spChg>
        <pc:spChg chg="mod">
          <ac:chgData name="Pali Lehohla" userId="f61e345c13410902" providerId="LiveId" clId="{17F372F2-2C75-424A-B412-B573AD30EA5B}" dt="2023-03-27T21:03:24.327" v="1019" actId="255"/>
          <ac:spMkLst>
            <pc:docMk/>
            <pc:sldMk cId="485916351" sldId="2145706284"/>
            <ac:spMk id="5" creationId="{58C215A7-59D8-42C2-9405-FCAB22E4B62F}"/>
          </ac:spMkLst>
        </pc:spChg>
      </pc:sldChg>
      <pc:sldChg chg="modSp add mod">
        <pc:chgData name="Pali Lehohla" userId="f61e345c13410902" providerId="LiveId" clId="{17F372F2-2C75-424A-B412-B573AD30EA5B}" dt="2023-03-27T21:03:04.884" v="1018" actId="255"/>
        <pc:sldMkLst>
          <pc:docMk/>
          <pc:sldMk cId="1740062452" sldId="2145706285"/>
        </pc:sldMkLst>
        <pc:spChg chg="mod">
          <ac:chgData name="Pali Lehohla" userId="f61e345c13410902" providerId="LiveId" clId="{17F372F2-2C75-424A-B412-B573AD30EA5B}" dt="2023-03-27T21:02:09.272" v="1011" actId="1076"/>
          <ac:spMkLst>
            <pc:docMk/>
            <pc:sldMk cId="1740062452" sldId="2145706285"/>
            <ac:spMk id="7" creationId="{C66F3275-8C49-42A6-8E4F-E10A89175188}"/>
          </ac:spMkLst>
        </pc:spChg>
        <pc:spChg chg="mod">
          <ac:chgData name="Pali Lehohla" userId="f61e345c13410902" providerId="LiveId" clId="{17F372F2-2C75-424A-B412-B573AD30EA5B}" dt="2023-03-27T21:03:04.884" v="1018" actId="255"/>
          <ac:spMkLst>
            <pc:docMk/>
            <pc:sldMk cId="1740062452" sldId="2145706285"/>
            <ac:spMk id="15" creationId="{075F0D02-52F6-4446-9F57-52034491BF31}"/>
          </ac:spMkLst>
        </pc:spChg>
      </pc:sldChg>
      <pc:sldChg chg="modSp add mod ord">
        <pc:chgData name="Pali Lehohla" userId="f61e345c13410902" providerId="LiveId" clId="{17F372F2-2C75-424A-B412-B573AD30EA5B}" dt="2023-03-27T20:57:32.700" v="953" actId="20577"/>
        <pc:sldMkLst>
          <pc:docMk/>
          <pc:sldMk cId="0" sldId="2145706286"/>
        </pc:sldMkLst>
        <pc:spChg chg="mod">
          <ac:chgData name="Pali Lehohla" userId="f61e345c13410902" providerId="LiveId" clId="{17F372F2-2C75-424A-B412-B573AD30EA5B}" dt="2023-03-27T20:57:32.700" v="953" actId="20577"/>
          <ac:spMkLst>
            <pc:docMk/>
            <pc:sldMk cId="0" sldId="2145706286"/>
            <ac:spMk id="169986" creationId="{C5A2C1F4-90EF-4B29-8AF5-09ED9139700D}"/>
          </ac:spMkLst>
        </pc:spChg>
      </pc:sldChg>
      <pc:sldChg chg="delSp modSp add mod setBg delDesignElem">
        <pc:chgData name="Pali Lehohla" userId="f61e345c13410902" providerId="LiveId" clId="{17F372F2-2C75-424A-B412-B573AD30EA5B}" dt="2023-03-27T21:56:47.036" v="1528" actId="20577"/>
        <pc:sldMkLst>
          <pc:docMk/>
          <pc:sldMk cId="1951018776" sldId="2145706293"/>
        </pc:sldMkLst>
        <pc:spChg chg="mod">
          <ac:chgData name="Pali Lehohla" userId="f61e345c13410902" providerId="LiveId" clId="{17F372F2-2C75-424A-B412-B573AD30EA5B}" dt="2023-03-27T15:28:05.676" v="354" actId="1076"/>
          <ac:spMkLst>
            <pc:docMk/>
            <pc:sldMk cId="1951018776" sldId="2145706293"/>
            <ac:spMk id="3" creationId="{00000000-0000-0000-0000-000000000000}"/>
          </ac:spMkLst>
        </pc:spChg>
        <pc:spChg chg="mod">
          <ac:chgData name="Pali Lehohla" userId="f61e345c13410902" providerId="LiveId" clId="{17F372F2-2C75-424A-B412-B573AD30EA5B}" dt="2023-03-27T21:56:47.036" v="1528" actId="20577"/>
          <ac:spMkLst>
            <pc:docMk/>
            <pc:sldMk cId="1951018776" sldId="2145706293"/>
            <ac:spMk id="8" creationId="{9D482F23-116E-AF1B-1235-7E09D8B3A7D4}"/>
          </ac:spMkLst>
        </pc:spChg>
        <pc:spChg chg="del">
          <ac:chgData name="Pali Lehohla" userId="f61e345c13410902" providerId="LiveId" clId="{17F372F2-2C75-424A-B412-B573AD30EA5B}" dt="2023-03-27T15:24:48.818" v="75"/>
          <ac:spMkLst>
            <pc:docMk/>
            <pc:sldMk cId="1951018776" sldId="2145706293"/>
            <ac:spMk id="15" creationId="{72A9CE9D-DAC3-40AF-B504-78A64A909F9D}"/>
          </ac:spMkLst>
        </pc:spChg>
        <pc:spChg chg="del">
          <ac:chgData name="Pali Lehohla" userId="f61e345c13410902" providerId="LiveId" clId="{17F372F2-2C75-424A-B412-B573AD30EA5B}" dt="2023-03-27T15:24:48.818" v="75"/>
          <ac:spMkLst>
            <pc:docMk/>
            <pc:sldMk cId="1951018776" sldId="2145706293"/>
            <ac:spMk id="16" creationId="{6234BCC6-39B9-47D9-8BF8-C665401AE23C}"/>
          </ac:spMkLst>
        </pc:spChg>
        <pc:spChg chg="del">
          <ac:chgData name="Pali Lehohla" userId="f61e345c13410902" providerId="LiveId" clId="{17F372F2-2C75-424A-B412-B573AD30EA5B}" dt="2023-03-27T15:24:48.818" v="75"/>
          <ac:spMkLst>
            <pc:docMk/>
            <pc:sldMk cId="1951018776" sldId="2145706293"/>
            <ac:spMk id="17" creationId="{506D7452-6CDE-4381-86CE-07B2459383D5}"/>
          </ac:spMkLst>
        </pc:spChg>
        <pc:spChg chg="del">
          <ac:chgData name="Pali Lehohla" userId="f61e345c13410902" providerId="LiveId" clId="{17F372F2-2C75-424A-B412-B573AD30EA5B}" dt="2023-03-27T15:24:48.818" v="75"/>
          <ac:spMkLst>
            <pc:docMk/>
            <pc:sldMk cId="1951018776" sldId="2145706293"/>
            <ac:spMk id="19" creationId="{762DA937-8B55-4317-BD32-98D7AF30E39E}"/>
          </ac:spMkLst>
        </pc:spChg>
        <pc:spChg chg="del">
          <ac:chgData name="Pali Lehohla" userId="f61e345c13410902" providerId="LiveId" clId="{17F372F2-2C75-424A-B412-B573AD30EA5B}" dt="2023-03-27T15:24:48.818" v="75"/>
          <ac:spMkLst>
            <pc:docMk/>
            <pc:sldMk cId="1951018776" sldId="2145706293"/>
            <ac:spMk id="21" creationId="{C52EE5A8-045B-4D39-8ED1-513334085EEC}"/>
          </ac:spMkLst>
        </pc:spChg>
        <pc:picChg chg="mod">
          <ac:chgData name="Pali Lehohla" userId="f61e345c13410902" providerId="LiveId" clId="{17F372F2-2C75-424A-B412-B573AD30EA5B}" dt="2023-03-27T15:28:00.305" v="353" actId="1076"/>
          <ac:picMkLst>
            <pc:docMk/>
            <pc:sldMk cId="1951018776" sldId="2145706293"/>
            <ac:picMk id="4" creationId="{35559D7A-90CF-113A-4016-5BFAC6E34761}"/>
          </ac:picMkLst>
        </pc:picChg>
      </pc:sldChg>
      <pc:sldChg chg="delSp modSp add mod ord">
        <pc:chgData name="Pali Lehohla" userId="f61e345c13410902" providerId="LiveId" clId="{17F372F2-2C75-424A-B412-B573AD30EA5B}" dt="2023-03-27T20:52:51.834" v="846"/>
        <pc:sldMkLst>
          <pc:docMk/>
          <pc:sldMk cId="2235468448" sldId="2145706295"/>
        </pc:sldMkLst>
        <pc:spChg chg="mod">
          <ac:chgData name="Pali Lehohla" userId="f61e345c13410902" providerId="LiveId" clId="{17F372F2-2C75-424A-B412-B573AD30EA5B}" dt="2023-03-27T20:48:24.178" v="632" actId="207"/>
          <ac:spMkLst>
            <pc:docMk/>
            <pc:sldMk cId="2235468448" sldId="2145706295"/>
            <ac:spMk id="2" creationId="{844E9C3A-EB3D-48ED-B85F-A369952F0E69}"/>
          </ac:spMkLst>
        </pc:spChg>
        <pc:spChg chg="del">
          <ac:chgData name="Pali Lehohla" userId="f61e345c13410902" providerId="LiveId" clId="{17F372F2-2C75-424A-B412-B573AD30EA5B}" dt="2023-03-27T20:48:29.249" v="633" actId="478"/>
          <ac:spMkLst>
            <pc:docMk/>
            <pc:sldMk cId="2235468448" sldId="2145706295"/>
            <ac:spMk id="4" creationId="{7F252C4A-2D5D-9F9D-8B33-138671C3C5FD}"/>
          </ac:spMkLst>
        </pc:spChg>
      </pc:sldChg>
      <pc:sldChg chg="add del">
        <pc:chgData name="Pali Lehohla" userId="f61e345c13410902" providerId="LiveId" clId="{17F372F2-2C75-424A-B412-B573AD30EA5B}" dt="2023-03-27T21:26:16.822" v="1501"/>
        <pc:sldMkLst>
          <pc:docMk/>
          <pc:sldMk cId="1613812836" sldId="2145706296"/>
        </pc:sldMkLst>
      </pc:sldChg>
      <pc:sldChg chg="add">
        <pc:chgData name="Pali Lehohla" userId="f61e345c13410902" providerId="LiveId" clId="{17F372F2-2C75-424A-B412-B573AD30EA5B}" dt="2023-03-28T07:23:24.989" v="1531"/>
        <pc:sldMkLst>
          <pc:docMk/>
          <pc:sldMk cId="2318492246" sldId="2145706296"/>
        </pc:sldMkLst>
      </pc:sldChg>
      <pc:sldChg chg="add">
        <pc:chgData name="Pali Lehohla" userId="f61e345c13410902" providerId="LiveId" clId="{17F372F2-2C75-424A-B412-B573AD30EA5B}" dt="2023-03-28T07:29:43.255" v="1534"/>
        <pc:sldMkLst>
          <pc:docMk/>
          <pc:sldMk cId="3485911782" sldId="2145706297"/>
        </pc:sldMkLst>
      </pc:sldChg>
      <pc:sldChg chg="modSp add mod ord modAnim">
        <pc:chgData name="Pali Lehohla" userId="f61e345c13410902" providerId="LiveId" clId="{17F372F2-2C75-424A-B412-B573AD30EA5B}" dt="2023-03-28T07:36:56.652" v="2098"/>
        <pc:sldMkLst>
          <pc:docMk/>
          <pc:sldMk cId="1842444798" sldId="2145706298"/>
        </pc:sldMkLst>
        <pc:spChg chg="mod">
          <ac:chgData name="Pali Lehohla" userId="f61e345c13410902" providerId="LiveId" clId="{17F372F2-2C75-424A-B412-B573AD30EA5B}" dt="2023-03-28T07:36:36.763" v="2096" actId="1076"/>
          <ac:spMkLst>
            <pc:docMk/>
            <pc:sldMk cId="1842444798" sldId="2145706298"/>
            <ac:spMk id="2" creationId="{F3ACC6E9-9993-1CD1-741A-4073746AEA9F}"/>
          </ac:spMkLst>
        </pc:spChg>
        <pc:spChg chg="mod">
          <ac:chgData name="Pali Lehohla" userId="f61e345c13410902" providerId="LiveId" clId="{17F372F2-2C75-424A-B412-B573AD30EA5B}" dt="2023-03-28T07:31:16.791" v="1572" actId="20577"/>
          <ac:spMkLst>
            <pc:docMk/>
            <pc:sldMk cId="1842444798" sldId="2145706298"/>
            <ac:spMk id="3" creationId="{D21564DB-6559-4D24-FDF6-B159732C7E95}"/>
          </ac:spMkLst>
        </pc:spChg>
        <pc:spChg chg="mod">
          <ac:chgData name="Pali Lehohla" userId="f61e345c13410902" providerId="LiveId" clId="{17F372F2-2C75-424A-B412-B573AD30EA5B}" dt="2023-03-28T07:32:46.088" v="1656" actId="20577"/>
          <ac:spMkLst>
            <pc:docMk/>
            <pc:sldMk cId="1842444798" sldId="2145706298"/>
            <ac:spMk id="4" creationId="{7AEDE969-F2A3-A5B1-3ECC-6272872FB92D}"/>
          </ac:spMkLst>
        </pc:spChg>
        <pc:spChg chg="mod">
          <ac:chgData name="Pali Lehohla" userId="f61e345c13410902" providerId="LiveId" clId="{17F372F2-2C75-424A-B412-B573AD30EA5B}" dt="2023-03-28T07:34:39.514" v="1815" actId="20577"/>
          <ac:spMkLst>
            <pc:docMk/>
            <pc:sldMk cId="1842444798" sldId="2145706298"/>
            <ac:spMk id="5" creationId="{4B6081B0-1433-B14B-E135-27AABFE0D8EF}"/>
          </ac:spMkLst>
        </pc:spChg>
        <pc:spChg chg="mod">
          <ac:chgData name="Pali Lehohla" userId="f61e345c13410902" providerId="LiveId" clId="{17F372F2-2C75-424A-B412-B573AD30EA5B}" dt="2023-03-28T07:35:37.143" v="1961" actId="20577"/>
          <ac:spMkLst>
            <pc:docMk/>
            <pc:sldMk cId="1842444798" sldId="2145706298"/>
            <ac:spMk id="9" creationId="{8B68E3B1-51FB-B235-A36D-4C671F15044E}"/>
          </ac:spMkLst>
        </pc:spChg>
        <pc:spChg chg="mod">
          <ac:chgData name="Pali Lehohla" userId="f61e345c13410902" providerId="LiveId" clId="{17F372F2-2C75-424A-B412-B573AD30EA5B}" dt="2023-03-28T07:33:09.666" v="1683" actId="20577"/>
          <ac:spMkLst>
            <pc:docMk/>
            <pc:sldMk cId="1842444798" sldId="2145706298"/>
            <ac:spMk id="11" creationId="{472DA97E-82E5-D2FC-2629-2FAF69478ED0}"/>
          </ac:spMkLst>
        </pc:spChg>
        <pc:spChg chg="mod">
          <ac:chgData name="Pali Lehohla" userId="f61e345c13410902" providerId="LiveId" clId="{17F372F2-2C75-424A-B412-B573AD30EA5B}" dt="2023-03-28T07:34:52.621" v="1877" actId="20577"/>
          <ac:spMkLst>
            <pc:docMk/>
            <pc:sldMk cId="1842444798" sldId="2145706298"/>
            <ac:spMk id="12" creationId="{C58AAC8C-9DF0-8711-69A9-E017ED45D9E0}"/>
          </ac:spMkLst>
        </pc:spChg>
        <pc:spChg chg="mod">
          <ac:chgData name="Pali Lehohla" userId="f61e345c13410902" providerId="LiveId" clId="{17F372F2-2C75-424A-B412-B573AD30EA5B}" dt="2023-03-28T07:31:51.351" v="1615" actId="20577"/>
          <ac:spMkLst>
            <pc:docMk/>
            <pc:sldMk cId="1842444798" sldId="2145706298"/>
            <ac:spMk id="44" creationId="{964852F0-CB50-6508-DFC3-4EA1601F6A90}"/>
          </ac:spMkLst>
        </pc:spChg>
        <pc:spChg chg="mod">
          <ac:chgData name="Pali Lehohla" userId="f61e345c13410902" providerId="LiveId" clId="{17F372F2-2C75-424A-B412-B573AD30EA5B}" dt="2023-03-28T07:31:58.389" v="1624" actId="20577"/>
          <ac:spMkLst>
            <pc:docMk/>
            <pc:sldMk cId="1842444798" sldId="2145706298"/>
            <ac:spMk id="86" creationId="{62691B13-520B-FB78-F246-0BAB220C28F0}"/>
          </ac:spMkLst>
        </pc:spChg>
        <pc:spChg chg="mod">
          <ac:chgData name="Pali Lehohla" userId="f61e345c13410902" providerId="LiveId" clId="{17F372F2-2C75-424A-B412-B573AD30EA5B}" dt="2023-03-28T07:32:32.217" v="1641" actId="14100"/>
          <ac:spMkLst>
            <pc:docMk/>
            <pc:sldMk cId="1842444798" sldId="2145706298"/>
            <ac:spMk id="87" creationId="{F68D6647-57E8-9525-85D4-1CD7F1623468}"/>
          </ac:spMkLst>
        </pc:spChg>
        <pc:spChg chg="mod">
          <ac:chgData name="Pali Lehohla" userId="f61e345c13410902" providerId="LiveId" clId="{17F372F2-2C75-424A-B412-B573AD30EA5B}" dt="2023-03-28T07:32:19.087" v="1633" actId="14100"/>
          <ac:spMkLst>
            <pc:docMk/>
            <pc:sldMk cId="1842444798" sldId="2145706298"/>
            <ac:spMk id="88" creationId="{02D52390-62DF-EF73-4E53-E3FF425C817F}"/>
          </ac:spMkLst>
        </pc:spChg>
      </pc:sldChg>
      <pc:sldMasterChg chg="delSldLayout">
        <pc:chgData name="Pali Lehohla" userId="f61e345c13410902" providerId="LiveId" clId="{17F372F2-2C75-424A-B412-B573AD30EA5B}" dt="2023-03-27T15:38:01.865" v="369" actId="2696"/>
        <pc:sldMasterMkLst>
          <pc:docMk/>
          <pc:sldMasterMk cId="1883648003" sldId="2147483648"/>
        </pc:sldMasterMkLst>
        <pc:sldLayoutChg chg="del">
          <pc:chgData name="Pali Lehohla" userId="f61e345c13410902" providerId="LiveId" clId="{17F372F2-2C75-424A-B412-B573AD30EA5B}" dt="2023-03-27T15:38:01.865" v="369" actId="2696"/>
          <pc:sldLayoutMkLst>
            <pc:docMk/>
            <pc:sldMasterMk cId="1883648003" sldId="2147483648"/>
            <pc:sldLayoutMk cId="497503487" sldId="2147483660"/>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1A124C-32AF-48CF-BB80-114C478B0ABA}"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ZA"/>
        </a:p>
      </dgm:t>
    </dgm:pt>
    <dgm:pt modelId="{E8CEA521-74F1-48A3-B2E8-AB39463A4A50}">
      <dgm:prSet phldrT="[Text]"/>
      <dgm:spPr/>
      <dgm:t>
        <a:bodyPr/>
        <a:lstStyle/>
        <a:p>
          <a:r>
            <a:rPr lang="en-ZA" dirty="0"/>
            <a:t>Effectiveness</a:t>
          </a:r>
        </a:p>
      </dgm:t>
    </dgm:pt>
    <dgm:pt modelId="{91A23D41-62D3-4CE5-A4CC-DCE1E55D64E5}" type="parTrans" cxnId="{F711DA12-F832-4D91-BBC6-1A3E7E32F9BD}">
      <dgm:prSet/>
      <dgm:spPr/>
      <dgm:t>
        <a:bodyPr/>
        <a:lstStyle/>
        <a:p>
          <a:endParaRPr lang="en-ZA"/>
        </a:p>
      </dgm:t>
    </dgm:pt>
    <dgm:pt modelId="{D5D101B7-3E56-4DE1-BBF3-CDEA05FF8AE6}" type="sibTrans" cxnId="{F711DA12-F832-4D91-BBC6-1A3E7E32F9BD}">
      <dgm:prSet/>
      <dgm:spPr/>
      <dgm:t>
        <a:bodyPr/>
        <a:lstStyle/>
        <a:p>
          <a:endParaRPr lang="en-ZA"/>
        </a:p>
      </dgm:t>
    </dgm:pt>
    <dgm:pt modelId="{9749AD7A-855D-49E0-9A1F-9CB0112AEADF}">
      <dgm:prSet phldrT="[Text]"/>
      <dgm:spPr/>
      <dgm:t>
        <a:bodyPr/>
        <a:lstStyle/>
        <a:p>
          <a:r>
            <a:rPr lang="en-ZA" dirty="0"/>
            <a:t>Competence</a:t>
          </a:r>
        </a:p>
      </dgm:t>
    </dgm:pt>
    <dgm:pt modelId="{FFB755DD-0607-4CDA-BCC7-A47428A6E355}" type="parTrans" cxnId="{6CA02628-5E06-4670-A235-FC307AF72005}">
      <dgm:prSet/>
      <dgm:spPr/>
      <dgm:t>
        <a:bodyPr/>
        <a:lstStyle/>
        <a:p>
          <a:endParaRPr lang="en-ZA"/>
        </a:p>
      </dgm:t>
    </dgm:pt>
    <dgm:pt modelId="{5E58F13A-9F2B-459C-9807-335AB1A4E120}" type="sibTrans" cxnId="{6CA02628-5E06-4670-A235-FC307AF72005}">
      <dgm:prSet/>
      <dgm:spPr/>
      <dgm:t>
        <a:bodyPr/>
        <a:lstStyle/>
        <a:p>
          <a:endParaRPr lang="en-ZA"/>
        </a:p>
      </dgm:t>
    </dgm:pt>
    <dgm:pt modelId="{56C9AE5A-27BA-4270-854E-54BC5FAF82FE}">
      <dgm:prSet phldrT="[Text]"/>
      <dgm:spPr/>
      <dgm:t>
        <a:bodyPr/>
        <a:lstStyle/>
        <a:p>
          <a:r>
            <a:rPr lang="en-ZA" dirty="0"/>
            <a:t>Collaboration</a:t>
          </a:r>
        </a:p>
      </dgm:t>
    </dgm:pt>
    <dgm:pt modelId="{69E4FFB7-828A-46AC-BADE-CA9B5174D038}" type="parTrans" cxnId="{AA28A3E9-BAB2-4A28-9218-2D8001040541}">
      <dgm:prSet/>
      <dgm:spPr/>
      <dgm:t>
        <a:bodyPr/>
        <a:lstStyle/>
        <a:p>
          <a:endParaRPr lang="en-ZA"/>
        </a:p>
      </dgm:t>
    </dgm:pt>
    <dgm:pt modelId="{A907C7EA-8A70-4444-B5A8-CE221DB42943}" type="sibTrans" cxnId="{AA28A3E9-BAB2-4A28-9218-2D8001040541}">
      <dgm:prSet/>
      <dgm:spPr/>
      <dgm:t>
        <a:bodyPr/>
        <a:lstStyle/>
        <a:p>
          <a:endParaRPr lang="en-ZA"/>
        </a:p>
      </dgm:t>
    </dgm:pt>
    <dgm:pt modelId="{46278097-76B3-4DB5-9AF0-79811F31A660}">
      <dgm:prSet phldrT="[Text]"/>
      <dgm:spPr/>
      <dgm:t>
        <a:bodyPr/>
        <a:lstStyle/>
        <a:p>
          <a:r>
            <a:rPr lang="en-ZA" dirty="0"/>
            <a:t>Accountability </a:t>
          </a:r>
        </a:p>
      </dgm:t>
    </dgm:pt>
    <dgm:pt modelId="{5B695A3B-9561-4668-AE43-FBF7F3C12CD7}" type="parTrans" cxnId="{7475E6ED-E531-48A3-A57E-37F674CFB00A}">
      <dgm:prSet/>
      <dgm:spPr/>
      <dgm:t>
        <a:bodyPr/>
        <a:lstStyle/>
        <a:p>
          <a:endParaRPr lang="en-ZA"/>
        </a:p>
      </dgm:t>
    </dgm:pt>
    <dgm:pt modelId="{4941CC26-C2FE-490E-BBD5-67E4D4D99C04}" type="sibTrans" cxnId="{7475E6ED-E531-48A3-A57E-37F674CFB00A}">
      <dgm:prSet/>
      <dgm:spPr/>
      <dgm:t>
        <a:bodyPr/>
        <a:lstStyle/>
        <a:p>
          <a:endParaRPr lang="en-ZA"/>
        </a:p>
      </dgm:t>
    </dgm:pt>
    <dgm:pt modelId="{DB0C91CD-7971-4B45-AE82-9F5602119E14}">
      <dgm:prSet phldrT="[Text]"/>
      <dgm:spPr/>
      <dgm:t>
        <a:bodyPr/>
        <a:lstStyle/>
        <a:p>
          <a:r>
            <a:rPr lang="en-ZA" dirty="0"/>
            <a:t>Integrity </a:t>
          </a:r>
        </a:p>
      </dgm:t>
    </dgm:pt>
    <dgm:pt modelId="{01F95A7D-31E0-4C7A-8891-82CE6CE557D4}" type="parTrans" cxnId="{6E9F1174-4E1E-4286-AD54-110CEE0BAE61}">
      <dgm:prSet/>
      <dgm:spPr/>
      <dgm:t>
        <a:bodyPr/>
        <a:lstStyle/>
        <a:p>
          <a:endParaRPr lang="en-ZA"/>
        </a:p>
      </dgm:t>
    </dgm:pt>
    <dgm:pt modelId="{DC43268E-AB9A-4F9B-8D66-451CFCB1B79E}" type="sibTrans" cxnId="{6E9F1174-4E1E-4286-AD54-110CEE0BAE61}">
      <dgm:prSet/>
      <dgm:spPr/>
      <dgm:t>
        <a:bodyPr/>
        <a:lstStyle/>
        <a:p>
          <a:endParaRPr lang="en-ZA"/>
        </a:p>
      </dgm:t>
    </dgm:pt>
    <dgm:pt modelId="{6D21232F-EE52-4E3D-A2EA-E1E8B8D7534A}">
      <dgm:prSet phldrT="[Text]"/>
      <dgm:spPr/>
      <dgm:t>
        <a:bodyPr/>
        <a:lstStyle/>
        <a:p>
          <a:r>
            <a:rPr lang="en-ZA" dirty="0"/>
            <a:t>Transparency </a:t>
          </a:r>
        </a:p>
      </dgm:t>
    </dgm:pt>
    <dgm:pt modelId="{16DC16CA-6BBA-47E0-AC3F-7BBC65AB48BC}" type="parTrans" cxnId="{D735FFD1-1863-40B9-82B7-75F873DA53CA}">
      <dgm:prSet/>
      <dgm:spPr/>
      <dgm:t>
        <a:bodyPr/>
        <a:lstStyle/>
        <a:p>
          <a:endParaRPr lang="en-ZA"/>
        </a:p>
      </dgm:t>
    </dgm:pt>
    <dgm:pt modelId="{76F7A629-AE31-4C59-B6D7-DA1EE6C95BC2}" type="sibTrans" cxnId="{D735FFD1-1863-40B9-82B7-75F873DA53CA}">
      <dgm:prSet/>
      <dgm:spPr/>
      <dgm:t>
        <a:bodyPr/>
        <a:lstStyle/>
        <a:p>
          <a:endParaRPr lang="en-ZA"/>
        </a:p>
      </dgm:t>
    </dgm:pt>
    <dgm:pt modelId="{C88FA60D-1123-4A50-9603-FD496FD61611}">
      <dgm:prSet phldrT="[Text]"/>
      <dgm:spPr/>
      <dgm:t>
        <a:bodyPr/>
        <a:lstStyle/>
        <a:p>
          <a:r>
            <a:rPr lang="en-ZA" dirty="0"/>
            <a:t>Inclusinvess, </a:t>
          </a:r>
        </a:p>
      </dgm:t>
    </dgm:pt>
    <dgm:pt modelId="{DA8D1553-042C-48ED-A14E-51C4A604CA00}" type="parTrans" cxnId="{931CA7A6-3B02-4839-BF33-F84BCD45E766}">
      <dgm:prSet/>
      <dgm:spPr/>
      <dgm:t>
        <a:bodyPr/>
        <a:lstStyle/>
        <a:p>
          <a:endParaRPr lang="en-ZA"/>
        </a:p>
      </dgm:t>
    </dgm:pt>
    <dgm:pt modelId="{135FA80F-9E31-4E90-A81D-31F3E9993F35}" type="sibTrans" cxnId="{931CA7A6-3B02-4839-BF33-F84BCD45E766}">
      <dgm:prSet/>
      <dgm:spPr/>
      <dgm:t>
        <a:bodyPr/>
        <a:lstStyle/>
        <a:p>
          <a:endParaRPr lang="en-ZA"/>
        </a:p>
      </dgm:t>
    </dgm:pt>
    <dgm:pt modelId="{EFD33B51-1486-4961-9D63-1072FF79B8B3}">
      <dgm:prSet phldrT="[Text]"/>
      <dgm:spPr/>
      <dgm:t>
        <a:bodyPr/>
        <a:lstStyle/>
        <a:p>
          <a:r>
            <a:rPr lang="en-ZA" dirty="0"/>
            <a:t>Leaving no one behind</a:t>
          </a:r>
        </a:p>
      </dgm:t>
    </dgm:pt>
    <dgm:pt modelId="{C8F0AF22-B284-4E84-B657-4A7E063CABB6}" type="parTrans" cxnId="{29A83C9F-A706-4B20-ADF6-7D27F3309505}">
      <dgm:prSet/>
      <dgm:spPr/>
      <dgm:t>
        <a:bodyPr/>
        <a:lstStyle/>
        <a:p>
          <a:endParaRPr lang="en-ZA"/>
        </a:p>
      </dgm:t>
    </dgm:pt>
    <dgm:pt modelId="{8FB90557-CAA2-41A3-AE8A-7CD0B7097203}" type="sibTrans" cxnId="{29A83C9F-A706-4B20-ADF6-7D27F3309505}">
      <dgm:prSet/>
      <dgm:spPr/>
      <dgm:t>
        <a:bodyPr/>
        <a:lstStyle/>
        <a:p>
          <a:endParaRPr lang="en-ZA"/>
        </a:p>
      </dgm:t>
    </dgm:pt>
    <dgm:pt modelId="{B30AD507-ACDD-455A-A0DC-4616C8F00CCB}">
      <dgm:prSet phldrT="[Text]"/>
      <dgm:spPr/>
      <dgm:t>
        <a:bodyPr/>
        <a:lstStyle/>
        <a:p>
          <a:r>
            <a:rPr lang="en-ZA" dirty="0"/>
            <a:t>Participation</a:t>
          </a:r>
        </a:p>
      </dgm:t>
    </dgm:pt>
    <dgm:pt modelId="{D9D7BBB3-2AC5-48FD-8DDC-5C52371F4857}" type="parTrans" cxnId="{658BBB43-CE1F-4509-8CF5-AA3933BEB9C4}">
      <dgm:prSet/>
      <dgm:spPr/>
      <dgm:t>
        <a:bodyPr/>
        <a:lstStyle/>
        <a:p>
          <a:endParaRPr lang="en-ZA"/>
        </a:p>
      </dgm:t>
    </dgm:pt>
    <dgm:pt modelId="{A6DC44FE-C438-442E-8AB6-E714B0DC63A7}" type="sibTrans" cxnId="{658BBB43-CE1F-4509-8CF5-AA3933BEB9C4}">
      <dgm:prSet/>
      <dgm:spPr/>
      <dgm:t>
        <a:bodyPr/>
        <a:lstStyle/>
        <a:p>
          <a:endParaRPr lang="en-ZA"/>
        </a:p>
      </dgm:t>
    </dgm:pt>
    <dgm:pt modelId="{D345B72B-CBC3-4A1C-9F00-1ED00384CE3C}">
      <dgm:prSet phldrT="[Text]"/>
      <dgm:spPr/>
      <dgm:t>
        <a:bodyPr/>
        <a:lstStyle/>
        <a:p>
          <a:r>
            <a:rPr lang="en-ZA" b="1" dirty="0">
              <a:solidFill>
                <a:schemeClr val="accent6"/>
              </a:solidFill>
            </a:rPr>
            <a:t>Sound policy making</a:t>
          </a:r>
        </a:p>
      </dgm:t>
    </dgm:pt>
    <dgm:pt modelId="{3A9CF0D5-BD6E-4674-A0E3-615F0A490E5C}" type="parTrans" cxnId="{3C89C4B9-3B92-4C91-982A-DF2280EADA67}">
      <dgm:prSet/>
      <dgm:spPr/>
      <dgm:t>
        <a:bodyPr/>
        <a:lstStyle/>
        <a:p>
          <a:endParaRPr lang="en-ZA"/>
        </a:p>
      </dgm:t>
    </dgm:pt>
    <dgm:pt modelId="{BEFD06DD-F0B0-41CA-AFD4-590E802416DA}" type="sibTrans" cxnId="{3C89C4B9-3B92-4C91-982A-DF2280EADA67}">
      <dgm:prSet/>
      <dgm:spPr/>
      <dgm:t>
        <a:bodyPr/>
        <a:lstStyle/>
        <a:p>
          <a:endParaRPr lang="en-ZA"/>
        </a:p>
      </dgm:t>
    </dgm:pt>
    <dgm:pt modelId="{8C1D691C-32B9-4AD8-9872-866E238F3A9C}">
      <dgm:prSet phldrT="[Text]"/>
      <dgm:spPr/>
      <dgm:t>
        <a:bodyPr/>
        <a:lstStyle/>
        <a:p>
          <a:r>
            <a:rPr lang="en-ZA" dirty="0"/>
            <a:t>Independent oversight</a:t>
          </a:r>
        </a:p>
      </dgm:t>
    </dgm:pt>
    <dgm:pt modelId="{D2ED8BCA-6C6D-463F-839E-4AD8E836E10C}" type="parTrans" cxnId="{6688513F-B57F-4E4E-B03C-65E627D64B12}">
      <dgm:prSet/>
      <dgm:spPr/>
      <dgm:t>
        <a:bodyPr/>
        <a:lstStyle/>
        <a:p>
          <a:endParaRPr lang="en-ZA"/>
        </a:p>
      </dgm:t>
    </dgm:pt>
    <dgm:pt modelId="{80398085-050A-4133-B227-6867C93668BB}" type="sibTrans" cxnId="{6688513F-B57F-4E4E-B03C-65E627D64B12}">
      <dgm:prSet/>
      <dgm:spPr/>
      <dgm:t>
        <a:bodyPr/>
        <a:lstStyle/>
        <a:p>
          <a:endParaRPr lang="en-ZA"/>
        </a:p>
      </dgm:t>
    </dgm:pt>
    <dgm:pt modelId="{8A66DD8A-BE05-4411-B577-B13DF4CAE90B}">
      <dgm:prSet phldrT="[Text]"/>
      <dgm:spPr/>
      <dgm:t>
        <a:bodyPr/>
        <a:lstStyle/>
        <a:p>
          <a:r>
            <a:rPr lang="en-ZA" dirty="0"/>
            <a:t>Non-discrimination </a:t>
          </a:r>
        </a:p>
      </dgm:t>
    </dgm:pt>
    <dgm:pt modelId="{E462954F-8236-4E41-9C15-874D872DE6D1}" type="parTrans" cxnId="{26F47F9B-59C7-449E-922F-3D65ED9DF809}">
      <dgm:prSet/>
      <dgm:spPr/>
      <dgm:t>
        <a:bodyPr/>
        <a:lstStyle/>
        <a:p>
          <a:endParaRPr lang="en-ZA"/>
        </a:p>
      </dgm:t>
    </dgm:pt>
    <dgm:pt modelId="{D76508B5-919C-4F46-976C-C35D5585389C}" type="sibTrans" cxnId="{26F47F9B-59C7-449E-922F-3D65ED9DF809}">
      <dgm:prSet/>
      <dgm:spPr/>
      <dgm:t>
        <a:bodyPr/>
        <a:lstStyle/>
        <a:p>
          <a:endParaRPr lang="en-ZA"/>
        </a:p>
      </dgm:t>
    </dgm:pt>
    <dgm:pt modelId="{009E900E-4E5D-462F-9C66-9591AE8FD4C0}">
      <dgm:prSet phldrT="[Text]"/>
      <dgm:spPr/>
      <dgm:t>
        <a:bodyPr/>
        <a:lstStyle/>
        <a:p>
          <a:r>
            <a:rPr lang="en-ZA" dirty="0"/>
            <a:t>Subsidiarity</a:t>
          </a:r>
        </a:p>
      </dgm:t>
    </dgm:pt>
    <dgm:pt modelId="{92D191A5-746B-4127-AAAC-567271ED0CD7}" type="parTrans" cxnId="{5B4AC4DB-02B3-4857-A001-D4C1ABD6F9E2}">
      <dgm:prSet/>
      <dgm:spPr/>
      <dgm:t>
        <a:bodyPr/>
        <a:lstStyle/>
        <a:p>
          <a:endParaRPr lang="en-ZA"/>
        </a:p>
      </dgm:t>
    </dgm:pt>
    <dgm:pt modelId="{D4A22645-83CA-4317-BBA0-AC9603DD281D}" type="sibTrans" cxnId="{5B4AC4DB-02B3-4857-A001-D4C1ABD6F9E2}">
      <dgm:prSet/>
      <dgm:spPr/>
      <dgm:t>
        <a:bodyPr/>
        <a:lstStyle/>
        <a:p>
          <a:endParaRPr lang="en-ZA"/>
        </a:p>
      </dgm:t>
    </dgm:pt>
    <dgm:pt modelId="{15FF89B7-3943-4866-A368-A5DE024A2916}">
      <dgm:prSet phldrT="[Text]"/>
      <dgm:spPr/>
      <dgm:t>
        <a:bodyPr/>
        <a:lstStyle/>
        <a:p>
          <a:r>
            <a:rPr lang="en-ZA" dirty="0"/>
            <a:t>Integrational equity  </a:t>
          </a:r>
        </a:p>
      </dgm:t>
    </dgm:pt>
    <dgm:pt modelId="{7F03D76A-DA53-408D-81C6-3D52A68F8252}" type="parTrans" cxnId="{1793E5C1-A714-4454-84FC-204A19A66EBD}">
      <dgm:prSet/>
      <dgm:spPr/>
      <dgm:t>
        <a:bodyPr/>
        <a:lstStyle/>
        <a:p>
          <a:endParaRPr lang="en-ZA"/>
        </a:p>
      </dgm:t>
    </dgm:pt>
    <dgm:pt modelId="{E819B893-902A-4009-8960-57715577644C}" type="sibTrans" cxnId="{1793E5C1-A714-4454-84FC-204A19A66EBD}">
      <dgm:prSet/>
      <dgm:spPr/>
      <dgm:t>
        <a:bodyPr/>
        <a:lstStyle/>
        <a:p>
          <a:endParaRPr lang="en-ZA"/>
        </a:p>
      </dgm:t>
    </dgm:pt>
    <dgm:pt modelId="{A7413BE0-2494-4D8D-9819-F2D85F4602B6}" type="pres">
      <dgm:prSet presAssocID="{8F1A124C-32AF-48CF-BB80-114C478B0ABA}" presName="linear" presStyleCnt="0">
        <dgm:presLayoutVars>
          <dgm:animLvl val="lvl"/>
          <dgm:resizeHandles val="exact"/>
        </dgm:presLayoutVars>
      </dgm:prSet>
      <dgm:spPr/>
    </dgm:pt>
    <dgm:pt modelId="{8A242D5E-DD90-4DB8-97B8-E161FD39B074}" type="pres">
      <dgm:prSet presAssocID="{E8CEA521-74F1-48A3-B2E8-AB39463A4A50}" presName="parentText" presStyleLbl="node1" presStyleIdx="0" presStyleCnt="3">
        <dgm:presLayoutVars>
          <dgm:chMax val="0"/>
          <dgm:bulletEnabled val="1"/>
        </dgm:presLayoutVars>
      </dgm:prSet>
      <dgm:spPr/>
    </dgm:pt>
    <dgm:pt modelId="{1A440FFB-7517-4700-AFD3-B454A28061DD}" type="pres">
      <dgm:prSet presAssocID="{E8CEA521-74F1-48A3-B2E8-AB39463A4A50}" presName="childText" presStyleLbl="revTx" presStyleIdx="0" presStyleCnt="3">
        <dgm:presLayoutVars>
          <dgm:bulletEnabled val="1"/>
        </dgm:presLayoutVars>
      </dgm:prSet>
      <dgm:spPr/>
    </dgm:pt>
    <dgm:pt modelId="{4CD3017E-CCBF-427B-902F-74983ACE960C}" type="pres">
      <dgm:prSet presAssocID="{46278097-76B3-4DB5-9AF0-79811F31A660}" presName="parentText" presStyleLbl="node1" presStyleIdx="1" presStyleCnt="3">
        <dgm:presLayoutVars>
          <dgm:chMax val="0"/>
          <dgm:bulletEnabled val="1"/>
        </dgm:presLayoutVars>
      </dgm:prSet>
      <dgm:spPr/>
    </dgm:pt>
    <dgm:pt modelId="{8FA07444-B165-4C61-85EC-C7E30178D040}" type="pres">
      <dgm:prSet presAssocID="{46278097-76B3-4DB5-9AF0-79811F31A660}" presName="childText" presStyleLbl="revTx" presStyleIdx="1" presStyleCnt="3">
        <dgm:presLayoutVars>
          <dgm:bulletEnabled val="1"/>
        </dgm:presLayoutVars>
      </dgm:prSet>
      <dgm:spPr/>
    </dgm:pt>
    <dgm:pt modelId="{C0C43CFA-A31C-464D-9ED5-8388809F8C8F}" type="pres">
      <dgm:prSet presAssocID="{C88FA60D-1123-4A50-9603-FD496FD61611}" presName="parentText" presStyleLbl="node1" presStyleIdx="2" presStyleCnt="3">
        <dgm:presLayoutVars>
          <dgm:chMax val="0"/>
          <dgm:bulletEnabled val="1"/>
        </dgm:presLayoutVars>
      </dgm:prSet>
      <dgm:spPr/>
    </dgm:pt>
    <dgm:pt modelId="{E73398BF-C2A7-4D77-BE35-BF35D713CDB2}" type="pres">
      <dgm:prSet presAssocID="{C88FA60D-1123-4A50-9603-FD496FD61611}" presName="childText" presStyleLbl="revTx" presStyleIdx="2" presStyleCnt="3">
        <dgm:presLayoutVars>
          <dgm:bulletEnabled val="1"/>
        </dgm:presLayoutVars>
      </dgm:prSet>
      <dgm:spPr/>
    </dgm:pt>
  </dgm:ptLst>
  <dgm:cxnLst>
    <dgm:cxn modelId="{A15A930E-27F9-4C22-86EA-26FE6DE44131}" type="presOf" srcId="{56C9AE5A-27BA-4270-854E-54BC5FAF82FE}" destId="{1A440FFB-7517-4700-AFD3-B454A28061DD}" srcOrd="0" destOrd="2" presId="urn:microsoft.com/office/officeart/2005/8/layout/vList2"/>
    <dgm:cxn modelId="{F711DA12-F832-4D91-BBC6-1A3E7E32F9BD}" srcId="{8F1A124C-32AF-48CF-BB80-114C478B0ABA}" destId="{E8CEA521-74F1-48A3-B2E8-AB39463A4A50}" srcOrd="0" destOrd="0" parTransId="{91A23D41-62D3-4CE5-A4CC-DCE1E55D64E5}" sibTransId="{D5D101B7-3E56-4DE1-BBF3-CDEA05FF8AE6}"/>
    <dgm:cxn modelId="{6CA02628-5E06-4670-A235-FC307AF72005}" srcId="{E8CEA521-74F1-48A3-B2E8-AB39463A4A50}" destId="{9749AD7A-855D-49E0-9A1F-9CB0112AEADF}" srcOrd="0" destOrd="0" parTransId="{FFB755DD-0607-4CDA-BCC7-A47428A6E355}" sibTransId="{5E58F13A-9F2B-459C-9807-335AB1A4E120}"/>
    <dgm:cxn modelId="{6688513F-B57F-4E4E-B03C-65E627D64B12}" srcId="{46278097-76B3-4DB5-9AF0-79811F31A660}" destId="{8C1D691C-32B9-4AD8-9872-866E238F3A9C}" srcOrd="2" destOrd="0" parTransId="{D2ED8BCA-6C6D-463F-839E-4AD8E836E10C}" sibTransId="{80398085-050A-4133-B227-6867C93668BB}"/>
    <dgm:cxn modelId="{658BBB43-CE1F-4509-8CF5-AA3933BEB9C4}" srcId="{C88FA60D-1123-4A50-9603-FD496FD61611}" destId="{B30AD507-ACDD-455A-A0DC-4616C8F00CCB}" srcOrd="2" destOrd="0" parTransId="{D9D7BBB3-2AC5-48FD-8DDC-5C52371F4857}" sibTransId="{A6DC44FE-C438-442E-8AB6-E714B0DC63A7}"/>
    <dgm:cxn modelId="{2F279447-85D2-445B-A0AD-7DE3D287809F}" type="presOf" srcId="{15FF89B7-3943-4866-A368-A5DE024A2916}" destId="{E73398BF-C2A7-4D77-BE35-BF35D713CDB2}" srcOrd="0" destOrd="4" presId="urn:microsoft.com/office/officeart/2005/8/layout/vList2"/>
    <dgm:cxn modelId="{76141F4C-A71E-47C7-BF61-310C06DC229A}" type="presOf" srcId="{B30AD507-ACDD-455A-A0DC-4616C8F00CCB}" destId="{E73398BF-C2A7-4D77-BE35-BF35D713CDB2}" srcOrd="0" destOrd="2" presId="urn:microsoft.com/office/officeart/2005/8/layout/vList2"/>
    <dgm:cxn modelId="{39F5EC4E-FB57-4334-A180-EF3CC06298BE}" type="presOf" srcId="{9749AD7A-855D-49E0-9A1F-9CB0112AEADF}" destId="{1A440FFB-7517-4700-AFD3-B454A28061DD}" srcOrd="0" destOrd="0" presId="urn:microsoft.com/office/officeart/2005/8/layout/vList2"/>
    <dgm:cxn modelId="{5A3BB971-72FC-4AB5-9E9B-29C68726A29B}" type="presOf" srcId="{46278097-76B3-4DB5-9AF0-79811F31A660}" destId="{4CD3017E-CCBF-427B-902F-74983ACE960C}" srcOrd="0" destOrd="0" presId="urn:microsoft.com/office/officeart/2005/8/layout/vList2"/>
    <dgm:cxn modelId="{6E9F1174-4E1E-4286-AD54-110CEE0BAE61}" srcId="{46278097-76B3-4DB5-9AF0-79811F31A660}" destId="{DB0C91CD-7971-4B45-AE82-9F5602119E14}" srcOrd="0" destOrd="0" parTransId="{01F95A7D-31E0-4C7A-8891-82CE6CE557D4}" sibTransId="{DC43268E-AB9A-4F9B-8D66-451CFCB1B79E}"/>
    <dgm:cxn modelId="{C54B5356-D6B1-44E8-90EB-E922183721ED}" type="presOf" srcId="{C88FA60D-1123-4A50-9603-FD496FD61611}" destId="{C0C43CFA-A31C-464D-9ED5-8388809F8C8F}" srcOrd="0" destOrd="0" presId="urn:microsoft.com/office/officeart/2005/8/layout/vList2"/>
    <dgm:cxn modelId="{7E274478-192B-43A6-A095-95D9BAAAE0E1}" type="presOf" srcId="{D345B72B-CBC3-4A1C-9F00-1ED00384CE3C}" destId="{1A440FFB-7517-4700-AFD3-B454A28061DD}" srcOrd="0" destOrd="1" presId="urn:microsoft.com/office/officeart/2005/8/layout/vList2"/>
    <dgm:cxn modelId="{2C95847A-2C26-4574-921B-C19493397754}" type="presOf" srcId="{DB0C91CD-7971-4B45-AE82-9F5602119E14}" destId="{8FA07444-B165-4C61-85EC-C7E30178D040}" srcOrd="0" destOrd="0" presId="urn:microsoft.com/office/officeart/2005/8/layout/vList2"/>
    <dgm:cxn modelId="{D1C0D97F-896B-4DBC-A62D-37666862B77B}" type="presOf" srcId="{6D21232F-EE52-4E3D-A2EA-E1E8B8D7534A}" destId="{8FA07444-B165-4C61-85EC-C7E30178D040}" srcOrd="0" destOrd="1" presId="urn:microsoft.com/office/officeart/2005/8/layout/vList2"/>
    <dgm:cxn modelId="{0E893C81-BD74-4871-B4B1-A94017A69DC0}" type="presOf" srcId="{009E900E-4E5D-462F-9C66-9591AE8FD4C0}" destId="{E73398BF-C2A7-4D77-BE35-BF35D713CDB2}" srcOrd="0" destOrd="3" presId="urn:microsoft.com/office/officeart/2005/8/layout/vList2"/>
    <dgm:cxn modelId="{08D80A88-0BF6-4241-9615-C0025176A137}" type="presOf" srcId="{8A66DD8A-BE05-4411-B577-B13DF4CAE90B}" destId="{E73398BF-C2A7-4D77-BE35-BF35D713CDB2}" srcOrd="0" destOrd="1" presId="urn:microsoft.com/office/officeart/2005/8/layout/vList2"/>
    <dgm:cxn modelId="{26F47F9B-59C7-449E-922F-3D65ED9DF809}" srcId="{C88FA60D-1123-4A50-9603-FD496FD61611}" destId="{8A66DD8A-BE05-4411-B577-B13DF4CAE90B}" srcOrd="1" destOrd="0" parTransId="{E462954F-8236-4E41-9C15-874D872DE6D1}" sibTransId="{D76508B5-919C-4F46-976C-C35D5585389C}"/>
    <dgm:cxn modelId="{29A83C9F-A706-4B20-ADF6-7D27F3309505}" srcId="{C88FA60D-1123-4A50-9603-FD496FD61611}" destId="{EFD33B51-1486-4961-9D63-1072FF79B8B3}" srcOrd="0" destOrd="0" parTransId="{C8F0AF22-B284-4E84-B657-4A7E063CABB6}" sibTransId="{8FB90557-CAA2-41A3-AE8A-7CD0B7097203}"/>
    <dgm:cxn modelId="{26FA59A5-7AAF-4A7D-93BA-D56A5C820BFE}" type="presOf" srcId="{E8CEA521-74F1-48A3-B2E8-AB39463A4A50}" destId="{8A242D5E-DD90-4DB8-97B8-E161FD39B074}" srcOrd="0" destOrd="0" presId="urn:microsoft.com/office/officeart/2005/8/layout/vList2"/>
    <dgm:cxn modelId="{931CA7A6-3B02-4839-BF33-F84BCD45E766}" srcId="{8F1A124C-32AF-48CF-BB80-114C478B0ABA}" destId="{C88FA60D-1123-4A50-9603-FD496FD61611}" srcOrd="2" destOrd="0" parTransId="{DA8D1553-042C-48ED-A14E-51C4A604CA00}" sibTransId="{135FA80F-9E31-4E90-A81D-31F3E9993F35}"/>
    <dgm:cxn modelId="{13F68CAF-95AD-4E0C-B089-CBB796E2F796}" type="presOf" srcId="{EFD33B51-1486-4961-9D63-1072FF79B8B3}" destId="{E73398BF-C2A7-4D77-BE35-BF35D713CDB2}" srcOrd="0" destOrd="0" presId="urn:microsoft.com/office/officeart/2005/8/layout/vList2"/>
    <dgm:cxn modelId="{3C89C4B9-3B92-4C91-982A-DF2280EADA67}" srcId="{E8CEA521-74F1-48A3-B2E8-AB39463A4A50}" destId="{D345B72B-CBC3-4A1C-9F00-1ED00384CE3C}" srcOrd="1" destOrd="0" parTransId="{3A9CF0D5-BD6E-4674-A0E3-615F0A490E5C}" sibTransId="{BEFD06DD-F0B0-41CA-AFD4-590E802416DA}"/>
    <dgm:cxn modelId="{1793E5C1-A714-4454-84FC-204A19A66EBD}" srcId="{C88FA60D-1123-4A50-9603-FD496FD61611}" destId="{15FF89B7-3943-4866-A368-A5DE024A2916}" srcOrd="4" destOrd="0" parTransId="{7F03D76A-DA53-408D-81C6-3D52A68F8252}" sibTransId="{E819B893-902A-4009-8960-57715577644C}"/>
    <dgm:cxn modelId="{D735FFD1-1863-40B9-82B7-75F873DA53CA}" srcId="{46278097-76B3-4DB5-9AF0-79811F31A660}" destId="{6D21232F-EE52-4E3D-A2EA-E1E8B8D7534A}" srcOrd="1" destOrd="0" parTransId="{16DC16CA-6BBA-47E0-AC3F-7BBC65AB48BC}" sibTransId="{76F7A629-AE31-4C59-B6D7-DA1EE6C95BC2}"/>
    <dgm:cxn modelId="{5B4AC4DB-02B3-4857-A001-D4C1ABD6F9E2}" srcId="{C88FA60D-1123-4A50-9603-FD496FD61611}" destId="{009E900E-4E5D-462F-9C66-9591AE8FD4C0}" srcOrd="3" destOrd="0" parTransId="{92D191A5-746B-4127-AAAC-567271ED0CD7}" sibTransId="{D4A22645-83CA-4317-BBA0-AC9603DD281D}"/>
    <dgm:cxn modelId="{AA28A3E9-BAB2-4A28-9218-2D8001040541}" srcId="{E8CEA521-74F1-48A3-B2E8-AB39463A4A50}" destId="{56C9AE5A-27BA-4270-854E-54BC5FAF82FE}" srcOrd="2" destOrd="0" parTransId="{69E4FFB7-828A-46AC-BADE-CA9B5174D038}" sibTransId="{A907C7EA-8A70-4444-B5A8-CE221DB42943}"/>
    <dgm:cxn modelId="{7475E6ED-E531-48A3-A57E-37F674CFB00A}" srcId="{8F1A124C-32AF-48CF-BB80-114C478B0ABA}" destId="{46278097-76B3-4DB5-9AF0-79811F31A660}" srcOrd="1" destOrd="0" parTransId="{5B695A3B-9561-4668-AE43-FBF7F3C12CD7}" sibTransId="{4941CC26-C2FE-490E-BBD5-67E4D4D99C04}"/>
    <dgm:cxn modelId="{A56073F0-2203-4314-96C5-7D630EA25969}" type="presOf" srcId="{8C1D691C-32B9-4AD8-9872-866E238F3A9C}" destId="{8FA07444-B165-4C61-85EC-C7E30178D040}" srcOrd="0" destOrd="2" presId="urn:microsoft.com/office/officeart/2005/8/layout/vList2"/>
    <dgm:cxn modelId="{EBF889FC-CEDC-44C3-B632-13556BB4B017}" type="presOf" srcId="{8F1A124C-32AF-48CF-BB80-114C478B0ABA}" destId="{A7413BE0-2494-4D8D-9819-F2D85F4602B6}" srcOrd="0" destOrd="0" presId="urn:microsoft.com/office/officeart/2005/8/layout/vList2"/>
    <dgm:cxn modelId="{A3A0B78E-16F3-4805-89FF-C2582C1E8291}" type="presParOf" srcId="{A7413BE0-2494-4D8D-9819-F2D85F4602B6}" destId="{8A242D5E-DD90-4DB8-97B8-E161FD39B074}" srcOrd="0" destOrd="0" presId="urn:microsoft.com/office/officeart/2005/8/layout/vList2"/>
    <dgm:cxn modelId="{6825BE42-2A98-4860-A44E-C8E02D1E23F2}" type="presParOf" srcId="{A7413BE0-2494-4D8D-9819-F2D85F4602B6}" destId="{1A440FFB-7517-4700-AFD3-B454A28061DD}" srcOrd="1" destOrd="0" presId="urn:microsoft.com/office/officeart/2005/8/layout/vList2"/>
    <dgm:cxn modelId="{36EACB01-1119-4452-A82D-8492758F70D7}" type="presParOf" srcId="{A7413BE0-2494-4D8D-9819-F2D85F4602B6}" destId="{4CD3017E-CCBF-427B-902F-74983ACE960C}" srcOrd="2" destOrd="0" presId="urn:microsoft.com/office/officeart/2005/8/layout/vList2"/>
    <dgm:cxn modelId="{51EB428A-41C5-4185-8E1A-AB03550C00A1}" type="presParOf" srcId="{A7413BE0-2494-4D8D-9819-F2D85F4602B6}" destId="{8FA07444-B165-4C61-85EC-C7E30178D040}" srcOrd="3" destOrd="0" presId="urn:microsoft.com/office/officeart/2005/8/layout/vList2"/>
    <dgm:cxn modelId="{D2AADC2D-9916-4197-996D-E374FD71540D}" type="presParOf" srcId="{A7413BE0-2494-4D8D-9819-F2D85F4602B6}" destId="{C0C43CFA-A31C-464D-9ED5-8388809F8C8F}" srcOrd="4" destOrd="0" presId="urn:microsoft.com/office/officeart/2005/8/layout/vList2"/>
    <dgm:cxn modelId="{D572CEE9-F47F-4A67-B4BA-90A4F2CB05B1}" type="presParOf" srcId="{A7413BE0-2494-4D8D-9819-F2D85F4602B6}" destId="{E73398BF-C2A7-4D77-BE35-BF35D713CDB2}"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242D5E-DD90-4DB8-97B8-E161FD39B074}">
      <dsp:nvSpPr>
        <dsp:cNvPr id="0" name=""/>
        <dsp:cNvSpPr/>
      </dsp:nvSpPr>
      <dsp:spPr>
        <a:xfrm>
          <a:off x="0" y="129796"/>
          <a:ext cx="10457764" cy="6715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ZA" sz="2800" kern="1200" dirty="0"/>
            <a:t>Effectiveness</a:t>
          </a:r>
        </a:p>
      </dsp:txBody>
      <dsp:txXfrm>
        <a:off x="32784" y="162580"/>
        <a:ext cx="10392196" cy="606012"/>
      </dsp:txXfrm>
    </dsp:sp>
    <dsp:sp modelId="{1A440FFB-7517-4700-AFD3-B454A28061DD}">
      <dsp:nvSpPr>
        <dsp:cNvPr id="0" name=""/>
        <dsp:cNvSpPr/>
      </dsp:nvSpPr>
      <dsp:spPr>
        <a:xfrm>
          <a:off x="0" y="801376"/>
          <a:ext cx="10457764" cy="1130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2034"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ZA" sz="2200" kern="1200" dirty="0"/>
            <a:t>Competence</a:t>
          </a:r>
        </a:p>
        <a:p>
          <a:pPr marL="228600" lvl="1" indent="-228600" algn="l" defTabSz="977900">
            <a:lnSpc>
              <a:spcPct val="90000"/>
            </a:lnSpc>
            <a:spcBef>
              <a:spcPct val="0"/>
            </a:spcBef>
            <a:spcAft>
              <a:spcPct val="20000"/>
            </a:spcAft>
            <a:buChar char="•"/>
          </a:pPr>
          <a:r>
            <a:rPr lang="en-ZA" sz="2200" b="1" kern="1200" dirty="0">
              <a:solidFill>
                <a:schemeClr val="accent6"/>
              </a:solidFill>
            </a:rPr>
            <a:t>Sound policy making</a:t>
          </a:r>
        </a:p>
        <a:p>
          <a:pPr marL="228600" lvl="1" indent="-228600" algn="l" defTabSz="977900">
            <a:lnSpc>
              <a:spcPct val="90000"/>
            </a:lnSpc>
            <a:spcBef>
              <a:spcPct val="0"/>
            </a:spcBef>
            <a:spcAft>
              <a:spcPct val="20000"/>
            </a:spcAft>
            <a:buChar char="•"/>
          </a:pPr>
          <a:r>
            <a:rPr lang="en-ZA" sz="2200" kern="1200" dirty="0"/>
            <a:t>Collaboration</a:t>
          </a:r>
        </a:p>
      </dsp:txBody>
      <dsp:txXfrm>
        <a:off x="0" y="801376"/>
        <a:ext cx="10457764" cy="1130220"/>
      </dsp:txXfrm>
    </dsp:sp>
    <dsp:sp modelId="{4CD3017E-CCBF-427B-902F-74983ACE960C}">
      <dsp:nvSpPr>
        <dsp:cNvPr id="0" name=""/>
        <dsp:cNvSpPr/>
      </dsp:nvSpPr>
      <dsp:spPr>
        <a:xfrm>
          <a:off x="0" y="1931596"/>
          <a:ext cx="10457764" cy="671580"/>
        </a:xfrm>
        <a:prstGeom prst="round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ZA" sz="2800" kern="1200" dirty="0"/>
            <a:t>Accountability </a:t>
          </a:r>
        </a:p>
      </dsp:txBody>
      <dsp:txXfrm>
        <a:off x="32784" y="1964380"/>
        <a:ext cx="10392196" cy="606012"/>
      </dsp:txXfrm>
    </dsp:sp>
    <dsp:sp modelId="{8FA07444-B165-4C61-85EC-C7E30178D040}">
      <dsp:nvSpPr>
        <dsp:cNvPr id="0" name=""/>
        <dsp:cNvSpPr/>
      </dsp:nvSpPr>
      <dsp:spPr>
        <a:xfrm>
          <a:off x="0" y="2603176"/>
          <a:ext cx="10457764" cy="1130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2034"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ZA" sz="2200" kern="1200" dirty="0"/>
            <a:t>Integrity </a:t>
          </a:r>
        </a:p>
        <a:p>
          <a:pPr marL="228600" lvl="1" indent="-228600" algn="l" defTabSz="977900">
            <a:lnSpc>
              <a:spcPct val="90000"/>
            </a:lnSpc>
            <a:spcBef>
              <a:spcPct val="0"/>
            </a:spcBef>
            <a:spcAft>
              <a:spcPct val="20000"/>
            </a:spcAft>
            <a:buChar char="•"/>
          </a:pPr>
          <a:r>
            <a:rPr lang="en-ZA" sz="2200" kern="1200" dirty="0"/>
            <a:t>Transparency </a:t>
          </a:r>
        </a:p>
        <a:p>
          <a:pPr marL="228600" lvl="1" indent="-228600" algn="l" defTabSz="977900">
            <a:lnSpc>
              <a:spcPct val="90000"/>
            </a:lnSpc>
            <a:spcBef>
              <a:spcPct val="0"/>
            </a:spcBef>
            <a:spcAft>
              <a:spcPct val="20000"/>
            </a:spcAft>
            <a:buChar char="•"/>
          </a:pPr>
          <a:r>
            <a:rPr lang="en-ZA" sz="2200" kern="1200" dirty="0"/>
            <a:t>Independent oversight</a:t>
          </a:r>
        </a:p>
      </dsp:txBody>
      <dsp:txXfrm>
        <a:off x="0" y="2603176"/>
        <a:ext cx="10457764" cy="1130220"/>
      </dsp:txXfrm>
    </dsp:sp>
    <dsp:sp modelId="{C0C43CFA-A31C-464D-9ED5-8388809F8C8F}">
      <dsp:nvSpPr>
        <dsp:cNvPr id="0" name=""/>
        <dsp:cNvSpPr/>
      </dsp:nvSpPr>
      <dsp:spPr>
        <a:xfrm>
          <a:off x="0" y="3733396"/>
          <a:ext cx="10457764" cy="67158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ZA" sz="2800" kern="1200" dirty="0"/>
            <a:t>Inclusinvess, </a:t>
          </a:r>
        </a:p>
      </dsp:txBody>
      <dsp:txXfrm>
        <a:off x="32784" y="3766180"/>
        <a:ext cx="10392196" cy="606012"/>
      </dsp:txXfrm>
    </dsp:sp>
    <dsp:sp modelId="{E73398BF-C2A7-4D77-BE35-BF35D713CDB2}">
      <dsp:nvSpPr>
        <dsp:cNvPr id="0" name=""/>
        <dsp:cNvSpPr/>
      </dsp:nvSpPr>
      <dsp:spPr>
        <a:xfrm>
          <a:off x="0" y="4404976"/>
          <a:ext cx="10457764" cy="1912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2034"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ZA" sz="2200" kern="1200" dirty="0"/>
            <a:t>Leaving no one behind</a:t>
          </a:r>
        </a:p>
        <a:p>
          <a:pPr marL="228600" lvl="1" indent="-228600" algn="l" defTabSz="977900">
            <a:lnSpc>
              <a:spcPct val="90000"/>
            </a:lnSpc>
            <a:spcBef>
              <a:spcPct val="0"/>
            </a:spcBef>
            <a:spcAft>
              <a:spcPct val="20000"/>
            </a:spcAft>
            <a:buChar char="•"/>
          </a:pPr>
          <a:r>
            <a:rPr lang="en-ZA" sz="2200" kern="1200" dirty="0"/>
            <a:t>Non-discrimination </a:t>
          </a:r>
        </a:p>
        <a:p>
          <a:pPr marL="228600" lvl="1" indent="-228600" algn="l" defTabSz="977900">
            <a:lnSpc>
              <a:spcPct val="90000"/>
            </a:lnSpc>
            <a:spcBef>
              <a:spcPct val="0"/>
            </a:spcBef>
            <a:spcAft>
              <a:spcPct val="20000"/>
            </a:spcAft>
            <a:buChar char="•"/>
          </a:pPr>
          <a:r>
            <a:rPr lang="en-ZA" sz="2200" kern="1200" dirty="0"/>
            <a:t>Participation</a:t>
          </a:r>
        </a:p>
        <a:p>
          <a:pPr marL="228600" lvl="1" indent="-228600" algn="l" defTabSz="977900">
            <a:lnSpc>
              <a:spcPct val="90000"/>
            </a:lnSpc>
            <a:spcBef>
              <a:spcPct val="0"/>
            </a:spcBef>
            <a:spcAft>
              <a:spcPct val="20000"/>
            </a:spcAft>
            <a:buChar char="•"/>
          </a:pPr>
          <a:r>
            <a:rPr lang="en-ZA" sz="2200" kern="1200" dirty="0"/>
            <a:t>Subsidiarity</a:t>
          </a:r>
        </a:p>
        <a:p>
          <a:pPr marL="228600" lvl="1" indent="-228600" algn="l" defTabSz="977900">
            <a:lnSpc>
              <a:spcPct val="90000"/>
            </a:lnSpc>
            <a:spcBef>
              <a:spcPct val="0"/>
            </a:spcBef>
            <a:spcAft>
              <a:spcPct val="20000"/>
            </a:spcAft>
            <a:buChar char="•"/>
          </a:pPr>
          <a:r>
            <a:rPr lang="en-ZA" sz="2200" kern="1200" dirty="0"/>
            <a:t>Integrational equity  </a:t>
          </a:r>
        </a:p>
      </dsp:txBody>
      <dsp:txXfrm>
        <a:off x="0" y="4404976"/>
        <a:ext cx="10457764" cy="19126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2D6B98-678B-4B97-B901-B93DA5F94153}" type="datetimeFigureOut">
              <a:rPr lang="en-ZA" smtClean="0"/>
              <a:t>2023/03/28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C6C110-7C19-493C-98A2-A9C8661BDD38}" type="slidenum">
              <a:rPr lang="en-ZA" smtClean="0"/>
              <a:t>‹#›</a:t>
            </a:fld>
            <a:endParaRPr lang="en-ZA"/>
          </a:p>
        </p:txBody>
      </p:sp>
    </p:spTree>
    <p:extLst>
      <p:ext uri="{BB962C8B-B14F-4D97-AF65-F5344CB8AC3E}">
        <p14:creationId xmlns:p14="http://schemas.microsoft.com/office/powerpoint/2010/main" val="1964989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787281-C9D9-49E2-9E1F-F9680FFD814D}" type="slidenum">
              <a:rPr lang="en-US" smtClean="0"/>
              <a:pPr/>
              <a:t>3</a:t>
            </a:fld>
            <a:endParaRPr lang="en-US"/>
          </a:p>
        </p:txBody>
      </p:sp>
    </p:spTree>
    <p:extLst>
      <p:ext uri="{BB962C8B-B14F-4D97-AF65-F5344CB8AC3E}">
        <p14:creationId xmlns:p14="http://schemas.microsoft.com/office/powerpoint/2010/main" val="2065542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787281-C9D9-49E2-9E1F-F9680FFD814D}" type="slidenum">
              <a:rPr lang="en-US" smtClean="0"/>
              <a:pPr/>
              <a:t>40</a:t>
            </a:fld>
            <a:endParaRPr lang="en-US"/>
          </a:p>
        </p:txBody>
      </p:sp>
    </p:spTree>
    <p:extLst>
      <p:ext uri="{BB962C8B-B14F-4D97-AF65-F5344CB8AC3E}">
        <p14:creationId xmlns:p14="http://schemas.microsoft.com/office/powerpoint/2010/main" val="501424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8158B4-F744-4216-A8EF-6AEEC760D35D}" type="slidenum">
              <a:rPr lang="en-US" smtClean="0"/>
              <a:t>6</a:t>
            </a:fld>
            <a:endParaRPr lang="en-US"/>
          </a:p>
        </p:txBody>
      </p:sp>
    </p:spTree>
    <p:extLst>
      <p:ext uri="{BB962C8B-B14F-4D97-AF65-F5344CB8AC3E}">
        <p14:creationId xmlns:p14="http://schemas.microsoft.com/office/powerpoint/2010/main" val="1090303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358FE476-E06C-0C30-488F-AFFCF6EA851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a:spcBef>
                <a:spcPct val="0"/>
              </a:spcBef>
            </a:pPr>
            <a:fld id="{AD5CEE78-427F-43BD-B03B-10CAAE131B45}" type="slidenum">
              <a:rPr lang="en-US" altLang="en-US" sz="1200"/>
              <a:pPr>
                <a:spcBef>
                  <a:spcPct val="0"/>
                </a:spcBef>
              </a:pPr>
              <a:t>22</a:t>
            </a:fld>
            <a:endParaRPr lang="en-US" altLang="en-US" sz="1200"/>
          </a:p>
        </p:txBody>
      </p:sp>
      <p:sp>
        <p:nvSpPr>
          <p:cNvPr id="7171" name="Rectangle 2">
            <a:extLst>
              <a:ext uri="{FF2B5EF4-FFF2-40B4-BE49-F238E27FC236}">
                <a16:creationId xmlns:a16="http://schemas.microsoft.com/office/drawing/2014/main" id="{0193EA62-486A-9644-AE1F-874E6F8EA793}"/>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CFA2005A-4466-F6BF-E85E-FC453A95AB7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GB" altLang="en-US"/>
          </a:p>
        </p:txBody>
      </p:sp>
    </p:spTree>
    <p:extLst>
      <p:ext uri="{BB962C8B-B14F-4D97-AF65-F5344CB8AC3E}">
        <p14:creationId xmlns:p14="http://schemas.microsoft.com/office/powerpoint/2010/main" val="1484644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4832B8-DF85-4855-A061-D3702FB6199F}"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3448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4832B8-DF85-4855-A061-D3702FB6199F}"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4221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4832B8-DF85-4855-A061-D3702FB6199F}"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8846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u="sng" dirty="0"/>
              <a:t>THE PROBLEM</a:t>
            </a:r>
            <a:endParaRPr lang="en-US" dirty="0"/>
          </a:p>
          <a:p>
            <a:endParaRPr lang="en-US" dirty="0"/>
          </a:p>
        </p:txBody>
      </p:sp>
      <p:sp>
        <p:nvSpPr>
          <p:cNvPr id="4" name="Slide Number Placeholder 3"/>
          <p:cNvSpPr>
            <a:spLocks noGrp="1"/>
          </p:cNvSpPr>
          <p:nvPr>
            <p:ph type="sldNum" sz="quarter" idx="5"/>
          </p:nvPr>
        </p:nvSpPr>
        <p:spPr/>
        <p:txBody>
          <a:bodyPr/>
          <a:lstStyle/>
          <a:p>
            <a:fld id="{54787281-C9D9-49E2-9E1F-F9680FFD814D}" type="slidenum">
              <a:rPr lang="en-US" smtClean="0"/>
              <a:pPr/>
              <a:t>36</a:t>
            </a:fld>
            <a:endParaRPr lang="en-US"/>
          </a:p>
        </p:txBody>
      </p:sp>
    </p:spTree>
    <p:extLst>
      <p:ext uri="{BB962C8B-B14F-4D97-AF65-F5344CB8AC3E}">
        <p14:creationId xmlns:p14="http://schemas.microsoft.com/office/powerpoint/2010/main" val="1029535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u="sng" dirty="0"/>
              <a:t>THE PROBLEM</a:t>
            </a:r>
            <a:endParaRPr lang="en-US" dirty="0"/>
          </a:p>
          <a:p>
            <a:endParaRPr lang="en-US" dirty="0"/>
          </a:p>
        </p:txBody>
      </p:sp>
      <p:sp>
        <p:nvSpPr>
          <p:cNvPr id="4" name="Slide Number Placeholder 3"/>
          <p:cNvSpPr>
            <a:spLocks noGrp="1"/>
          </p:cNvSpPr>
          <p:nvPr>
            <p:ph type="sldNum" sz="quarter" idx="5"/>
          </p:nvPr>
        </p:nvSpPr>
        <p:spPr/>
        <p:txBody>
          <a:bodyPr/>
          <a:lstStyle/>
          <a:p>
            <a:fld id="{54787281-C9D9-49E2-9E1F-F9680FFD814D}" type="slidenum">
              <a:rPr lang="en-US" smtClean="0"/>
              <a:pPr/>
              <a:t>37</a:t>
            </a:fld>
            <a:endParaRPr lang="en-US"/>
          </a:p>
        </p:txBody>
      </p:sp>
    </p:spTree>
    <p:extLst>
      <p:ext uri="{BB962C8B-B14F-4D97-AF65-F5344CB8AC3E}">
        <p14:creationId xmlns:p14="http://schemas.microsoft.com/office/powerpoint/2010/main" val="1933663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u="sng" dirty="0"/>
              <a:t>THE PROBLEM</a:t>
            </a:r>
            <a:endParaRPr lang="en-US" dirty="0"/>
          </a:p>
          <a:p>
            <a:endParaRPr lang="en-US" dirty="0"/>
          </a:p>
        </p:txBody>
      </p:sp>
      <p:sp>
        <p:nvSpPr>
          <p:cNvPr id="4" name="Slide Number Placeholder 3"/>
          <p:cNvSpPr>
            <a:spLocks noGrp="1"/>
          </p:cNvSpPr>
          <p:nvPr>
            <p:ph type="sldNum" sz="quarter" idx="5"/>
          </p:nvPr>
        </p:nvSpPr>
        <p:spPr/>
        <p:txBody>
          <a:bodyPr/>
          <a:lstStyle/>
          <a:p>
            <a:fld id="{54787281-C9D9-49E2-9E1F-F9680FFD814D}" type="slidenum">
              <a:rPr lang="en-US" smtClean="0"/>
              <a:pPr/>
              <a:t>38</a:t>
            </a:fld>
            <a:endParaRPr lang="en-US"/>
          </a:p>
        </p:txBody>
      </p:sp>
    </p:spTree>
    <p:extLst>
      <p:ext uri="{BB962C8B-B14F-4D97-AF65-F5344CB8AC3E}">
        <p14:creationId xmlns:p14="http://schemas.microsoft.com/office/powerpoint/2010/main" val="2945675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B1377-9320-4610-4C26-832BB3B6BC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D0E890C4-C712-E0C1-B4D7-941A8E605F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8DB49D76-45DA-D157-BBD8-3FD670C6CDAD}"/>
              </a:ext>
            </a:extLst>
          </p:cNvPr>
          <p:cNvSpPr>
            <a:spLocks noGrp="1"/>
          </p:cNvSpPr>
          <p:nvPr>
            <p:ph type="dt" sz="half" idx="10"/>
          </p:nvPr>
        </p:nvSpPr>
        <p:spPr/>
        <p:txBody>
          <a:bodyPr/>
          <a:lstStyle/>
          <a:p>
            <a:fld id="{96A0E321-3616-49D6-BA92-CBD104297A22}" type="datetimeFigureOut">
              <a:rPr lang="en-ZA" smtClean="0"/>
              <a:t>2023/03/28</a:t>
            </a:fld>
            <a:endParaRPr lang="en-ZA"/>
          </a:p>
        </p:txBody>
      </p:sp>
      <p:sp>
        <p:nvSpPr>
          <p:cNvPr id="5" name="Footer Placeholder 4">
            <a:extLst>
              <a:ext uri="{FF2B5EF4-FFF2-40B4-BE49-F238E27FC236}">
                <a16:creationId xmlns:a16="http://schemas.microsoft.com/office/drawing/2014/main" id="{1448E67D-CC0E-3A27-BCE8-5671236C4509}"/>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BB2B1CB-54FD-725F-2547-B2D0875CD673}"/>
              </a:ext>
            </a:extLst>
          </p:cNvPr>
          <p:cNvSpPr>
            <a:spLocks noGrp="1"/>
          </p:cNvSpPr>
          <p:nvPr>
            <p:ph type="sldNum" sz="quarter" idx="12"/>
          </p:nvPr>
        </p:nvSpPr>
        <p:spPr/>
        <p:txBody>
          <a:bodyPr/>
          <a:lstStyle/>
          <a:p>
            <a:fld id="{3DA12E4D-B491-4ACB-95BF-828C6C3F2522}" type="slidenum">
              <a:rPr lang="en-ZA" smtClean="0"/>
              <a:t>‹#›</a:t>
            </a:fld>
            <a:endParaRPr lang="en-ZA"/>
          </a:p>
        </p:txBody>
      </p:sp>
    </p:spTree>
    <p:extLst>
      <p:ext uri="{BB962C8B-B14F-4D97-AF65-F5344CB8AC3E}">
        <p14:creationId xmlns:p14="http://schemas.microsoft.com/office/powerpoint/2010/main" val="576814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06B1A-F1BE-D6DC-A416-26A25B7B7326}"/>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64F9B753-B733-8AA3-C61B-26680B4008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71BFBF3F-B3E8-D4A9-F2AD-051791F285E0}"/>
              </a:ext>
            </a:extLst>
          </p:cNvPr>
          <p:cNvSpPr>
            <a:spLocks noGrp="1"/>
          </p:cNvSpPr>
          <p:nvPr>
            <p:ph type="dt" sz="half" idx="10"/>
          </p:nvPr>
        </p:nvSpPr>
        <p:spPr/>
        <p:txBody>
          <a:bodyPr/>
          <a:lstStyle/>
          <a:p>
            <a:fld id="{96A0E321-3616-49D6-BA92-CBD104297A22}" type="datetimeFigureOut">
              <a:rPr lang="en-ZA" smtClean="0"/>
              <a:t>2023/03/28</a:t>
            </a:fld>
            <a:endParaRPr lang="en-ZA"/>
          </a:p>
        </p:txBody>
      </p:sp>
      <p:sp>
        <p:nvSpPr>
          <p:cNvPr id="5" name="Footer Placeholder 4">
            <a:extLst>
              <a:ext uri="{FF2B5EF4-FFF2-40B4-BE49-F238E27FC236}">
                <a16:creationId xmlns:a16="http://schemas.microsoft.com/office/drawing/2014/main" id="{E0081F8B-ED3C-CFB6-DA1B-07B5E5FC319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1EBCD07-E0A3-8610-4A01-0EB5390F7CFB}"/>
              </a:ext>
            </a:extLst>
          </p:cNvPr>
          <p:cNvSpPr>
            <a:spLocks noGrp="1"/>
          </p:cNvSpPr>
          <p:nvPr>
            <p:ph type="sldNum" sz="quarter" idx="12"/>
          </p:nvPr>
        </p:nvSpPr>
        <p:spPr/>
        <p:txBody>
          <a:bodyPr/>
          <a:lstStyle/>
          <a:p>
            <a:fld id="{3DA12E4D-B491-4ACB-95BF-828C6C3F2522}" type="slidenum">
              <a:rPr lang="en-ZA" smtClean="0"/>
              <a:t>‹#›</a:t>
            </a:fld>
            <a:endParaRPr lang="en-ZA"/>
          </a:p>
        </p:txBody>
      </p:sp>
    </p:spTree>
    <p:extLst>
      <p:ext uri="{BB962C8B-B14F-4D97-AF65-F5344CB8AC3E}">
        <p14:creationId xmlns:p14="http://schemas.microsoft.com/office/powerpoint/2010/main" val="3576726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E17224-CCAA-5971-DE65-0BA89C48FA6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7E40C6F5-3D19-E861-A948-FC21980B91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0CFCF8E-0048-653C-1307-9DC91058E2E3}"/>
              </a:ext>
            </a:extLst>
          </p:cNvPr>
          <p:cNvSpPr>
            <a:spLocks noGrp="1"/>
          </p:cNvSpPr>
          <p:nvPr>
            <p:ph type="dt" sz="half" idx="10"/>
          </p:nvPr>
        </p:nvSpPr>
        <p:spPr/>
        <p:txBody>
          <a:bodyPr/>
          <a:lstStyle/>
          <a:p>
            <a:fld id="{96A0E321-3616-49D6-BA92-CBD104297A22}" type="datetimeFigureOut">
              <a:rPr lang="en-ZA" smtClean="0"/>
              <a:t>2023/03/28</a:t>
            </a:fld>
            <a:endParaRPr lang="en-ZA"/>
          </a:p>
        </p:txBody>
      </p:sp>
      <p:sp>
        <p:nvSpPr>
          <p:cNvPr id="5" name="Footer Placeholder 4">
            <a:extLst>
              <a:ext uri="{FF2B5EF4-FFF2-40B4-BE49-F238E27FC236}">
                <a16:creationId xmlns:a16="http://schemas.microsoft.com/office/drawing/2014/main" id="{258CA645-EBC5-A423-51D8-E22A4BF4F8F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F3530218-6342-0C54-809A-2284C6652368}"/>
              </a:ext>
            </a:extLst>
          </p:cNvPr>
          <p:cNvSpPr>
            <a:spLocks noGrp="1"/>
          </p:cNvSpPr>
          <p:nvPr>
            <p:ph type="sldNum" sz="quarter" idx="12"/>
          </p:nvPr>
        </p:nvSpPr>
        <p:spPr/>
        <p:txBody>
          <a:bodyPr/>
          <a:lstStyle/>
          <a:p>
            <a:fld id="{3DA12E4D-B491-4ACB-95BF-828C6C3F2522}" type="slidenum">
              <a:rPr lang="en-ZA" smtClean="0"/>
              <a:t>‹#›</a:t>
            </a:fld>
            <a:endParaRPr lang="en-ZA"/>
          </a:p>
        </p:txBody>
      </p:sp>
    </p:spTree>
    <p:extLst>
      <p:ext uri="{BB962C8B-B14F-4D97-AF65-F5344CB8AC3E}">
        <p14:creationId xmlns:p14="http://schemas.microsoft.com/office/powerpoint/2010/main" val="1052106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08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7000" y="528325"/>
            <a:ext cx="7763400" cy="498875"/>
          </a:xfrm>
          <a:prstGeom prst="rect">
            <a:avLst/>
          </a:prstGeom>
        </p:spPr>
        <p:txBody>
          <a:bodyPr anchor="t">
            <a:noAutofit/>
          </a:bodyPr>
          <a:lstStyle>
            <a:lvl1pPr>
              <a:defRPr sz="3200">
                <a:solidFill>
                  <a:srgbClr val="F9A039"/>
                </a:solidFill>
              </a:defRPr>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FB4B6CAB-81CB-4E6F-B43C-60D62BF90180}"/>
              </a:ext>
            </a:extLst>
          </p:cNvPr>
          <p:cNvSpPr>
            <a:spLocks noGrp="1"/>
          </p:cNvSpPr>
          <p:nvPr>
            <p:ph sz="half" idx="1"/>
          </p:nvPr>
        </p:nvSpPr>
        <p:spPr>
          <a:xfrm>
            <a:off x="627000" y="1507067"/>
            <a:ext cx="4854600" cy="4811813"/>
          </a:xfrm>
          <a:prstGeom prst="rect">
            <a:avLst/>
          </a:prstGeom>
        </p:spPr>
        <p:txBody>
          <a:bodyPr>
            <a:normAutofit/>
          </a:bodyPr>
          <a:lstStyle>
            <a:lvl1pPr>
              <a:defRPr sz="2400"/>
            </a:lvl1pPr>
            <a:lvl2pPr>
              <a:defRPr sz="1867"/>
            </a:lvl2pPr>
            <a:lvl3pPr>
              <a:defRPr sz="1600"/>
            </a:lvl3pPr>
            <a:lvl4pPr>
              <a:defRPr sz="1467"/>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hart Placeholder 7">
            <a:extLst>
              <a:ext uri="{FF2B5EF4-FFF2-40B4-BE49-F238E27FC236}">
                <a16:creationId xmlns:a16="http://schemas.microsoft.com/office/drawing/2014/main" id="{84265D95-0E29-4C35-9EAA-94600F494A46}"/>
              </a:ext>
            </a:extLst>
          </p:cNvPr>
          <p:cNvSpPr>
            <a:spLocks noGrp="1"/>
          </p:cNvSpPr>
          <p:nvPr>
            <p:ph type="chart" sz="quarter" idx="13"/>
          </p:nvPr>
        </p:nvSpPr>
        <p:spPr>
          <a:xfrm>
            <a:off x="5596467" y="1507067"/>
            <a:ext cx="6144684" cy="4822608"/>
          </a:xfrm>
        </p:spPr>
        <p:txBody>
          <a:bodyPr/>
          <a:lstStyle/>
          <a:p>
            <a:r>
              <a:rPr lang="en-US" dirty="0"/>
              <a:t>Click icon to add chart</a:t>
            </a:r>
            <a:endParaRPr lang="en-ZA" dirty="0"/>
          </a:p>
        </p:txBody>
      </p:sp>
    </p:spTree>
    <p:extLst>
      <p:ext uri="{BB962C8B-B14F-4D97-AF65-F5344CB8AC3E}">
        <p14:creationId xmlns:p14="http://schemas.microsoft.com/office/powerpoint/2010/main" val="3853044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42D1F-30E8-A143-46D9-96EDEAEC98C5}"/>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0EA88DFD-D0D2-57F1-44F8-CD81DE37DF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7F61350-572B-2DCA-91CC-1E1D4706F210}"/>
              </a:ext>
            </a:extLst>
          </p:cNvPr>
          <p:cNvSpPr>
            <a:spLocks noGrp="1"/>
          </p:cNvSpPr>
          <p:nvPr>
            <p:ph type="dt" sz="half" idx="10"/>
          </p:nvPr>
        </p:nvSpPr>
        <p:spPr/>
        <p:txBody>
          <a:bodyPr/>
          <a:lstStyle/>
          <a:p>
            <a:fld id="{96A0E321-3616-49D6-BA92-CBD104297A22}" type="datetimeFigureOut">
              <a:rPr lang="en-ZA" smtClean="0"/>
              <a:t>2023/03/28</a:t>
            </a:fld>
            <a:endParaRPr lang="en-ZA"/>
          </a:p>
        </p:txBody>
      </p:sp>
      <p:sp>
        <p:nvSpPr>
          <p:cNvPr id="5" name="Footer Placeholder 4">
            <a:extLst>
              <a:ext uri="{FF2B5EF4-FFF2-40B4-BE49-F238E27FC236}">
                <a16:creationId xmlns:a16="http://schemas.microsoft.com/office/drawing/2014/main" id="{9A4E0CE9-3F5B-8B64-6F96-8E3F267EEC57}"/>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23690B2D-F89B-3219-A213-A6B43976D568}"/>
              </a:ext>
            </a:extLst>
          </p:cNvPr>
          <p:cNvSpPr>
            <a:spLocks noGrp="1"/>
          </p:cNvSpPr>
          <p:nvPr>
            <p:ph type="sldNum" sz="quarter" idx="12"/>
          </p:nvPr>
        </p:nvSpPr>
        <p:spPr/>
        <p:txBody>
          <a:bodyPr/>
          <a:lstStyle/>
          <a:p>
            <a:fld id="{3DA12E4D-B491-4ACB-95BF-828C6C3F2522}" type="slidenum">
              <a:rPr lang="en-ZA" smtClean="0"/>
              <a:t>‹#›</a:t>
            </a:fld>
            <a:endParaRPr lang="en-ZA"/>
          </a:p>
        </p:txBody>
      </p:sp>
    </p:spTree>
    <p:extLst>
      <p:ext uri="{BB962C8B-B14F-4D97-AF65-F5344CB8AC3E}">
        <p14:creationId xmlns:p14="http://schemas.microsoft.com/office/powerpoint/2010/main" val="1623392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4AC6A-BF54-44A5-DE44-BA5742F14C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2E9B0738-328D-7638-C854-14B5771605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0EF81F-833E-CEE4-A76D-DE7FCF8B584E}"/>
              </a:ext>
            </a:extLst>
          </p:cNvPr>
          <p:cNvSpPr>
            <a:spLocks noGrp="1"/>
          </p:cNvSpPr>
          <p:nvPr>
            <p:ph type="dt" sz="half" idx="10"/>
          </p:nvPr>
        </p:nvSpPr>
        <p:spPr/>
        <p:txBody>
          <a:bodyPr/>
          <a:lstStyle/>
          <a:p>
            <a:fld id="{96A0E321-3616-49D6-BA92-CBD104297A22}" type="datetimeFigureOut">
              <a:rPr lang="en-ZA" smtClean="0"/>
              <a:t>2023/03/28</a:t>
            </a:fld>
            <a:endParaRPr lang="en-ZA"/>
          </a:p>
        </p:txBody>
      </p:sp>
      <p:sp>
        <p:nvSpPr>
          <p:cNvPr id="5" name="Footer Placeholder 4">
            <a:extLst>
              <a:ext uri="{FF2B5EF4-FFF2-40B4-BE49-F238E27FC236}">
                <a16:creationId xmlns:a16="http://schemas.microsoft.com/office/drawing/2014/main" id="{0B88C2EC-ED9F-0C31-AE2C-1F531367EBC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D968A747-9CBA-0D30-AB32-6DF9C20FE38F}"/>
              </a:ext>
            </a:extLst>
          </p:cNvPr>
          <p:cNvSpPr>
            <a:spLocks noGrp="1"/>
          </p:cNvSpPr>
          <p:nvPr>
            <p:ph type="sldNum" sz="quarter" idx="12"/>
          </p:nvPr>
        </p:nvSpPr>
        <p:spPr/>
        <p:txBody>
          <a:bodyPr/>
          <a:lstStyle/>
          <a:p>
            <a:fld id="{3DA12E4D-B491-4ACB-95BF-828C6C3F2522}" type="slidenum">
              <a:rPr lang="en-ZA" smtClean="0"/>
              <a:t>‹#›</a:t>
            </a:fld>
            <a:endParaRPr lang="en-ZA"/>
          </a:p>
        </p:txBody>
      </p:sp>
    </p:spTree>
    <p:extLst>
      <p:ext uri="{BB962C8B-B14F-4D97-AF65-F5344CB8AC3E}">
        <p14:creationId xmlns:p14="http://schemas.microsoft.com/office/powerpoint/2010/main" val="66502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93342-BF7F-0711-40C3-92361591A48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3DA522CD-6F48-EAA6-E666-C97D8FDBEFA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A777DFCB-E045-0ABC-2302-C5972260F6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E9E92C23-F430-3DB2-062A-2BAF2BEF279B}"/>
              </a:ext>
            </a:extLst>
          </p:cNvPr>
          <p:cNvSpPr>
            <a:spLocks noGrp="1"/>
          </p:cNvSpPr>
          <p:nvPr>
            <p:ph type="dt" sz="half" idx="10"/>
          </p:nvPr>
        </p:nvSpPr>
        <p:spPr/>
        <p:txBody>
          <a:bodyPr/>
          <a:lstStyle/>
          <a:p>
            <a:fld id="{96A0E321-3616-49D6-BA92-CBD104297A22}" type="datetimeFigureOut">
              <a:rPr lang="en-ZA" smtClean="0"/>
              <a:t>2023/03/28</a:t>
            </a:fld>
            <a:endParaRPr lang="en-ZA"/>
          </a:p>
        </p:txBody>
      </p:sp>
      <p:sp>
        <p:nvSpPr>
          <p:cNvPr id="6" name="Footer Placeholder 5">
            <a:extLst>
              <a:ext uri="{FF2B5EF4-FFF2-40B4-BE49-F238E27FC236}">
                <a16:creationId xmlns:a16="http://schemas.microsoft.com/office/drawing/2014/main" id="{A7AAA15A-0FFC-C8B3-1D39-D0FB407074B3}"/>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9FD438D6-4E43-22BC-47F9-C3F05B52FA35}"/>
              </a:ext>
            </a:extLst>
          </p:cNvPr>
          <p:cNvSpPr>
            <a:spLocks noGrp="1"/>
          </p:cNvSpPr>
          <p:nvPr>
            <p:ph type="sldNum" sz="quarter" idx="12"/>
          </p:nvPr>
        </p:nvSpPr>
        <p:spPr/>
        <p:txBody>
          <a:bodyPr/>
          <a:lstStyle/>
          <a:p>
            <a:fld id="{3DA12E4D-B491-4ACB-95BF-828C6C3F2522}" type="slidenum">
              <a:rPr lang="en-ZA" smtClean="0"/>
              <a:t>‹#›</a:t>
            </a:fld>
            <a:endParaRPr lang="en-ZA"/>
          </a:p>
        </p:txBody>
      </p:sp>
    </p:spTree>
    <p:extLst>
      <p:ext uri="{BB962C8B-B14F-4D97-AF65-F5344CB8AC3E}">
        <p14:creationId xmlns:p14="http://schemas.microsoft.com/office/powerpoint/2010/main" val="3391089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CE64E-D5D4-FDDD-D6E2-C9D506CB9DE8}"/>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5B18423A-6F82-9F1A-1401-7F2D5D06DF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67C48B-0833-CE0C-876C-A23A450C9E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058159EB-AF50-CC1D-8540-62047D523E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D9992C-4BBD-86BF-7516-8C1CFF6D89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E7ECF122-5D0A-FCB4-ECD7-1411E6566983}"/>
              </a:ext>
            </a:extLst>
          </p:cNvPr>
          <p:cNvSpPr>
            <a:spLocks noGrp="1"/>
          </p:cNvSpPr>
          <p:nvPr>
            <p:ph type="dt" sz="half" idx="10"/>
          </p:nvPr>
        </p:nvSpPr>
        <p:spPr/>
        <p:txBody>
          <a:bodyPr/>
          <a:lstStyle/>
          <a:p>
            <a:fld id="{96A0E321-3616-49D6-BA92-CBD104297A22}" type="datetimeFigureOut">
              <a:rPr lang="en-ZA" smtClean="0"/>
              <a:t>2023/03/28</a:t>
            </a:fld>
            <a:endParaRPr lang="en-ZA"/>
          </a:p>
        </p:txBody>
      </p:sp>
      <p:sp>
        <p:nvSpPr>
          <p:cNvPr id="8" name="Footer Placeholder 7">
            <a:extLst>
              <a:ext uri="{FF2B5EF4-FFF2-40B4-BE49-F238E27FC236}">
                <a16:creationId xmlns:a16="http://schemas.microsoft.com/office/drawing/2014/main" id="{D8585CD9-B139-250F-A944-368AB4797BC1}"/>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43D51D27-FB6F-DDF2-5A1E-E37A577E1228}"/>
              </a:ext>
            </a:extLst>
          </p:cNvPr>
          <p:cNvSpPr>
            <a:spLocks noGrp="1"/>
          </p:cNvSpPr>
          <p:nvPr>
            <p:ph type="sldNum" sz="quarter" idx="12"/>
          </p:nvPr>
        </p:nvSpPr>
        <p:spPr/>
        <p:txBody>
          <a:bodyPr/>
          <a:lstStyle/>
          <a:p>
            <a:fld id="{3DA12E4D-B491-4ACB-95BF-828C6C3F2522}" type="slidenum">
              <a:rPr lang="en-ZA" smtClean="0"/>
              <a:t>‹#›</a:t>
            </a:fld>
            <a:endParaRPr lang="en-ZA"/>
          </a:p>
        </p:txBody>
      </p:sp>
    </p:spTree>
    <p:extLst>
      <p:ext uri="{BB962C8B-B14F-4D97-AF65-F5344CB8AC3E}">
        <p14:creationId xmlns:p14="http://schemas.microsoft.com/office/powerpoint/2010/main" val="1102436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5363B-61DF-F8D1-DCD0-FE08E6D436C0}"/>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F87992F6-4A66-6619-5C5F-4E7E020D4BC7}"/>
              </a:ext>
            </a:extLst>
          </p:cNvPr>
          <p:cNvSpPr>
            <a:spLocks noGrp="1"/>
          </p:cNvSpPr>
          <p:nvPr>
            <p:ph type="dt" sz="half" idx="10"/>
          </p:nvPr>
        </p:nvSpPr>
        <p:spPr/>
        <p:txBody>
          <a:bodyPr/>
          <a:lstStyle/>
          <a:p>
            <a:fld id="{96A0E321-3616-49D6-BA92-CBD104297A22}" type="datetimeFigureOut">
              <a:rPr lang="en-ZA" smtClean="0"/>
              <a:t>2023/03/28</a:t>
            </a:fld>
            <a:endParaRPr lang="en-ZA"/>
          </a:p>
        </p:txBody>
      </p:sp>
      <p:sp>
        <p:nvSpPr>
          <p:cNvPr id="4" name="Footer Placeholder 3">
            <a:extLst>
              <a:ext uri="{FF2B5EF4-FFF2-40B4-BE49-F238E27FC236}">
                <a16:creationId xmlns:a16="http://schemas.microsoft.com/office/drawing/2014/main" id="{C05E8D19-CA66-7A2F-4846-5AC9C6BABBA1}"/>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C7A7AB67-DFA6-8491-1982-03EFBB6C752E}"/>
              </a:ext>
            </a:extLst>
          </p:cNvPr>
          <p:cNvSpPr>
            <a:spLocks noGrp="1"/>
          </p:cNvSpPr>
          <p:nvPr>
            <p:ph type="sldNum" sz="quarter" idx="12"/>
          </p:nvPr>
        </p:nvSpPr>
        <p:spPr/>
        <p:txBody>
          <a:bodyPr/>
          <a:lstStyle/>
          <a:p>
            <a:fld id="{3DA12E4D-B491-4ACB-95BF-828C6C3F2522}" type="slidenum">
              <a:rPr lang="en-ZA" smtClean="0"/>
              <a:t>‹#›</a:t>
            </a:fld>
            <a:endParaRPr lang="en-ZA"/>
          </a:p>
        </p:txBody>
      </p:sp>
    </p:spTree>
    <p:extLst>
      <p:ext uri="{BB962C8B-B14F-4D97-AF65-F5344CB8AC3E}">
        <p14:creationId xmlns:p14="http://schemas.microsoft.com/office/powerpoint/2010/main" val="917382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4E83D5-EF60-077C-B8B0-092CE7A774AC}"/>
              </a:ext>
            </a:extLst>
          </p:cNvPr>
          <p:cNvSpPr>
            <a:spLocks noGrp="1"/>
          </p:cNvSpPr>
          <p:nvPr>
            <p:ph type="dt" sz="half" idx="10"/>
          </p:nvPr>
        </p:nvSpPr>
        <p:spPr/>
        <p:txBody>
          <a:bodyPr/>
          <a:lstStyle/>
          <a:p>
            <a:fld id="{96A0E321-3616-49D6-BA92-CBD104297A22}" type="datetimeFigureOut">
              <a:rPr lang="en-ZA" smtClean="0"/>
              <a:t>2023/03/28</a:t>
            </a:fld>
            <a:endParaRPr lang="en-ZA"/>
          </a:p>
        </p:txBody>
      </p:sp>
      <p:sp>
        <p:nvSpPr>
          <p:cNvPr id="3" name="Footer Placeholder 2">
            <a:extLst>
              <a:ext uri="{FF2B5EF4-FFF2-40B4-BE49-F238E27FC236}">
                <a16:creationId xmlns:a16="http://schemas.microsoft.com/office/drawing/2014/main" id="{528BB991-B51E-D07F-1BA7-770B24370E50}"/>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DABFD59F-918A-51BC-7B7C-D4F983C5A64D}"/>
              </a:ext>
            </a:extLst>
          </p:cNvPr>
          <p:cNvSpPr>
            <a:spLocks noGrp="1"/>
          </p:cNvSpPr>
          <p:nvPr>
            <p:ph type="sldNum" sz="quarter" idx="12"/>
          </p:nvPr>
        </p:nvSpPr>
        <p:spPr/>
        <p:txBody>
          <a:bodyPr/>
          <a:lstStyle/>
          <a:p>
            <a:fld id="{3DA12E4D-B491-4ACB-95BF-828C6C3F2522}" type="slidenum">
              <a:rPr lang="en-ZA" smtClean="0"/>
              <a:t>‹#›</a:t>
            </a:fld>
            <a:endParaRPr lang="en-ZA"/>
          </a:p>
        </p:txBody>
      </p:sp>
    </p:spTree>
    <p:extLst>
      <p:ext uri="{BB962C8B-B14F-4D97-AF65-F5344CB8AC3E}">
        <p14:creationId xmlns:p14="http://schemas.microsoft.com/office/powerpoint/2010/main" val="4160865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86DC0-09F6-5EE3-5F53-E8540B70C2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51E70EE2-D90F-9C97-A9E1-2B90C2D6E0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A2D1223E-E94C-8F2F-DB2A-365E86BFA2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2F5DF4-992D-1769-9F3C-B5716B0CEE45}"/>
              </a:ext>
            </a:extLst>
          </p:cNvPr>
          <p:cNvSpPr>
            <a:spLocks noGrp="1"/>
          </p:cNvSpPr>
          <p:nvPr>
            <p:ph type="dt" sz="half" idx="10"/>
          </p:nvPr>
        </p:nvSpPr>
        <p:spPr/>
        <p:txBody>
          <a:bodyPr/>
          <a:lstStyle/>
          <a:p>
            <a:fld id="{96A0E321-3616-49D6-BA92-CBD104297A22}" type="datetimeFigureOut">
              <a:rPr lang="en-ZA" smtClean="0"/>
              <a:t>2023/03/28</a:t>
            </a:fld>
            <a:endParaRPr lang="en-ZA"/>
          </a:p>
        </p:txBody>
      </p:sp>
      <p:sp>
        <p:nvSpPr>
          <p:cNvPr id="6" name="Footer Placeholder 5">
            <a:extLst>
              <a:ext uri="{FF2B5EF4-FFF2-40B4-BE49-F238E27FC236}">
                <a16:creationId xmlns:a16="http://schemas.microsoft.com/office/drawing/2014/main" id="{8CC118A4-09D7-FF72-E376-5E77B9A4957C}"/>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5DAE5934-DFC2-39AC-C468-1D9295C6C7F4}"/>
              </a:ext>
            </a:extLst>
          </p:cNvPr>
          <p:cNvSpPr>
            <a:spLocks noGrp="1"/>
          </p:cNvSpPr>
          <p:nvPr>
            <p:ph type="sldNum" sz="quarter" idx="12"/>
          </p:nvPr>
        </p:nvSpPr>
        <p:spPr/>
        <p:txBody>
          <a:bodyPr/>
          <a:lstStyle/>
          <a:p>
            <a:fld id="{3DA12E4D-B491-4ACB-95BF-828C6C3F2522}" type="slidenum">
              <a:rPr lang="en-ZA" smtClean="0"/>
              <a:t>‹#›</a:t>
            </a:fld>
            <a:endParaRPr lang="en-ZA"/>
          </a:p>
        </p:txBody>
      </p:sp>
    </p:spTree>
    <p:extLst>
      <p:ext uri="{BB962C8B-B14F-4D97-AF65-F5344CB8AC3E}">
        <p14:creationId xmlns:p14="http://schemas.microsoft.com/office/powerpoint/2010/main" val="4194360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2E76D-B43E-FD52-CA11-AC26ABE7D2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52A9AB88-573E-3A31-8123-E0EBBD9B75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28FEF0DD-2F00-01A7-BDDC-CC563A7C7F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88AB82-C09E-A29B-F5A1-7509AC8562BA}"/>
              </a:ext>
            </a:extLst>
          </p:cNvPr>
          <p:cNvSpPr>
            <a:spLocks noGrp="1"/>
          </p:cNvSpPr>
          <p:nvPr>
            <p:ph type="dt" sz="half" idx="10"/>
          </p:nvPr>
        </p:nvSpPr>
        <p:spPr/>
        <p:txBody>
          <a:bodyPr/>
          <a:lstStyle/>
          <a:p>
            <a:fld id="{96A0E321-3616-49D6-BA92-CBD104297A22}" type="datetimeFigureOut">
              <a:rPr lang="en-ZA" smtClean="0"/>
              <a:t>2023/03/28</a:t>
            </a:fld>
            <a:endParaRPr lang="en-ZA"/>
          </a:p>
        </p:txBody>
      </p:sp>
      <p:sp>
        <p:nvSpPr>
          <p:cNvPr id="6" name="Footer Placeholder 5">
            <a:extLst>
              <a:ext uri="{FF2B5EF4-FFF2-40B4-BE49-F238E27FC236}">
                <a16:creationId xmlns:a16="http://schemas.microsoft.com/office/drawing/2014/main" id="{8990B044-D53B-09F5-5CDF-CB87E5FB38C0}"/>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B5170258-5860-B8AD-C38E-7C95D72163B6}"/>
              </a:ext>
            </a:extLst>
          </p:cNvPr>
          <p:cNvSpPr>
            <a:spLocks noGrp="1"/>
          </p:cNvSpPr>
          <p:nvPr>
            <p:ph type="sldNum" sz="quarter" idx="12"/>
          </p:nvPr>
        </p:nvSpPr>
        <p:spPr/>
        <p:txBody>
          <a:bodyPr/>
          <a:lstStyle/>
          <a:p>
            <a:fld id="{3DA12E4D-B491-4ACB-95BF-828C6C3F2522}" type="slidenum">
              <a:rPr lang="en-ZA" smtClean="0"/>
              <a:t>‹#›</a:t>
            </a:fld>
            <a:endParaRPr lang="en-ZA"/>
          </a:p>
        </p:txBody>
      </p:sp>
    </p:spTree>
    <p:extLst>
      <p:ext uri="{BB962C8B-B14F-4D97-AF65-F5344CB8AC3E}">
        <p14:creationId xmlns:p14="http://schemas.microsoft.com/office/powerpoint/2010/main" val="880057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867C1C-FA4F-319B-0BDA-38F82F95DF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DB1A470F-1188-757B-10A6-7E79B71A95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16C2412-6AD2-951B-EBF1-D76A51B425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A0E321-3616-49D6-BA92-CBD104297A22}" type="datetimeFigureOut">
              <a:rPr lang="en-ZA" smtClean="0"/>
              <a:t>2023/03/28</a:t>
            </a:fld>
            <a:endParaRPr lang="en-ZA"/>
          </a:p>
        </p:txBody>
      </p:sp>
      <p:sp>
        <p:nvSpPr>
          <p:cNvPr id="5" name="Footer Placeholder 4">
            <a:extLst>
              <a:ext uri="{FF2B5EF4-FFF2-40B4-BE49-F238E27FC236}">
                <a16:creationId xmlns:a16="http://schemas.microsoft.com/office/drawing/2014/main" id="{00F5983A-E08D-0FD1-8006-B36B2BF785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C7946E52-302E-A0D6-8432-28F4A0D28A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A12E4D-B491-4ACB-95BF-828C6C3F2522}" type="slidenum">
              <a:rPr lang="en-ZA" smtClean="0"/>
              <a:t>‹#›</a:t>
            </a:fld>
            <a:endParaRPr lang="en-ZA"/>
          </a:p>
        </p:txBody>
      </p:sp>
    </p:spTree>
    <p:extLst>
      <p:ext uri="{BB962C8B-B14F-4D97-AF65-F5344CB8AC3E}">
        <p14:creationId xmlns:p14="http://schemas.microsoft.com/office/powerpoint/2010/main" val="1883648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559D7A-90CF-113A-4016-5BFAC6E34761}"/>
              </a:ext>
            </a:extLst>
          </p:cNvPr>
          <p:cNvPicPr>
            <a:picLocks noChangeAspect="1"/>
          </p:cNvPicPr>
          <p:nvPr/>
        </p:nvPicPr>
        <p:blipFill rotWithShape="1">
          <a:blip r:embed="rId2">
            <a:extLst>
              <a:ext uri="{28A0092B-C50C-407E-A947-70E740481C1C}">
                <a14:useLocalDpi xmlns:a14="http://schemas.microsoft.com/office/drawing/2010/main" val="0"/>
              </a:ext>
            </a:extLst>
          </a:blip>
          <a:srcRect t="2509" r="-2" b="28258"/>
          <a:stretch/>
        </p:blipFill>
        <p:spPr>
          <a:xfrm>
            <a:off x="6096000" y="-7942"/>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Picture 4" descr="Logo, company name&#10;&#10;Description automatically generated">
            <a:extLst>
              <a:ext uri="{FF2B5EF4-FFF2-40B4-BE49-F238E27FC236}">
                <a16:creationId xmlns:a16="http://schemas.microsoft.com/office/drawing/2014/main" id="{84FC6CB4-D75E-8729-0B9E-3214632C9AE1}"/>
              </a:ext>
            </a:extLst>
          </p:cNvPr>
          <p:cNvPicPr>
            <a:picLocks noChangeAspect="1"/>
          </p:cNvPicPr>
          <p:nvPr/>
        </p:nvPicPr>
        <p:blipFill rotWithShape="1">
          <a:blip r:embed="rId3"/>
          <a:srcRect t="4735" r="-2" b="10398"/>
          <a:stretch/>
        </p:blipFill>
        <p:spPr>
          <a:xfrm>
            <a:off x="6858000" y="5374433"/>
            <a:ext cx="5334000" cy="1166325"/>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8" name="Title 7">
            <a:extLst>
              <a:ext uri="{FF2B5EF4-FFF2-40B4-BE49-F238E27FC236}">
                <a16:creationId xmlns:a16="http://schemas.microsoft.com/office/drawing/2014/main" id="{9D482F23-116E-AF1B-1235-7E09D8B3A7D4}"/>
              </a:ext>
            </a:extLst>
          </p:cNvPr>
          <p:cNvSpPr>
            <a:spLocks noGrp="1"/>
          </p:cNvSpPr>
          <p:nvPr>
            <p:ph type="title"/>
          </p:nvPr>
        </p:nvSpPr>
        <p:spPr>
          <a:xfrm>
            <a:off x="340118" y="2978693"/>
            <a:ext cx="10343122" cy="2774088"/>
          </a:xfrm>
        </p:spPr>
        <p:txBody>
          <a:bodyPr vert="horz" lIns="91440" tIns="45720" rIns="91440" bIns="45720" rtlCol="0" anchor="b">
            <a:normAutofit fontScale="90000"/>
          </a:bodyPr>
          <a:lstStyle/>
          <a:p>
            <a:pPr algn="ctr"/>
            <a:br>
              <a:rPr lang="en-US" sz="2800" b="1" kern="1200" dirty="0">
                <a:solidFill>
                  <a:schemeClr val="tx1"/>
                </a:solidFill>
                <a:latin typeface="+mj-lt"/>
                <a:ea typeface="+mj-ea"/>
                <a:cs typeface="+mj-cs"/>
              </a:rPr>
            </a:br>
            <a:br>
              <a:rPr lang="en-US" sz="2800" b="1" kern="1200" dirty="0">
                <a:solidFill>
                  <a:schemeClr val="tx1"/>
                </a:solidFill>
                <a:latin typeface="+mj-lt"/>
                <a:ea typeface="+mj-ea"/>
                <a:cs typeface="+mj-cs"/>
              </a:rPr>
            </a:br>
            <a:br>
              <a:rPr lang="en-US" sz="2800" b="1" kern="1200" dirty="0">
                <a:solidFill>
                  <a:schemeClr val="tx1"/>
                </a:solidFill>
                <a:latin typeface="+mj-lt"/>
                <a:ea typeface="+mj-ea"/>
                <a:cs typeface="+mj-cs"/>
              </a:rPr>
            </a:br>
            <a:r>
              <a:rPr lang="en-US" sz="3600" b="1" dirty="0">
                <a:latin typeface="+mn-lt"/>
              </a:rPr>
              <a:t>Addressing Sound Policy Making Deficits: Leveraging data and statistics in national and local development plans</a:t>
            </a:r>
            <a:br>
              <a:rPr lang="en-US" sz="2800" kern="1200" dirty="0">
                <a:solidFill>
                  <a:schemeClr val="tx1"/>
                </a:solidFill>
                <a:latin typeface="+mj-lt"/>
                <a:ea typeface="+mj-ea"/>
                <a:cs typeface="+mj-cs"/>
              </a:rPr>
            </a:br>
            <a:r>
              <a:rPr lang="en-US" sz="2800" kern="1200" dirty="0">
                <a:solidFill>
                  <a:schemeClr val="tx1"/>
                </a:solidFill>
                <a:latin typeface="+mj-lt"/>
                <a:ea typeface="+mj-ea"/>
                <a:cs typeface="+mj-cs"/>
              </a:rPr>
              <a:t>SDGs</a:t>
            </a:r>
            <a:br>
              <a:rPr lang="en-US" sz="2800" kern="1200" dirty="0">
                <a:solidFill>
                  <a:schemeClr val="tx1"/>
                </a:solidFill>
                <a:latin typeface="+mj-lt"/>
                <a:ea typeface="+mj-ea"/>
                <a:cs typeface="+mj-cs"/>
              </a:rPr>
            </a:br>
            <a:r>
              <a:rPr lang="en-US" sz="2800" kern="1200" dirty="0">
                <a:solidFill>
                  <a:schemeClr val="tx1"/>
                </a:solidFill>
                <a:latin typeface="+mj-lt"/>
                <a:ea typeface="+mj-ea"/>
                <a:cs typeface="+mj-cs"/>
              </a:rPr>
              <a:t>27-29 -03-2023</a:t>
            </a:r>
          </a:p>
        </p:txBody>
      </p:sp>
      <p:sp>
        <p:nvSpPr>
          <p:cNvPr id="3" name="Text Placeholder 2"/>
          <p:cNvSpPr>
            <a:spLocks noGrp="1"/>
          </p:cNvSpPr>
          <p:nvPr>
            <p:ph type="body" idx="1"/>
          </p:nvPr>
        </p:nvSpPr>
        <p:spPr>
          <a:xfrm>
            <a:off x="8361426" y="3500961"/>
            <a:ext cx="4917948" cy="1335024"/>
          </a:xfrm>
        </p:spPr>
        <p:txBody>
          <a:bodyPr vert="horz" lIns="91440" tIns="45720" rIns="91440" bIns="45720" rtlCol="0">
            <a:normAutofit/>
          </a:bodyPr>
          <a:lstStyle/>
          <a:p>
            <a:r>
              <a:rPr lang="en-US" sz="2800" kern="1200">
                <a:solidFill>
                  <a:schemeClr val="tx1"/>
                </a:solidFill>
                <a:latin typeface="+mn-lt"/>
                <a:ea typeface="+mn-ea"/>
                <a:cs typeface="+mn-cs"/>
              </a:rPr>
              <a:t>Pali </a:t>
            </a:r>
            <a:r>
              <a:rPr lang="en-US" sz="2800" kern="1200" dirty="0">
                <a:solidFill>
                  <a:schemeClr val="tx1"/>
                </a:solidFill>
                <a:latin typeface="+mn-lt"/>
                <a:ea typeface="+mn-ea"/>
                <a:cs typeface="+mn-cs"/>
              </a:rPr>
              <a:t>Lehohla</a:t>
            </a:r>
          </a:p>
        </p:txBody>
      </p:sp>
      <p:sp>
        <p:nvSpPr>
          <p:cNvPr id="6" name="Slide Number Placeholder 5">
            <a:extLst>
              <a:ext uri="{FF2B5EF4-FFF2-40B4-BE49-F238E27FC236}">
                <a16:creationId xmlns:a16="http://schemas.microsoft.com/office/drawing/2014/main" id="{930E2EEA-9F8E-2AB9-97FE-9367673472BE}"/>
              </a:ext>
            </a:extLst>
          </p:cNvPr>
          <p:cNvSpPr>
            <a:spLocks noGrp="1"/>
          </p:cNvSpPr>
          <p:nvPr>
            <p:ph type="sldNum" sz="quarter" idx="12"/>
          </p:nvPr>
        </p:nvSpPr>
        <p:spPr>
          <a:xfrm>
            <a:off x="10345032" y="6356350"/>
            <a:ext cx="1408055" cy="365125"/>
          </a:xfrm>
        </p:spPr>
        <p:txBody>
          <a:bodyPr vert="horz" lIns="91440" tIns="45720" rIns="91440" bIns="45720" rtlCol="0" anchor="ctr">
            <a:normAutofit/>
          </a:bodyPr>
          <a:lstStyle/>
          <a:p>
            <a:pPr>
              <a:spcAft>
                <a:spcPts val="600"/>
              </a:spcAft>
            </a:pPr>
            <a:fld id="{CDA8F2EF-602D-4195-87F5-CB18CF4CBF14}" type="slidenum">
              <a:rPr lang="en-US">
                <a:solidFill>
                  <a:schemeClr val="bg1"/>
                </a:solidFill>
              </a:rPr>
              <a:pPr>
                <a:spcAft>
                  <a:spcPts val="600"/>
                </a:spcAft>
              </a:pPr>
              <a:t>1</a:t>
            </a:fld>
            <a:endParaRPr lang="en-US">
              <a:solidFill>
                <a:schemeClr val="bg1"/>
              </a:solidFill>
            </a:endParaRPr>
          </a:p>
        </p:txBody>
      </p:sp>
    </p:spTree>
    <p:extLst>
      <p:ext uri="{BB962C8B-B14F-4D97-AF65-F5344CB8AC3E}">
        <p14:creationId xmlns:p14="http://schemas.microsoft.com/office/powerpoint/2010/main" val="1951018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ampi Poverty">
            <a:hlinkClick r:id="" action="ppaction://media"/>
            <a:extLst>
              <a:ext uri="{FF2B5EF4-FFF2-40B4-BE49-F238E27FC236}">
                <a16:creationId xmlns:a16="http://schemas.microsoft.com/office/drawing/2014/main" id="{ED2927C7-791C-BDA6-BD78-EF9D387CF12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43226" y="1013791"/>
            <a:ext cx="11026928" cy="4353339"/>
          </a:xfrm>
          <a:prstGeom prst="rect">
            <a:avLst/>
          </a:prstGeom>
        </p:spPr>
      </p:pic>
      <p:sp>
        <p:nvSpPr>
          <p:cNvPr id="2" name="TextBox 1">
            <a:extLst>
              <a:ext uri="{FF2B5EF4-FFF2-40B4-BE49-F238E27FC236}">
                <a16:creationId xmlns:a16="http://schemas.microsoft.com/office/drawing/2014/main" id="{A01EF8A5-1D24-25B2-0E23-105EBA7223CD}"/>
              </a:ext>
            </a:extLst>
          </p:cNvPr>
          <p:cNvSpPr txBox="1"/>
          <p:nvPr/>
        </p:nvSpPr>
        <p:spPr>
          <a:xfrm>
            <a:off x="2727960" y="396240"/>
            <a:ext cx="7246727" cy="400110"/>
          </a:xfrm>
          <a:prstGeom prst="rect">
            <a:avLst/>
          </a:prstGeom>
          <a:noFill/>
        </p:spPr>
        <p:txBody>
          <a:bodyPr wrap="none" rtlCol="0">
            <a:spAutoFit/>
          </a:bodyPr>
          <a:lstStyle/>
          <a:p>
            <a:r>
              <a:rPr lang="en-ZA" sz="2000" b="1" dirty="0"/>
              <a:t>There are 81 municipalities that have regressed  including a metro</a:t>
            </a:r>
            <a:r>
              <a:rPr lang="en-ZA" dirty="0"/>
              <a:t> </a:t>
            </a:r>
          </a:p>
        </p:txBody>
      </p:sp>
    </p:spTree>
    <p:extLst>
      <p:ext uri="{BB962C8B-B14F-4D97-AF65-F5344CB8AC3E}">
        <p14:creationId xmlns:p14="http://schemas.microsoft.com/office/powerpoint/2010/main" val="203212344"/>
      </p:ext>
    </p:extLst>
  </p:cSld>
  <p:clrMapOvr>
    <a:masterClrMapping/>
  </p:clrMapOvr>
  <mc:AlternateContent xmlns:mc="http://schemas.openxmlformats.org/markup-compatibility/2006" xmlns:p14="http://schemas.microsoft.com/office/powerpoint/2010/main">
    <mc:Choice Requires="p14">
      <p:transition spd="slow" p14:dur="2000" advTm="187165"/>
    </mc:Choice>
    <mc:Fallback xmlns="">
      <p:transition spd="slow" advTm="1871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5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68FC90-C83B-63AA-7FE5-34C44EFC4AED}"/>
              </a:ext>
            </a:extLst>
          </p:cNvPr>
          <p:cNvPicPr>
            <a:picLocks noChangeAspect="1"/>
          </p:cNvPicPr>
          <p:nvPr/>
        </p:nvPicPr>
        <p:blipFill>
          <a:blip r:embed="rId2"/>
          <a:stretch>
            <a:fillRect/>
          </a:stretch>
        </p:blipFill>
        <p:spPr>
          <a:xfrm>
            <a:off x="2428938" y="420363"/>
            <a:ext cx="7334124" cy="6017274"/>
          </a:xfrm>
          <a:prstGeom prst="rect">
            <a:avLst/>
          </a:prstGeom>
        </p:spPr>
      </p:pic>
    </p:spTree>
    <p:extLst>
      <p:ext uri="{BB962C8B-B14F-4D97-AF65-F5344CB8AC3E}">
        <p14:creationId xmlns:p14="http://schemas.microsoft.com/office/powerpoint/2010/main" val="2097932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88651-2BFE-E4CB-8E11-6C4667EE43CF}"/>
              </a:ext>
            </a:extLst>
          </p:cNvPr>
          <p:cNvSpPr>
            <a:spLocks noGrp="1"/>
          </p:cNvSpPr>
          <p:nvPr>
            <p:ph type="ctrTitle"/>
          </p:nvPr>
        </p:nvSpPr>
        <p:spPr/>
        <p:txBody>
          <a:bodyPr/>
          <a:lstStyle/>
          <a:p>
            <a:endParaRPr lang="en-ZA"/>
          </a:p>
        </p:txBody>
      </p:sp>
      <p:sp>
        <p:nvSpPr>
          <p:cNvPr id="3" name="Subtitle 2">
            <a:extLst>
              <a:ext uri="{FF2B5EF4-FFF2-40B4-BE49-F238E27FC236}">
                <a16:creationId xmlns:a16="http://schemas.microsoft.com/office/drawing/2014/main" id="{1F8C7648-D97F-9F77-22E7-35F1EFAAC94D}"/>
              </a:ext>
            </a:extLst>
          </p:cNvPr>
          <p:cNvSpPr>
            <a:spLocks noGrp="1"/>
          </p:cNvSpPr>
          <p:nvPr>
            <p:ph type="subTitle" idx="1"/>
          </p:nvPr>
        </p:nvSpPr>
        <p:spPr/>
        <p:txBody>
          <a:bodyPr/>
          <a:lstStyle/>
          <a:p>
            <a:endParaRPr lang="en-ZA"/>
          </a:p>
        </p:txBody>
      </p:sp>
      <p:pic>
        <p:nvPicPr>
          <p:cNvPr id="5" name="Picture 4">
            <a:extLst>
              <a:ext uri="{FF2B5EF4-FFF2-40B4-BE49-F238E27FC236}">
                <a16:creationId xmlns:a16="http://schemas.microsoft.com/office/drawing/2014/main" id="{BFB5676D-5E1B-CD9C-45E7-889BD4D3BA13}"/>
              </a:ext>
            </a:extLst>
          </p:cNvPr>
          <p:cNvPicPr>
            <a:picLocks noChangeAspect="1"/>
          </p:cNvPicPr>
          <p:nvPr/>
        </p:nvPicPr>
        <p:blipFill rotWithShape="1">
          <a:blip r:embed="rId2"/>
          <a:srcRect l="35357" t="26531" r="25229" b="16366"/>
          <a:stretch/>
        </p:blipFill>
        <p:spPr>
          <a:xfrm>
            <a:off x="-27991" y="755780"/>
            <a:ext cx="12083142" cy="6102219"/>
          </a:xfrm>
          <a:prstGeom prst="rect">
            <a:avLst/>
          </a:prstGeom>
        </p:spPr>
      </p:pic>
      <p:sp>
        <p:nvSpPr>
          <p:cNvPr id="6" name="TextBox 5">
            <a:extLst>
              <a:ext uri="{FF2B5EF4-FFF2-40B4-BE49-F238E27FC236}">
                <a16:creationId xmlns:a16="http://schemas.microsoft.com/office/drawing/2014/main" id="{491BFE31-7E17-1A43-61B6-19330671FE95}"/>
              </a:ext>
            </a:extLst>
          </p:cNvPr>
          <p:cNvSpPr txBox="1"/>
          <p:nvPr/>
        </p:nvSpPr>
        <p:spPr>
          <a:xfrm>
            <a:off x="2528912" y="383828"/>
            <a:ext cx="8139088" cy="461665"/>
          </a:xfrm>
          <a:prstGeom prst="rect">
            <a:avLst/>
          </a:prstGeom>
          <a:noFill/>
        </p:spPr>
        <p:txBody>
          <a:bodyPr wrap="none" rtlCol="0">
            <a:spAutoFit/>
          </a:bodyPr>
          <a:lstStyle/>
          <a:p>
            <a:r>
              <a:rPr lang="en-ZA" sz="2400" b="1" dirty="0"/>
              <a:t>Level of Satisfaction by service category for KZN Municipalities</a:t>
            </a:r>
          </a:p>
        </p:txBody>
      </p:sp>
    </p:spTree>
    <p:extLst>
      <p:ext uri="{BB962C8B-B14F-4D97-AF65-F5344CB8AC3E}">
        <p14:creationId xmlns:p14="http://schemas.microsoft.com/office/powerpoint/2010/main" val="1232224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53314-B0A9-88BB-27B1-0A7D514D1A7E}"/>
              </a:ext>
            </a:extLst>
          </p:cNvPr>
          <p:cNvSpPr>
            <a:spLocks noGrp="1"/>
          </p:cNvSpPr>
          <p:nvPr>
            <p:ph type="ctrTitle"/>
          </p:nvPr>
        </p:nvSpPr>
        <p:spPr/>
        <p:txBody>
          <a:bodyPr/>
          <a:lstStyle/>
          <a:p>
            <a:endParaRPr lang="en-ZA"/>
          </a:p>
        </p:txBody>
      </p:sp>
      <p:sp>
        <p:nvSpPr>
          <p:cNvPr id="3" name="Subtitle 2">
            <a:extLst>
              <a:ext uri="{FF2B5EF4-FFF2-40B4-BE49-F238E27FC236}">
                <a16:creationId xmlns:a16="http://schemas.microsoft.com/office/drawing/2014/main" id="{843EDB42-0C67-BD77-2B90-286EC0F1A4BB}"/>
              </a:ext>
            </a:extLst>
          </p:cNvPr>
          <p:cNvSpPr>
            <a:spLocks noGrp="1"/>
          </p:cNvSpPr>
          <p:nvPr>
            <p:ph type="subTitle" idx="1"/>
          </p:nvPr>
        </p:nvSpPr>
        <p:spPr/>
        <p:txBody>
          <a:bodyPr/>
          <a:lstStyle/>
          <a:p>
            <a:endParaRPr lang="en-ZA"/>
          </a:p>
        </p:txBody>
      </p:sp>
      <p:pic>
        <p:nvPicPr>
          <p:cNvPr id="5" name="Picture 4">
            <a:extLst>
              <a:ext uri="{FF2B5EF4-FFF2-40B4-BE49-F238E27FC236}">
                <a16:creationId xmlns:a16="http://schemas.microsoft.com/office/drawing/2014/main" id="{A9EF2F61-5C73-ED72-FA7A-14AC2F102A66}"/>
              </a:ext>
            </a:extLst>
          </p:cNvPr>
          <p:cNvPicPr>
            <a:picLocks noChangeAspect="1"/>
          </p:cNvPicPr>
          <p:nvPr/>
        </p:nvPicPr>
        <p:blipFill rotWithShape="1">
          <a:blip r:embed="rId2"/>
          <a:srcRect t="9305" b="13472"/>
          <a:stretch/>
        </p:blipFill>
        <p:spPr>
          <a:xfrm>
            <a:off x="0" y="638174"/>
            <a:ext cx="12192000" cy="5295901"/>
          </a:xfrm>
          <a:prstGeom prst="rect">
            <a:avLst/>
          </a:prstGeom>
        </p:spPr>
      </p:pic>
    </p:spTree>
    <p:extLst>
      <p:ext uri="{BB962C8B-B14F-4D97-AF65-F5344CB8AC3E}">
        <p14:creationId xmlns:p14="http://schemas.microsoft.com/office/powerpoint/2010/main" val="2199857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35459-FE33-B94B-548F-1929191FA536}"/>
              </a:ext>
            </a:extLst>
          </p:cNvPr>
          <p:cNvSpPr>
            <a:spLocks noGrp="1"/>
          </p:cNvSpPr>
          <p:nvPr>
            <p:ph type="ctrTitle"/>
          </p:nvPr>
        </p:nvSpPr>
        <p:spPr/>
        <p:txBody>
          <a:bodyPr/>
          <a:lstStyle/>
          <a:p>
            <a:endParaRPr lang="en-ZA"/>
          </a:p>
        </p:txBody>
      </p:sp>
      <p:sp>
        <p:nvSpPr>
          <p:cNvPr id="3" name="Subtitle 2">
            <a:extLst>
              <a:ext uri="{FF2B5EF4-FFF2-40B4-BE49-F238E27FC236}">
                <a16:creationId xmlns:a16="http://schemas.microsoft.com/office/drawing/2014/main" id="{CC8A899C-5146-35F9-D7B1-8FDBDDC62AF7}"/>
              </a:ext>
            </a:extLst>
          </p:cNvPr>
          <p:cNvSpPr>
            <a:spLocks noGrp="1"/>
          </p:cNvSpPr>
          <p:nvPr>
            <p:ph type="subTitle" idx="1"/>
          </p:nvPr>
        </p:nvSpPr>
        <p:spPr/>
        <p:txBody>
          <a:bodyPr/>
          <a:lstStyle/>
          <a:p>
            <a:endParaRPr lang="en-ZA"/>
          </a:p>
        </p:txBody>
      </p:sp>
      <p:pic>
        <p:nvPicPr>
          <p:cNvPr id="5" name="Picture 4">
            <a:extLst>
              <a:ext uri="{FF2B5EF4-FFF2-40B4-BE49-F238E27FC236}">
                <a16:creationId xmlns:a16="http://schemas.microsoft.com/office/drawing/2014/main" id="{12E10300-EF25-99EE-FAE6-62F0E743D01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25748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1564DB-6559-4D24-FDF6-B159732C7E95}"/>
              </a:ext>
            </a:extLst>
          </p:cNvPr>
          <p:cNvSpPr txBox="1"/>
          <p:nvPr/>
        </p:nvSpPr>
        <p:spPr>
          <a:xfrm>
            <a:off x="1524001" y="104550"/>
            <a:ext cx="8355834" cy="954107"/>
          </a:xfrm>
          <a:prstGeom prst="rect">
            <a:avLst/>
          </a:prstGeom>
          <a:noFill/>
        </p:spPr>
        <p:txBody>
          <a:bodyPr wrap="square">
            <a:spAutoFit/>
          </a:bodyPr>
          <a:lstStyle/>
          <a:p>
            <a:pPr algn="ctr">
              <a:defRPr/>
            </a:pPr>
            <a:r>
              <a:rPr lang="en-US" sz="2800" dirty="0"/>
              <a:t>Summative Evaluation</a:t>
            </a:r>
          </a:p>
          <a:p>
            <a:pPr algn="ctr">
              <a:defRPr/>
            </a:pPr>
            <a:r>
              <a:rPr lang="en-ZA" sz="2800" b="1" dirty="0">
                <a:solidFill>
                  <a:schemeClr val="bg2">
                    <a:lumMod val="25000"/>
                  </a:schemeClr>
                </a:solidFill>
                <a:effectLst>
                  <a:outerShdw blurRad="38100" dist="38100" dir="2700000" algn="tl">
                    <a:srgbClr val="000000">
                      <a:alpha val="43137"/>
                    </a:srgbClr>
                  </a:outerShdw>
                </a:effectLst>
              </a:rPr>
              <a:t>AN ASSESSMENT MATRIX OF THE SYSTEM</a:t>
            </a:r>
          </a:p>
        </p:txBody>
      </p:sp>
      <p:sp>
        <p:nvSpPr>
          <p:cNvPr id="44" name="Rectangle 43">
            <a:extLst>
              <a:ext uri="{FF2B5EF4-FFF2-40B4-BE49-F238E27FC236}">
                <a16:creationId xmlns:a16="http://schemas.microsoft.com/office/drawing/2014/main" id="{964852F0-CB50-6508-DFC3-4EA1601F6A90}"/>
              </a:ext>
            </a:extLst>
          </p:cNvPr>
          <p:cNvSpPr/>
          <p:nvPr/>
        </p:nvSpPr>
        <p:spPr>
          <a:xfrm>
            <a:off x="1700681" y="2985979"/>
            <a:ext cx="930063" cy="276999"/>
          </a:xfrm>
          <a:prstGeom prst="rect">
            <a:avLst/>
          </a:prstGeom>
        </p:spPr>
        <p:txBody>
          <a:bodyPr wrap="none">
            <a:spAutoFit/>
          </a:bodyPr>
          <a:lstStyle/>
          <a:p>
            <a:pPr algn="ctr">
              <a:defRPr/>
            </a:pPr>
            <a:r>
              <a:rPr lang="en-ZA" sz="1200" b="1" dirty="0">
                <a:solidFill>
                  <a:schemeClr val="bg2">
                    <a:lumMod val="25000"/>
                  </a:schemeClr>
                </a:solidFill>
              </a:rPr>
              <a:t>Plan Design</a:t>
            </a:r>
          </a:p>
        </p:txBody>
      </p:sp>
      <p:sp>
        <p:nvSpPr>
          <p:cNvPr id="10" name="Arrow: Right 9">
            <a:extLst>
              <a:ext uri="{FF2B5EF4-FFF2-40B4-BE49-F238E27FC236}">
                <a16:creationId xmlns:a16="http://schemas.microsoft.com/office/drawing/2014/main" id="{46C7EC65-6226-5665-35B2-4850440E9E68}"/>
              </a:ext>
            </a:extLst>
          </p:cNvPr>
          <p:cNvSpPr/>
          <p:nvPr/>
        </p:nvSpPr>
        <p:spPr>
          <a:xfrm>
            <a:off x="6993541" y="5459017"/>
            <a:ext cx="2016146" cy="1675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p>
        </p:txBody>
      </p:sp>
      <p:sp>
        <p:nvSpPr>
          <p:cNvPr id="11" name="TextBox 10">
            <a:extLst>
              <a:ext uri="{FF2B5EF4-FFF2-40B4-BE49-F238E27FC236}">
                <a16:creationId xmlns:a16="http://schemas.microsoft.com/office/drawing/2014/main" id="{472DA97E-82E5-D2FC-2629-2FAF69478ED0}"/>
              </a:ext>
            </a:extLst>
          </p:cNvPr>
          <p:cNvSpPr txBox="1"/>
          <p:nvPr/>
        </p:nvSpPr>
        <p:spPr>
          <a:xfrm>
            <a:off x="9151407" y="5393538"/>
            <a:ext cx="630301" cy="300082"/>
          </a:xfrm>
          <a:prstGeom prst="rect">
            <a:avLst/>
          </a:prstGeom>
          <a:noFill/>
        </p:spPr>
        <p:txBody>
          <a:bodyPr wrap="none" rtlCol="0">
            <a:spAutoFit/>
          </a:bodyPr>
          <a:lstStyle/>
          <a:p>
            <a:r>
              <a:rPr lang="en-ZA" sz="1350" dirty="0"/>
              <a:t>Sound</a:t>
            </a:r>
          </a:p>
        </p:txBody>
      </p:sp>
      <p:sp>
        <p:nvSpPr>
          <p:cNvPr id="86" name="TextBox 85">
            <a:extLst>
              <a:ext uri="{FF2B5EF4-FFF2-40B4-BE49-F238E27FC236}">
                <a16:creationId xmlns:a16="http://schemas.microsoft.com/office/drawing/2014/main" id="{62691B13-520B-FB78-F246-0BAB220C28F0}"/>
              </a:ext>
            </a:extLst>
          </p:cNvPr>
          <p:cNvSpPr txBox="1"/>
          <p:nvPr/>
        </p:nvSpPr>
        <p:spPr>
          <a:xfrm>
            <a:off x="1946757" y="1425616"/>
            <a:ext cx="630301" cy="300082"/>
          </a:xfrm>
          <a:prstGeom prst="rect">
            <a:avLst/>
          </a:prstGeom>
          <a:noFill/>
        </p:spPr>
        <p:txBody>
          <a:bodyPr wrap="none" rtlCol="0">
            <a:spAutoFit/>
          </a:bodyPr>
          <a:lstStyle/>
          <a:p>
            <a:r>
              <a:rPr lang="en-ZA" sz="1350" dirty="0"/>
              <a:t>Sound</a:t>
            </a:r>
          </a:p>
        </p:txBody>
      </p:sp>
      <p:sp>
        <p:nvSpPr>
          <p:cNvPr id="87" name="TextBox 86">
            <a:extLst>
              <a:ext uri="{FF2B5EF4-FFF2-40B4-BE49-F238E27FC236}">
                <a16:creationId xmlns:a16="http://schemas.microsoft.com/office/drawing/2014/main" id="{F68D6647-57E8-9525-85D4-1CD7F1623468}"/>
              </a:ext>
            </a:extLst>
          </p:cNvPr>
          <p:cNvSpPr txBox="1"/>
          <p:nvPr/>
        </p:nvSpPr>
        <p:spPr>
          <a:xfrm>
            <a:off x="2632121" y="5374093"/>
            <a:ext cx="505006" cy="507831"/>
          </a:xfrm>
          <a:prstGeom prst="rect">
            <a:avLst/>
          </a:prstGeom>
          <a:noFill/>
        </p:spPr>
        <p:txBody>
          <a:bodyPr wrap="square" rtlCol="0">
            <a:spAutoFit/>
          </a:bodyPr>
          <a:lstStyle/>
          <a:p>
            <a:r>
              <a:rPr lang="en-ZA" sz="1350" dirty="0"/>
              <a:t>Poor</a:t>
            </a:r>
          </a:p>
        </p:txBody>
      </p:sp>
      <p:sp>
        <p:nvSpPr>
          <p:cNvPr id="88" name="TextBox 87">
            <a:extLst>
              <a:ext uri="{FF2B5EF4-FFF2-40B4-BE49-F238E27FC236}">
                <a16:creationId xmlns:a16="http://schemas.microsoft.com/office/drawing/2014/main" id="{02D52390-62DF-EF73-4E53-E3FF425C817F}"/>
              </a:ext>
            </a:extLst>
          </p:cNvPr>
          <p:cNvSpPr txBox="1"/>
          <p:nvPr/>
        </p:nvSpPr>
        <p:spPr>
          <a:xfrm>
            <a:off x="1913209" y="4785544"/>
            <a:ext cx="540742" cy="300082"/>
          </a:xfrm>
          <a:prstGeom prst="rect">
            <a:avLst/>
          </a:prstGeom>
          <a:noFill/>
        </p:spPr>
        <p:txBody>
          <a:bodyPr wrap="square" rtlCol="0">
            <a:spAutoFit/>
          </a:bodyPr>
          <a:lstStyle/>
          <a:p>
            <a:r>
              <a:rPr lang="en-ZA" sz="1350" dirty="0"/>
              <a:t>Poor</a:t>
            </a:r>
          </a:p>
        </p:txBody>
      </p:sp>
      <p:sp>
        <p:nvSpPr>
          <p:cNvPr id="89" name="Arrow: Right 88">
            <a:extLst>
              <a:ext uri="{FF2B5EF4-FFF2-40B4-BE49-F238E27FC236}">
                <a16:creationId xmlns:a16="http://schemas.microsoft.com/office/drawing/2014/main" id="{98AFB114-3F2F-C808-14A5-BDF2870A7452}"/>
              </a:ext>
            </a:extLst>
          </p:cNvPr>
          <p:cNvSpPr/>
          <p:nvPr/>
        </p:nvSpPr>
        <p:spPr>
          <a:xfrm rot="10800000">
            <a:off x="3254365" y="5439137"/>
            <a:ext cx="2016146" cy="1675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p>
        </p:txBody>
      </p:sp>
      <p:sp>
        <p:nvSpPr>
          <p:cNvPr id="90" name="Arrow: Right 89">
            <a:extLst>
              <a:ext uri="{FF2B5EF4-FFF2-40B4-BE49-F238E27FC236}">
                <a16:creationId xmlns:a16="http://schemas.microsoft.com/office/drawing/2014/main" id="{67D0A796-51F3-BCCA-9AFC-93C84B197384}"/>
              </a:ext>
            </a:extLst>
          </p:cNvPr>
          <p:cNvSpPr/>
          <p:nvPr/>
        </p:nvSpPr>
        <p:spPr>
          <a:xfrm rot="16200000" flipV="1">
            <a:off x="1669069" y="2326224"/>
            <a:ext cx="1190519" cy="1289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p>
        </p:txBody>
      </p:sp>
      <p:sp>
        <p:nvSpPr>
          <p:cNvPr id="91" name="Arrow: Right 90">
            <a:extLst>
              <a:ext uri="{FF2B5EF4-FFF2-40B4-BE49-F238E27FC236}">
                <a16:creationId xmlns:a16="http://schemas.microsoft.com/office/drawing/2014/main" id="{1663226C-B19E-4D34-110B-E7DD95DC791E}"/>
              </a:ext>
            </a:extLst>
          </p:cNvPr>
          <p:cNvSpPr/>
          <p:nvPr/>
        </p:nvSpPr>
        <p:spPr>
          <a:xfrm rot="5400000" flipV="1">
            <a:off x="1649465" y="4057505"/>
            <a:ext cx="1190519" cy="1289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p>
        </p:txBody>
      </p:sp>
      <p:sp>
        <p:nvSpPr>
          <p:cNvPr id="18" name="Arrow: Left-Right 17">
            <a:extLst>
              <a:ext uri="{FF2B5EF4-FFF2-40B4-BE49-F238E27FC236}">
                <a16:creationId xmlns:a16="http://schemas.microsoft.com/office/drawing/2014/main" id="{91C0A48D-DBB3-64D0-4DC6-A32D117F469A}"/>
              </a:ext>
            </a:extLst>
          </p:cNvPr>
          <p:cNvSpPr/>
          <p:nvPr/>
        </p:nvSpPr>
        <p:spPr>
          <a:xfrm>
            <a:off x="2641997" y="3206155"/>
            <a:ext cx="6828262" cy="25391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p>
        </p:txBody>
      </p:sp>
      <p:sp>
        <p:nvSpPr>
          <p:cNvPr id="96" name="Arrow: Left-Right 95">
            <a:extLst>
              <a:ext uri="{FF2B5EF4-FFF2-40B4-BE49-F238E27FC236}">
                <a16:creationId xmlns:a16="http://schemas.microsoft.com/office/drawing/2014/main" id="{B8D6EB57-86AA-4FCF-8374-65A2644A02B4}"/>
              </a:ext>
            </a:extLst>
          </p:cNvPr>
          <p:cNvSpPr/>
          <p:nvPr/>
        </p:nvSpPr>
        <p:spPr>
          <a:xfrm rot="5400000">
            <a:off x="4364848" y="3180547"/>
            <a:ext cx="3681779" cy="19499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p>
        </p:txBody>
      </p:sp>
      <p:sp>
        <p:nvSpPr>
          <p:cNvPr id="4" name="Rectangle 3">
            <a:extLst>
              <a:ext uri="{FF2B5EF4-FFF2-40B4-BE49-F238E27FC236}">
                <a16:creationId xmlns:a16="http://schemas.microsoft.com/office/drawing/2014/main" id="{7AEDE969-F2A3-A5B1-3ECC-6272872FB92D}"/>
              </a:ext>
            </a:extLst>
          </p:cNvPr>
          <p:cNvSpPr/>
          <p:nvPr/>
        </p:nvSpPr>
        <p:spPr>
          <a:xfrm>
            <a:off x="5478883" y="5293304"/>
            <a:ext cx="1123577" cy="276999"/>
          </a:xfrm>
          <a:prstGeom prst="rect">
            <a:avLst/>
          </a:prstGeom>
        </p:spPr>
        <p:txBody>
          <a:bodyPr wrap="none">
            <a:spAutoFit/>
          </a:bodyPr>
          <a:lstStyle/>
          <a:p>
            <a:pPr algn="ctr">
              <a:defRPr/>
            </a:pPr>
            <a:r>
              <a:rPr lang="en-ZA" sz="1200" b="1" dirty="0">
                <a:solidFill>
                  <a:schemeClr val="bg2">
                    <a:lumMod val="25000"/>
                  </a:schemeClr>
                </a:solidFill>
              </a:rPr>
              <a:t>Plan Execution</a:t>
            </a:r>
            <a:endParaRPr lang="en-ZA" sz="1200" b="1" dirty="0"/>
          </a:p>
        </p:txBody>
      </p:sp>
      <p:sp>
        <p:nvSpPr>
          <p:cNvPr id="5" name="TextBox 4">
            <a:extLst>
              <a:ext uri="{FF2B5EF4-FFF2-40B4-BE49-F238E27FC236}">
                <a16:creationId xmlns:a16="http://schemas.microsoft.com/office/drawing/2014/main" id="{4B6081B0-1433-B14B-E135-27AABFE0D8EF}"/>
              </a:ext>
            </a:extLst>
          </p:cNvPr>
          <p:cNvSpPr txBox="1"/>
          <p:nvPr/>
        </p:nvSpPr>
        <p:spPr>
          <a:xfrm>
            <a:off x="2264328" y="2056868"/>
            <a:ext cx="3372142" cy="923330"/>
          </a:xfrm>
          <a:prstGeom prst="rect">
            <a:avLst/>
          </a:prstGeom>
          <a:noFill/>
        </p:spPr>
        <p:txBody>
          <a:bodyPr wrap="none" rtlCol="0">
            <a:spAutoFit/>
          </a:bodyPr>
          <a:lstStyle/>
          <a:p>
            <a:endParaRPr lang="en-ZA" b="1" dirty="0"/>
          </a:p>
          <a:p>
            <a:r>
              <a:rPr lang="en-ZA" b="1" dirty="0">
                <a:solidFill>
                  <a:srgbClr val="FF0000"/>
                </a:solidFill>
              </a:rPr>
              <a:t>Action is to Prioritise Capacity for</a:t>
            </a:r>
          </a:p>
          <a:p>
            <a:r>
              <a:rPr lang="en-ZA" b="1" dirty="0">
                <a:solidFill>
                  <a:srgbClr val="FF0000"/>
                </a:solidFill>
              </a:rPr>
              <a:t>Bureaucracy</a:t>
            </a:r>
          </a:p>
        </p:txBody>
      </p:sp>
      <p:sp>
        <p:nvSpPr>
          <p:cNvPr id="2" name="TextBox 1">
            <a:extLst>
              <a:ext uri="{FF2B5EF4-FFF2-40B4-BE49-F238E27FC236}">
                <a16:creationId xmlns:a16="http://schemas.microsoft.com/office/drawing/2014/main" id="{F3ACC6E9-9993-1CD1-741A-4073746AEA9F}"/>
              </a:ext>
            </a:extLst>
          </p:cNvPr>
          <p:cNvSpPr txBox="1"/>
          <p:nvPr/>
        </p:nvSpPr>
        <p:spPr>
          <a:xfrm>
            <a:off x="2319787" y="3718816"/>
            <a:ext cx="4764446" cy="923330"/>
          </a:xfrm>
          <a:prstGeom prst="rect">
            <a:avLst/>
          </a:prstGeom>
          <a:noFill/>
        </p:spPr>
        <p:txBody>
          <a:bodyPr wrap="none" rtlCol="0">
            <a:spAutoFit/>
          </a:bodyPr>
          <a:lstStyle/>
          <a:p>
            <a:endParaRPr lang="en-ZA" b="1" dirty="0"/>
          </a:p>
          <a:p>
            <a:r>
              <a:rPr lang="en-ZA" b="1" dirty="0">
                <a:solidFill>
                  <a:srgbClr val="FF0000"/>
                </a:solidFill>
              </a:rPr>
              <a:t>Action is to Drop the Programme and </a:t>
            </a:r>
          </a:p>
          <a:p>
            <a:r>
              <a:rPr lang="en-ZA" b="1" dirty="0">
                <a:solidFill>
                  <a:srgbClr val="FF0000"/>
                </a:solidFill>
              </a:rPr>
              <a:t>Build Planning Tools and Capacitate Bureaucrats</a:t>
            </a:r>
          </a:p>
        </p:txBody>
      </p:sp>
      <p:sp>
        <p:nvSpPr>
          <p:cNvPr id="9" name="TextBox 8">
            <a:extLst>
              <a:ext uri="{FF2B5EF4-FFF2-40B4-BE49-F238E27FC236}">
                <a16:creationId xmlns:a16="http://schemas.microsoft.com/office/drawing/2014/main" id="{8B68E3B1-51FB-B235-A36D-4C671F15044E}"/>
              </a:ext>
            </a:extLst>
          </p:cNvPr>
          <p:cNvSpPr txBox="1"/>
          <p:nvPr/>
        </p:nvSpPr>
        <p:spPr>
          <a:xfrm>
            <a:off x="6303236" y="3716932"/>
            <a:ext cx="5167120" cy="923330"/>
          </a:xfrm>
          <a:prstGeom prst="rect">
            <a:avLst/>
          </a:prstGeom>
          <a:noFill/>
        </p:spPr>
        <p:txBody>
          <a:bodyPr wrap="none" rtlCol="0">
            <a:spAutoFit/>
          </a:bodyPr>
          <a:lstStyle/>
          <a:p>
            <a:endParaRPr lang="en-ZA" b="1" dirty="0"/>
          </a:p>
          <a:p>
            <a:r>
              <a:rPr lang="en-ZA" b="1" dirty="0">
                <a:solidFill>
                  <a:srgbClr val="FF0000"/>
                </a:solidFill>
              </a:rPr>
              <a:t>Action is to Innovate Design through design thinking</a:t>
            </a:r>
          </a:p>
          <a:p>
            <a:r>
              <a:rPr lang="en-ZA" b="1" dirty="0">
                <a:solidFill>
                  <a:srgbClr val="FF0000"/>
                </a:solidFill>
              </a:rPr>
              <a:t>And System Design</a:t>
            </a:r>
          </a:p>
        </p:txBody>
      </p:sp>
      <p:sp>
        <p:nvSpPr>
          <p:cNvPr id="12" name="TextBox 11">
            <a:extLst>
              <a:ext uri="{FF2B5EF4-FFF2-40B4-BE49-F238E27FC236}">
                <a16:creationId xmlns:a16="http://schemas.microsoft.com/office/drawing/2014/main" id="{C58AAC8C-9DF0-8711-69A9-E017ED45D9E0}"/>
              </a:ext>
            </a:extLst>
          </p:cNvPr>
          <p:cNvSpPr txBox="1"/>
          <p:nvPr/>
        </p:nvSpPr>
        <p:spPr>
          <a:xfrm>
            <a:off x="6370444" y="2091448"/>
            <a:ext cx="2210349" cy="646331"/>
          </a:xfrm>
          <a:prstGeom prst="rect">
            <a:avLst/>
          </a:prstGeom>
          <a:noFill/>
        </p:spPr>
        <p:txBody>
          <a:bodyPr wrap="none" rtlCol="0">
            <a:spAutoFit/>
          </a:bodyPr>
          <a:lstStyle/>
          <a:p>
            <a:endParaRPr lang="en-ZA" b="1" dirty="0"/>
          </a:p>
          <a:p>
            <a:r>
              <a:rPr lang="en-ZA" b="1" dirty="0">
                <a:solidFill>
                  <a:srgbClr val="FF0000"/>
                </a:solidFill>
              </a:rPr>
              <a:t>Action is to Maintain</a:t>
            </a:r>
          </a:p>
        </p:txBody>
      </p:sp>
    </p:spTree>
    <p:extLst>
      <p:ext uri="{BB962C8B-B14F-4D97-AF65-F5344CB8AC3E}">
        <p14:creationId xmlns:p14="http://schemas.microsoft.com/office/powerpoint/2010/main" val="180453036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linds(horizontal)">
                                      <p:cBhvr>
                                        <p:cTn id="7" dur="500"/>
                                        <p:tgtEl>
                                          <p:spTgt spid="4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1564DB-6559-4D24-FDF6-B159732C7E95}"/>
              </a:ext>
            </a:extLst>
          </p:cNvPr>
          <p:cNvSpPr txBox="1"/>
          <p:nvPr/>
        </p:nvSpPr>
        <p:spPr>
          <a:xfrm>
            <a:off x="2611069" y="848489"/>
            <a:ext cx="6859191" cy="646331"/>
          </a:xfrm>
          <a:prstGeom prst="rect">
            <a:avLst/>
          </a:prstGeom>
          <a:noFill/>
        </p:spPr>
        <p:txBody>
          <a:bodyPr>
            <a:spAutoFit/>
          </a:bodyPr>
          <a:lstStyle/>
          <a:p>
            <a:pPr algn="ctr">
              <a:defRPr/>
            </a:pPr>
            <a:r>
              <a:rPr lang="en-ZA" b="1" dirty="0">
                <a:solidFill>
                  <a:schemeClr val="bg2">
                    <a:lumMod val="25000"/>
                  </a:schemeClr>
                </a:solidFill>
                <a:effectLst>
                  <a:outerShdw blurRad="38100" dist="38100" dir="2700000" algn="tl">
                    <a:srgbClr val="000000">
                      <a:alpha val="43137"/>
                    </a:srgbClr>
                  </a:outerShdw>
                </a:effectLst>
              </a:rPr>
              <a:t>How has the </a:t>
            </a:r>
            <a:r>
              <a:rPr lang="en-ZA" b="1" dirty="0" err="1">
                <a:solidFill>
                  <a:schemeClr val="bg2">
                    <a:lumMod val="25000"/>
                  </a:schemeClr>
                </a:solidFill>
                <a:effectLst>
                  <a:outerShdw blurRad="38100" dist="38100" dir="2700000" algn="tl">
                    <a:srgbClr val="000000">
                      <a:alpha val="43137"/>
                    </a:srgbClr>
                  </a:outerShdw>
                </a:effectLst>
              </a:rPr>
              <a:t>Gvnt</a:t>
            </a:r>
            <a:r>
              <a:rPr lang="en-ZA" b="1" dirty="0">
                <a:solidFill>
                  <a:schemeClr val="bg2">
                    <a:lumMod val="25000"/>
                  </a:schemeClr>
                </a:solidFill>
                <a:effectLst>
                  <a:outerShdw blurRad="38100" dist="38100" dir="2700000" algn="tl">
                    <a:srgbClr val="000000">
                      <a:alpha val="43137"/>
                    </a:srgbClr>
                  </a:outerShdw>
                </a:effectLst>
              </a:rPr>
              <a:t> performed on the Socio-Economic Transformation Agenda (</a:t>
            </a:r>
            <a:r>
              <a:rPr lang="en-ZA" b="1" dirty="0">
                <a:solidFill>
                  <a:schemeClr val="bg2">
                    <a:lumMod val="25000"/>
                  </a:schemeClr>
                </a:solidFill>
                <a:effectLst>
                  <a:outerShdw blurRad="38100" dist="38100" dir="2700000" algn="tl">
                    <a:srgbClr val="000000">
                      <a:alpha val="43137"/>
                    </a:srgbClr>
                  </a:outerShdw>
                </a:effectLst>
                <a:highlight>
                  <a:srgbClr val="FF0000"/>
                </a:highlight>
              </a:rPr>
              <a:t>Learning and Growth</a:t>
            </a:r>
            <a:r>
              <a:rPr lang="en-ZA" b="1" dirty="0">
                <a:solidFill>
                  <a:schemeClr val="bg2">
                    <a:lumMod val="25000"/>
                  </a:schemeClr>
                </a:solidFill>
                <a:effectLst>
                  <a:outerShdw blurRad="38100" dist="38100" dir="2700000" algn="tl">
                    <a:srgbClr val="000000">
                      <a:alpha val="43137"/>
                    </a:srgbClr>
                  </a:outerShdw>
                </a:effectLst>
              </a:rPr>
              <a:t>)</a:t>
            </a:r>
          </a:p>
        </p:txBody>
      </p:sp>
      <p:sp>
        <p:nvSpPr>
          <p:cNvPr id="44" name="Rectangle 43">
            <a:extLst>
              <a:ext uri="{FF2B5EF4-FFF2-40B4-BE49-F238E27FC236}">
                <a16:creationId xmlns:a16="http://schemas.microsoft.com/office/drawing/2014/main" id="{964852F0-CB50-6508-DFC3-4EA1601F6A90}"/>
              </a:ext>
            </a:extLst>
          </p:cNvPr>
          <p:cNvSpPr/>
          <p:nvPr/>
        </p:nvSpPr>
        <p:spPr>
          <a:xfrm>
            <a:off x="1617197" y="2985979"/>
            <a:ext cx="1097032" cy="461665"/>
          </a:xfrm>
          <a:prstGeom prst="rect">
            <a:avLst/>
          </a:prstGeom>
        </p:spPr>
        <p:txBody>
          <a:bodyPr wrap="none">
            <a:spAutoFit/>
          </a:bodyPr>
          <a:lstStyle/>
          <a:p>
            <a:pPr algn="ctr">
              <a:defRPr/>
            </a:pPr>
            <a:r>
              <a:rPr lang="en-ZA" sz="1200" b="1" dirty="0">
                <a:solidFill>
                  <a:schemeClr val="bg2">
                    <a:lumMod val="25000"/>
                  </a:schemeClr>
                </a:solidFill>
              </a:rPr>
              <a:t>Stakeholder </a:t>
            </a:r>
          </a:p>
          <a:p>
            <a:pPr algn="ctr">
              <a:defRPr/>
            </a:pPr>
            <a:r>
              <a:rPr lang="en-ZA" sz="1200" b="1" dirty="0">
                <a:solidFill>
                  <a:schemeClr val="bg2">
                    <a:lumMod val="25000"/>
                  </a:schemeClr>
                </a:solidFill>
              </a:rPr>
              <a:t>Expectation</a:t>
            </a:r>
            <a:endParaRPr lang="en-ZA" sz="1200" b="1" dirty="0"/>
          </a:p>
        </p:txBody>
      </p:sp>
      <p:sp>
        <p:nvSpPr>
          <p:cNvPr id="76" name="Rectangle 75">
            <a:extLst>
              <a:ext uri="{FF2B5EF4-FFF2-40B4-BE49-F238E27FC236}">
                <a16:creationId xmlns:a16="http://schemas.microsoft.com/office/drawing/2014/main" id="{3B7D2D03-F20A-01F6-6689-096D317829A5}"/>
              </a:ext>
            </a:extLst>
          </p:cNvPr>
          <p:cNvSpPr/>
          <p:nvPr/>
        </p:nvSpPr>
        <p:spPr bwMode="auto">
          <a:xfrm>
            <a:off x="2605828" y="1437155"/>
            <a:ext cx="6858001" cy="3693317"/>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8900000" scaled="1"/>
            <a:tileRect/>
          </a:gradFill>
          <a:ln w="0">
            <a:noFill/>
            <a:prstDash val="solid"/>
            <a:round/>
            <a:headEnd/>
            <a:tailEnd/>
          </a:ln>
          <a:effectLst>
            <a:outerShdw blurRad="50800" dist="38100" dir="8100000" algn="tr" rotWithShape="0">
              <a:prstClr val="black">
                <a:alpha val="40000"/>
              </a:prstClr>
            </a:outerShdw>
          </a:effectLst>
        </p:spPr>
        <p:txBody>
          <a:bodyPr/>
          <a:lstStyle/>
          <a:p>
            <a:pPr algn="ctr">
              <a:defRPr/>
            </a:pPr>
            <a:endParaRPr lang="en-US" sz="1350" dirty="0">
              <a:solidFill>
                <a:schemeClr val="tx1">
                  <a:lumMod val="75000"/>
                  <a:lumOff val="25000"/>
                </a:schemeClr>
              </a:solidFill>
            </a:endParaRPr>
          </a:p>
        </p:txBody>
      </p:sp>
      <p:sp>
        <p:nvSpPr>
          <p:cNvPr id="10" name="Arrow: Right 9">
            <a:extLst>
              <a:ext uri="{FF2B5EF4-FFF2-40B4-BE49-F238E27FC236}">
                <a16:creationId xmlns:a16="http://schemas.microsoft.com/office/drawing/2014/main" id="{46C7EC65-6226-5665-35B2-4850440E9E68}"/>
              </a:ext>
            </a:extLst>
          </p:cNvPr>
          <p:cNvSpPr/>
          <p:nvPr/>
        </p:nvSpPr>
        <p:spPr>
          <a:xfrm>
            <a:off x="6993541" y="5459017"/>
            <a:ext cx="2016146" cy="1675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p>
        </p:txBody>
      </p:sp>
      <p:sp>
        <p:nvSpPr>
          <p:cNvPr id="11" name="TextBox 10">
            <a:extLst>
              <a:ext uri="{FF2B5EF4-FFF2-40B4-BE49-F238E27FC236}">
                <a16:creationId xmlns:a16="http://schemas.microsoft.com/office/drawing/2014/main" id="{472DA97E-82E5-D2FC-2629-2FAF69478ED0}"/>
              </a:ext>
            </a:extLst>
          </p:cNvPr>
          <p:cNvSpPr txBox="1"/>
          <p:nvPr/>
        </p:nvSpPr>
        <p:spPr>
          <a:xfrm>
            <a:off x="9151407" y="5393538"/>
            <a:ext cx="505267" cy="300082"/>
          </a:xfrm>
          <a:prstGeom prst="rect">
            <a:avLst/>
          </a:prstGeom>
          <a:noFill/>
        </p:spPr>
        <p:txBody>
          <a:bodyPr wrap="none" rtlCol="0">
            <a:spAutoFit/>
          </a:bodyPr>
          <a:lstStyle/>
          <a:p>
            <a:r>
              <a:rPr lang="en-ZA" sz="1350" dirty="0"/>
              <a:t>High</a:t>
            </a:r>
          </a:p>
        </p:txBody>
      </p:sp>
      <p:sp>
        <p:nvSpPr>
          <p:cNvPr id="86" name="TextBox 85">
            <a:extLst>
              <a:ext uri="{FF2B5EF4-FFF2-40B4-BE49-F238E27FC236}">
                <a16:creationId xmlns:a16="http://schemas.microsoft.com/office/drawing/2014/main" id="{62691B13-520B-FB78-F246-0BAB220C28F0}"/>
              </a:ext>
            </a:extLst>
          </p:cNvPr>
          <p:cNvSpPr txBox="1"/>
          <p:nvPr/>
        </p:nvSpPr>
        <p:spPr>
          <a:xfrm>
            <a:off x="1946757" y="1425616"/>
            <a:ext cx="505267" cy="300082"/>
          </a:xfrm>
          <a:prstGeom prst="rect">
            <a:avLst/>
          </a:prstGeom>
          <a:noFill/>
        </p:spPr>
        <p:txBody>
          <a:bodyPr wrap="none" rtlCol="0">
            <a:spAutoFit/>
          </a:bodyPr>
          <a:lstStyle/>
          <a:p>
            <a:r>
              <a:rPr lang="en-ZA" sz="1350" dirty="0"/>
              <a:t>High</a:t>
            </a:r>
          </a:p>
        </p:txBody>
      </p:sp>
      <p:sp>
        <p:nvSpPr>
          <p:cNvPr id="87" name="TextBox 86">
            <a:extLst>
              <a:ext uri="{FF2B5EF4-FFF2-40B4-BE49-F238E27FC236}">
                <a16:creationId xmlns:a16="http://schemas.microsoft.com/office/drawing/2014/main" id="{F68D6647-57E8-9525-85D4-1CD7F1623468}"/>
              </a:ext>
            </a:extLst>
          </p:cNvPr>
          <p:cNvSpPr txBox="1"/>
          <p:nvPr/>
        </p:nvSpPr>
        <p:spPr>
          <a:xfrm>
            <a:off x="2632121" y="5374093"/>
            <a:ext cx="505006" cy="300082"/>
          </a:xfrm>
          <a:prstGeom prst="rect">
            <a:avLst/>
          </a:prstGeom>
          <a:noFill/>
        </p:spPr>
        <p:txBody>
          <a:bodyPr wrap="square" rtlCol="0">
            <a:spAutoFit/>
          </a:bodyPr>
          <a:lstStyle/>
          <a:p>
            <a:r>
              <a:rPr lang="en-ZA" sz="1350" dirty="0"/>
              <a:t>Low</a:t>
            </a:r>
          </a:p>
        </p:txBody>
      </p:sp>
      <p:sp>
        <p:nvSpPr>
          <p:cNvPr id="88" name="TextBox 87">
            <a:extLst>
              <a:ext uri="{FF2B5EF4-FFF2-40B4-BE49-F238E27FC236}">
                <a16:creationId xmlns:a16="http://schemas.microsoft.com/office/drawing/2014/main" id="{02D52390-62DF-EF73-4E53-E3FF425C817F}"/>
              </a:ext>
            </a:extLst>
          </p:cNvPr>
          <p:cNvSpPr txBox="1"/>
          <p:nvPr/>
        </p:nvSpPr>
        <p:spPr>
          <a:xfrm>
            <a:off x="1913209" y="4785544"/>
            <a:ext cx="505006" cy="300082"/>
          </a:xfrm>
          <a:prstGeom prst="rect">
            <a:avLst/>
          </a:prstGeom>
          <a:noFill/>
        </p:spPr>
        <p:txBody>
          <a:bodyPr wrap="square" rtlCol="0">
            <a:spAutoFit/>
          </a:bodyPr>
          <a:lstStyle/>
          <a:p>
            <a:r>
              <a:rPr lang="en-ZA" sz="1350" dirty="0"/>
              <a:t>Low</a:t>
            </a:r>
          </a:p>
        </p:txBody>
      </p:sp>
      <p:sp>
        <p:nvSpPr>
          <p:cNvPr id="89" name="Arrow: Right 88">
            <a:extLst>
              <a:ext uri="{FF2B5EF4-FFF2-40B4-BE49-F238E27FC236}">
                <a16:creationId xmlns:a16="http://schemas.microsoft.com/office/drawing/2014/main" id="{98AFB114-3F2F-C808-14A5-BDF2870A7452}"/>
              </a:ext>
            </a:extLst>
          </p:cNvPr>
          <p:cNvSpPr/>
          <p:nvPr/>
        </p:nvSpPr>
        <p:spPr>
          <a:xfrm rot="10800000">
            <a:off x="3254365" y="5439137"/>
            <a:ext cx="2016146" cy="1675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p>
        </p:txBody>
      </p:sp>
      <p:sp>
        <p:nvSpPr>
          <p:cNvPr id="90" name="Arrow: Right 89">
            <a:extLst>
              <a:ext uri="{FF2B5EF4-FFF2-40B4-BE49-F238E27FC236}">
                <a16:creationId xmlns:a16="http://schemas.microsoft.com/office/drawing/2014/main" id="{67D0A796-51F3-BCCA-9AFC-93C84B197384}"/>
              </a:ext>
            </a:extLst>
          </p:cNvPr>
          <p:cNvSpPr/>
          <p:nvPr/>
        </p:nvSpPr>
        <p:spPr>
          <a:xfrm rot="16200000" flipV="1">
            <a:off x="1669069" y="2326224"/>
            <a:ext cx="1190519" cy="1289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p>
        </p:txBody>
      </p:sp>
      <p:sp>
        <p:nvSpPr>
          <p:cNvPr id="91" name="Arrow: Right 90">
            <a:extLst>
              <a:ext uri="{FF2B5EF4-FFF2-40B4-BE49-F238E27FC236}">
                <a16:creationId xmlns:a16="http://schemas.microsoft.com/office/drawing/2014/main" id="{1663226C-B19E-4D34-110B-E7DD95DC791E}"/>
              </a:ext>
            </a:extLst>
          </p:cNvPr>
          <p:cNvSpPr/>
          <p:nvPr/>
        </p:nvSpPr>
        <p:spPr>
          <a:xfrm rot="5400000" flipV="1">
            <a:off x="1649465" y="4057505"/>
            <a:ext cx="1190519" cy="1289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p>
        </p:txBody>
      </p:sp>
      <p:sp>
        <p:nvSpPr>
          <p:cNvPr id="18" name="Arrow: Left-Right 17">
            <a:extLst>
              <a:ext uri="{FF2B5EF4-FFF2-40B4-BE49-F238E27FC236}">
                <a16:creationId xmlns:a16="http://schemas.microsoft.com/office/drawing/2014/main" id="{91C0A48D-DBB3-64D0-4DC6-A32D117F469A}"/>
              </a:ext>
            </a:extLst>
          </p:cNvPr>
          <p:cNvSpPr/>
          <p:nvPr/>
        </p:nvSpPr>
        <p:spPr>
          <a:xfrm>
            <a:off x="2641997" y="3206155"/>
            <a:ext cx="6828262" cy="25391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p>
        </p:txBody>
      </p:sp>
      <p:sp>
        <p:nvSpPr>
          <p:cNvPr id="96" name="Arrow: Left-Right 95">
            <a:extLst>
              <a:ext uri="{FF2B5EF4-FFF2-40B4-BE49-F238E27FC236}">
                <a16:creationId xmlns:a16="http://schemas.microsoft.com/office/drawing/2014/main" id="{B8D6EB57-86AA-4FCF-8374-65A2644A02B4}"/>
              </a:ext>
            </a:extLst>
          </p:cNvPr>
          <p:cNvSpPr/>
          <p:nvPr/>
        </p:nvSpPr>
        <p:spPr>
          <a:xfrm rot="5400000">
            <a:off x="4364848" y="3180547"/>
            <a:ext cx="3681779" cy="19499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p>
        </p:txBody>
      </p:sp>
      <p:pic>
        <p:nvPicPr>
          <p:cNvPr id="20" name="Picture 19">
            <a:extLst>
              <a:ext uri="{FF2B5EF4-FFF2-40B4-BE49-F238E27FC236}">
                <a16:creationId xmlns:a16="http://schemas.microsoft.com/office/drawing/2014/main" id="{014F7445-8491-5E4E-9FE6-1FBB3CEAFE9E}"/>
              </a:ext>
            </a:extLst>
          </p:cNvPr>
          <p:cNvPicPr>
            <a:picLocks noChangeAspect="1"/>
          </p:cNvPicPr>
          <p:nvPr/>
        </p:nvPicPr>
        <p:blipFill rotWithShape="1">
          <a:blip r:embed="rId2"/>
          <a:srcRect l="20873" t="17964" r="47485" b="39963"/>
          <a:stretch/>
        </p:blipFill>
        <p:spPr bwMode="auto">
          <a:xfrm>
            <a:off x="3011377" y="3725435"/>
            <a:ext cx="1360170" cy="1017270"/>
          </a:xfrm>
          <a:prstGeom prst="rect">
            <a:avLst/>
          </a:prstGeom>
          <a:ln>
            <a:noFill/>
          </a:ln>
          <a:extLst>
            <a:ext uri="{53640926-AAD7-44D8-BBD7-CCE9431645EC}">
              <a14:shadowObscured xmlns:a14="http://schemas.microsoft.com/office/drawing/2010/main"/>
            </a:ext>
          </a:extLst>
        </p:spPr>
      </p:pic>
      <p:sp>
        <p:nvSpPr>
          <p:cNvPr id="21" name="Oval 20">
            <a:extLst>
              <a:ext uri="{FF2B5EF4-FFF2-40B4-BE49-F238E27FC236}">
                <a16:creationId xmlns:a16="http://schemas.microsoft.com/office/drawing/2014/main" id="{33DF0EA4-AE26-6679-A734-7EC776DC363D}"/>
              </a:ext>
            </a:extLst>
          </p:cNvPr>
          <p:cNvSpPr/>
          <p:nvPr/>
        </p:nvSpPr>
        <p:spPr>
          <a:xfrm>
            <a:off x="2832086" y="1702617"/>
            <a:ext cx="1412081" cy="435769"/>
          </a:xfrm>
          <a:prstGeom prst="ellipse">
            <a:avLst/>
          </a:prstGeom>
          <a:solidFill>
            <a:srgbClr val="925059"/>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ZA" sz="1200" dirty="0">
                <a:solidFill>
                  <a:schemeClr val="bg2"/>
                </a:solidFill>
              </a:rPr>
              <a:t>Policy </a:t>
            </a:r>
          </a:p>
          <a:p>
            <a:pPr algn="ctr">
              <a:defRPr/>
            </a:pPr>
            <a:r>
              <a:rPr lang="en-ZA" sz="1200" dirty="0">
                <a:solidFill>
                  <a:schemeClr val="bg2"/>
                </a:solidFill>
              </a:rPr>
              <a:t>development</a:t>
            </a:r>
          </a:p>
        </p:txBody>
      </p:sp>
      <p:sp>
        <p:nvSpPr>
          <p:cNvPr id="22" name="Oval 21">
            <a:extLst>
              <a:ext uri="{FF2B5EF4-FFF2-40B4-BE49-F238E27FC236}">
                <a16:creationId xmlns:a16="http://schemas.microsoft.com/office/drawing/2014/main" id="{57A3A6F1-ABFE-5AF6-F556-E65360C0C46B}"/>
              </a:ext>
            </a:extLst>
          </p:cNvPr>
          <p:cNvSpPr/>
          <p:nvPr/>
        </p:nvSpPr>
        <p:spPr>
          <a:xfrm>
            <a:off x="4470163" y="1780401"/>
            <a:ext cx="1412081" cy="436960"/>
          </a:xfrm>
          <a:prstGeom prst="ellipse">
            <a:avLst/>
          </a:prstGeom>
          <a:solidFill>
            <a:schemeClr val="accent1">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ZA" sz="1200" dirty="0">
                <a:solidFill>
                  <a:schemeClr val="bg2"/>
                </a:solidFill>
              </a:rPr>
              <a:t>Planning</a:t>
            </a:r>
          </a:p>
        </p:txBody>
      </p:sp>
      <p:sp>
        <p:nvSpPr>
          <p:cNvPr id="23" name="Oval 22">
            <a:extLst>
              <a:ext uri="{FF2B5EF4-FFF2-40B4-BE49-F238E27FC236}">
                <a16:creationId xmlns:a16="http://schemas.microsoft.com/office/drawing/2014/main" id="{062BD30C-54E4-B0A9-9DA4-3FB35FFA26FB}"/>
              </a:ext>
            </a:extLst>
          </p:cNvPr>
          <p:cNvSpPr/>
          <p:nvPr/>
        </p:nvSpPr>
        <p:spPr>
          <a:xfrm>
            <a:off x="2958296" y="2228570"/>
            <a:ext cx="1412081" cy="436960"/>
          </a:xfrm>
          <a:prstGeom prst="ellipse">
            <a:avLst/>
          </a:prstGeom>
          <a:solidFill>
            <a:srgbClr val="6A5B5B"/>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ZA" sz="1200" dirty="0">
                <a:solidFill>
                  <a:schemeClr val="bg2"/>
                </a:solidFill>
              </a:rPr>
              <a:t>Decision-</a:t>
            </a:r>
          </a:p>
          <a:p>
            <a:pPr algn="ctr">
              <a:defRPr/>
            </a:pPr>
            <a:r>
              <a:rPr lang="en-ZA" sz="1200" dirty="0">
                <a:solidFill>
                  <a:schemeClr val="bg2"/>
                </a:solidFill>
              </a:rPr>
              <a:t>making</a:t>
            </a:r>
          </a:p>
        </p:txBody>
      </p:sp>
      <p:sp>
        <p:nvSpPr>
          <p:cNvPr id="28" name="Oval 27">
            <a:extLst>
              <a:ext uri="{FF2B5EF4-FFF2-40B4-BE49-F238E27FC236}">
                <a16:creationId xmlns:a16="http://schemas.microsoft.com/office/drawing/2014/main" id="{A0F21ABC-EA2B-E66A-4D92-2A3C32829744}"/>
              </a:ext>
            </a:extLst>
          </p:cNvPr>
          <p:cNvSpPr/>
          <p:nvPr/>
        </p:nvSpPr>
        <p:spPr>
          <a:xfrm>
            <a:off x="3916117" y="1497277"/>
            <a:ext cx="1412081" cy="436960"/>
          </a:xfrm>
          <a:prstGeom prst="ellipse">
            <a:avLst/>
          </a:prstGeom>
          <a:solidFill>
            <a:srgbClr val="85AF97"/>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ZA" sz="1200" dirty="0">
                <a:solidFill>
                  <a:schemeClr val="bg2"/>
                </a:solidFill>
              </a:rPr>
              <a:t>Monitoring &amp;</a:t>
            </a:r>
          </a:p>
          <a:p>
            <a:pPr algn="ctr">
              <a:defRPr/>
            </a:pPr>
            <a:r>
              <a:rPr lang="en-ZA" sz="1200" dirty="0">
                <a:solidFill>
                  <a:schemeClr val="bg2"/>
                </a:solidFill>
              </a:rPr>
              <a:t>Evaluation</a:t>
            </a:r>
          </a:p>
        </p:txBody>
      </p:sp>
      <p:sp>
        <p:nvSpPr>
          <p:cNvPr id="29" name="Oval 28">
            <a:extLst>
              <a:ext uri="{FF2B5EF4-FFF2-40B4-BE49-F238E27FC236}">
                <a16:creationId xmlns:a16="http://schemas.microsoft.com/office/drawing/2014/main" id="{834FB7AD-7B07-1A18-6759-9AA06E7B8327}"/>
              </a:ext>
            </a:extLst>
          </p:cNvPr>
          <p:cNvSpPr/>
          <p:nvPr/>
        </p:nvSpPr>
        <p:spPr>
          <a:xfrm>
            <a:off x="2790785" y="2659726"/>
            <a:ext cx="1412081" cy="435769"/>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ZA" sz="1200" dirty="0">
                <a:solidFill>
                  <a:schemeClr val="bg2"/>
                </a:solidFill>
              </a:rPr>
              <a:t>Capacity Building</a:t>
            </a:r>
          </a:p>
        </p:txBody>
      </p:sp>
      <p:pic>
        <p:nvPicPr>
          <p:cNvPr id="30" name="Picture 29">
            <a:extLst>
              <a:ext uri="{FF2B5EF4-FFF2-40B4-BE49-F238E27FC236}">
                <a16:creationId xmlns:a16="http://schemas.microsoft.com/office/drawing/2014/main" id="{3D7FB8A5-8F9A-C5FE-76BB-C0C7DC495309}"/>
              </a:ext>
            </a:extLst>
          </p:cNvPr>
          <p:cNvPicPr>
            <a:picLocks noChangeAspect="1"/>
          </p:cNvPicPr>
          <p:nvPr/>
        </p:nvPicPr>
        <p:blipFill rotWithShape="1">
          <a:blip r:embed="rId3"/>
          <a:srcRect l="17948" t="16545" r="38445" b="19401"/>
          <a:stretch/>
        </p:blipFill>
        <p:spPr bwMode="auto">
          <a:xfrm>
            <a:off x="4262439" y="3441208"/>
            <a:ext cx="1147587" cy="792862"/>
          </a:xfrm>
          <a:prstGeom prst="rect">
            <a:avLst/>
          </a:prstGeom>
          <a:ln>
            <a:noFill/>
          </a:ln>
          <a:extLst>
            <a:ext uri="{53640926-AAD7-44D8-BBD7-CCE9431645EC}">
              <a14:shadowObscured xmlns:a14="http://schemas.microsoft.com/office/drawing/2010/main"/>
            </a:ext>
          </a:extLst>
        </p:spPr>
      </p:pic>
      <p:pic>
        <p:nvPicPr>
          <p:cNvPr id="31" name="Picture 30">
            <a:extLst>
              <a:ext uri="{FF2B5EF4-FFF2-40B4-BE49-F238E27FC236}">
                <a16:creationId xmlns:a16="http://schemas.microsoft.com/office/drawing/2014/main" id="{CDE0AD46-ABB0-EBDF-EF6C-903584A933EA}"/>
              </a:ext>
            </a:extLst>
          </p:cNvPr>
          <p:cNvPicPr>
            <a:picLocks noChangeAspect="1"/>
          </p:cNvPicPr>
          <p:nvPr/>
        </p:nvPicPr>
        <p:blipFill rotWithShape="1">
          <a:blip r:embed="rId4"/>
          <a:srcRect l="20075" t="16309" r="42699" b="26965"/>
          <a:stretch/>
        </p:blipFill>
        <p:spPr bwMode="auto">
          <a:xfrm>
            <a:off x="7083276" y="1476318"/>
            <a:ext cx="1926411" cy="1565708"/>
          </a:xfrm>
          <a:prstGeom prst="rect">
            <a:avLst/>
          </a:prstGeom>
          <a:ln>
            <a:noFill/>
          </a:ln>
          <a:extLst>
            <a:ext uri="{53640926-AAD7-44D8-BBD7-CCE9431645EC}">
              <a14:shadowObscured xmlns:a14="http://schemas.microsoft.com/office/drawing/2010/main"/>
            </a:ext>
          </a:extLst>
        </p:spPr>
      </p:pic>
      <p:pic>
        <p:nvPicPr>
          <p:cNvPr id="32" name="Picture 31">
            <a:extLst>
              <a:ext uri="{FF2B5EF4-FFF2-40B4-BE49-F238E27FC236}">
                <a16:creationId xmlns:a16="http://schemas.microsoft.com/office/drawing/2014/main" id="{286F5E3C-8394-5BA0-B9C2-2A363E7917CD}"/>
              </a:ext>
            </a:extLst>
          </p:cNvPr>
          <p:cNvPicPr>
            <a:picLocks noChangeAspect="1"/>
          </p:cNvPicPr>
          <p:nvPr/>
        </p:nvPicPr>
        <p:blipFill rotWithShape="1">
          <a:blip r:embed="rId4"/>
          <a:srcRect l="20075" t="16309" r="42699" b="26965"/>
          <a:stretch/>
        </p:blipFill>
        <p:spPr bwMode="auto">
          <a:xfrm>
            <a:off x="4402437" y="2309753"/>
            <a:ext cx="1479807" cy="822791"/>
          </a:xfrm>
          <a:prstGeom prst="rect">
            <a:avLst/>
          </a:prstGeom>
          <a:ln>
            <a:noFill/>
          </a:ln>
          <a:extLst>
            <a:ext uri="{53640926-AAD7-44D8-BBD7-CCE9431645EC}">
              <a14:shadowObscured xmlns:a14="http://schemas.microsoft.com/office/drawing/2010/main"/>
            </a:ext>
          </a:extLst>
        </p:spPr>
      </p:pic>
      <p:sp>
        <p:nvSpPr>
          <p:cNvPr id="2" name="Rectangle 1">
            <a:extLst>
              <a:ext uri="{FF2B5EF4-FFF2-40B4-BE49-F238E27FC236}">
                <a16:creationId xmlns:a16="http://schemas.microsoft.com/office/drawing/2014/main" id="{6D1CEC4A-31DF-5B49-3DFC-09B4FF14A75A}"/>
              </a:ext>
            </a:extLst>
          </p:cNvPr>
          <p:cNvSpPr/>
          <p:nvPr/>
        </p:nvSpPr>
        <p:spPr>
          <a:xfrm>
            <a:off x="5074571" y="5293304"/>
            <a:ext cx="1932197" cy="276999"/>
          </a:xfrm>
          <a:prstGeom prst="rect">
            <a:avLst/>
          </a:prstGeom>
        </p:spPr>
        <p:txBody>
          <a:bodyPr wrap="none">
            <a:spAutoFit/>
          </a:bodyPr>
          <a:lstStyle/>
          <a:p>
            <a:pPr algn="ctr">
              <a:defRPr/>
            </a:pPr>
            <a:r>
              <a:rPr lang="en-ZA" sz="1200" b="1" dirty="0">
                <a:solidFill>
                  <a:schemeClr val="bg2">
                    <a:lumMod val="25000"/>
                  </a:schemeClr>
                </a:solidFill>
              </a:rPr>
              <a:t>Stakeholder Satisfaction</a:t>
            </a:r>
            <a:endParaRPr lang="en-ZA" sz="1200" b="1" dirty="0"/>
          </a:p>
        </p:txBody>
      </p:sp>
      <p:sp>
        <p:nvSpPr>
          <p:cNvPr id="4" name="TextBox 3">
            <a:extLst>
              <a:ext uri="{FF2B5EF4-FFF2-40B4-BE49-F238E27FC236}">
                <a16:creationId xmlns:a16="http://schemas.microsoft.com/office/drawing/2014/main" id="{3A2CC662-1B79-6C9B-D87D-ECE5BDD5B2AE}"/>
              </a:ext>
            </a:extLst>
          </p:cNvPr>
          <p:cNvSpPr txBox="1"/>
          <p:nvPr/>
        </p:nvSpPr>
        <p:spPr>
          <a:xfrm>
            <a:off x="1524001" y="104550"/>
            <a:ext cx="8355834" cy="954107"/>
          </a:xfrm>
          <a:prstGeom prst="rect">
            <a:avLst/>
          </a:prstGeom>
          <a:noFill/>
        </p:spPr>
        <p:txBody>
          <a:bodyPr wrap="square">
            <a:spAutoFit/>
          </a:bodyPr>
          <a:lstStyle/>
          <a:p>
            <a:pPr algn="ctr">
              <a:defRPr/>
            </a:pPr>
            <a:r>
              <a:rPr lang="en-US" sz="2800" dirty="0"/>
              <a:t>Summative Evaluation</a:t>
            </a:r>
          </a:p>
          <a:p>
            <a:pPr algn="ctr">
              <a:defRPr/>
            </a:pPr>
            <a:r>
              <a:rPr lang="en-ZA" sz="2800" b="1" dirty="0">
                <a:solidFill>
                  <a:schemeClr val="bg2">
                    <a:lumMod val="25000"/>
                  </a:schemeClr>
                </a:solidFill>
                <a:effectLst>
                  <a:outerShdw blurRad="38100" dist="38100" dir="2700000" algn="tl">
                    <a:srgbClr val="000000">
                      <a:alpha val="43137"/>
                    </a:srgbClr>
                  </a:outerShdw>
                </a:effectLst>
              </a:rPr>
              <a:t>AN ASSESSMENT MATRIX OF THE SYSTEM</a:t>
            </a:r>
          </a:p>
        </p:txBody>
      </p:sp>
    </p:spTree>
    <p:extLst>
      <p:ext uri="{BB962C8B-B14F-4D97-AF65-F5344CB8AC3E}">
        <p14:creationId xmlns:p14="http://schemas.microsoft.com/office/powerpoint/2010/main" val="58826993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linds(horizontal)">
                                      <p:cBhvr>
                                        <p:cTn id="7" dur="500"/>
                                        <p:tgtEl>
                                          <p:spTgt spid="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blinds(horizontal)">
                                      <p:cBhvr>
                                        <p:cTn id="12" dur="500"/>
                                        <p:tgtEl>
                                          <p:spTgt spid="7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linds(horizontal)">
                                      <p:cBhvr>
                                        <p:cTn id="15" dur="500"/>
                                        <p:tgtEl>
                                          <p:spTgt spid="21"/>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linds(horizontal)">
                                      <p:cBhvr>
                                        <p:cTn id="18" dur="500"/>
                                        <p:tgtEl>
                                          <p:spTgt spid="2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linds(horizontal)">
                                      <p:cBhvr>
                                        <p:cTn id="21" dur="500"/>
                                        <p:tgtEl>
                                          <p:spTgt spid="23"/>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linds(horizontal)">
                                      <p:cBhvr>
                                        <p:cTn id="24" dur="500"/>
                                        <p:tgtEl>
                                          <p:spTgt spid="28"/>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linds(horizontal)">
                                      <p:cBhvr>
                                        <p:cTn id="27" dur="500"/>
                                        <p:tgtEl>
                                          <p:spTgt spid="29"/>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linds(horizont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76" grpId="0" animBg="1"/>
      <p:bldP spid="21" grpId="0" animBg="1"/>
      <p:bldP spid="22" grpId="0" animBg="1"/>
      <p:bldP spid="23" grpId="0" animBg="1"/>
      <p:bldP spid="28" grpId="0" animBg="1"/>
      <p:bldP spid="29"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1564DB-6559-4D24-FDF6-B159732C7E95}"/>
              </a:ext>
            </a:extLst>
          </p:cNvPr>
          <p:cNvSpPr txBox="1"/>
          <p:nvPr/>
        </p:nvSpPr>
        <p:spPr>
          <a:xfrm>
            <a:off x="2611069" y="848489"/>
            <a:ext cx="6859191" cy="646331"/>
          </a:xfrm>
          <a:prstGeom prst="rect">
            <a:avLst/>
          </a:prstGeom>
          <a:noFill/>
        </p:spPr>
        <p:txBody>
          <a:bodyPr>
            <a:spAutoFit/>
          </a:bodyPr>
          <a:lstStyle/>
          <a:p>
            <a:pPr algn="ctr">
              <a:defRPr/>
            </a:pPr>
            <a:r>
              <a:rPr lang="en-ZA" b="1" dirty="0">
                <a:solidFill>
                  <a:schemeClr val="bg2">
                    <a:lumMod val="25000"/>
                  </a:schemeClr>
                </a:solidFill>
                <a:effectLst>
                  <a:outerShdw blurRad="38100" dist="38100" dir="2700000" algn="tl">
                    <a:srgbClr val="000000">
                      <a:alpha val="43137"/>
                    </a:srgbClr>
                  </a:outerShdw>
                </a:effectLst>
              </a:rPr>
              <a:t>How has the </a:t>
            </a:r>
            <a:r>
              <a:rPr lang="en-ZA" b="1" dirty="0" err="1">
                <a:solidFill>
                  <a:schemeClr val="bg2">
                    <a:lumMod val="25000"/>
                  </a:schemeClr>
                </a:solidFill>
                <a:effectLst>
                  <a:outerShdw blurRad="38100" dist="38100" dir="2700000" algn="tl">
                    <a:srgbClr val="000000">
                      <a:alpha val="43137"/>
                    </a:srgbClr>
                  </a:outerShdw>
                </a:effectLst>
              </a:rPr>
              <a:t>Gvnt</a:t>
            </a:r>
            <a:r>
              <a:rPr lang="en-ZA" b="1" dirty="0">
                <a:solidFill>
                  <a:schemeClr val="bg2">
                    <a:lumMod val="25000"/>
                  </a:schemeClr>
                </a:solidFill>
                <a:effectLst>
                  <a:outerShdw blurRad="38100" dist="38100" dir="2700000" algn="tl">
                    <a:srgbClr val="000000">
                      <a:alpha val="43137"/>
                    </a:srgbClr>
                  </a:outerShdw>
                </a:effectLst>
              </a:rPr>
              <a:t> performed on the Socio-Economic Transformation Agenda </a:t>
            </a:r>
          </a:p>
        </p:txBody>
      </p:sp>
      <p:sp>
        <p:nvSpPr>
          <p:cNvPr id="44" name="Rectangle 43">
            <a:extLst>
              <a:ext uri="{FF2B5EF4-FFF2-40B4-BE49-F238E27FC236}">
                <a16:creationId xmlns:a16="http://schemas.microsoft.com/office/drawing/2014/main" id="{964852F0-CB50-6508-DFC3-4EA1601F6A90}"/>
              </a:ext>
            </a:extLst>
          </p:cNvPr>
          <p:cNvSpPr/>
          <p:nvPr/>
        </p:nvSpPr>
        <p:spPr>
          <a:xfrm>
            <a:off x="1617197" y="2985979"/>
            <a:ext cx="1097032" cy="461665"/>
          </a:xfrm>
          <a:prstGeom prst="rect">
            <a:avLst/>
          </a:prstGeom>
        </p:spPr>
        <p:txBody>
          <a:bodyPr wrap="none">
            <a:spAutoFit/>
          </a:bodyPr>
          <a:lstStyle/>
          <a:p>
            <a:pPr algn="ctr">
              <a:defRPr/>
            </a:pPr>
            <a:r>
              <a:rPr lang="en-ZA" sz="1200" b="1" dirty="0">
                <a:solidFill>
                  <a:schemeClr val="bg2">
                    <a:lumMod val="25000"/>
                  </a:schemeClr>
                </a:solidFill>
              </a:rPr>
              <a:t>Stakeholder </a:t>
            </a:r>
          </a:p>
          <a:p>
            <a:pPr algn="ctr">
              <a:defRPr/>
            </a:pPr>
            <a:r>
              <a:rPr lang="en-ZA" sz="1200" b="1" dirty="0">
                <a:solidFill>
                  <a:schemeClr val="bg2">
                    <a:lumMod val="25000"/>
                  </a:schemeClr>
                </a:solidFill>
              </a:rPr>
              <a:t>Expectation</a:t>
            </a:r>
            <a:endParaRPr lang="en-ZA" sz="1200" b="1" dirty="0"/>
          </a:p>
        </p:txBody>
      </p:sp>
      <p:sp>
        <p:nvSpPr>
          <p:cNvPr id="76" name="Rectangle 75">
            <a:extLst>
              <a:ext uri="{FF2B5EF4-FFF2-40B4-BE49-F238E27FC236}">
                <a16:creationId xmlns:a16="http://schemas.microsoft.com/office/drawing/2014/main" id="{3B7D2D03-F20A-01F6-6689-096D317829A5}"/>
              </a:ext>
            </a:extLst>
          </p:cNvPr>
          <p:cNvSpPr/>
          <p:nvPr/>
        </p:nvSpPr>
        <p:spPr bwMode="auto">
          <a:xfrm>
            <a:off x="2605828" y="1437155"/>
            <a:ext cx="6858001" cy="3693317"/>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8900000" scaled="1"/>
            <a:tileRect/>
          </a:gradFill>
          <a:ln w="0">
            <a:noFill/>
            <a:prstDash val="solid"/>
            <a:round/>
            <a:headEnd/>
            <a:tailEnd/>
          </a:ln>
          <a:effectLst>
            <a:outerShdw blurRad="50800" dist="38100" dir="8100000" algn="tr" rotWithShape="0">
              <a:prstClr val="black">
                <a:alpha val="40000"/>
              </a:prstClr>
            </a:outerShdw>
          </a:effectLst>
        </p:spPr>
        <p:txBody>
          <a:bodyPr/>
          <a:lstStyle/>
          <a:p>
            <a:pPr algn="ctr">
              <a:defRPr/>
            </a:pPr>
            <a:endParaRPr lang="en-US" sz="1350" dirty="0">
              <a:solidFill>
                <a:schemeClr val="tx1">
                  <a:lumMod val="75000"/>
                  <a:lumOff val="25000"/>
                </a:schemeClr>
              </a:solidFill>
            </a:endParaRPr>
          </a:p>
          <a:p>
            <a:pPr algn="ctr">
              <a:defRPr/>
            </a:pPr>
            <a:endParaRPr lang="en-US" sz="1350" dirty="0">
              <a:solidFill>
                <a:schemeClr val="tx1">
                  <a:lumMod val="75000"/>
                  <a:lumOff val="25000"/>
                </a:schemeClr>
              </a:solidFill>
            </a:endParaRPr>
          </a:p>
          <a:p>
            <a:pPr algn="ctr">
              <a:defRPr/>
            </a:pPr>
            <a:endParaRPr lang="en-US" sz="1350" dirty="0">
              <a:solidFill>
                <a:schemeClr val="tx1">
                  <a:lumMod val="75000"/>
                  <a:lumOff val="25000"/>
                </a:schemeClr>
              </a:solidFill>
            </a:endParaRPr>
          </a:p>
          <a:p>
            <a:pPr algn="ctr">
              <a:defRPr/>
            </a:pPr>
            <a:endParaRPr lang="en-US" sz="1350" dirty="0">
              <a:solidFill>
                <a:schemeClr val="tx1">
                  <a:lumMod val="75000"/>
                  <a:lumOff val="25000"/>
                </a:schemeClr>
              </a:solidFill>
            </a:endParaRPr>
          </a:p>
          <a:p>
            <a:pPr algn="ctr">
              <a:defRPr/>
            </a:pPr>
            <a:endParaRPr lang="en-US" sz="1350" dirty="0">
              <a:solidFill>
                <a:schemeClr val="tx1">
                  <a:lumMod val="75000"/>
                  <a:lumOff val="25000"/>
                </a:schemeClr>
              </a:solidFill>
            </a:endParaRPr>
          </a:p>
          <a:p>
            <a:pPr algn="ctr">
              <a:defRPr/>
            </a:pPr>
            <a:endParaRPr lang="en-US" sz="1350" dirty="0">
              <a:solidFill>
                <a:schemeClr val="tx1">
                  <a:lumMod val="75000"/>
                  <a:lumOff val="25000"/>
                </a:schemeClr>
              </a:solidFill>
            </a:endParaRPr>
          </a:p>
          <a:p>
            <a:pPr algn="ctr">
              <a:defRPr/>
            </a:pPr>
            <a:endParaRPr lang="en-US" sz="1350" dirty="0">
              <a:solidFill>
                <a:schemeClr val="tx1">
                  <a:lumMod val="75000"/>
                  <a:lumOff val="25000"/>
                </a:schemeClr>
              </a:solidFill>
            </a:endParaRPr>
          </a:p>
          <a:p>
            <a:pPr algn="ctr">
              <a:defRPr/>
            </a:pPr>
            <a:endParaRPr lang="en-US" sz="1350" dirty="0">
              <a:solidFill>
                <a:schemeClr val="tx1">
                  <a:lumMod val="75000"/>
                  <a:lumOff val="25000"/>
                </a:schemeClr>
              </a:solidFill>
            </a:endParaRPr>
          </a:p>
          <a:p>
            <a:pPr algn="ctr">
              <a:defRPr/>
            </a:pPr>
            <a:endParaRPr lang="en-US" sz="1350" dirty="0">
              <a:solidFill>
                <a:schemeClr val="tx1">
                  <a:lumMod val="75000"/>
                  <a:lumOff val="25000"/>
                </a:schemeClr>
              </a:solidFill>
            </a:endParaRPr>
          </a:p>
          <a:p>
            <a:pPr algn="ctr">
              <a:defRPr/>
            </a:pPr>
            <a:endParaRPr lang="en-US" sz="1350" dirty="0">
              <a:solidFill>
                <a:schemeClr val="tx1">
                  <a:lumMod val="75000"/>
                  <a:lumOff val="25000"/>
                </a:schemeClr>
              </a:solidFill>
            </a:endParaRPr>
          </a:p>
          <a:p>
            <a:pPr algn="ctr">
              <a:defRPr/>
            </a:pPr>
            <a:endParaRPr lang="en-US" sz="1350" dirty="0">
              <a:solidFill>
                <a:schemeClr val="tx1">
                  <a:lumMod val="75000"/>
                  <a:lumOff val="25000"/>
                </a:schemeClr>
              </a:solidFill>
            </a:endParaRPr>
          </a:p>
          <a:p>
            <a:pPr algn="ctr">
              <a:defRPr/>
            </a:pPr>
            <a:endParaRPr lang="en-US" sz="1350" dirty="0">
              <a:solidFill>
                <a:schemeClr val="tx1">
                  <a:lumMod val="75000"/>
                  <a:lumOff val="25000"/>
                </a:schemeClr>
              </a:solidFill>
            </a:endParaRPr>
          </a:p>
        </p:txBody>
      </p:sp>
      <p:sp>
        <p:nvSpPr>
          <p:cNvPr id="92" name="Rectangle 91">
            <a:extLst>
              <a:ext uri="{FF2B5EF4-FFF2-40B4-BE49-F238E27FC236}">
                <a16:creationId xmlns:a16="http://schemas.microsoft.com/office/drawing/2014/main" id="{2014DC10-984D-0E3B-77DB-CC398ED58B5D}"/>
              </a:ext>
            </a:extLst>
          </p:cNvPr>
          <p:cNvSpPr>
            <a:spLocks noChangeArrowheads="1"/>
          </p:cNvSpPr>
          <p:nvPr/>
        </p:nvSpPr>
        <p:spPr bwMode="auto">
          <a:xfrm>
            <a:off x="3445195" y="1437155"/>
            <a:ext cx="718210" cy="276999"/>
          </a:xfrm>
          <a:prstGeom prst="rect">
            <a:avLst/>
          </a:prstGeom>
          <a:solidFill>
            <a:srgbClr val="92505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ZA" sz="1200" b="1" dirty="0">
                <a:solidFill>
                  <a:schemeClr val="bg2">
                    <a:lumMod val="25000"/>
                  </a:schemeClr>
                </a:solidFill>
                <a:effectLst>
                  <a:outerShdw blurRad="38100" dist="38100" dir="2700000" algn="tl">
                    <a:srgbClr val="000000">
                      <a:alpha val="43137"/>
                    </a:srgbClr>
                  </a:outerShdw>
                </a:effectLst>
                <a:highlight>
                  <a:srgbClr val="FF0000"/>
                </a:highlight>
              </a:rPr>
              <a:t> IMPACT</a:t>
            </a:r>
            <a:endParaRPr lang="en-ZA" altLang="en-US" sz="1200" b="1" dirty="0">
              <a:solidFill>
                <a:schemeClr val="bg1"/>
              </a:solidFill>
            </a:endParaRPr>
          </a:p>
        </p:txBody>
      </p:sp>
      <p:sp>
        <p:nvSpPr>
          <p:cNvPr id="83" name="Rectangle 82">
            <a:extLst>
              <a:ext uri="{FF2B5EF4-FFF2-40B4-BE49-F238E27FC236}">
                <a16:creationId xmlns:a16="http://schemas.microsoft.com/office/drawing/2014/main" id="{FCD82E60-E791-9F19-DC8E-67F8E3DDF4C5}"/>
              </a:ext>
            </a:extLst>
          </p:cNvPr>
          <p:cNvSpPr/>
          <p:nvPr/>
        </p:nvSpPr>
        <p:spPr>
          <a:xfrm>
            <a:off x="5074571" y="5293304"/>
            <a:ext cx="1932197" cy="276999"/>
          </a:xfrm>
          <a:prstGeom prst="rect">
            <a:avLst/>
          </a:prstGeom>
        </p:spPr>
        <p:txBody>
          <a:bodyPr wrap="none">
            <a:spAutoFit/>
          </a:bodyPr>
          <a:lstStyle/>
          <a:p>
            <a:pPr algn="ctr">
              <a:defRPr/>
            </a:pPr>
            <a:r>
              <a:rPr lang="en-ZA" sz="1200" b="1" dirty="0">
                <a:solidFill>
                  <a:schemeClr val="bg2">
                    <a:lumMod val="25000"/>
                  </a:schemeClr>
                </a:solidFill>
              </a:rPr>
              <a:t>Stakeholder Satisfaction</a:t>
            </a:r>
            <a:endParaRPr lang="en-ZA" sz="1200" b="1" dirty="0"/>
          </a:p>
        </p:txBody>
      </p:sp>
      <p:sp>
        <p:nvSpPr>
          <p:cNvPr id="10" name="Arrow: Right 9">
            <a:extLst>
              <a:ext uri="{FF2B5EF4-FFF2-40B4-BE49-F238E27FC236}">
                <a16:creationId xmlns:a16="http://schemas.microsoft.com/office/drawing/2014/main" id="{46C7EC65-6226-5665-35B2-4850440E9E68}"/>
              </a:ext>
            </a:extLst>
          </p:cNvPr>
          <p:cNvSpPr/>
          <p:nvPr/>
        </p:nvSpPr>
        <p:spPr>
          <a:xfrm>
            <a:off x="6993541" y="5459017"/>
            <a:ext cx="2016146" cy="1675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p>
        </p:txBody>
      </p:sp>
      <p:sp>
        <p:nvSpPr>
          <p:cNvPr id="11" name="TextBox 10">
            <a:extLst>
              <a:ext uri="{FF2B5EF4-FFF2-40B4-BE49-F238E27FC236}">
                <a16:creationId xmlns:a16="http://schemas.microsoft.com/office/drawing/2014/main" id="{472DA97E-82E5-D2FC-2629-2FAF69478ED0}"/>
              </a:ext>
            </a:extLst>
          </p:cNvPr>
          <p:cNvSpPr txBox="1"/>
          <p:nvPr/>
        </p:nvSpPr>
        <p:spPr>
          <a:xfrm>
            <a:off x="9151407" y="5393538"/>
            <a:ext cx="505267" cy="300082"/>
          </a:xfrm>
          <a:prstGeom prst="rect">
            <a:avLst/>
          </a:prstGeom>
          <a:noFill/>
        </p:spPr>
        <p:txBody>
          <a:bodyPr wrap="none" rtlCol="0">
            <a:spAutoFit/>
          </a:bodyPr>
          <a:lstStyle/>
          <a:p>
            <a:r>
              <a:rPr lang="en-ZA" sz="1350" dirty="0"/>
              <a:t>High</a:t>
            </a:r>
          </a:p>
        </p:txBody>
      </p:sp>
      <p:sp>
        <p:nvSpPr>
          <p:cNvPr id="86" name="TextBox 85">
            <a:extLst>
              <a:ext uri="{FF2B5EF4-FFF2-40B4-BE49-F238E27FC236}">
                <a16:creationId xmlns:a16="http://schemas.microsoft.com/office/drawing/2014/main" id="{62691B13-520B-FB78-F246-0BAB220C28F0}"/>
              </a:ext>
            </a:extLst>
          </p:cNvPr>
          <p:cNvSpPr txBox="1"/>
          <p:nvPr/>
        </p:nvSpPr>
        <p:spPr>
          <a:xfrm>
            <a:off x="1946757" y="1425616"/>
            <a:ext cx="505267" cy="300082"/>
          </a:xfrm>
          <a:prstGeom prst="rect">
            <a:avLst/>
          </a:prstGeom>
          <a:noFill/>
        </p:spPr>
        <p:txBody>
          <a:bodyPr wrap="none" rtlCol="0">
            <a:spAutoFit/>
          </a:bodyPr>
          <a:lstStyle/>
          <a:p>
            <a:r>
              <a:rPr lang="en-ZA" sz="1350" dirty="0"/>
              <a:t>High</a:t>
            </a:r>
          </a:p>
        </p:txBody>
      </p:sp>
      <p:sp>
        <p:nvSpPr>
          <p:cNvPr id="87" name="TextBox 86">
            <a:extLst>
              <a:ext uri="{FF2B5EF4-FFF2-40B4-BE49-F238E27FC236}">
                <a16:creationId xmlns:a16="http://schemas.microsoft.com/office/drawing/2014/main" id="{F68D6647-57E8-9525-85D4-1CD7F1623468}"/>
              </a:ext>
            </a:extLst>
          </p:cNvPr>
          <p:cNvSpPr txBox="1"/>
          <p:nvPr/>
        </p:nvSpPr>
        <p:spPr>
          <a:xfrm>
            <a:off x="2632121" y="5374093"/>
            <a:ext cx="505006" cy="300082"/>
          </a:xfrm>
          <a:prstGeom prst="rect">
            <a:avLst/>
          </a:prstGeom>
          <a:noFill/>
        </p:spPr>
        <p:txBody>
          <a:bodyPr wrap="square" rtlCol="0">
            <a:spAutoFit/>
          </a:bodyPr>
          <a:lstStyle/>
          <a:p>
            <a:r>
              <a:rPr lang="en-ZA" sz="1350" dirty="0"/>
              <a:t>Low</a:t>
            </a:r>
          </a:p>
        </p:txBody>
      </p:sp>
      <p:sp>
        <p:nvSpPr>
          <p:cNvPr id="88" name="TextBox 87">
            <a:extLst>
              <a:ext uri="{FF2B5EF4-FFF2-40B4-BE49-F238E27FC236}">
                <a16:creationId xmlns:a16="http://schemas.microsoft.com/office/drawing/2014/main" id="{02D52390-62DF-EF73-4E53-E3FF425C817F}"/>
              </a:ext>
            </a:extLst>
          </p:cNvPr>
          <p:cNvSpPr txBox="1"/>
          <p:nvPr/>
        </p:nvSpPr>
        <p:spPr>
          <a:xfrm>
            <a:off x="1913209" y="4785544"/>
            <a:ext cx="505006" cy="300082"/>
          </a:xfrm>
          <a:prstGeom prst="rect">
            <a:avLst/>
          </a:prstGeom>
          <a:noFill/>
        </p:spPr>
        <p:txBody>
          <a:bodyPr wrap="square" rtlCol="0">
            <a:spAutoFit/>
          </a:bodyPr>
          <a:lstStyle/>
          <a:p>
            <a:r>
              <a:rPr lang="en-ZA" sz="1350" dirty="0"/>
              <a:t>Low</a:t>
            </a:r>
          </a:p>
        </p:txBody>
      </p:sp>
      <p:sp>
        <p:nvSpPr>
          <p:cNvPr id="89" name="Arrow: Right 88">
            <a:extLst>
              <a:ext uri="{FF2B5EF4-FFF2-40B4-BE49-F238E27FC236}">
                <a16:creationId xmlns:a16="http://schemas.microsoft.com/office/drawing/2014/main" id="{98AFB114-3F2F-C808-14A5-BDF2870A7452}"/>
              </a:ext>
            </a:extLst>
          </p:cNvPr>
          <p:cNvSpPr/>
          <p:nvPr/>
        </p:nvSpPr>
        <p:spPr>
          <a:xfrm rot="10800000">
            <a:off x="3254365" y="5439137"/>
            <a:ext cx="2016146" cy="1675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p>
        </p:txBody>
      </p:sp>
      <p:sp>
        <p:nvSpPr>
          <p:cNvPr id="90" name="Arrow: Right 89">
            <a:extLst>
              <a:ext uri="{FF2B5EF4-FFF2-40B4-BE49-F238E27FC236}">
                <a16:creationId xmlns:a16="http://schemas.microsoft.com/office/drawing/2014/main" id="{67D0A796-51F3-BCCA-9AFC-93C84B197384}"/>
              </a:ext>
            </a:extLst>
          </p:cNvPr>
          <p:cNvSpPr/>
          <p:nvPr/>
        </p:nvSpPr>
        <p:spPr>
          <a:xfrm rot="16200000" flipV="1">
            <a:off x="1669069" y="2326224"/>
            <a:ext cx="1190519" cy="1289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p>
        </p:txBody>
      </p:sp>
      <p:sp>
        <p:nvSpPr>
          <p:cNvPr id="91" name="Arrow: Right 90">
            <a:extLst>
              <a:ext uri="{FF2B5EF4-FFF2-40B4-BE49-F238E27FC236}">
                <a16:creationId xmlns:a16="http://schemas.microsoft.com/office/drawing/2014/main" id="{1663226C-B19E-4D34-110B-E7DD95DC791E}"/>
              </a:ext>
            </a:extLst>
          </p:cNvPr>
          <p:cNvSpPr/>
          <p:nvPr/>
        </p:nvSpPr>
        <p:spPr>
          <a:xfrm rot="5400000" flipV="1">
            <a:off x="1649465" y="4057505"/>
            <a:ext cx="1190519" cy="1289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p>
        </p:txBody>
      </p:sp>
      <p:sp>
        <p:nvSpPr>
          <p:cNvPr id="18" name="Arrow: Left-Right 17">
            <a:extLst>
              <a:ext uri="{FF2B5EF4-FFF2-40B4-BE49-F238E27FC236}">
                <a16:creationId xmlns:a16="http://schemas.microsoft.com/office/drawing/2014/main" id="{91C0A48D-DBB3-64D0-4DC6-A32D117F469A}"/>
              </a:ext>
            </a:extLst>
          </p:cNvPr>
          <p:cNvSpPr/>
          <p:nvPr/>
        </p:nvSpPr>
        <p:spPr>
          <a:xfrm>
            <a:off x="2641997" y="3206155"/>
            <a:ext cx="6828262" cy="25391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p>
        </p:txBody>
      </p:sp>
      <p:sp>
        <p:nvSpPr>
          <p:cNvPr id="96" name="Arrow: Left-Right 95">
            <a:extLst>
              <a:ext uri="{FF2B5EF4-FFF2-40B4-BE49-F238E27FC236}">
                <a16:creationId xmlns:a16="http://schemas.microsoft.com/office/drawing/2014/main" id="{B8D6EB57-86AA-4FCF-8374-65A2644A02B4}"/>
              </a:ext>
            </a:extLst>
          </p:cNvPr>
          <p:cNvSpPr/>
          <p:nvPr/>
        </p:nvSpPr>
        <p:spPr>
          <a:xfrm rot="5400000">
            <a:off x="4364848" y="3180547"/>
            <a:ext cx="3681779" cy="19499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p>
        </p:txBody>
      </p:sp>
      <p:sp>
        <p:nvSpPr>
          <p:cNvPr id="24" name="TextBox 23">
            <a:extLst>
              <a:ext uri="{FF2B5EF4-FFF2-40B4-BE49-F238E27FC236}">
                <a16:creationId xmlns:a16="http://schemas.microsoft.com/office/drawing/2014/main" id="{11C910B3-C979-C731-ED17-7B328AFE0D51}"/>
              </a:ext>
            </a:extLst>
          </p:cNvPr>
          <p:cNvSpPr txBox="1"/>
          <p:nvPr/>
        </p:nvSpPr>
        <p:spPr>
          <a:xfrm>
            <a:off x="2911862" y="2814086"/>
            <a:ext cx="1929281" cy="300082"/>
          </a:xfrm>
          <a:prstGeom prst="rect">
            <a:avLst/>
          </a:prstGeom>
          <a:noFill/>
        </p:spPr>
        <p:txBody>
          <a:bodyPr wrap="square">
            <a:spAutoFit/>
          </a:bodyPr>
          <a:lstStyle/>
          <a:p>
            <a:r>
              <a:rPr lang="en-ZA" sz="1350" b="1" dirty="0">
                <a:solidFill>
                  <a:schemeClr val="bg2">
                    <a:lumMod val="25000"/>
                  </a:schemeClr>
                </a:solidFill>
                <a:effectLst>
                  <a:outerShdw blurRad="38100" dist="38100" dir="2700000" algn="tl">
                    <a:srgbClr val="000000">
                      <a:alpha val="43137"/>
                    </a:srgbClr>
                  </a:outerShdw>
                </a:effectLst>
                <a:highlight>
                  <a:srgbClr val="FF0000"/>
                </a:highlight>
              </a:rPr>
              <a:t>Learning and Growth</a:t>
            </a:r>
            <a:endParaRPr lang="en-ZA" sz="1350" dirty="0"/>
          </a:p>
        </p:txBody>
      </p:sp>
      <p:sp>
        <p:nvSpPr>
          <p:cNvPr id="4" name="TextBox 3">
            <a:extLst>
              <a:ext uri="{FF2B5EF4-FFF2-40B4-BE49-F238E27FC236}">
                <a16:creationId xmlns:a16="http://schemas.microsoft.com/office/drawing/2014/main" id="{E401861F-D19F-AA91-6CD3-25D6ACD7E22E}"/>
              </a:ext>
            </a:extLst>
          </p:cNvPr>
          <p:cNvSpPr txBox="1"/>
          <p:nvPr/>
        </p:nvSpPr>
        <p:spPr>
          <a:xfrm>
            <a:off x="2774206" y="1757362"/>
            <a:ext cx="2004010" cy="507831"/>
          </a:xfrm>
          <a:prstGeom prst="rect">
            <a:avLst/>
          </a:prstGeom>
          <a:noFill/>
        </p:spPr>
        <p:txBody>
          <a:bodyPr wrap="none" rtlCol="0">
            <a:spAutoFit/>
          </a:bodyPr>
          <a:lstStyle/>
          <a:p>
            <a:r>
              <a:rPr lang="en-ZA" sz="1350" b="1" dirty="0">
                <a:solidFill>
                  <a:schemeClr val="bg2">
                    <a:lumMod val="25000"/>
                  </a:schemeClr>
                </a:solidFill>
                <a:effectLst>
                  <a:outerShdw blurRad="38100" dist="38100" dir="2700000" algn="tl">
                    <a:srgbClr val="000000">
                      <a:alpha val="43137"/>
                    </a:srgbClr>
                  </a:outerShdw>
                </a:effectLst>
                <a:highlight>
                  <a:srgbClr val="FF0000"/>
                </a:highlight>
              </a:rPr>
              <a:t>Evidence for Decisions</a:t>
            </a:r>
            <a:endParaRPr lang="en-US" sz="1350" dirty="0">
              <a:solidFill>
                <a:schemeClr val="tx1">
                  <a:lumMod val="75000"/>
                  <a:lumOff val="25000"/>
                </a:schemeClr>
              </a:solidFill>
            </a:endParaRPr>
          </a:p>
          <a:p>
            <a:endParaRPr lang="en-ZA" sz="1350" dirty="0"/>
          </a:p>
        </p:txBody>
      </p:sp>
      <p:sp>
        <p:nvSpPr>
          <p:cNvPr id="5" name="TextBox 4">
            <a:extLst>
              <a:ext uri="{FF2B5EF4-FFF2-40B4-BE49-F238E27FC236}">
                <a16:creationId xmlns:a16="http://schemas.microsoft.com/office/drawing/2014/main" id="{C428A633-3089-68FC-8657-6C2235F56D54}"/>
              </a:ext>
            </a:extLst>
          </p:cNvPr>
          <p:cNvSpPr txBox="1"/>
          <p:nvPr/>
        </p:nvSpPr>
        <p:spPr>
          <a:xfrm>
            <a:off x="3306649" y="2086921"/>
            <a:ext cx="2971647" cy="300082"/>
          </a:xfrm>
          <a:prstGeom prst="rect">
            <a:avLst/>
          </a:prstGeom>
          <a:noFill/>
        </p:spPr>
        <p:txBody>
          <a:bodyPr wrap="none" rtlCol="0">
            <a:spAutoFit/>
          </a:bodyPr>
          <a:lstStyle/>
          <a:p>
            <a:r>
              <a:rPr lang="en-ZA" sz="1350" b="1">
                <a:solidFill>
                  <a:schemeClr val="bg2">
                    <a:lumMod val="25000"/>
                  </a:schemeClr>
                </a:solidFill>
                <a:effectLst>
                  <a:outerShdw blurRad="38100" dist="38100" dir="2700000" algn="tl">
                    <a:srgbClr val="000000">
                      <a:alpha val="43137"/>
                    </a:srgbClr>
                  </a:outerShdw>
                </a:effectLst>
                <a:highlight>
                  <a:srgbClr val="FF0000"/>
                </a:highlight>
              </a:rPr>
              <a:t>Evidence of Tangibles and Enablers</a:t>
            </a:r>
            <a:endParaRPr lang="en-ZA" sz="1350" dirty="0"/>
          </a:p>
        </p:txBody>
      </p:sp>
      <p:sp>
        <p:nvSpPr>
          <p:cNvPr id="6" name="TextBox 5">
            <a:extLst>
              <a:ext uri="{FF2B5EF4-FFF2-40B4-BE49-F238E27FC236}">
                <a16:creationId xmlns:a16="http://schemas.microsoft.com/office/drawing/2014/main" id="{A6DD0A40-F7CD-6C4E-440A-1FD2D66B4154}"/>
              </a:ext>
            </a:extLst>
          </p:cNvPr>
          <p:cNvSpPr txBox="1"/>
          <p:nvPr/>
        </p:nvSpPr>
        <p:spPr>
          <a:xfrm>
            <a:off x="2692830" y="2505421"/>
            <a:ext cx="3977114" cy="300082"/>
          </a:xfrm>
          <a:prstGeom prst="rect">
            <a:avLst/>
          </a:prstGeom>
          <a:noFill/>
        </p:spPr>
        <p:txBody>
          <a:bodyPr wrap="none" rtlCol="0">
            <a:spAutoFit/>
          </a:bodyPr>
          <a:lstStyle/>
          <a:p>
            <a:r>
              <a:rPr lang="en-ZA" sz="1350" b="1" dirty="0">
                <a:solidFill>
                  <a:schemeClr val="bg2">
                    <a:lumMod val="25000"/>
                  </a:schemeClr>
                </a:solidFill>
                <a:effectLst>
                  <a:outerShdw blurRad="38100" dist="38100" dir="2700000" algn="tl">
                    <a:srgbClr val="000000">
                      <a:alpha val="43137"/>
                    </a:srgbClr>
                  </a:outerShdw>
                </a:effectLst>
                <a:highlight>
                  <a:srgbClr val="FF0000"/>
                </a:highlight>
              </a:rPr>
              <a:t>Business process and stakeholder management</a:t>
            </a:r>
            <a:endParaRPr lang="en-ZA" sz="1350" dirty="0"/>
          </a:p>
        </p:txBody>
      </p:sp>
      <p:pic>
        <p:nvPicPr>
          <p:cNvPr id="28" name="Picture 27">
            <a:extLst>
              <a:ext uri="{FF2B5EF4-FFF2-40B4-BE49-F238E27FC236}">
                <a16:creationId xmlns:a16="http://schemas.microsoft.com/office/drawing/2014/main" id="{A49B1C04-BF34-3F77-CC73-F9DD069D36E1}"/>
              </a:ext>
            </a:extLst>
          </p:cNvPr>
          <p:cNvPicPr>
            <a:picLocks noChangeAspect="1"/>
          </p:cNvPicPr>
          <p:nvPr/>
        </p:nvPicPr>
        <p:blipFill rotWithShape="1">
          <a:blip r:embed="rId2"/>
          <a:srcRect l="20075" t="16309" r="42699" b="26965"/>
          <a:stretch/>
        </p:blipFill>
        <p:spPr bwMode="auto">
          <a:xfrm>
            <a:off x="6737233" y="1476318"/>
            <a:ext cx="2272454" cy="1565708"/>
          </a:xfrm>
          <a:prstGeom prst="rect">
            <a:avLst/>
          </a:prstGeom>
          <a:ln>
            <a:noFill/>
          </a:ln>
          <a:extLst>
            <a:ext uri="{53640926-AAD7-44D8-BBD7-CCE9431645EC}">
              <a14:shadowObscured xmlns:a14="http://schemas.microsoft.com/office/drawing/2010/main"/>
            </a:ext>
          </a:extLst>
        </p:spPr>
      </p:pic>
      <p:pic>
        <p:nvPicPr>
          <p:cNvPr id="29" name="Picture 28">
            <a:extLst>
              <a:ext uri="{FF2B5EF4-FFF2-40B4-BE49-F238E27FC236}">
                <a16:creationId xmlns:a16="http://schemas.microsoft.com/office/drawing/2014/main" id="{93237D89-A466-E3FE-FCC2-405436D330DF}"/>
              </a:ext>
            </a:extLst>
          </p:cNvPr>
          <p:cNvPicPr>
            <a:picLocks noChangeAspect="1"/>
          </p:cNvPicPr>
          <p:nvPr/>
        </p:nvPicPr>
        <p:blipFill rotWithShape="1">
          <a:blip r:embed="rId3"/>
          <a:srcRect l="17948" t="16545" r="38445" b="19401"/>
          <a:stretch/>
        </p:blipFill>
        <p:spPr bwMode="auto">
          <a:xfrm>
            <a:off x="4262439" y="3441208"/>
            <a:ext cx="1147587" cy="792862"/>
          </a:xfrm>
          <a:prstGeom prst="rect">
            <a:avLst/>
          </a:prstGeom>
          <a:ln>
            <a:noFill/>
          </a:ln>
          <a:extLst>
            <a:ext uri="{53640926-AAD7-44D8-BBD7-CCE9431645EC}">
              <a14:shadowObscured xmlns:a14="http://schemas.microsoft.com/office/drawing/2010/main"/>
            </a:ext>
          </a:extLst>
        </p:spPr>
      </p:pic>
      <p:pic>
        <p:nvPicPr>
          <p:cNvPr id="30" name="Picture 29">
            <a:extLst>
              <a:ext uri="{FF2B5EF4-FFF2-40B4-BE49-F238E27FC236}">
                <a16:creationId xmlns:a16="http://schemas.microsoft.com/office/drawing/2014/main" id="{67344EE7-A900-5C2A-6FCE-391CAE85B9AC}"/>
              </a:ext>
            </a:extLst>
          </p:cNvPr>
          <p:cNvPicPr>
            <a:picLocks noChangeAspect="1"/>
          </p:cNvPicPr>
          <p:nvPr/>
        </p:nvPicPr>
        <p:blipFill rotWithShape="1">
          <a:blip r:embed="rId4"/>
          <a:srcRect l="20873" t="17964" r="47485" b="39963"/>
          <a:stretch/>
        </p:blipFill>
        <p:spPr bwMode="auto">
          <a:xfrm>
            <a:off x="3011377" y="3725435"/>
            <a:ext cx="1360170" cy="1017270"/>
          </a:xfrm>
          <a:prstGeom prst="rect">
            <a:avLst/>
          </a:prstGeom>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55FEF6BF-37A9-6F8E-8C5B-F9A641AC1482}"/>
              </a:ext>
            </a:extLst>
          </p:cNvPr>
          <p:cNvSpPr txBox="1"/>
          <p:nvPr/>
        </p:nvSpPr>
        <p:spPr>
          <a:xfrm>
            <a:off x="1524001" y="114075"/>
            <a:ext cx="8355834" cy="954107"/>
          </a:xfrm>
          <a:prstGeom prst="rect">
            <a:avLst/>
          </a:prstGeom>
          <a:noFill/>
        </p:spPr>
        <p:txBody>
          <a:bodyPr wrap="square">
            <a:spAutoFit/>
          </a:bodyPr>
          <a:lstStyle/>
          <a:p>
            <a:pPr algn="ctr">
              <a:defRPr/>
            </a:pPr>
            <a:r>
              <a:rPr lang="en-US" sz="2800" dirty="0"/>
              <a:t>Summative Evaluation</a:t>
            </a:r>
          </a:p>
          <a:p>
            <a:pPr algn="ctr">
              <a:defRPr/>
            </a:pPr>
            <a:r>
              <a:rPr lang="en-ZA" sz="2800" b="1" dirty="0">
                <a:solidFill>
                  <a:schemeClr val="bg2">
                    <a:lumMod val="25000"/>
                  </a:schemeClr>
                </a:solidFill>
                <a:effectLst>
                  <a:outerShdw blurRad="38100" dist="38100" dir="2700000" algn="tl">
                    <a:srgbClr val="000000">
                      <a:alpha val="43137"/>
                    </a:srgbClr>
                  </a:outerShdw>
                </a:effectLst>
              </a:rPr>
              <a:t>AN ASSESSMENT MATRIX OF THE SYSTEM</a:t>
            </a:r>
          </a:p>
        </p:txBody>
      </p:sp>
    </p:spTree>
    <p:extLst>
      <p:ext uri="{BB962C8B-B14F-4D97-AF65-F5344CB8AC3E}">
        <p14:creationId xmlns:p14="http://schemas.microsoft.com/office/powerpoint/2010/main" val="58399978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linds(horizontal)">
                                      <p:cBhvr>
                                        <p:cTn id="7" dur="500"/>
                                        <p:tgtEl>
                                          <p:spTgt spid="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blinds(horizontal)">
                                      <p:cBhvr>
                                        <p:cTn id="12" dur="500"/>
                                        <p:tgtEl>
                                          <p:spTgt spid="7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92"/>
                                        </p:tgtEl>
                                        <p:attrNameLst>
                                          <p:attrName>style.visibility</p:attrName>
                                        </p:attrNameLst>
                                      </p:cBhvr>
                                      <p:to>
                                        <p:strVal val="visible"/>
                                      </p:to>
                                    </p:set>
                                    <p:animEffect transition="in" filter="blinds(horizontal)">
                                      <p:cBhvr>
                                        <p:cTn id="15" dur="500"/>
                                        <p:tgtEl>
                                          <p:spTgt spid="9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83"/>
                                        </p:tgtEl>
                                        <p:attrNameLst>
                                          <p:attrName>style.visibility</p:attrName>
                                        </p:attrNameLst>
                                      </p:cBhvr>
                                      <p:to>
                                        <p:strVal val="visible"/>
                                      </p:to>
                                    </p:set>
                                    <p:animEffect transition="in" filter="blinds(horizontal)">
                                      <p:cBhvr>
                                        <p:cTn id="18"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76" grpId="0" animBg="1"/>
      <p:bldP spid="92" grpId="0" animBg="1"/>
      <p:bldP spid="8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EB2EE-682F-4778-98C0-E76AA38C378B}"/>
              </a:ext>
            </a:extLst>
          </p:cNvPr>
          <p:cNvSpPr>
            <a:spLocks noGrp="1"/>
          </p:cNvSpPr>
          <p:nvPr>
            <p:ph type="title"/>
          </p:nvPr>
        </p:nvSpPr>
        <p:spPr/>
        <p:txBody>
          <a:bodyPr/>
          <a:lstStyle/>
          <a:p>
            <a:r>
              <a:rPr lang="en-GB" dirty="0"/>
              <a:t>The End State is nigh and it is ugly</a:t>
            </a:r>
          </a:p>
        </p:txBody>
      </p:sp>
      <p:pic>
        <p:nvPicPr>
          <p:cNvPr id="4" name="Picture 3" descr="Chart, sunburst chart&#10;&#10;Description automatically generated">
            <a:extLst>
              <a:ext uri="{FF2B5EF4-FFF2-40B4-BE49-F238E27FC236}">
                <a16:creationId xmlns:a16="http://schemas.microsoft.com/office/drawing/2014/main" id="{DB867C2E-A46D-47F4-B094-E99BC9C9F9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7878" y="1027201"/>
            <a:ext cx="8275367" cy="5463799"/>
          </a:xfrm>
          <a:prstGeom prst="rect">
            <a:avLst/>
          </a:prstGeom>
        </p:spPr>
      </p:pic>
      <p:pic>
        <p:nvPicPr>
          <p:cNvPr id="6" name="Picture 5">
            <a:extLst>
              <a:ext uri="{FF2B5EF4-FFF2-40B4-BE49-F238E27FC236}">
                <a16:creationId xmlns:a16="http://schemas.microsoft.com/office/drawing/2014/main" id="{3B495A65-FD8D-4A27-AB13-C170BB9C11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2086" y="5963919"/>
            <a:ext cx="1844615" cy="807724"/>
          </a:xfrm>
          <a:prstGeom prst="rect">
            <a:avLst/>
          </a:prstGeom>
        </p:spPr>
      </p:pic>
    </p:spTree>
    <p:extLst>
      <p:ext uri="{BB962C8B-B14F-4D97-AF65-F5344CB8AC3E}">
        <p14:creationId xmlns:p14="http://schemas.microsoft.com/office/powerpoint/2010/main" val="21533186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1564DB-6559-4D24-FDF6-B159732C7E95}"/>
              </a:ext>
            </a:extLst>
          </p:cNvPr>
          <p:cNvSpPr txBox="1"/>
          <p:nvPr/>
        </p:nvSpPr>
        <p:spPr>
          <a:xfrm>
            <a:off x="1524001" y="104550"/>
            <a:ext cx="8355834" cy="1384995"/>
          </a:xfrm>
          <a:prstGeom prst="rect">
            <a:avLst/>
          </a:prstGeom>
          <a:noFill/>
        </p:spPr>
        <p:txBody>
          <a:bodyPr wrap="square">
            <a:spAutoFit/>
          </a:bodyPr>
          <a:lstStyle/>
          <a:p>
            <a:pPr algn="ctr">
              <a:defRPr/>
            </a:pPr>
            <a:r>
              <a:rPr lang="en-US" sz="2800" dirty="0"/>
              <a:t>Summative Evaluation</a:t>
            </a:r>
          </a:p>
          <a:p>
            <a:pPr algn="ctr">
              <a:defRPr/>
            </a:pPr>
            <a:r>
              <a:rPr lang="en-ZA" sz="2800" b="1" dirty="0">
                <a:solidFill>
                  <a:schemeClr val="bg2">
                    <a:lumMod val="25000"/>
                  </a:schemeClr>
                </a:solidFill>
                <a:effectLst>
                  <a:outerShdw blurRad="38100" dist="38100" dir="2700000" algn="tl">
                    <a:srgbClr val="000000">
                      <a:alpha val="43137"/>
                    </a:srgbClr>
                  </a:outerShdw>
                </a:effectLst>
              </a:rPr>
              <a:t> ASSESSMENT MATRIX OF Plan Design and Plan </a:t>
            </a:r>
            <a:r>
              <a:rPr lang="en-ZA" sz="2800" b="1" dirty="0" err="1">
                <a:solidFill>
                  <a:schemeClr val="bg2">
                    <a:lumMod val="25000"/>
                  </a:schemeClr>
                </a:solidFill>
                <a:effectLst>
                  <a:outerShdw blurRad="38100" dist="38100" dir="2700000" algn="tl">
                    <a:srgbClr val="000000">
                      <a:alpha val="43137"/>
                    </a:srgbClr>
                  </a:outerShdw>
                </a:effectLst>
              </a:rPr>
              <a:t>Pxecution</a:t>
            </a:r>
            <a:endParaRPr lang="en-ZA" sz="2800" b="1" dirty="0">
              <a:solidFill>
                <a:schemeClr val="bg2">
                  <a:lumMod val="25000"/>
                </a:schemeClr>
              </a:solidFill>
              <a:effectLst>
                <a:outerShdw blurRad="38100" dist="38100" dir="2700000" algn="tl">
                  <a:srgbClr val="000000">
                    <a:alpha val="43137"/>
                  </a:srgbClr>
                </a:outerShdw>
              </a:effectLst>
            </a:endParaRPr>
          </a:p>
        </p:txBody>
      </p:sp>
      <p:sp>
        <p:nvSpPr>
          <p:cNvPr id="44" name="Rectangle 43">
            <a:extLst>
              <a:ext uri="{FF2B5EF4-FFF2-40B4-BE49-F238E27FC236}">
                <a16:creationId xmlns:a16="http://schemas.microsoft.com/office/drawing/2014/main" id="{964852F0-CB50-6508-DFC3-4EA1601F6A90}"/>
              </a:ext>
            </a:extLst>
          </p:cNvPr>
          <p:cNvSpPr/>
          <p:nvPr/>
        </p:nvSpPr>
        <p:spPr>
          <a:xfrm>
            <a:off x="1700681" y="2985979"/>
            <a:ext cx="930063" cy="276999"/>
          </a:xfrm>
          <a:prstGeom prst="rect">
            <a:avLst/>
          </a:prstGeom>
        </p:spPr>
        <p:txBody>
          <a:bodyPr wrap="none">
            <a:spAutoFit/>
          </a:bodyPr>
          <a:lstStyle/>
          <a:p>
            <a:pPr algn="ctr">
              <a:defRPr/>
            </a:pPr>
            <a:r>
              <a:rPr lang="en-ZA" sz="1200" b="1" dirty="0">
                <a:solidFill>
                  <a:schemeClr val="bg2">
                    <a:lumMod val="25000"/>
                  </a:schemeClr>
                </a:solidFill>
              </a:rPr>
              <a:t>Plan Design</a:t>
            </a:r>
          </a:p>
        </p:txBody>
      </p:sp>
      <p:sp>
        <p:nvSpPr>
          <p:cNvPr id="10" name="Arrow: Right 9">
            <a:extLst>
              <a:ext uri="{FF2B5EF4-FFF2-40B4-BE49-F238E27FC236}">
                <a16:creationId xmlns:a16="http://schemas.microsoft.com/office/drawing/2014/main" id="{46C7EC65-6226-5665-35B2-4850440E9E68}"/>
              </a:ext>
            </a:extLst>
          </p:cNvPr>
          <p:cNvSpPr/>
          <p:nvPr/>
        </p:nvSpPr>
        <p:spPr>
          <a:xfrm>
            <a:off x="6993541" y="5459017"/>
            <a:ext cx="2016146" cy="1675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p>
        </p:txBody>
      </p:sp>
      <p:sp>
        <p:nvSpPr>
          <p:cNvPr id="11" name="TextBox 10">
            <a:extLst>
              <a:ext uri="{FF2B5EF4-FFF2-40B4-BE49-F238E27FC236}">
                <a16:creationId xmlns:a16="http://schemas.microsoft.com/office/drawing/2014/main" id="{472DA97E-82E5-D2FC-2629-2FAF69478ED0}"/>
              </a:ext>
            </a:extLst>
          </p:cNvPr>
          <p:cNvSpPr txBox="1"/>
          <p:nvPr/>
        </p:nvSpPr>
        <p:spPr>
          <a:xfrm>
            <a:off x="9151407" y="5393538"/>
            <a:ext cx="630301" cy="300082"/>
          </a:xfrm>
          <a:prstGeom prst="rect">
            <a:avLst/>
          </a:prstGeom>
          <a:noFill/>
        </p:spPr>
        <p:txBody>
          <a:bodyPr wrap="none" rtlCol="0">
            <a:spAutoFit/>
          </a:bodyPr>
          <a:lstStyle/>
          <a:p>
            <a:r>
              <a:rPr lang="en-ZA" sz="1350" dirty="0"/>
              <a:t>Sound</a:t>
            </a:r>
          </a:p>
        </p:txBody>
      </p:sp>
      <p:sp>
        <p:nvSpPr>
          <p:cNvPr id="86" name="TextBox 85">
            <a:extLst>
              <a:ext uri="{FF2B5EF4-FFF2-40B4-BE49-F238E27FC236}">
                <a16:creationId xmlns:a16="http://schemas.microsoft.com/office/drawing/2014/main" id="{62691B13-520B-FB78-F246-0BAB220C28F0}"/>
              </a:ext>
            </a:extLst>
          </p:cNvPr>
          <p:cNvSpPr txBox="1"/>
          <p:nvPr/>
        </p:nvSpPr>
        <p:spPr>
          <a:xfrm>
            <a:off x="1946757" y="1425616"/>
            <a:ext cx="630301" cy="300082"/>
          </a:xfrm>
          <a:prstGeom prst="rect">
            <a:avLst/>
          </a:prstGeom>
          <a:noFill/>
        </p:spPr>
        <p:txBody>
          <a:bodyPr wrap="none" rtlCol="0">
            <a:spAutoFit/>
          </a:bodyPr>
          <a:lstStyle/>
          <a:p>
            <a:r>
              <a:rPr lang="en-ZA" sz="1350" dirty="0"/>
              <a:t>Sound</a:t>
            </a:r>
          </a:p>
        </p:txBody>
      </p:sp>
      <p:sp>
        <p:nvSpPr>
          <p:cNvPr id="87" name="TextBox 86">
            <a:extLst>
              <a:ext uri="{FF2B5EF4-FFF2-40B4-BE49-F238E27FC236}">
                <a16:creationId xmlns:a16="http://schemas.microsoft.com/office/drawing/2014/main" id="{F68D6647-57E8-9525-85D4-1CD7F1623468}"/>
              </a:ext>
            </a:extLst>
          </p:cNvPr>
          <p:cNvSpPr txBox="1"/>
          <p:nvPr/>
        </p:nvSpPr>
        <p:spPr>
          <a:xfrm>
            <a:off x="2407298" y="5374093"/>
            <a:ext cx="729829" cy="300082"/>
          </a:xfrm>
          <a:prstGeom prst="rect">
            <a:avLst/>
          </a:prstGeom>
          <a:noFill/>
        </p:spPr>
        <p:txBody>
          <a:bodyPr wrap="square" rtlCol="0">
            <a:spAutoFit/>
          </a:bodyPr>
          <a:lstStyle/>
          <a:p>
            <a:r>
              <a:rPr lang="en-ZA" sz="1350" dirty="0"/>
              <a:t>Poor</a:t>
            </a:r>
          </a:p>
        </p:txBody>
      </p:sp>
      <p:sp>
        <p:nvSpPr>
          <p:cNvPr id="88" name="TextBox 87">
            <a:extLst>
              <a:ext uri="{FF2B5EF4-FFF2-40B4-BE49-F238E27FC236}">
                <a16:creationId xmlns:a16="http://schemas.microsoft.com/office/drawing/2014/main" id="{02D52390-62DF-EF73-4E53-E3FF425C817F}"/>
              </a:ext>
            </a:extLst>
          </p:cNvPr>
          <p:cNvSpPr txBox="1"/>
          <p:nvPr/>
        </p:nvSpPr>
        <p:spPr>
          <a:xfrm>
            <a:off x="1823816" y="4873014"/>
            <a:ext cx="583482" cy="300082"/>
          </a:xfrm>
          <a:prstGeom prst="rect">
            <a:avLst/>
          </a:prstGeom>
          <a:noFill/>
        </p:spPr>
        <p:txBody>
          <a:bodyPr wrap="square" rtlCol="0">
            <a:spAutoFit/>
          </a:bodyPr>
          <a:lstStyle/>
          <a:p>
            <a:r>
              <a:rPr lang="en-ZA" sz="1350" dirty="0"/>
              <a:t>Poor</a:t>
            </a:r>
          </a:p>
        </p:txBody>
      </p:sp>
      <p:sp>
        <p:nvSpPr>
          <p:cNvPr id="89" name="Arrow: Right 88">
            <a:extLst>
              <a:ext uri="{FF2B5EF4-FFF2-40B4-BE49-F238E27FC236}">
                <a16:creationId xmlns:a16="http://schemas.microsoft.com/office/drawing/2014/main" id="{98AFB114-3F2F-C808-14A5-BDF2870A7452}"/>
              </a:ext>
            </a:extLst>
          </p:cNvPr>
          <p:cNvSpPr/>
          <p:nvPr/>
        </p:nvSpPr>
        <p:spPr>
          <a:xfrm rot="10800000">
            <a:off x="3254365" y="5439137"/>
            <a:ext cx="2016146" cy="1675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p>
        </p:txBody>
      </p:sp>
      <p:sp>
        <p:nvSpPr>
          <p:cNvPr id="90" name="Arrow: Right 89">
            <a:extLst>
              <a:ext uri="{FF2B5EF4-FFF2-40B4-BE49-F238E27FC236}">
                <a16:creationId xmlns:a16="http://schemas.microsoft.com/office/drawing/2014/main" id="{67D0A796-51F3-BCCA-9AFC-93C84B197384}"/>
              </a:ext>
            </a:extLst>
          </p:cNvPr>
          <p:cNvSpPr/>
          <p:nvPr/>
        </p:nvSpPr>
        <p:spPr>
          <a:xfrm rot="16200000" flipV="1">
            <a:off x="1669069" y="2326224"/>
            <a:ext cx="1190519" cy="1289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p>
        </p:txBody>
      </p:sp>
      <p:sp>
        <p:nvSpPr>
          <p:cNvPr id="91" name="Arrow: Right 90">
            <a:extLst>
              <a:ext uri="{FF2B5EF4-FFF2-40B4-BE49-F238E27FC236}">
                <a16:creationId xmlns:a16="http://schemas.microsoft.com/office/drawing/2014/main" id="{1663226C-B19E-4D34-110B-E7DD95DC791E}"/>
              </a:ext>
            </a:extLst>
          </p:cNvPr>
          <p:cNvSpPr/>
          <p:nvPr/>
        </p:nvSpPr>
        <p:spPr>
          <a:xfrm rot="5400000" flipV="1">
            <a:off x="1649465" y="4057505"/>
            <a:ext cx="1190519" cy="1289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p>
        </p:txBody>
      </p:sp>
      <p:sp>
        <p:nvSpPr>
          <p:cNvPr id="18" name="Arrow: Left-Right 17">
            <a:extLst>
              <a:ext uri="{FF2B5EF4-FFF2-40B4-BE49-F238E27FC236}">
                <a16:creationId xmlns:a16="http://schemas.microsoft.com/office/drawing/2014/main" id="{91C0A48D-DBB3-64D0-4DC6-A32D117F469A}"/>
              </a:ext>
            </a:extLst>
          </p:cNvPr>
          <p:cNvSpPr/>
          <p:nvPr/>
        </p:nvSpPr>
        <p:spPr>
          <a:xfrm>
            <a:off x="2641997" y="3206155"/>
            <a:ext cx="6828262" cy="25391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p>
        </p:txBody>
      </p:sp>
      <p:sp>
        <p:nvSpPr>
          <p:cNvPr id="96" name="Arrow: Left-Right 95">
            <a:extLst>
              <a:ext uri="{FF2B5EF4-FFF2-40B4-BE49-F238E27FC236}">
                <a16:creationId xmlns:a16="http://schemas.microsoft.com/office/drawing/2014/main" id="{B8D6EB57-86AA-4FCF-8374-65A2644A02B4}"/>
              </a:ext>
            </a:extLst>
          </p:cNvPr>
          <p:cNvSpPr/>
          <p:nvPr/>
        </p:nvSpPr>
        <p:spPr>
          <a:xfrm rot="5400000">
            <a:off x="4364848" y="3180547"/>
            <a:ext cx="3681779" cy="19499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p>
        </p:txBody>
      </p:sp>
      <p:sp>
        <p:nvSpPr>
          <p:cNvPr id="4" name="Rectangle 3">
            <a:extLst>
              <a:ext uri="{FF2B5EF4-FFF2-40B4-BE49-F238E27FC236}">
                <a16:creationId xmlns:a16="http://schemas.microsoft.com/office/drawing/2014/main" id="{7AEDE969-F2A3-A5B1-3ECC-6272872FB92D}"/>
              </a:ext>
            </a:extLst>
          </p:cNvPr>
          <p:cNvSpPr/>
          <p:nvPr/>
        </p:nvSpPr>
        <p:spPr>
          <a:xfrm>
            <a:off x="5478883" y="5293304"/>
            <a:ext cx="1123577" cy="276999"/>
          </a:xfrm>
          <a:prstGeom prst="rect">
            <a:avLst/>
          </a:prstGeom>
        </p:spPr>
        <p:txBody>
          <a:bodyPr wrap="none">
            <a:spAutoFit/>
          </a:bodyPr>
          <a:lstStyle/>
          <a:p>
            <a:pPr algn="ctr">
              <a:defRPr/>
            </a:pPr>
            <a:r>
              <a:rPr lang="en-ZA" sz="1200" b="1" dirty="0">
                <a:solidFill>
                  <a:schemeClr val="bg2">
                    <a:lumMod val="25000"/>
                  </a:schemeClr>
                </a:solidFill>
              </a:rPr>
              <a:t>Plan Execution</a:t>
            </a:r>
            <a:endParaRPr lang="en-ZA" sz="1200" b="1" dirty="0"/>
          </a:p>
        </p:txBody>
      </p:sp>
      <p:sp>
        <p:nvSpPr>
          <p:cNvPr id="5" name="TextBox 4">
            <a:extLst>
              <a:ext uri="{FF2B5EF4-FFF2-40B4-BE49-F238E27FC236}">
                <a16:creationId xmlns:a16="http://schemas.microsoft.com/office/drawing/2014/main" id="{4B6081B0-1433-B14B-E135-27AABFE0D8EF}"/>
              </a:ext>
            </a:extLst>
          </p:cNvPr>
          <p:cNvSpPr txBox="1"/>
          <p:nvPr/>
        </p:nvSpPr>
        <p:spPr>
          <a:xfrm>
            <a:off x="2449755" y="1933442"/>
            <a:ext cx="3271024" cy="923330"/>
          </a:xfrm>
          <a:prstGeom prst="rect">
            <a:avLst/>
          </a:prstGeom>
          <a:noFill/>
        </p:spPr>
        <p:txBody>
          <a:bodyPr wrap="none" rtlCol="0">
            <a:spAutoFit/>
          </a:bodyPr>
          <a:lstStyle/>
          <a:p>
            <a:endParaRPr lang="en-ZA" b="1" dirty="0"/>
          </a:p>
          <a:p>
            <a:r>
              <a:rPr lang="en-ZA" b="1" dirty="0">
                <a:solidFill>
                  <a:srgbClr val="FF0000"/>
                </a:solidFill>
              </a:rPr>
              <a:t>Action is to prioritise capacity to</a:t>
            </a:r>
          </a:p>
          <a:p>
            <a:r>
              <a:rPr lang="en-ZA" b="1" dirty="0">
                <a:solidFill>
                  <a:srgbClr val="FF0000"/>
                </a:solidFill>
              </a:rPr>
              <a:t>Execute</a:t>
            </a:r>
          </a:p>
        </p:txBody>
      </p:sp>
      <p:sp>
        <p:nvSpPr>
          <p:cNvPr id="2" name="TextBox 1">
            <a:extLst>
              <a:ext uri="{FF2B5EF4-FFF2-40B4-BE49-F238E27FC236}">
                <a16:creationId xmlns:a16="http://schemas.microsoft.com/office/drawing/2014/main" id="{F3ACC6E9-9993-1CD1-741A-4073746AEA9F}"/>
              </a:ext>
            </a:extLst>
          </p:cNvPr>
          <p:cNvSpPr txBox="1"/>
          <p:nvPr/>
        </p:nvSpPr>
        <p:spPr>
          <a:xfrm>
            <a:off x="2404139" y="3356233"/>
            <a:ext cx="3716595" cy="1200329"/>
          </a:xfrm>
          <a:prstGeom prst="rect">
            <a:avLst/>
          </a:prstGeom>
          <a:noFill/>
        </p:spPr>
        <p:txBody>
          <a:bodyPr wrap="none" rtlCol="0">
            <a:spAutoFit/>
          </a:bodyPr>
          <a:lstStyle/>
          <a:p>
            <a:endParaRPr lang="en-ZA" b="1" dirty="0"/>
          </a:p>
          <a:p>
            <a:r>
              <a:rPr lang="en-ZA" b="1" dirty="0">
                <a:solidFill>
                  <a:srgbClr val="FF0000"/>
                </a:solidFill>
              </a:rPr>
              <a:t>Action is to Drop the Programme</a:t>
            </a:r>
          </a:p>
          <a:p>
            <a:r>
              <a:rPr lang="en-ZA" b="1" dirty="0">
                <a:solidFill>
                  <a:srgbClr val="FF0000"/>
                </a:solidFill>
              </a:rPr>
              <a:t>And focus on total redesign with </a:t>
            </a:r>
          </a:p>
          <a:p>
            <a:r>
              <a:rPr lang="en-ZA" b="1" dirty="0">
                <a:solidFill>
                  <a:srgbClr val="FF0000"/>
                </a:solidFill>
              </a:rPr>
              <a:t>Capacities in planning and execution </a:t>
            </a:r>
          </a:p>
        </p:txBody>
      </p:sp>
      <p:sp>
        <p:nvSpPr>
          <p:cNvPr id="9" name="TextBox 8">
            <a:extLst>
              <a:ext uri="{FF2B5EF4-FFF2-40B4-BE49-F238E27FC236}">
                <a16:creationId xmlns:a16="http://schemas.microsoft.com/office/drawing/2014/main" id="{8B68E3B1-51FB-B235-A36D-4C671F15044E}"/>
              </a:ext>
            </a:extLst>
          </p:cNvPr>
          <p:cNvSpPr txBox="1"/>
          <p:nvPr/>
        </p:nvSpPr>
        <p:spPr>
          <a:xfrm>
            <a:off x="6303236" y="3716932"/>
            <a:ext cx="3317896" cy="646331"/>
          </a:xfrm>
          <a:prstGeom prst="rect">
            <a:avLst/>
          </a:prstGeom>
          <a:noFill/>
        </p:spPr>
        <p:txBody>
          <a:bodyPr wrap="none" rtlCol="0">
            <a:spAutoFit/>
          </a:bodyPr>
          <a:lstStyle/>
          <a:p>
            <a:endParaRPr lang="en-ZA" b="1" dirty="0"/>
          </a:p>
          <a:p>
            <a:r>
              <a:rPr lang="en-ZA" b="1" dirty="0">
                <a:solidFill>
                  <a:srgbClr val="FF0000"/>
                </a:solidFill>
              </a:rPr>
              <a:t>Action is to prioritise plan design</a:t>
            </a:r>
          </a:p>
        </p:txBody>
      </p:sp>
      <p:sp>
        <p:nvSpPr>
          <p:cNvPr id="12" name="TextBox 11">
            <a:extLst>
              <a:ext uri="{FF2B5EF4-FFF2-40B4-BE49-F238E27FC236}">
                <a16:creationId xmlns:a16="http://schemas.microsoft.com/office/drawing/2014/main" id="{C58AAC8C-9DF0-8711-69A9-E017ED45D9E0}"/>
              </a:ext>
            </a:extLst>
          </p:cNvPr>
          <p:cNvSpPr txBox="1"/>
          <p:nvPr/>
        </p:nvSpPr>
        <p:spPr>
          <a:xfrm>
            <a:off x="6370444" y="2091448"/>
            <a:ext cx="2210349" cy="646331"/>
          </a:xfrm>
          <a:prstGeom prst="rect">
            <a:avLst/>
          </a:prstGeom>
          <a:noFill/>
        </p:spPr>
        <p:txBody>
          <a:bodyPr wrap="none" rtlCol="0">
            <a:spAutoFit/>
          </a:bodyPr>
          <a:lstStyle/>
          <a:p>
            <a:endParaRPr lang="en-ZA" b="1" dirty="0"/>
          </a:p>
          <a:p>
            <a:r>
              <a:rPr lang="en-ZA" b="1" dirty="0">
                <a:solidFill>
                  <a:srgbClr val="FF0000"/>
                </a:solidFill>
              </a:rPr>
              <a:t>Action is to Maintain</a:t>
            </a:r>
          </a:p>
        </p:txBody>
      </p:sp>
    </p:spTree>
    <p:extLst>
      <p:ext uri="{BB962C8B-B14F-4D97-AF65-F5344CB8AC3E}">
        <p14:creationId xmlns:p14="http://schemas.microsoft.com/office/powerpoint/2010/main" val="287456429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linds(horizontal)">
                                      <p:cBhvr>
                                        <p:cTn id="7" dur="500"/>
                                        <p:tgtEl>
                                          <p:spTgt spid="4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7">
            <a:extLst>
              <a:ext uri="{FF2B5EF4-FFF2-40B4-BE49-F238E27FC236}">
                <a16:creationId xmlns:a16="http://schemas.microsoft.com/office/drawing/2014/main" id="{27427488-068E-4B55-AC8D-CD070B8CD4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7" name="Group 9">
            <a:extLst>
              <a:ext uri="{FF2B5EF4-FFF2-40B4-BE49-F238E27FC236}">
                <a16:creationId xmlns:a16="http://schemas.microsoft.com/office/drawing/2014/main" id="{709F4FC9-790F-4F97-8EE4-312CE916E8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6858001"/>
            <a:chOff x="7467600" y="0"/>
            <a:chExt cx="4724400" cy="6858000"/>
          </a:xfrm>
        </p:grpSpPr>
        <p:sp>
          <p:nvSpPr>
            <p:cNvPr id="28" name="Rectangle 10">
              <a:extLst>
                <a:ext uri="{FF2B5EF4-FFF2-40B4-BE49-F238E27FC236}">
                  <a16:creationId xmlns:a16="http://schemas.microsoft.com/office/drawing/2014/main" id="{11582185-B7AA-4C85-9F08-0CF3055EF2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11">
              <a:extLst>
                <a:ext uri="{FF2B5EF4-FFF2-40B4-BE49-F238E27FC236}">
                  <a16:creationId xmlns:a16="http://schemas.microsoft.com/office/drawing/2014/main" id="{AF928DF6-7FD6-4208-9ACF-63FB7CC78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0" name="Freeform: Shape 13">
            <a:extLst>
              <a:ext uri="{FF2B5EF4-FFF2-40B4-BE49-F238E27FC236}">
                <a16:creationId xmlns:a16="http://schemas.microsoft.com/office/drawing/2014/main" id="{6822B5A5-A76C-4DCB-9522-E70E2E230C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custGeom>
            <a:avLst/>
            <a:gdLst>
              <a:gd name="connsiteX0" fmla="*/ 369702 w 12192002"/>
              <a:gd name="connsiteY0" fmla="*/ 6712169 h 6858000"/>
              <a:gd name="connsiteX1" fmla="*/ 366575 w 12192002"/>
              <a:gd name="connsiteY1" fmla="*/ 6715556 h 6858000"/>
              <a:gd name="connsiteX2" fmla="*/ 371637 w 12192002"/>
              <a:gd name="connsiteY2" fmla="*/ 6713954 h 6858000"/>
              <a:gd name="connsiteX3" fmla="*/ 7392322 w 12192002"/>
              <a:gd name="connsiteY3" fmla="*/ 6658238 h 6858000"/>
              <a:gd name="connsiteX4" fmla="*/ 7611337 w 12192002"/>
              <a:gd name="connsiteY4" fmla="*/ 6732821 h 6858000"/>
              <a:gd name="connsiteX5" fmla="*/ 7955762 w 12192002"/>
              <a:gd name="connsiteY5" fmla="*/ 6842006 h 6858000"/>
              <a:gd name="connsiteX6" fmla="*/ 7512455 w 12192002"/>
              <a:gd name="connsiteY6" fmla="*/ 6674734 h 6858000"/>
              <a:gd name="connsiteX7" fmla="*/ 9928143 w 12192002"/>
              <a:gd name="connsiteY7" fmla="*/ 6515312 h 6858000"/>
              <a:gd name="connsiteX8" fmla="*/ 9753801 w 12192002"/>
              <a:gd name="connsiteY8" fmla="*/ 6525103 h 6858000"/>
              <a:gd name="connsiteX9" fmla="*/ 9578027 w 12192002"/>
              <a:gd name="connsiteY9" fmla="*/ 6532104 h 6858000"/>
              <a:gd name="connsiteX10" fmla="*/ 9424342 w 12192002"/>
              <a:gd name="connsiteY10" fmla="*/ 6528403 h 6858000"/>
              <a:gd name="connsiteX11" fmla="*/ 9001907 w 12192002"/>
              <a:gd name="connsiteY11" fmla="*/ 6560369 h 6858000"/>
              <a:gd name="connsiteX12" fmla="*/ 8922138 w 12192002"/>
              <a:gd name="connsiteY12" fmla="*/ 6591702 h 6858000"/>
              <a:gd name="connsiteX13" fmla="*/ 9087550 w 12192002"/>
              <a:gd name="connsiteY13" fmla="*/ 6599765 h 6858000"/>
              <a:gd name="connsiteX14" fmla="*/ 9512475 w 12192002"/>
              <a:gd name="connsiteY14" fmla="*/ 6563693 h 6858000"/>
              <a:gd name="connsiteX15" fmla="*/ 9928143 w 12192002"/>
              <a:gd name="connsiteY15" fmla="*/ 6515312 h 6858000"/>
              <a:gd name="connsiteX16" fmla="*/ 9351220 w 12192002"/>
              <a:gd name="connsiteY16" fmla="*/ 6459370 h 6858000"/>
              <a:gd name="connsiteX17" fmla="*/ 8999756 w 12192002"/>
              <a:gd name="connsiteY17" fmla="*/ 6529929 h 6858000"/>
              <a:gd name="connsiteX18" fmla="*/ 9425830 w 12192002"/>
              <a:gd name="connsiteY18" fmla="*/ 6498517 h 6858000"/>
              <a:gd name="connsiteX19" fmla="*/ 9578307 w 12192002"/>
              <a:gd name="connsiteY19" fmla="*/ 6502035 h 6858000"/>
              <a:gd name="connsiteX20" fmla="*/ 9752771 w 12192002"/>
              <a:gd name="connsiteY20" fmla="*/ 6495471 h 6858000"/>
              <a:gd name="connsiteX21" fmla="*/ 9852779 w 12192002"/>
              <a:gd name="connsiteY21" fmla="*/ 6489665 h 6858000"/>
              <a:gd name="connsiteX22" fmla="*/ 9694862 w 12192002"/>
              <a:gd name="connsiteY22" fmla="*/ 6473140 h 6858000"/>
              <a:gd name="connsiteX23" fmla="*/ 9351220 w 12192002"/>
              <a:gd name="connsiteY23" fmla="*/ 6459370 h 6858000"/>
              <a:gd name="connsiteX24" fmla="*/ 1019354 w 12192002"/>
              <a:gd name="connsiteY24" fmla="*/ 6315006 h 6858000"/>
              <a:gd name="connsiteX25" fmla="*/ 441046 w 12192002"/>
              <a:gd name="connsiteY25" fmla="*/ 6691153 h 6858000"/>
              <a:gd name="connsiteX26" fmla="*/ 1019354 w 12192002"/>
              <a:gd name="connsiteY26" fmla="*/ 6315006 h 6858000"/>
              <a:gd name="connsiteX27" fmla="*/ 991680 w 12192002"/>
              <a:gd name="connsiteY27" fmla="*/ 6298413 h 6858000"/>
              <a:gd name="connsiteX28" fmla="*/ 409060 w 12192002"/>
              <a:gd name="connsiteY28" fmla="*/ 6671470 h 6858000"/>
              <a:gd name="connsiteX29" fmla="*/ 991680 w 12192002"/>
              <a:gd name="connsiteY29" fmla="*/ 6298413 h 6858000"/>
              <a:gd name="connsiteX30" fmla="*/ 7254615 w 12192002"/>
              <a:gd name="connsiteY30" fmla="*/ 5911918 h 6858000"/>
              <a:gd name="connsiteX31" fmla="*/ 7312589 w 12192002"/>
              <a:gd name="connsiteY31" fmla="*/ 5982309 h 6858000"/>
              <a:gd name="connsiteX32" fmla="*/ 7580896 w 12192002"/>
              <a:gd name="connsiteY32" fmla="*/ 6402069 h 6858000"/>
              <a:gd name="connsiteX33" fmla="*/ 7990862 w 12192002"/>
              <a:gd name="connsiteY33" fmla="*/ 6807025 h 6858000"/>
              <a:gd name="connsiteX34" fmla="*/ 7871964 w 12192002"/>
              <a:gd name="connsiteY34" fmla="*/ 6649139 h 6858000"/>
              <a:gd name="connsiteX35" fmla="*/ 7859674 w 12192002"/>
              <a:gd name="connsiteY35" fmla="*/ 6636358 h 6858000"/>
              <a:gd name="connsiteX36" fmla="*/ 7545050 w 12192002"/>
              <a:gd name="connsiteY36" fmla="*/ 6260110 h 6858000"/>
              <a:gd name="connsiteX37" fmla="*/ 7254615 w 12192002"/>
              <a:gd name="connsiteY37" fmla="*/ 5911918 h 6858000"/>
              <a:gd name="connsiteX38" fmla="*/ 9078855 w 12192002"/>
              <a:gd name="connsiteY38" fmla="*/ 5884754 h 6858000"/>
              <a:gd name="connsiteX39" fmla="*/ 8825188 w 12192002"/>
              <a:gd name="connsiteY39" fmla="*/ 6496752 h 6858000"/>
              <a:gd name="connsiteX40" fmla="*/ 9078855 w 12192002"/>
              <a:gd name="connsiteY40" fmla="*/ 5884754 h 6858000"/>
              <a:gd name="connsiteX41" fmla="*/ 9113805 w 12192002"/>
              <a:gd name="connsiteY41" fmla="*/ 5883072 h 6858000"/>
              <a:gd name="connsiteX42" fmla="*/ 8855200 w 12192002"/>
              <a:gd name="connsiteY42" fmla="*/ 6494950 h 6858000"/>
              <a:gd name="connsiteX43" fmla="*/ 9113805 w 12192002"/>
              <a:gd name="connsiteY43" fmla="*/ 5883072 h 6858000"/>
              <a:gd name="connsiteX44" fmla="*/ 9123940 w 12192002"/>
              <a:gd name="connsiteY44" fmla="*/ 5825040 h 6858000"/>
              <a:gd name="connsiteX45" fmla="*/ 9120846 w 12192002"/>
              <a:gd name="connsiteY45" fmla="*/ 5829053 h 6858000"/>
              <a:gd name="connsiteX46" fmla="*/ 9123267 w 12192002"/>
              <a:gd name="connsiteY46" fmla="*/ 5829425 h 6858000"/>
              <a:gd name="connsiteX47" fmla="*/ 103333 w 12192002"/>
              <a:gd name="connsiteY47" fmla="*/ 5699602 h 6858000"/>
              <a:gd name="connsiteX48" fmla="*/ 233938 w 12192002"/>
              <a:gd name="connsiteY48" fmla="*/ 5809416 h 6858000"/>
              <a:gd name="connsiteX49" fmla="*/ 883580 w 12192002"/>
              <a:gd name="connsiteY49" fmla="*/ 6180710 h 6858000"/>
              <a:gd name="connsiteX50" fmla="*/ 487337 w 12192002"/>
              <a:gd name="connsiteY50" fmla="*/ 5950182 h 6858000"/>
              <a:gd name="connsiteX51" fmla="*/ 354051 w 12192002"/>
              <a:gd name="connsiteY51" fmla="*/ 5854912 h 6858000"/>
              <a:gd name="connsiteX52" fmla="*/ 195436 w 12192002"/>
              <a:gd name="connsiteY52" fmla="*/ 5755068 h 6858000"/>
              <a:gd name="connsiteX53" fmla="*/ 5539432 w 12192002"/>
              <a:gd name="connsiteY53" fmla="*/ 5642928 h 6858000"/>
              <a:gd name="connsiteX54" fmla="*/ 5555462 w 12192002"/>
              <a:gd name="connsiteY54" fmla="*/ 5694454 h 6858000"/>
              <a:gd name="connsiteX55" fmla="*/ 5828270 w 12192002"/>
              <a:gd name="connsiteY55" fmla="*/ 6320663 h 6858000"/>
              <a:gd name="connsiteX56" fmla="*/ 5947416 w 12192002"/>
              <a:gd name="connsiteY56" fmla="*/ 6574846 h 6858000"/>
              <a:gd name="connsiteX57" fmla="*/ 5539432 w 12192002"/>
              <a:gd name="connsiteY57" fmla="*/ 5642928 h 6858000"/>
              <a:gd name="connsiteX58" fmla="*/ 51253 w 12192002"/>
              <a:gd name="connsiteY58" fmla="*/ 5631825 h 6858000"/>
              <a:gd name="connsiteX59" fmla="*/ 211622 w 12192002"/>
              <a:gd name="connsiteY59" fmla="*/ 5728803 h 6858000"/>
              <a:gd name="connsiteX60" fmla="*/ 371652 w 12192002"/>
              <a:gd name="connsiteY60" fmla="*/ 5829062 h 6858000"/>
              <a:gd name="connsiteX61" fmla="*/ 505903 w 12192002"/>
              <a:gd name="connsiteY61" fmla="*/ 5925221 h 6858000"/>
              <a:gd name="connsiteX62" fmla="*/ 899240 w 12192002"/>
              <a:gd name="connsiteY62" fmla="*/ 6153068 h 6858000"/>
              <a:gd name="connsiteX63" fmla="*/ 988114 w 12192002"/>
              <a:gd name="connsiteY63" fmla="*/ 6174204 h 6858000"/>
              <a:gd name="connsiteX64" fmla="*/ 845971 w 12192002"/>
              <a:gd name="connsiteY64" fmla="*/ 6067177 h 6858000"/>
              <a:gd name="connsiteX65" fmla="*/ 448057 w 12192002"/>
              <a:gd name="connsiteY65" fmla="*/ 5841376 h 6858000"/>
              <a:gd name="connsiteX66" fmla="*/ 51253 w 12192002"/>
              <a:gd name="connsiteY66" fmla="*/ 5631825 h 6858000"/>
              <a:gd name="connsiteX67" fmla="*/ 2606687 w 12192002"/>
              <a:gd name="connsiteY67" fmla="*/ 5630718 h 6858000"/>
              <a:gd name="connsiteX68" fmla="*/ 2645658 w 12192002"/>
              <a:gd name="connsiteY68" fmla="*/ 6640259 h 6858000"/>
              <a:gd name="connsiteX69" fmla="*/ 2606687 w 12192002"/>
              <a:gd name="connsiteY69" fmla="*/ 5630718 h 6858000"/>
              <a:gd name="connsiteX70" fmla="*/ 10097724 w 12192002"/>
              <a:gd name="connsiteY70" fmla="*/ 5591852 h 6858000"/>
              <a:gd name="connsiteX71" fmla="*/ 9645248 w 12192002"/>
              <a:gd name="connsiteY71" fmla="*/ 5630119 h 6858000"/>
              <a:gd name="connsiteX72" fmla="*/ 9543858 w 12192002"/>
              <a:gd name="connsiteY72" fmla="*/ 5650510 h 6858000"/>
              <a:gd name="connsiteX73" fmla="*/ 9681648 w 12192002"/>
              <a:gd name="connsiteY73" fmla="*/ 5629828 h 6858000"/>
              <a:gd name="connsiteX74" fmla="*/ 10557846 w 12192002"/>
              <a:gd name="connsiteY74" fmla="*/ 5601337 h 6858000"/>
              <a:gd name="connsiteX75" fmla="*/ 10301704 w 12192002"/>
              <a:gd name="connsiteY75" fmla="*/ 5598847 h 6858000"/>
              <a:gd name="connsiteX76" fmla="*/ 10250553 w 12192002"/>
              <a:gd name="connsiteY76" fmla="*/ 5595539 h 6858000"/>
              <a:gd name="connsiteX77" fmla="*/ 10097724 w 12192002"/>
              <a:gd name="connsiteY77" fmla="*/ 5591852 h 6858000"/>
              <a:gd name="connsiteX78" fmla="*/ 3642057 w 12192002"/>
              <a:gd name="connsiteY78" fmla="*/ 5573487 h 6858000"/>
              <a:gd name="connsiteX79" fmla="*/ 3632981 w 12192002"/>
              <a:gd name="connsiteY79" fmla="*/ 5579437 h 6858000"/>
              <a:gd name="connsiteX80" fmla="*/ 3382436 w 12192002"/>
              <a:gd name="connsiteY80" fmla="*/ 5952726 h 6858000"/>
              <a:gd name="connsiteX81" fmla="*/ 3191929 w 12192002"/>
              <a:gd name="connsiteY81" fmla="*/ 6662669 h 6858000"/>
              <a:gd name="connsiteX82" fmla="*/ 3369898 w 12192002"/>
              <a:gd name="connsiteY82" fmla="*/ 6081771 h 6858000"/>
              <a:gd name="connsiteX83" fmla="*/ 3642057 w 12192002"/>
              <a:gd name="connsiteY83" fmla="*/ 5573487 h 6858000"/>
              <a:gd name="connsiteX84" fmla="*/ 7015907 w 12192002"/>
              <a:gd name="connsiteY84" fmla="*/ 5541548 h 6858000"/>
              <a:gd name="connsiteX85" fmla="*/ 7259646 w 12192002"/>
              <a:gd name="connsiteY85" fmla="*/ 5765985 h 6858000"/>
              <a:gd name="connsiteX86" fmla="*/ 7741483 w 12192002"/>
              <a:gd name="connsiteY86" fmla="*/ 6279980 h 6858000"/>
              <a:gd name="connsiteX87" fmla="*/ 8008941 w 12192002"/>
              <a:gd name="connsiteY87" fmla="*/ 6733560 h 6858000"/>
              <a:gd name="connsiteX88" fmla="*/ 7999234 w 12192002"/>
              <a:gd name="connsiteY88" fmla="*/ 6610993 h 6858000"/>
              <a:gd name="connsiteX89" fmla="*/ 7715154 w 12192002"/>
              <a:gd name="connsiteY89" fmla="*/ 6197148 h 6858000"/>
              <a:gd name="connsiteX90" fmla="*/ 7271900 w 12192002"/>
              <a:gd name="connsiteY90" fmla="*/ 5734551 h 6858000"/>
              <a:gd name="connsiteX91" fmla="*/ 7015907 w 12192002"/>
              <a:gd name="connsiteY91" fmla="*/ 5541548 h 6858000"/>
              <a:gd name="connsiteX92" fmla="*/ 2650666 w 12192002"/>
              <a:gd name="connsiteY92" fmla="*/ 5530686 h 6858000"/>
              <a:gd name="connsiteX93" fmla="*/ 2650249 w 12192002"/>
              <a:gd name="connsiteY93" fmla="*/ 5532101 h 6858000"/>
              <a:gd name="connsiteX94" fmla="*/ 2663808 w 12192002"/>
              <a:gd name="connsiteY94" fmla="*/ 6535215 h 6858000"/>
              <a:gd name="connsiteX95" fmla="*/ 2665418 w 12192002"/>
              <a:gd name="connsiteY95" fmla="*/ 6132756 h 6858000"/>
              <a:gd name="connsiteX96" fmla="*/ 2650666 w 12192002"/>
              <a:gd name="connsiteY96" fmla="*/ 5530686 h 6858000"/>
              <a:gd name="connsiteX97" fmla="*/ 10218664 w 12192002"/>
              <a:gd name="connsiteY97" fmla="*/ 5525300 h 6858000"/>
              <a:gd name="connsiteX98" fmla="*/ 10086154 w 12192002"/>
              <a:gd name="connsiteY98" fmla="*/ 5525937 h 6858000"/>
              <a:gd name="connsiteX99" fmla="*/ 9778614 w 12192002"/>
              <a:gd name="connsiteY99" fmla="*/ 5550189 h 6858000"/>
              <a:gd name="connsiteX100" fmla="*/ 9601703 w 12192002"/>
              <a:gd name="connsiteY100" fmla="*/ 5605852 h 6858000"/>
              <a:gd name="connsiteX101" fmla="*/ 9641684 w 12192002"/>
              <a:gd name="connsiteY101" fmla="*/ 5600203 h 6858000"/>
              <a:gd name="connsiteX102" fmla="*/ 10252799 w 12192002"/>
              <a:gd name="connsiteY102" fmla="*/ 5564971 h 6858000"/>
              <a:gd name="connsiteX103" fmla="*/ 10304297 w 12192002"/>
              <a:gd name="connsiteY103" fmla="*/ 5568822 h 6858000"/>
              <a:gd name="connsiteX104" fmla="*/ 10533945 w 12192002"/>
              <a:gd name="connsiteY104" fmla="*/ 5573703 h 6858000"/>
              <a:gd name="connsiteX105" fmla="*/ 10446061 w 12192002"/>
              <a:gd name="connsiteY105" fmla="*/ 5555562 h 6858000"/>
              <a:gd name="connsiteX106" fmla="*/ 10360877 w 12192002"/>
              <a:gd name="connsiteY106" fmla="*/ 5538004 h 6858000"/>
              <a:gd name="connsiteX107" fmla="*/ 10218664 w 12192002"/>
              <a:gd name="connsiteY107" fmla="*/ 5525300 h 6858000"/>
              <a:gd name="connsiteX108" fmla="*/ 6946849 w 12192002"/>
              <a:gd name="connsiteY108" fmla="*/ 5523271 h 6858000"/>
              <a:gd name="connsiteX109" fmla="*/ 6946972 w 12192002"/>
              <a:gd name="connsiteY109" fmla="*/ 5526491 h 6858000"/>
              <a:gd name="connsiteX110" fmla="*/ 7105827 w 12192002"/>
              <a:gd name="connsiteY110" fmla="*/ 5718700 h 6858000"/>
              <a:gd name="connsiteX111" fmla="*/ 7126431 w 12192002"/>
              <a:gd name="connsiteY111" fmla="*/ 5737872 h 6858000"/>
              <a:gd name="connsiteX112" fmla="*/ 7567269 w 12192002"/>
              <a:gd name="connsiteY112" fmla="*/ 6240461 h 6858000"/>
              <a:gd name="connsiteX113" fmla="*/ 7880270 w 12192002"/>
              <a:gd name="connsiteY113" fmla="*/ 6615176 h 6858000"/>
              <a:gd name="connsiteX114" fmla="*/ 7892560 w 12192002"/>
              <a:gd name="connsiteY114" fmla="*/ 6627949 h 6858000"/>
              <a:gd name="connsiteX115" fmla="*/ 7971643 w 12192002"/>
              <a:gd name="connsiteY115" fmla="*/ 6718236 h 6858000"/>
              <a:gd name="connsiteX116" fmla="*/ 7719359 w 12192002"/>
              <a:gd name="connsiteY116" fmla="*/ 6299011 h 6858000"/>
              <a:gd name="connsiteX117" fmla="*/ 7240170 w 12192002"/>
              <a:gd name="connsiteY117" fmla="*/ 5787985 h 6858000"/>
              <a:gd name="connsiteX118" fmla="*/ 6946849 w 12192002"/>
              <a:gd name="connsiteY118" fmla="*/ 5523271 h 6858000"/>
              <a:gd name="connsiteX119" fmla="*/ 2680277 w 12192002"/>
              <a:gd name="connsiteY119" fmla="*/ 5479204 h 6858000"/>
              <a:gd name="connsiteX120" fmla="*/ 2678972 w 12192002"/>
              <a:gd name="connsiteY120" fmla="*/ 5481582 h 6858000"/>
              <a:gd name="connsiteX121" fmla="*/ 2696666 w 12192002"/>
              <a:gd name="connsiteY121" fmla="*/ 6133836 h 6858000"/>
              <a:gd name="connsiteX122" fmla="*/ 2695769 w 12192002"/>
              <a:gd name="connsiteY122" fmla="*/ 6390955 h 6858000"/>
              <a:gd name="connsiteX123" fmla="*/ 2739893 w 12192002"/>
              <a:gd name="connsiteY123" fmla="*/ 6108357 h 6858000"/>
              <a:gd name="connsiteX124" fmla="*/ 2680277 w 12192002"/>
              <a:gd name="connsiteY124" fmla="*/ 5479204 h 6858000"/>
              <a:gd name="connsiteX125" fmla="*/ 1132195 w 12192002"/>
              <a:gd name="connsiteY125" fmla="*/ 5467980 h 6858000"/>
              <a:gd name="connsiteX126" fmla="*/ 1679056 w 12192002"/>
              <a:gd name="connsiteY126" fmla="*/ 5516907 h 6858000"/>
              <a:gd name="connsiteX127" fmla="*/ 2128648 w 12192002"/>
              <a:gd name="connsiteY127" fmla="*/ 5474249 h 6858000"/>
              <a:gd name="connsiteX128" fmla="*/ 1825619 w 12192002"/>
              <a:gd name="connsiteY128" fmla="*/ 5478447 h 6858000"/>
              <a:gd name="connsiteX129" fmla="*/ 1737798 w 12192002"/>
              <a:gd name="connsiteY129" fmla="*/ 5483353 h 6858000"/>
              <a:gd name="connsiteX130" fmla="*/ 1132195 w 12192002"/>
              <a:gd name="connsiteY130" fmla="*/ 5467980 h 6858000"/>
              <a:gd name="connsiteX131" fmla="*/ 10104407 w 12192002"/>
              <a:gd name="connsiteY131" fmla="*/ 5458317 h 6858000"/>
              <a:gd name="connsiteX132" fmla="*/ 9704375 w 12192002"/>
              <a:gd name="connsiteY132" fmla="*/ 5536349 h 6858000"/>
              <a:gd name="connsiteX133" fmla="*/ 9773804 w 12192002"/>
              <a:gd name="connsiteY133" fmla="*/ 5519543 h 6858000"/>
              <a:gd name="connsiteX134" fmla="*/ 10086605 w 12192002"/>
              <a:gd name="connsiteY134" fmla="*/ 5494992 h 6858000"/>
              <a:gd name="connsiteX135" fmla="*/ 10367276 w 12192002"/>
              <a:gd name="connsiteY135" fmla="*/ 5507848 h 6858000"/>
              <a:gd name="connsiteX136" fmla="*/ 10454262 w 12192002"/>
              <a:gd name="connsiteY136" fmla="*/ 5525798 h 6858000"/>
              <a:gd name="connsiteX137" fmla="*/ 10569223 w 12192002"/>
              <a:gd name="connsiteY137" fmla="*/ 5547311 h 6858000"/>
              <a:gd name="connsiteX138" fmla="*/ 10104407 w 12192002"/>
              <a:gd name="connsiteY138" fmla="*/ 5458317 h 6858000"/>
              <a:gd name="connsiteX139" fmla="*/ 6861797 w 12192002"/>
              <a:gd name="connsiteY139" fmla="*/ 5419899 h 6858000"/>
              <a:gd name="connsiteX140" fmla="*/ 6879594 w 12192002"/>
              <a:gd name="connsiteY140" fmla="*/ 5424547 h 6858000"/>
              <a:gd name="connsiteX141" fmla="*/ 7789028 w 12192002"/>
              <a:gd name="connsiteY141" fmla="*/ 6212316 h 6858000"/>
              <a:gd name="connsiteX142" fmla="*/ 8093600 w 12192002"/>
              <a:gd name="connsiteY142" fmla="*/ 6710671 h 6858000"/>
              <a:gd name="connsiteX143" fmla="*/ 8129425 w 12192002"/>
              <a:gd name="connsiteY143" fmla="*/ 6854298 h 6858000"/>
              <a:gd name="connsiteX144" fmla="*/ 8130898 w 12192002"/>
              <a:gd name="connsiteY144" fmla="*/ 6857998 h 6858000"/>
              <a:gd name="connsiteX145" fmla="*/ 7899365 w 12192002"/>
              <a:gd name="connsiteY145" fmla="*/ 6857998 h 6858000"/>
              <a:gd name="connsiteX146" fmla="*/ 7761176 w 12192002"/>
              <a:gd name="connsiteY146" fmla="*/ 6816656 h 6858000"/>
              <a:gd name="connsiteX147" fmla="*/ 7602080 w 12192002"/>
              <a:gd name="connsiteY147" fmla="*/ 6760867 h 6858000"/>
              <a:gd name="connsiteX148" fmla="*/ 7289862 w 12192002"/>
              <a:gd name="connsiteY148" fmla="*/ 6659827 h 6858000"/>
              <a:gd name="connsiteX149" fmla="*/ 7582411 w 12192002"/>
              <a:gd name="connsiteY149" fmla="*/ 6784122 h 6858000"/>
              <a:gd name="connsiteX150" fmla="*/ 7605759 w 12192002"/>
              <a:gd name="connsiteY150" fmla="*/ 6793465 h 6858000"/>
              <a:gd name="connsiteX151" fmla="*/ 7737910 w 12192002"/>
              <a:gd name="connsiteY151" fmla="*/ 6840638 h 6858000"/>
              <a:gd name="connsiteX152" fmla="*/ 7826532 w 12192002"/>
              <a:gd name="connsiteY152" fmla="*/ 6857999 h 6858000"/>
              <a:gd name="connsiteX153" fmla="*/ 7696096 w 12192002"/>
              <a:gd name="connsiteY153" fmla="*/ 6857999 h 6858000"/>
              <a:gd name="connsiteX154" fmla="*/ 7594081 w 12192002"/>
              <a:gd name="connsiteY154" fmla="*/ 6821149 h 6858000"/>
              <a:gd name="connsiteX155" fmla="*/ 7570734 w 12192002"/>
              <a:gd name="connsiteY155" fmla="*/ 6811799 h 6858000"/>
              <a:gd name="connsiteX156" fmla="*/ 7271814 w 12192002"/>
              <a:gd name="connsiteY156" fmla="*/ 6684601 h 6858000"/>
              <a:gd name="connsiteX157" fmla="*/ 7585232 w 12192002"/>
              <a:gd name="connsiteY157" fmla="*/ 6850060 h 6858000"/>
              <a:gd name="connsiteX158" fmla="*/ 7613775 w 12192002"/>
              <a:gd name="connsiteY158" fmla="*/ 6857998 h 6858000"/>
              <a:gd name="connsiteX159" fmla="*/ 7522197 w 12192002"/>
              <a:gd name="connsiteY159" fmla="*/ 6857998 h 6858000"/>
              <a:gd name="connsiteX160" fmla="*/ 7410696 w 12192002"/>
              <a:gd name="connsiteY160" fmla="*/ 6803861 h 6858000"/>
              <a:gd name="connsiteX161" fmla="*/ 7088673 w 12192002"/>
              <a:gd name="connsiteY161" fmla="*/ 6610396 h 6858000"/>
              <a:gd name="connsiteX162" fmla="*/ 7090188 w 12192002"/>
              <a:gd name="connsiteY162" fmla="*/ 6584365 h 6858000"/>
              <a:gd name="connsiteX163" fmla="*/ 7780046 w 12192002"/>
              <a:gd name="connsiteY163" fmla="*/ 6711283 h 6858000"/>
              <a:gd name="connsiteX164" fmla="*/ 7944957 w 12192002"/>
              <a:gd name="connsiteY164" fmla="*/ 6799347 h 6858000"/>
              <a:gd name="connsiteX165" fmla="*/ 7601828 w 12192002"/>
              <a:gd name="connsiteY165" fmla="*/ 6503934 h 6858000"/>
              <a:gd name="connsiteX166" fmla="*/ 7042773 w 12192002"/>
              <a:gd name="connsiteY166" fmla="*/ 5734011 h 6858000"/>
              <a:gd name="connsiteX167" fmla="*/ 6844835 w 12192002"/>
              <a:gd name="connsiteY167" fmla="*/ 5424988 h 6858000"/>
              <a:gd name="connsiteX168" fmla="*/ 6861797 w 12192002"/>
              <a:gd name="connsiteY168" fmla="*/ 5419899 h 6858000"/>
              <a:gd name="connsiteX169" fmla="*/ 1456157 w 12192002"/>
              <a:gd name="connsiteY169" fmla="*/ 5371404 h 6858000"/>
              <a:gd name="connsiteX170" fmla="*/ 1244432 w 12192002"/>
              <a:gd name="connsiteY170" fmla="*/ 5385601 h 6858000"/>
              <a:gd name="connsiteX171" fmla="*/ 973990 w 12192002"/>
              <a:gd name="connsiteY171" fmla="*/ 5424940 h 6858000"/>
              <a:gd name="connsiteX172" fmla="*/ 1103809 w 12192002"/>
              <a:gd name="connsiteY172" fmla="*/ 5433720 h 6858000"/>
              <a:gd name="connsiteX173" fmla="*/ 1123454 w 12192002"/>
              <a:gd name="connsiteY173" fmla="*/ 5435727 h 6858000"/>
              <a:gd name="connsiteX174" fmla="*/ 1737017 w 12192002"/>
              <a:gd name="connsiteY174" fmla="*/ 5452183 h 6858000"/>
              <a:gd name="connsiteX175" fmla="*/ 1824397 w 12192002"/>
              <a:gd name="connsiteY175" fmla="*/ 5447757 h 6858000"/>
              <a:gd name="connsiteX176" fmla="*/ 2070059 w 12192002"/>
              <a:gd name="connsiteY176" fmla="*/ 5441660 h 6858000"/>
              <a:gd name="connsiteX177" fmla="*/ 1456157 w 12192002"/>
              <a:gd name="connsiteY177" fmla="*/ 5371404 h 6858000"/>
              <a:gd name="connsiteX178" fmla="*/ 4988186 w 12192002"/>
              <a:gd name="connsiteY178" fmla="*/ 5216467 h 6858000"/>
              <a:gd name="connsiteX179" fmla="*/ 4777334 w 12192002"/>
              <a:gd name="connsiteY179" fmla="*/ 5406072 h 6858000"/>
              <a:gd name="connsiteX180" fmla="*/ 4718341 w 12192002"/>
              <a:gd name="connsiteY180" fmla="*/ 5468043 h 6858000"/>
              <a:gd name="connsiteX181" fmla="*/ 4604655 w 12192002"/>
              <a:gd name="connsiteY181" fmla="*/ 5583434 h 6858000"/>
              <a:gd name="connsiteX182" fmla="*/ 4565074 w 12192002"/>
              <a:gd name="connsiteY182" fmla="*/ 5618550 h 6858000"/>
              <a:gd name="connsiteX183" fmla="*/ 4988186 w 12192002"/>
              <a:gd name="connsiteY183" fmla="*/ 5216467 h 6858000"/>
              <a:gd name="connsiteX184" fmla="*/ 4978032 w 12192002"/>
              <a:gd name="connsiteY184" fmla="*/ 5183809 h 6858000"/>
              <a:gd name="connsiteX185" fmla="*/ 4463413 w 12192002"/>
              <a:gd name="connsiteY185" fmla="*/ 5615162 h 6858000"/>
              <a:gd name="connsiteX186" fmla="*/ 4358134 w 12192002"/>
              <a:gd name="connsiteY186" fmla="*/ 5742791 h 6858000"/>
              <a:gd name="connsiteX187" fmla="*/ 4376219 w 12192002"/>
              <a:gd name="connsiteY187" fmla="*/ 5729027 h 6858000"/>
              <a:gd name="connsiteX188" fmla="*/ 4582340 w 12192002"/>
              <a:gd name="connsiteY188" fmla="*/ 5561037 h 6858000"/>
              <a:gd name="connsiteX189" fmla="*/ 4694684 w 12192002"/>
              <a:gd name="connsiteY189" fmla="*/ 5447098 h 6858000"/>
              <a:gd name="connsiteX190" fmla="*/ 4754123 w 12192002"/>
              <a:gd name="connsiteY190" fmla="*/ 5384643 h 6858000"/>
              <a:gd name="connsiteX191" fmla="*/ 4978032 w 12192002"/>
              <a:gd name="connsiteY191" fmla="*/ 5183809 h 6858000"/>
              <a:gd name="connsiteX192" fmla="*/ 7427076 w 12192002"/>
              <a:gd name="connsiteY192" fmla="*/ 5142684 h 6858000"/>
              <a:gd name="connsiteX193" fmla="*/ 7485963 w 12192002"/>
              <a:gd name="connsiteY193" fmla="*/ 5174783 h 6858000"/>
              <a:gd name="connsiteX194" fmla="*/ 7719410 w 12192002"/>
              <a:gd name="connsiteY194" fmla="*/ 5357281 h 6858000"/>
              <a:gd name="connsiteX195" fmla="*/ 7907163 w 12192002"/>
              <a:gd name="connsiteY195" fmla="*/ 5546863 h 6858000"/>
              <a:gd name="connsiteX196" fmla="*/ 7956656 w 12192002"/>
              <a:gd name="connsiteY196" fmla="*/ 5615961 h 6858000"/>
              <a:gd name="connsiteX197" fmla="*/ 8023445 w 12192002"/>
              <a:gd name="connsiteY197" fmla="*/ 5705642 h 6858000"/>
              <a:gd name="connsiteX198" fmla="*/ 7754656 w 12192002"/>
              <a:gd name="connsiteY198" fmla="*/ 5341546 h 6858000"/>
              <a:gd name="connsiteX199" fmla="*/ 7427076 w 12192002"/>
              <a:gd name="connsiteY199" fmla="*/ 5142684 h 6858000"/>
              <a:gd name="connsiteX200" fmla="*/ 7312201 w 12192002"/>
              <a:gd name="connsiteY200" fmla="*/ 5128278 h 6858000"/>
              <a:gd name="connsiteX201" fmla="*/ 7343603 w 12192002"/>
              <a:gd name="connsiteY201" fmla="*/ 5149746 h 6858000"/>
              <a:gd name="connsiteX202" fmla="*/ 7791759 w 12192002"/>
              <a:gd name="connsiteY202" fmla="*/ 5515717 h 6858000"/>
              <a:gd name="connsiteX203" fmla="*/ 7825280 w 12192002"/>
              <a:gd name="connsiteY203" fmla="*/ 5551608 h 6858000"/>
              <a:gd name="connsiteX204" fmla="*/ 7982410 w 12192002"/>
              <a:gd name="connsiteY204" fmla="*/ 5702551 h 6858000"/>
              <a:gd name="connsiteX205" fmla="*/ 7932408 w 12192002"/>
              <a:gd name="connsiteY205" fmla="*/ 5632736 h 6858000"/>
              <a:gd name="connsiteX206" fmla="*/ 7883927 w 12192002"/>
              <a:gd name="connsiteY206" fmla="*/ 5565087 h 6858000"/>
              <a:gd name="connsiteX207" fmla="*/ 7699832 w 12192002"/>
              <a:gd name="connsiteY207" fmla="*/ 5379904 h 6858000"/>
              <a:gd name="connsiteX208" fmla="*/ 7470240 w 12192002"/>
              <a:gd name="connsiteY208" fmla="*/ 5200559 h 6858000"/>
              <a:gd name="connsiteX209" fmla="*/ 7312201 w 12192002"/>
              <a:gd name="connsiteY209" fmla="*/ 5128278 h 6858000"/>
              <a:gd name="connsiteX210" fmla="*/ 7244057 w 12192002"/>
              <a:gd name="connsiteY210" fmla="*/ 5124233 h 6858000"/>
              <a:gd name="connsiteX211" fmla="*/ 7353035 w 12192002"/>
              <a:gd name="connsiteY211" fmla="*/ 5197318 h 6858000"/>
              <a:gd name="connsiteX212" fmla="*/ 7981878 w 12192002"/>
              <a:gd name="connsiteY212" fmla="*/ 5738345 h 6858000"/>
              <a:gd name="connsiteX213" fmla="*/ 7804780 w 12192002"/>
              <a:gd name="connsiteY213" fmla="*/ 5572174 h 6858000"/>
              <a:gd name="connsiteX214" fmla="*/ 7771164 w 12192002"/>
              <a:gd name="connsiteY214" fmla="*/ 5536908 h 6858000"/>
              <a:gd name="connsiteX215" fmla="*/ 7327465 w 12192002"/>
              <a:gd name="connsiteY215" fmla="*/ 5174181 h 6858000"/>
              <a:gd name="connsiteX216" fmla="*/ 7244057 w 12192002"/>
              <a:gd name="connsiteY216" fmla="*/ 5124233 h 6858000"/>
              <a:gd name="connsiteX217" fmla="*/ 7133363 w 12192002"/>
              <a:gd name="connsiteY217" fmla="*/ 5050246 h 6858000"/>
              <a:gd name="connsiteX218" fmla="*/ 8128687 w 12192002"/>
              <a:gd name="connsiteY218" fmla="*/ 5790959 h 6858000"/>
              <a:gd name="connsiteX219" fmla="*/ 8497002 w 12192002"/>
              <a:gd name="connsiteY219" fmla="*/ 6204913 h 6858000"/>
              <a:gd name="connsiteX220" fmla="*/ 8514292 w 12192002"/>
              <a:gd name="connsiteY220" fmla="*/ 6015372 h 6858000"/>
              <a:gd name="connsiteX221" fmla="*/ 8491838 w 12192002"/>
              <a:gd name="connsiteY221" fmla="*/ 5336275 h 6858000"/>
              <a:gd name="connsiteX222" fmla="*/ 8605731 w 12192002"/>
              <a:gd name="connsiteY222" fmla="*/ 5600804 h 6858000"/>
              <a:gd name="connsiteX223" fmla="*/ 8594880 w 12192002"/>
              <a:gd name="connsiteY223" fmla="*/ 6039262 h 6858000"/>
              <a:gd name="connsiteX224" fmla="*/ 8494242 w 12192002"/>
              <a:gd name="connsiteY224" fmla="*/ 6792600 h 6858000"/>
              <a:gd name="connsiteX225" fmla="*/ 8794675 w 12192002"/>
              <a:gd name="connsiteY225" fmla="*/ 6590735 h 6858000"/>
              <a:gd name="connsiteX226" fmla="*/ 8800448 w 12192002"/>
              <a:gd name="connsiteY226" fmla="*/ 6581371 h 6858000"/>
              <a:gd name="connsiteX227" fmla="*/ 8788186 w 12192002"/>
              <a:gd name="connsiteY227" fmla="*/ 6572441 h 6858000"/>
              <a:gd name="connsiteX228" fmla="*/ 9137232 w 12192002"/>
              <a:gd name="connsiteY228" fmla="*/ 5665639 h 6858000"/>
              <a:gd name="connsiteX229" fmla="*/ 9216765 w 12192002"/>
              <a:gd name="connsiteY229" fmla="*/ 5696416 h 6858000"/>
              <a:gd name="connsiteX230" fmla="*/ 8969849 w 12192002"/>
              <a:gd name="connsiteY230" fmla="*/ 6466405 h 6858000"/>
              <a:gd name="connsiteX231" fmla="*/ 9706237 w 12192002"/>
              <a:gd name="connsiteY231" fmla="*/ 6419148 h 6858000"/>
              <a:gd name="connsiteX232" fmla="*/ 10110375 w 12192002"/>
              <a:gd name="connsiteY232" fmla="*/ 6563116 h 6858000"/>
              <a:gd name="connsiteX233" fmla="*/ 10096281 w 12192002"/>
              <a:gd name="connsiteY233" fmla="*/ 6578254 h 6858000"/>
              <a:gd name="connsiteX234" fmla="*/ 9067672 w 12192002"/>
              <a:gd name="connsiteY234" fmla="*/ 6648608 h 6858000"/>
              <a:gd name="connsiteX235" fmla="*/ 8859441 w 12192002"/>
              <a:gd name="connsiteY235" fmla="*/ 6641028 h 6858000"/>
              <a:gd name="connsiteX236" fmla="*/ 8857528 w 12192002"/>
              <a:gd name="connsiteY236" fmla="*/ 6641375 h 6858000"/>
              <a:gd name="connsiteX237" fmla="*/ 8848579 w 12192002"/>
              <a:gd name="connsiteY237" fmla="*/ 6643204 h 6858000"/>
              <a:gd name="connsiteX238" fmla="*/ 8576285 w 12192002"/>
              <a:gd name="connsiteY238" fmla="*/ 6824788 h 6858000"/>
              <a:gd name="connsiteX239" fmla="*/ 8519159 w 12192002"/>
              <a:gd name="connsiteY239" fmla="*/ 6857998 h 6858000"/>
              <a:gd name="connsiteX240" fmla="*/ 8393540 w 12192002"/>
              <a:gd name="connsiteY240" fmla="*/ 6857998 h 6858000"/>
              <a:gd name="connsiteX241" fmla="*/ 8417346 w 12192002"/>
              <a:gd name="connsiteY241" fmla="*/ 6745652 h 6858000"/>
              <a:gd name="connsiteX242" fmla="*/ 8485502 w 12192002"/>
              <a:gd name="connsiteY242" fmla="*/ 6308216 h 6858000"/>
              <a:gd name="connsiteX243" fmla="*/ 8480214 w 12192002"/>
              <a:gd name="connsiteY243" fmla="*/ 6302278 h 6858000"/>
              <a:gd name="connsiteX244" fmla="*/ 8112215 w 12192002"/>
              <a:gd name="connsiteY244" fmla="*/ 5837768 h 6858000"/>
              <a:gd name="connsiteX245" fmla="*/ 8095146 w 12192002"/>
              <a:gd name="connsiteY245" fmla="*/ 5831943 h 6858000"/>
              <a:gd name="connsiteX246" fmla="*/ 7131946 w 12192002"/>
              <a:gd name="connsiteY246" fmla="*/ 5075653 h 6858000"/>
              <a:gd name="connsiteX247" fmla="*/ 7133363 w 12192002"/>
              <a:gd name="connsiteY247" fmla="*/ 5050246 h 6858000"/>
              <a:gd name="connsiteX248" fmla="*/ 1903353 w 12192002"/>
              <a:gd name="connsiteY248" fmla="*/ 5044827 h 6858000"/>
              <a:gd name="connsiteX249" fmla="*/ 1936931 w 12192002"/>
              <a:gd name="connsiteY249" fmla="*/ 5093954 h 6858000"/>
              <a:gd name="connsiteX250" fmla="*/ 2195868 w 12192002"/>
              <a:gd name="connsiteY250" fmla="*/ 5396574 h 6858000"/>
              <a:gd name="connsiteX251" fmla="*/ 2088852 w 12192002"/>
              <a:gd name="connsiteY251" fmla="*/ 5166123 h 6858000"/>
              <a:gd name="connsiteX252" fmla="*/ 1958241 w 12192002"/>
              <a:gd name="connsiteY252" fmla="*/ 5067955 h 6858000"/>
              <a:gd name="connsiteX253" fmla="*/ 1903353 w 12192002"/>
              <a:gd name="connsiteY253" fmla="*/ 5044827 h 6858000"/>
              <a:gd name="connsiteX254" fmla="*/ 11544294 w 12192002"/>
              <a:gd name="connsiteY254" fmla="*/ 4944364 h 6858000"/>
              <a:gd name="connsiteX255" fmla="*/ 11755210 w 12192002"/>
              <a:gd name="connsiteY255" fmla="*/ 5588157 h 6858000"/>
              <a:gd name="connsiteX256" fmla="*/ 11544294 w 12192002"/>
              <a:gd name="connsiteY256" fmla="*/ 4944364 h 6858000"/>
              <a:gd name="connsiteX257" fmla="*/ 11571408 w 12192002"/>
              <a:gd name="connsiteY257" fmla="*/ 4918599 h 6858000"/>
              <a:gd name="connsiteX258" fmla="*/ 11778250 w 12192002"/>
              <a:gd name="connsiteY258" fmla="*/ 5565760 h 6858000"/>
              <a:gd name="connsiteX259" fmla="*/ 11571408 w 12192002"/>
              <a:gd name="connsiteY259" fmla="*/ 4918599 h 6858000"/>
              <a:gd name="connsiteX260" fmla="*/ 11540154 w 12192002"/>
              <a:gd name="connsiteY260" fmla="*/ 4867303 h 6858000"/>
              <a:gd name="connsiteX261" fmla="*/ 11540380 w 12192002"/>
              <a:gd name="connsiteY261" fmla="*/ 4872526 h 6858000"/>
              <a:gd name="connsiteX262" fmla="*/ 11542590 w 12192002"/>
              <a:gd name="connsiteY262" fmla="*/ 4871112 h 6858000"/>
              <a:gd name="connsiteX263" fmla="*/ 10567662 w 12192002"/>
              <a:gd name="connsiteY263" fmla="*/ 4866948 h 6858000"/>
              <a:gd name="connsiteX264" fmla="*/ 10431225 w 12192002"/>
              <a:gd name="connsiteY264" fmla="*/ 4877568 h 6858000"/>
              <a:gd name="connsiteX265" fmla="*/ 10277556 w 12192002"/>
              <a:gd name="connsiteY265" fmla="*/ 4889247 h 6858000"/>
              <a:gd name="connsiteX266" fmla="*/ 10155875 w 12192002"/>
              <a:gd name="connsiteY266" fmla="*/ 4882769 h 6858000"/>
              <a:gd name="connsiteX267" fmla="*/ 10072733 w 12192002"/>
              <a:gd name="connsiteY267" fmla="*/ 4876924 h 6858000"/>
              <a:gd name="connsiteX268" fmla="*/ 9882500 w 12192002"/>
              <a:gd name="connsiteY268" fmla="*/ 4881330 h 6858000"/>
              <a:gd name="connsiteX269" fmla="*/ 9685205 w 12192002"/>
              <a:gd name="connsiteY269" fmla="*/ 4885650 h 6858000"/>
              <a:gd name="connsiteX270" fmla="*/ 9666932 w 12192002"/>
              <a:gd name="connsiteY270" fmla="*/ 4885075 h 6858000"/>
              <a:gd name="connsiteX271" fmla="*/ 9608662 w 12192002"/>
              <a:gd name="connsiteY271" fmla="*/ 4884027 h 6858000"/>
              <a:gd name="connsiteX272" fmla="*/ 10026230 w 12192002"/>
              <a:gd name="connsiteY272" fmla="*/ 4938088 h 6858000"/>
              <a:gd name="connsiteX273" fmla="*/ 10567662 w 12192002"/>
              <a:gd name="connsiteY273" fmla="*/ 4866948 h 6858000"/>
              <a:gd name="connsiteX274" fmla="*/ 10221015 w 12192002"/>
              <a:gd name="connsiteY274" fmla="*/ 4783657 h 6858000"/>
              <a:gd name="connsiteX275" fmla="*/ 10107121 w 12192002"/>
              <a:gd name="connsiteY275" fmla="*/ 4785091 h 6858000"/>
              <a:gd name="connsiteX276" fmla="*/ 9660668 w 12192002"/>
              <a:gd name="connsiteY276" fmla="*/ 4854595 h 6858000"/>
              <a:gd name="connsiteX277" fmla="*/ 9669531 w 12192002"/>
              <a:gd name="connsiteY277" fmla="*/ 4855057 h 6858000"/>
              <a:gd name="connsiteX278" fmla="*/ 9687254 w 12192002"/>
              <a:gd name="connsiteY278" fmla="*/ 4855986 h 6858000"/>
              <a:gd name="connsiteX279" fmla="*/ 9881290 w 12192002"/>
              <a:gd name="connsiteY279" fmla="*/ 4851445 h 6858000"/>
              <a:gd name="connsiteX280" fmla="*/ 10074432 w 12192002"/>
              <a:gd name="connsiteY280" fmla="*/ 4846715 h 6858000"/>
              <a:gd name="connsiteX281" fmla="*/ 10159369 w 12192002"/>
              <a:gd name="connsiteY281" fmla="*/ 4852935 h 6858000"/>
              <a:gd name="connsiteX282" fmla="*/ 10278706 w 12192002"/>
              <a:gd name="connsiteY282" fmla="*/ 4859393 h 6858000"/>
              <a:gd name="connsiteX283" fmla="*/ 10429120 w 12192002"/>
              <a:gd name="connsiteY283" fmla="*/ 4847493 h 6858000"/>
              <a:gd name="connsiteX284" fmla="*/ 10538565 w 12192002"/>
              <a:gd name="connsiteY284" fmla="*/ 4837270 h 6858000"/>
              <a:gd name="connsiteX285" fmla="*/ 10221015 w 12192002"/>
              <a:gd name="connsiteY285" fmla="*/ 4783657 h 6858000"/>
              <a:gd name="connsiteX286" fmla="*/ 1979378 w 12192002"/>
              <a:gd name="connsiteY286" fmla="*/ 4769504 h 6858000"/>
              <a:gd name="connsiteX287" fmla="*/ 2882120 w 12192002"/>
              <a:gd name="connsiteY287" fmla="*/ 5064547 h 6858000"/>
              <a:gd name="connsiteX288" fmla="*/ 2793103 w 12192002"/>
              <a:gd name="connsiteY288" fmla="*/ 5039699 h 6858000"/>
              <a:gd name="connsiteX289" fmla="*/ 2770041 w 12192002"/>
              <a:gd name="connsiteY289" fmla="*/ 5033634 h 6858000"/>
              <a:gd name="connsiteX290" fmla="*/ 1979378 w 12192002"/>
              <a:gd name="connsiteY290" fmla="*/ 4769504 h 6858000"/>
              <a:gd name="connsiteX291" fmla="*/ 1927410 w 12192002"/>
              <a:gd name="connsiteY291" fmla="*/ 4716164 h 6858000"/>
              <a:gd name="connsiteX292" fmla="*/ 1959587 w 12192002"/>
              <a:gd name="connsiteY292" fmla="*/ 4728849 h 6858000"/>
              <a:gd name="connsiteX293" fmla="*/ 2777707 w 12192002"/>
              <a:gd name="connsiteY293" fmla="*/ 5003991 h 6858000"/>
              <a:gd name="connsiteX294" fmla="*/ 2800768 w 12192002"/>
              <a:gd name="connsiteY294" fmla="*/ 5010056 h 6858000"/>
              <a:gd name="connsiteX295" fmla="*/ 2879408 w 12192002"/>
              <a:gd name="connsiteY295" fmla="*/ 5031590 h 6858000"/>
              <a:gd name="connsiteX296" fmla="*/ 2862295 w 12192002"/>
              <a:gd name="connsiteY296" fmla="*/ 5022958 h 6858000"/>
              <a:gd name="connsiteX297" fmla="*/ 2813343 w 12192002"/>
              <a:gd name="connsiteY297" fmla="*/ 4998369 h 6858000"/>
              <a:gd name="connsiteX298" fmla="*/ 2646245 w 12192002"/>
              <a:gd name="connsiteY298" fmla="*/ 4930999 h 6858000"/>
              <a:gd name="connsiteX299" fmla="*/ 1999243 w 12192002"/>
              <a:gd name="connsiteY299" fmla="*/ 4730524 h 6858000"/>
              <a:gd name="connsiteX300" fmla="*/ 1979527 w 12192002"/>
              <a:gd name="connsiteY300" fmla="*/ 4726651 h 6858000"/>
              <a:gd name="connsiteX301" fmla="*/ 1997014 w 12192002"/>
              <a:gd name="connsiteY301" fmla="*/ 4698007 h 6858000"/>
              <a:gd name="connsiteX302" fmla="*/ 2005458 w 12192002"/>
              <a:gd name="connsiteY302" fmla="*/ 4699540 h 6858000"/>
              <a:gd name="connsiteX303" fmla="*/ 2657186 w 12192002"/>
              <a:gd name="connsiteY303" fmla="*/ 4901687 h 6858000"/>
              <a:gd name="connsiteX304" fmla="*/ 2826662 w 12192002"/>
              <a:gd name="connsiteY304" fmla="*/ 4970362 h 6858000"/>
              <a:gd name="connsiteX305" fmla="*/ 2876100 w 12192002"/>
              <a:gd name="connsiteY305" fmla="*/ 4995397 h 6858000"/>
              <a:gd name="connsiteX306" fmla="*/ 3042600 w 12192002"/>
              <a:gd name="connsiteY306" fmla="*/ 5059532 h 6858000"/>
              <a:gd name="connsiteX307" fmla="*/ 1997014 w 12192002"/>
              <a:gd name="connsiteY307" fmla="*/ 4698007 h 6858000"/>
              <a:gd name="connsiteX308" fmla="*/ 9857254 w 12192002"/>
              <a:gd name="connsiteY308" fmla="*/ 4275904 h 6858000"/>
              <a:gd name="connsiteX309" fmla="*/ 8989866 w 12192002"/>
              <a:gd name="connsiteY309" fmla="*/ 4472742 h 6858000"/>
              <a:gd name="connsiteX310" fmla="*/ 8931614 w 12192002"/>
              <a:gd name="connsiteY310" fmla="*/ 4498508 h 6858000"/>
              <a:gd name="connsiteX311" fmla="*/ 8843711 w 12192002"/>
              <a:gd name="connsiteY311" fmla="*/ 4536334 h 6858000"/>
              <a:gd name="connsiteX312" fmla="*/ 8966093 w 12192002"/>
              <a:gd name="connsiteY312" fmla="*/ 4502509 h 6858000"/>
              <a:gd name="connsiteX313" fmla="*/ 9299227 w 12192002"/>
              <a:gd name="connsiteY313" fmla="*/ 4454994 h 6858000"/>
              <a:gd name="connsiteX314" fmla="*/ 9857254 w 12192002"/>
              <a:gd name="connsiteY314" fmla="*/ 4275904 h 6858000"/>
              <a:gd name="connsiteX315" fmla="*/ 9615182 w 12192002"/>
              <a:gd name="connsiteY315" fmla="*/ 4220499 h 6858000"/>
              <a:gd name="connsiteX316" fmla="*/ 9023688 w 12192002"/>
              <a:gd name="connsiteY316" fmla="*/ 4425819 h 6858000"/>
              <a:gd name="connsiteX317" fmla="*/ 9814527 w 12192002"/>
              <a:gd name="connsiteY317" fmla="*/ 4248048 h 6858000"/>
              <a:gd name="connsiteX318" fmla="*/ 9615182 w 12192002"/>
              <a:gd name="connsiteY318" fmla="*/ 4220499 h 6858000"/>
              <a:gd name="connsiteX319" fmla="*/ 2305292 w 12192002"/>
              <a:gd name="connsiteY319" fmla="*/ 4219492 h 6858000"/>
              <a:gd name="connsiteX320" fmla="*/ 3360922 w 12192002"/>
              <a:gd name="connsiteY320" fmla="*/ 4529373 h 6858000"/>
              <a:gd name="connsiteX321" fmla="*/ 3492420 w 12192002"/>
              <a:gd name="connsiteY321" fmla="*/ 4510145 h 6858000"/>
              <a:gd name="connsiteX322" fmla="*/ 3364086 w 12192002"/>
              <a:gd name="connsiteY322" fmla="*/ 4480340 h 6858000"/>
              <a:gd name="connsiteX323" fmla="*/ 3225818 w 12192002"/>
              <a:gd name="connsiteY323" fmla="*/ 4411822 h 6858000"/>
              <a:gd name="connsiteX324" fmla="*/ 3129696 w 12192002"/>
              <a:gd name="connsiteY324" fmla="*/ 4360704 h 6858000"/>
              <a:gd name="connsiteX325" fmla="*/ 2814545 w 12192002"/>
              <a:gd name="connsiteY325" fmla="*/ 4282955 h 6858000"/>
              <a:gd name="connsiteX326" fmla="*/ 2305292 w 12192002"/>
              <a:gd name="connsiteY326" fmla="*/ 4219492 h 6858000"/>
              <a:gd name="connsiteX327" fmla="*/ 2626982 w 12192002"/>
              <a:gd name="connsiteY327" fmla="*/ 4206450 h 6858000"/>
              <a:gd name="connsiteX328" fmla="*/ 2490617 w 12192002"/>
              <a:gd name="connsiteY328" fmla="*/ 4206951 h 6858000"/>
              <a:gd name="connsiteX329" fmla="*/ 2819869 w 12192002"/>
              <a:gd name="connsiteY329" fmla="*/ 4252936 h 6858000"/>
              <a:gd name="connsiteX330" fmla="*/ 3143018 w 12192002"/>
              <a:gd name="connsiteY330" fmla="*/ 4332698 h 6858000"/>
              <a:gd name="connsiteX331" fmla="*/ 3241520 w 12192002"/>
              <a:gd name="connsiteY331" fmla="*/ 4385112 h 6858000"/>
              <a:gd name="connsiteX332" fmla="*/ 3374575 w 12192002"/>
              <a:gd name="connsiteY332" fmla="*/ 4451517 h 6858000"/>
              <a:gd name="connsiteX333" fmla="*/ 3505221 w 12192002"/>
              <a:gd name="connsiteY333" fmla="*/ 4480757 h 6858000"/>
              <a:gd name="connsiteX334" fmla="*/ 2626982 w 12192002"/>
              <a:gd name="connsiteY334" fmla="*/ 4206450 h 6858000"/>
              <a:gd name="connsiteX335" fmla="*/ 9258094 w 12192002"/>
              <a:gd name="connsiteY335" fmla="*/ 3958602 h 6858000"/>
              <a:gd name="connsiteX336" fmla="*/ 8526712 w 12192002"/>
              <a:gd name="connsiteY336" fmla="*/ 4119804 h 6858000"/>
              <a:gd name="connsiteX337" fmla="*/ 9258094 w 12192002"/>
              <a:gd name="connsiteY337" fmla="*/ 3958602 h 6858000"/>
              <a:gd name="connsiteX338" fmla="*/ 1310106 w 12192002"/>
              <a:gd name="connsiteY338" fmla="*/ 3943217 h 6858000"/>
              <a:gd name="connsiteX339" fmla="*/ 854994 w 12192002"/>
              <a:gd name="connsiteY339" fmla="*/ 4399136 h 6858000"/>
              <a:gd name="connsiteX340" fmla="*/ 742462 w 12192002"/>
              <a:gd name="connsiteY340" fmla="*/ 4594648 h 6858000"/>
              <a:gd name="connsiteX341" fmla="*/ 820602 w 12192002"/>
              <a:gd name="connsiteY341" fmla="*/ 4485915 h 6858000"/>
              <a:gd name="connsiteX342" fmla="*/ 878295 w 12192002"/>
              <a:gd name="connsiteY342" fmla="*/ 4403594 h 6858000"/>
              <a:gd name="connsiteX343" fmla="*/ 1240607 w 12192002"/>
              <a:gd name="connsiteY343" fmla="*/ 4010401 h 6858000"/>
              <a:gd name="connsiteX344" fmla="*/ 11225213 w 12192002"/>
              <a:gd name="connsiteY344" fmla="*/ 3936722 h 6858000"/>
              <a:gd name="connsiteX345" fmla="*/ 11182914 w 12192002"/>
              <a:gd name="connsiteY345" fmla="*/ 4196771 h 6858000"/>
              <a:gd name="connsiteX346" fmla="*/ 11099211 w 12192002"/>
              <a:gd name="connsiteY346" fmla="*/ 4613594 h 6858000"/>
              <a:gd name="connsiteX347" fmla="*/ 11064509 w 12192002"/>
              <a:gd name="connsiteY347" fmla="*/ 4707830 h 6858000"/>
              <a:gd name="connsiteX348" fmla="*/ 11049349 w 12192002"/>
              <a:gd name="connsiteY348" fmla="*/ 4747418 h 6858000"/>
              <a:gd name="connsiteX349" fmla="*/ 10978260 w 12192002"/>
              <a:gd name="connsiteY349" fmla="*/ 4966094 h 6858000"/>
              <a:gd name="connsiteX350" fmla="*/ 11225213 w 12192002"/>
              <a:gd name="connsiteY350" fmla="*/ 3936722 h 6858000"/>
              <a:gd name="connsiteX351" fmla="*/ 9168987 w 12192002"/>
              <a:gd name="connsiteY351" fmla="*/ 3919232 h 6858000"/>
              <a:gd name="connsiteX352" fmla="*/ 8603910 w 12192002"/>
              <a:gd name="connsiteY352" fmla="*/ 4068895 h 6858000"/>
              <a:gd name="connsiteX353" fmla="*/ 9252382 w 12192002"/>
              <a:gd name="connsiteY353" fmla="*/ 3927759 h 6858000"/>
              <a:gd name="connsiteX354" fmla="*/ 9168987 w 12192002"/>
              <a:gd name="connsiteY354" fmla="*/ 3919232 h 6858000"/>
              <a:gd name="connsiteX355" fmla="*/ 11201005 w 12192002"/>
              <a:gd name="connsiteY355" fmla="*/ 3900089 h 6858000"/>
              <a:gd name="connsiteX356" fmla="*/ 10968432 w 12192002"/>
              <a:gd name="connsiteY356" fmla="*/ 4885010 h 6858000"/>
              <a:gd name="connsiteX357" fmla="*/ 11019967 w 12192002"/>
              <a:gd name="connsiteY357" fmla="*/ 4735553 h 6858000"/>
              <a:gd name="connsiteX358" fmla="*/ 11035125 w 12192002"/>
              <a:gd name="connsiteY358" fmla="*/ 4695966 h 6858000"/>
              <a:gd name="connsiteX359" fmla="*/ 11069972 w 12192002"/>
              <a:gd name="connsiteY359" fmla="*/ 4603168 h 6858000"/>
              <a:gd name="connsiteX360" fmla="*/ 11152239 w 12192002"/>
              <a:gd name="connsiteY360" fmla="*/ 4192628 h 6858000"/>
              <a:gd name="connsiteX361" fmla="*/ 11201005 w 12192002"/>
              <a:gd name="connsiteY361" fmla="*/ 3900089 h 6858000"/>
              <a:gd name="connsiteX362" fmla="*/ 1423113 w 12192002"/>
              <a:gd name="connsiteY362" fmla="*/ 3874565 h 6858000"/>
              <a:gd name="connsiteX363" fmla="*/ 1260565 w 12192002"/>
              <a:gd name="connsiteY363" fmla="*/ 4031982 h 6858000"/>
              <a:gd name="connsiteX364" fmla="*/ 901900 w 12192002"/>
              <a:gd name="connsiteY364" fmla="*/ 4421236 h 6858000"/>
              <a:gd name="connsiteX365" fmla="*/ 845044 w 12192002"/>
              <a:gd name="connsiteY365" fmla="*/ 4502436 h 6858000"/>
              <a:gd name="connsiteX366" fmla="*/ 685926 w 12192002"/>
              <a:gd name="connsiteY366" fmla="*/ 4703069 h 6858000"/>
              <a:gd name="connsiteX367" fmla="*/ 684248 w 12192002"/>
              <a:gd name="connsiteY367" fmla="*/ 4706721 h 6858000"/>
              <a:gd name="connsiteX368" fmla="*/ 1423113 w 12192002"/>
              <a:gd name="connsiteY368" fmla="*/ 3874565 h 6858000"/>
              <a:gd name="connsiteX369" fmla="*/ 3316479 w 12192002"/>
              <a:gd name="connsiteY369" fmla="*/ 3872136 h 6858000"/>
              <a:gd name="connsiteX370" fmla="*/ 3546806 w 12192002"/>
              <a:gd name="connsiteY370" fmla="*/ 4356139 h 6858000"/>
              <a:gd name="connsiteX371" fmla="*/ 3364433 w 12192002"/>
              <a:gd name="connsiteY371" fmla="*/ 3953121 h 6858000"/>
              <a:gd name="connsiteX372" fmla="*/ 10268559 w 12192002"/>
              <a:gd name="connsiteY372" fmla="*/ 3871054 h 6858000"/>
              <a:gd name="connsiteX373" fmla="*/ 10494169 w 12192002"/>
              <a:gd name="connsiteY373" fmla="*/ 4520780 h 6858000"/>
              <a:gd name="connsiteX374" fmla="*/ 10356661 w 12192002"/>
              <a:gd name="connsiteY374" fmla="*/ 4157302 h 6858000"/>
              <a:gd name="connsiteX375" fmla="*/ 10268559 w 12192002"/>
              <a:gd name="connsiteY375" fmla="*/ 3871054 h 6858000"/>
              <a:gd name="connsiteX376" fmla="*/ 3291335 w 12192002"/>
              <a:gd name="connsiteY376" fmla="*/ 3767420 h 6858000"/>
              <a:gd name="connsiteX377" fmla="*/ 3390805 w 12192002"/>
              <a:gd name="connsiteY377" fmla="*/ 3937163 h 6858000"/>
              <a:gd name="connsiteX378" fmla="*/ 3579062 w 12192002"/>
              <a:gd name="connsiteY378" fmla="*/ 4359040 h 6858000"/>
              <a:gd name="connsiteX379" fmla="*/ 3467355 w 12192002"/>
              <a:gd name="connsiteY379" fmla="*/ 3988130 h 6858000"/>
              <a:gd name="connsiteX380" fmla="*/ 3310753 w 12192002"/>
              <a:gd name="connsiteY380" fmla="*/ 3787140 h 6858000"/>
              <a:gd name="connsiteX381" fmla="*/ 3291335 w 12192002"/>
              <a:gd name="connsiteY381" fmla="*/ 3767420 h 6858000"/>
              <a:gd name="connsiteX382" fmla="*/ 1635889 w 12192002"/>
              <a:gd name="connsiteY382" fmla="*/ 3709494 h 6858000"/>
              <a:gd name="connsiteX383" fmla="*/ 1634800 w 12192002"/>
              <a:gd name="connsiteY383" fmla="*/ 3731111 h 6858000"/>
              <a:gd name="connsiteX384" fmla="*/ 1635889 w 12192002"/>
              <a:gd name="connsiteY384" fmla="*/ 3709494 h 6858000"/>
              <a:gd name="connsiteX385" fmla="*/ 10277529 w 12192002"/>
              <a:gd name="connsiteY385" fmla="*/ 3701307 h 6858000"/>
              <a:gd name="connsiteX386" fmla="*/ 10276797 w 12192002"/>
              <a:gd name="connsiteY386" fmla="*/ 3708672 h 6858000"/>
              <a:gd name="connsiteX387" fmla="*/ 10385906 w 12192002"/>
              <a:gd name="connsiteY387" fmla="*/ 4147031 h 6858000"/>
              <a:gd name="connsiteX388" fmla="*/ 10536458 w 12192002"/>
              <a:gd name="connsiteY388" fmla="*/ 4544310 h 6858000"/>
              <a:gd name="connsiteX389" fmla="*/ 10436479 w 12192002"/>
              <a:gd name="connsiteY389" fmla="*/ 4144570 h 6858000"/>
              <a:gd name="connsiteX390" fmla="*/ 10277529 w 12192002"/>
              <a:gd name="connsiteY390" fmla="*/ 3701307 h 6858000"/>
              <a:gd name="connsiteX391" fmla="*/ 1510397 w 12192002"/>
              <a:gd name="connsiteY391" fmla="*/ 3684705 h 6858000"/>
              <a:gd name="connsiteX392" fmla="*/ 1146550 w 12192002"/>
              <a:gd name="connsiteY392" fmla="*/ 3802012 h 6858000"/>
              <a:gd name="connsiteX393" fmla="*/ 698834 w 12192002"/>
              <a:gd name="connsiteY393" fmla="*/ 3952272 h 6858000"/>
              <a:gd name="connsiteX394" fmla="*/ 34256 w 12192002"/>
              <a:gd name="connsiteY394" fmla="*/ 4347603 h 6858000"/>
              <a:gd name="connsiteX395" fmla="*/ 527241 w 12192002"/>
              <a:gd name="connsiteY395" fmla="*/ 4065078 h 6858000"/>
              <a:gd name="connsiteX396" fmla="*/ 1510397 w 12192002"/>
              <a:gd name="connsiteY396" fmla="*/ 3684705 h 6858000"/>
              <a:gd name="connsiteX397" fmla="*/ 1313114 w 12192002"/>
              <a:gd name="connsiteY397" fmla="*/ 3655216 h 6858000"/>
              <a:gd name="connsiteX398" fmla="*/ 1109304 w 12192002"/>
              <a:gd name="connsiteY398" fmla="*/ 3669030 h 6858000"/>
              <a:gd name="connsiteX399" fmla="*/ 8129 w 12192002"/>
              <a:gd name="connsiteY399" fmla="*/ 4330519 h 6858000"/>
              <a:gd name="connsiteX400" fmla="*/ 687572 w 12192002"/>
              <a:gd name="connsiteY400" fmla="*/ 3925629 h 6858000"/>
              <a:gd name="connsiteX401" fmla="*/ 1138365 w 12192002"/>
              <a:gd name="connsiteY401" fmla="*/ 3774515 h 6858000"/>
              <a:gd name="connsiteX402" fmla="*/ 1505579 w 12192002"/>
              <a:gd name="connsiteY402" fmla="*/ 3655526 h 6858000"/>
              <a:gd name="connsiteX403" fmla="*/ 1313114 w 12192002"/>
              <a:gd name="connsiteY403" fmla="*/ 3655216 h 6858000"/>
              <a:gd name="connsiteX404" fmla="*/ 3655073 w 12192002"/>
              <a:gd name="connsiteY404" fmla="*/ 3650884 h 6858000"/>
              <a:gd name="connsiteX405" fmla="*/ 3989938 w 12192002"/>
              <a:gd name="connsiteY405" fmla="*/ 3991685 h 6858000"/>
              <a:gd name="connsiteX406" fmla="*/ 4393907 w 12192002"/>
              <a:gd name="connsiteY406" fmla="*/ 4261258 h 6858000"/>
              <a:gd name="connsiteX407" fmla="*/ 4648051 w 12192002"/>
              <a:gd name="connsiteY407" fmla="*/ 4374051 h 6858000"/>
              <a:gd name="connsiteX408" fmla="*/ 4383389 w 12192002"/>
              <a:gd name="connsiteY408" fmla="*/ 4184369 h 6858000"/>
              <a:gd name="connsiteX409" fmla="*/ 4165508 w 12192002"/>
              <a:gd name="connsiteY409" fmla="*/ 4035196 h 6858000"/>
              <a:gd name="connsiteX410" fmla="*/ 4068162 w 12192002"/>
              <a:gd name="connsiteY410" fmla="*/ 3953394 h 6858000"/>
              <a:gd name="connsiteX411" fmla="*/ 3981416 w 12192002"/>
              <a:gd name="connsiteY411" fmla="*/ 3880482 h 6858000"/>
              <a:gd name="connsiteX412" fmla="*/ 3800147 w 12192002"/>
              <a:gd name="connsiteY412" fmla="*/ 3749872 h 6858000"/>
              <a:gd name="connsiteX413" fmla="*/ 3670252 w 12192002"/>
              <a:gd name="connsiteY413" fmla="*/ 3622798 h 6858000"/>
              <a:gd name="connsiteX414" fmla="*/ 3817258 w 12192002"/>
              <a:gd name="connsiteY414" fmla="*/ 3723577 h 6858000"/>
              <a:gd name="connsiteX415" fmla="*/ 4000461 w 12192002"/>
              <a:gd name="connsiteY415" fmla="*/ 3855966 h 6858000"/>
              <a:gd name="connsiteX416" fmla="*/ 4088180 w 12192002"/>
              <a:gd name="connsiteY416" fmla="*/ 3929774 h 6858000"/>
              <a:gd name="connsiteX417" fmla="*/ 4184555 w 12192002"/>
              <a:gd name="connsiteY417" fmla="*/ 4010683 h 6858000"/>
              <a:gd name="connsiteX418" fmla="*/ 4399563 w 12192002"/>
              <a:gd name="connsiteY418" fmla="*/ 4158106 h 6858000"/>
              <a:gd name="connsiteX419" fmla="*/ 4684469 w 12192002"/>
              <a:gd name="connsiteY419" fmla="*/ 4364680 h 6858000"/>
              <a:gd name="connsiteX420" fmla="*/ 4690271 w 12192002"/>
              <a:gd name="connsiteY420" fmla="*/ 4370034 h 6858000"/>
              <a:gd name="connsiteX421" fmla="*/ 4136093 w 12192002"/>
              <a:gd name="connsiteY421" fmla="*/ 3858466 h 6858000"/>
              <a:gd name="connsiteX422" fmla="*/ 3670252 w 12192002"/>
              <a:gd name="connsiteY422" fmla="*/ 3622798 h 6858000"/>
              <a:gd name="connsiteX423" fmla="*/ 9334796 w 12192002"/>
              <a:gd name="connsiteY423" fmla="*/ 3456584 h 6858000"/>
              <a:gd name="connsiteX424" fmla="*/ 9651570 w 12192002"/>
              <a:gd name="connsiteY424" fmla="*/ 3826505 h 6858000"/>
              <a:gd name="connsiteX425" fmla="*/ 9334796 w 12192002"/>
              <a:gd name="connsiteY425" fmla="*/ 3456584 h 6858000"/>
              <a:gd name="connsiteX426" fmla="*/ 4440129 w 12192002"/>
              <a:gd name="connsiteY426" fmla="*/ 3448571 h 6858000"/>
              <a:gd name="connsiteX427" fmla="*/ 4856525 w 12192002"/>
              <a:gd name="connsiteY427" fmla="*/ 3915351 h 6858000"/>
              <a:gd name="connsiteX428" fmla="*/ 5059055 w 12192002"/>
              <a:gd name="connsiteY428" fmla="*/ 4108918 h 6858000"/>
              <a:gd name="connsiteX429" fmla="*/ 5290070 w 12192002"/>
              <a:gd name="connsiteY429" fmla="*/ 4263619 h 6858000"/>
              <a:gd name="connsiteX430" fmla="*/ 4834991 w 12192002"/>
              <a:gd name="connsiteY430" fmla="*/ 3830985 h 6858000"/>
              <a:gd name="connsiteX431" fmla="*/ 4440129 w 12192002"/>
              <a:gd name="connsiteY431" fmla="*/ 3448571 h 6858000"/>
              <a:gd name="connsiteX432" fmla="*/ 4441737 w 12192002"/>
              <a:gd name="connsiteY432" fmla="*/ 3399734 h 6858000"/>
              <a:gd name="connsiteX433" fmla="*/ 4431236 w 12192002"/>
              <a:gd name="connsiteY433" fmla="*/ 3400954 h 6858000"/>
              <a:gd name="connsiteX434" fmla="*/ 4557150 w 12192002"/>
              <a:gd name="connsiteY434" fmla="*/ 3510023 h 6858000"/>
              <a:gd name="connsiteX435" fmla="*/ 4856936 w 12192002"/>
              <a:gd name="connsiteY435" fmla="*/ 3809146 h 6858000"/>
              <a:gd name="connsiteX436" fmla="*/ 5111996 w 12192002"/>
              <a:gd name="connsiteY436" fmla="*/ 4065759 h 6858000"/>
              <a:gd name="connsiteX437" fmla="*/ 5388877 w 12192002"/>
              <a:gd name="connsiteY437" fmla="*/ 4300185 h 6858000"/>
              <a:gd name="connsiteX438" fmla="*/ 5425556 w 12192002"/>
              <a:gd name="connsiteY438" fmla="*/ 4308967 h 6858000"/>
              <a:gd name="connsiteX439" fmla="*/ 4943646 w 12192002"/>
              <a:gd name="connsiteY439" fmla="*/ 3822916 h 6858000"/>
              <a:gd name="connsiteX440" fmla="*/ 4594837 w 12192002"/>
              <a:gd name="connsiteY440" fmla="*/ 3532274 h 6858000"/>
              <a:gd name="connsiteX441" fmla="*/ 4441737 w 12192002"/>
              <a:gd name="connsiteY441" fmla="*/ 3399734 h 6858000"/>
              <a:gd name="connsiteX442" fmla="*/ 5425834 w 12192002"/>
              <a:gd name="connsiteY442" fmla="*/ 3162785 h 6858000"/>
              <a:gd name="connsiteX443" fmla="*/ 5401644 w 12192002"/>
              <a:gd name="connsiteY443" fmla="*/ 3617847 h 6858000"/>
              <a:gd name="connsiteX444" fmla="*/ 5467256 w 12192002"/>
              <a:gd name="connsiteY444" fmla="*/ 4175494 h 6858000"/>
              <a:gd name="connsiteX445" fmla="*/ 5448069 w 12192002"/>
              <a:gd name="connsiteY445" fmla="*/ 3567554 h 6858000"/>
              <a:gd name="connsiteX446" fmla="*/ 1318687 w 12192002"/>
              <a:gd name="connsiteY446" fmla="*/ 3113840 h 6858000"/>
              <a:gd name="connsiteX447" fmla="*/ 1066793 w 12192002"/>
              <a:gd name="connsiteY447" fmla="*/ 3212171 h 6858000"/>
              <a:gd name="connsiteX448" fmla="*/ 993319 w 12192002"/>
              <a:gd name="connsiteY448" fmla="*/ 3247648 h 6858000"/>
              <a:gd name="connsiteX449" fmla="*/ 853081 w 12192002"/>
              <a:gd name="connsiteY449" fmla="*/ 3312410 h 6858000"/>
              <a:gd name="connsiteX450" fmla="*/ 805957 w 12192002"/>
              <a:gd name="connsiteY450" fmla="*/ 3330443 h 6858000"/>
              <a:gd name="connsiteX451" fmla="*/ 1318687 w 12192002"/>
              <a:gd name="connsiteY451" fmla="*/ 3113840 h 6858000"/>
              <a:gd name="connsiteX452" fmla="*/ 5453701 w 12192002"/>
              <a:gd name="connsiteY452" fmla="*/ 3090882 h 6858000"/>
              <a:gd name="connsiteX453" fmla="*/ 5480135 w 12192002"/>
              <a:gd name="connsiteY453" fmla="*/ 3565802 h 6858000"/>
              <a:gd name="connsiteX454" fmla="*/ 5499022 w 12192002"/>
              <a:gd name="connsiteY454" fmla="*/ 4166310 h 6858000"/>
              <a:gd name="connsiteX455" fmla="*/ 5547022 w 12192002"/>
              <a:gd name="connsiteY455" fmla="*/ 3607838 h 6858000"/>
              <a:gd name="connsiteX456" fmla="*/ 5515964 w 12192002"/>
              <a:gd name="connsiteY456" fmla="*/ 3378541 h 6858000"/>
              <a:gd name="connsiteX457" fmla="*/ 5453701 w 12192002"/>
              <a:gd name="connsiteY457" fmla="*/ 3090882 h 6858000"/>
              <a:gd name="connsiteX458" fmla="*/ 9790480 w 12192002"/>
              <a:gd name="connsiteY458" fmla="*/ 3078533 h 6858000"/>
              <a:gd name="connsiteX459" fmla="*/ 9763295 w 12192002"/>
              <a:gd name="connsiteY459" fmla="*/ 3245370 h 6858000"/>
              <a:gd name="connsiteX460" fmla="*/ 9736458 w 12192002"/>
              <a:gd name="connsiteY460" fmla="*/ 3758413 h 6858000"/>
              <a:gd name="connsiteX461" fmla="*/ 9763499 w 12192002"/>
              <a:gd name="connsiteY461" fmla="*/ 3528057 h 6858000"/>
              <a:gd name="connsiteX462" fmla="*/ 9793906 w 12192002"/>
              <a:gd name="connsiteY462" fmla="*/ 3231157 h 6858000"/>
              <a:gd name="connsiteX463" fmla="*/ 9791874 w 12192002"/>
              <a:gd name="connsiteY463" fmla="*/ 3142788 h 6858000"/>
              <a:gd name="connsiteX464" fmla="*/ 9790480 w 12192002"/>
              <a:gd name="connsiteY464" fmla="*/ 3078533 h 6858000"/>
              <a:gd name="connsiteX465" fmla="*/ 1238695 w 12192002"/>
              <a:gd name="connsiteY465" fmla="*/ 3076820 h 6858000"/>
              <a:gd name="connsiteX466" fmla="*/ 716371 w 12192002"/>
              <a:gd name="connsiteY466" fmla="*/ 3293249 h 6858000"/>
              <a:gd name="connsiteX467" fmla="*/ 579522 w 12192002"/>
              <a:gd name="connsiteY467" fmla="*/ 3371759 h 6858000"/>
              <a:gd name="connsiteX468" fmla="*/ 600288 w 12192002"/>
              <a:gd name="connsiteY468" fmla="*/ 3365555 h 6858000"/>
              <a:gd name="connsiteX469" fmla="*/ 840692 w 12192002"/>
              <a:gd name="connsiteY469" fmla="*/ 3284921 h 6858000"/>
              <a:gd name="connsiteX470" fmla="*/ 979248 w 12192002"/>
              <a:gd name="connsiteY470" fmla="*/ 3221003 h 6858000"/>
              <a:gd name="connsiteX471" fmla="*/ 1053282 w 12192002"/>
              <a:gd name="connsiteY471" fmla="*/ 3185247 h 6858000"/>
              <a:gd name="connsiteX472" fmla="*/ 1320603 w 12192002"/>
              <a:gd name="connsiteY472" fmla="*/ 3081281 h 6858000"/>
              <a:gd name="connsiteX473" fmla="*/ 1238695 w 12192002"/>
              <a:gd name="connsiteY473" fmla="*/ 3076820 h 6858000"/>
              <a:gd name="connsiteX474" fmla="*/ 5425627 w 12192002"/>
              <a:gd name="connsiteY474" fmla="*/ 2954192 h 6858000"/>
              <a:gd name="connsiteX475" fmla="*/ 5470769 w 12192002"/>
              <a:gd name="connsiteY475" fmla="*/ 3005435 h 6858000"/>
              <a:gd name="connsiteX476" fmla="*/ 5519779 w 12192002"/>
              <a:gd name="connsiteY476" fmla="*/ 4359223 h 6858000"/>
              <a:gd name="connsiteX477" fmla="*/ 5520293 w 12192002"/>
              <a:gd name="connsiteY477" fmla="*/ 4360602 h 6858000"/>
              <a:gd name="connsiteX478" fmla="*/ 5767221 w 12192002"/>
              <a:gd name="connsiteY478" fmla="*/ 4665564 h 6858000"/>
              <a:gd name="connsiteX479" fmla="*/ 6937169 w 12192002"/>
              <a:gd name="connsiteY479" fmla="*/ 4815941 h 6858000"/>
              <a:gd name="connsiteX480" fmla="*/ 6953922 w 12192002"/>
              <a:gd name="connsiteY480" fmla="*/ 4890068 h 6858000"/>
              <a:gd name="connsiteX481" fmla="*/ 6071359 w 12192002"/>
              <a:gd name="connsiteY481" fmla="*/ 4770770 h 6858000"/>
              <a:gd name="connsiteX482" fmla="*/ 6038839 w 12192002"/>
              <a:gd name="connsiteY482" fmla="*/ 4764474 h 6858000"/>
              <a:gd name="connsiteX483" fmla="*/ 6038705 w 12192002"/>
              <a:gd name="connsiteY483" fmla="*/ 4763847 h 6858000"/>
              <a:gd name="connsiteX484" fmla="*/ 6037783 w 12192002"/>
              <a:gd name="connsiteY484" fmla="*/ 4764270 h 6858000"/>
              <a:gd name="connsiteX485" fmla="*/ 6038839 w 12192002"/>
              <a:gd name="connsiteY485" fmla="*/ 4764474 h 6858000"/>
              <a:gd name="connsiteX486" fmla="*/ 6040338 w 12192002"/>
              <a:gd name="connsiteY486" fmla="*/ 4771418 h 6858000"/>
              <a:gd name="connsiteX487" fmla="*/ 6024488 w 12192002"/>
              <a:gd name="connsiteY487" fmla="*/ 4809903 h 6858000"/>
              <a:gd name="connsiteX488" fmla="*/ 5599771 w 12192002"/>
              <a:gd name="connsiteY488" fmla="*/ 5509652 h 6858000"/>
              <a:gd name="connsiteX489" fmla="*/ 5548843 w 12192002"/>
              <a:gd name="connsiteY489" fmla="*/ 5563845 h 6858000"/>
              <a:gd name="connsiteX490" fmla="*/ 5940952 w 12192002"/>
              <a:gd name="connsiteY490" fmla="*/ 6250028 h 6858000"/>
              <a:gd name="connsiteX491" fmla="*/ 6043441 w 12192002"/>
              <a:gd name="connsiteY491" fmla="*/ 6665847 h 6858000"/>
              <a:gd name="connsiteX492" fmla="*/ 6093432 w 12192002"/>
              <a:gd name="connsiteY492" fmla="*/ 6858000 h 6858000"/>
              <a:gd name="connsiteX493" fmla="*/ 6034344 w 12192002"/>
              <a:gd name="connsiteY493" fmla="*/ 6858000 h 6858000"/>
              <a:gd name="connsiteX494" fmla="*/ 6026679 w 12192002"/>
              <a:gd name="connsiteY494" fmla="*/ 6836959 h 6858000"/>
              <a:gd name="connsiteX495" fmla="*/ 5800441 w 12192002"/>
              <a:gd name="connsiteY495" fmla="*/ 6335286 h 6858000"/>
              <a:gd name="connsiteX496" fmla="*/ 5526562 w 12192002"/>
              <a:gd name="connsiteY496" fmla="*/ 5705388 h 6858000"/>
              <a:gd name="connsiteX497" fmla="*/ 5519640 w 12192002"/>
              <a:gd name="connsiteY497" fmla="*/ 5683774 h 6858000"/>
              <a:gd name="connsiteX498" fmla="*/ 5844559 w 12192002"/>
              <a:gd name="connsiteY498" fmla="*/ 6553349 h 6858000"/>
              <a:gd name="connsiteX499" fmla="*/ 5975994 w 12192002"/>
              <a:gd name="connsiteY499" fmla="*/ 6858000 h 6858000"/>
              <a:gd name="connsiteX500" fmla="*/ 5898547 w 12192002"/>
              <a:gd name="connsiteY500" fmla="*/ 6858000 h 6858000"/>
              <a:gd name="connsiteX501" fmla="*/ 5682041 w 12192002"/>
              <a:gd name="connsiteY501" fmla="*/ 6355860 h 6858000"/>
              <a:gd name="connsiteX502" fmla="*/ 5461758 w 12192002"/>
              <a:gd name="connsiteY502" fmla="*/ 5820220 h 6858000"/>
              <a:gd name="connsiteX503" fmla="*/ 5237282 w 12192002"/>
              <a:gd name="connsiteY503" fmla="*/ 6579086 h 6858000"/>
              <a:gd name="connsiteX504" fmla="*/ 5115009 w 12192002"/>
              <a:gd name="connsiteY504" fmla="*/ 6858000 h 6858000"/>
              <a:gd name="connsiteX505" fmla="*/ 5028074 w 12192002"/>
              <a:gd name="connsiteY505" fmla="*/ 6858000 h 6858000"/>
              <a:gd name="connsiteX506" fmla="*/ 5079508 w 12192002"/>
              <a:gd name="connsiteY506" fmla="*/ 6749074 h 6858000"/>
              <a:gd name="connsiteX507" fmla="*/ 5371846 w 12192002"/>
              <a:gd name="connsiteY507" fmla="*/ 5924413 h 6858000"/>
              <a:gd name="connsiteX508" fmla="*/ 5270512 w 12192002"/>
              <a:gd name="connsiteY508" fmla="*/ 6138975 h 6858000"/>
              <a:gd name="connsiteX509" fmla="*/ 5062409 w 12192002"/>
              <a:gd name="connsiteY509" fmla="*/ 6653544 h 6858000"/>
              <a:gd name="connsiteX510" fmla="*/ 5036628 w 12192002"/>
              <a:gd name="connsiteY510" fmla="*/ 6754247 h 6858000"/>
              <a:gd name="connsiteX511" fmla="*/ 5009112 w 12192002"/>
              <a:gd name="connsiteY511" fmla="*/ 6858000 h 6858000"/>
              <a:gd name="connsiteX512" fmla="*/ 4976679 w 12192002"/>
              <a:gd name="connsiteY512" fmla="*/ 6858000 h 6858000"/>
              <a:gd name="connsiteX513" fmla="*/ 5006536 w 12192002"/>
              <a:gd name="connsiteY513" fmla="*/ 6747068 h 6858000"/>
              <a:gd name="connsiteX514" fmla="*/ 5032723 w 12192002"/>
              <a:gd name="connsiteY514" fmla="*/ 6644957 h 6858000"/>
              <a:gd name="connsiteX515" fmla="*/ 5242949 w 12192002"/>
              <a:gd name="connsiteY515" fmla="*/ 6125175 h 6858000"/>
              <a:gd name="connsiteX516" fmla="*/ 5286321 w 12192002"/>
              <a:gd name="connsiteY516" fmla="*/ 6033555 h 6858000"/>
              <a:gd name="connsiteX517" fmla="*/ 5008210 w 12192002"/>
              <a:gd name="connsiteY517" fmla="*/ 6649194 h 6858000"/>
              <a:gd name="connsiteX518" fmla="*/ 4986321 w 12192002"/>
              <a:gd name="connsiteY518" fmla="*/ 6765687 h 6858000"/>
              <a:gd name="connsiteX519" fmla="*/ 4973474 w 12192002"/>
              <a:gd name="connsiteY519" fmla="*/ 6858000 h 6858000"/>
              <a:gd name="connsiteX520" fmla="*/ 4907178 w 12192002"/>
              <a:gd name="connsiteY520" fmla="*/ 6858000 h 6858000"/>
              <a:gd name="connsiteX521" fmla="*/ 4910810 w 12192002"/>
              <a:gd name="connsiteY521" fmla="*/ 6829660 h 6858000"/>
              <a:gd name="connsiteX522" fmla="*/ 4987461 w 12192002"/>
              <a:gd name="connsiteY522" fmla="*/ 6432994 h 6858000"/>
              <a:gd name="connsiteX523" fmla="*/ 5179262 w 12192002"/>
              <a:gd name="connsiteY523" fmla="*/ 6035044 h 6858000"/>
              <a:gd name="connsiteX524" fmla="*/ 4689678 w 12192002"/>
              <a:gd name="connsiteY524" fmla="*/ 6440241 h 6858000"/>
              <a:gd name="connsiteX525" fmla="*/ 4477543 w 12192002"/>
              <a:gd name="connsiteY525" fmla="*/ 6674836 h 6858000"/>
              <a:gd name="connsiteX526" fmla="*/ 4329957 w 12192002"/>
              <a:gd name="connsiteY526" fmla="*/ 6858000 h 6858000"/>
              <a:gd name="connsiteX527" fmla="*/ 4218595 w 12192002"/>
              <a:gd name="connsiteY527" fmla="*/ 6858000 h 6858000"/>
              <a:gd name="connsiteX528" fmla="*/ 4368888 w 12192002"/>
              <a:gd name="connsiteY528" fmla="*/ 6668412 h 6858000"/>
              <a:gd name="connsiteX529" fmla="*/ 4563091 w 12192002"/>
              <a:gd name="connsiteY529" fmla="*/ 6442508 h 6858000"/>
              <a:gd name="connsiteX530" fmla="*/ 5387324 w 12192002"/>
              <a:gd name="connsiteY530" fmla="*/ 5705830 h 6858000"/>
              <a:gd name="connsiteX531" fmla="*/ 5073620 w 12192002"/>
              <a:gd name="connsiteY531" fmla="*/ 5955437 h 6858000"/>
              <a:gd name="connsiteX532" fmla="*/ 4689789 w 12192002"/>
              <a:gd name="connsiteY532" fmla="*/ 6268382 h 6858000"/>
              <a:gd name="connsiteX533" fmla="*/ 4418722 w 12192002"/>
              <a:gd name="connsiteY533" fmla="*/ 6570886 h 6858000"/>
              <a:gd name="connsiteX534" fmla="*/ 4214944 w 12192002"/>
              <a:gd name="connsiteY534" fmla="*/ 6858000 h 6858000"/>
              <a:gd name="connsiteX535" fmla="*/ 4177898 w 12192002"/>
              <a:gd name="connsiteY535" fmla="*/ 6858000 h 6858000"/>
              <a:gd name="connsiteX536" fmla="*/ 4391597 w 12192002"/>
              <a:gd name="connsiteY536" fmla="*/ 6556370 h 6858000"/>
              <a:gd name="connsiteX537" fmla="*/ 4668889 w 12192002"/>
              <a:gd name="connsiteY537" fmla="*/ 6246399 h 6858000"/>
              <a:gd name="connsiteX538" fmla="*/ 5055427 w 12192002"/>
              <a:gd name="connsiteY538" fmla="*/ 5931476 h 6858000"/>
              <a:gd name="connsiteX539" fmla="*/ 5371813 w 12192002"/>
              <a:gd name="connsiteY539" fmla="*/ 5678975 h 6858000"/>
              <a:gd name="connsiteX540" fmla="*/ 4987918 w 12192002"/>
              <a:gd name="connsiteY540" fmla="*/ 5838701 h 6858000"/>
              <a:gd name="connsiteX541" fmla="*/ 4317146 w 12192002"/>
              <a:gd name="connsiteY541" fmla="*/ 6587716 h 6858000"/>
              <a:gd name="connsiteX542" fmla="*/ 4171627 w 12192002"/>
              <a:gd name="connsiteY542" fmla="*/ 6858000 h 6858000"/>
              <a:gd name="connsiteX543" fmla="*/ 4081585 w 12192002"/>
              <a:gd name="connsiteY543" fmla="*/ 6858000 h 6858000"/>
              <a:gd name="connsiteX544" fmla="*/ 4238603 w 12192002"/>
              <a:gd name="connsiteY544" fmla="*/ 6559341 h 6858000"/>
              <a:gd name="connsiteX545" fmla="*/ 4778333 w 12192002"/>
              <a:gd name="connsiteY545" fmla="*/ 5873626 h 6858000"/>
              <a:gd name="connsiteX546" fmla="*/ 5414185 w 12192002"/>
              <a:gd name="connsiteY546" fmla="*/ 5573882 h 6858000"/>
              <a:gd name="connsiteX547" fmla="*/ 5959648 w 12192002"/>
              <a:gd name="connsiteY547" fmla="*/ 4760797 h 6858000"/>
              <a:gd name="connsiteX548" fmla="*/ 5355019 w 12192002"/>
              <a:gd name="connsiteY548" fmla="*/ 4734672 h 6858000"/>
              <a:gd name="connsiteX549" fmla="*/ 5083565 w 12192002"/>
              <a:gd name="connsiteY549" fmla="*/ 5179121 h 6858000"/>
              <a:gd name="connsiteX550" fmla="*/ 4713577 w 12192002"/>
              <a:gd name="connsiteY550" fmla="*/ 5616803 h 6858000"/>
              <a:gd name="connsiteX551" fmla="*/ 3989559 w 12192002"/>
              <a:gd name="connsiteY551" fmla="*/ 6145945 h 6858000"/>
              <a:gd name="connsiteX552" fmla="*/ 3939824 w 12192002"/>
              <a:gd name="connsiteY552" fmla="*/ 6066900 h 6858000"/>
              <a:gd name="connsiteX553" fmla="*/ 4584537 w 12192002"/>
              <a:gd name="connsiteY553" fmla="*/ 5324826 h 6858000"/>
              <a:gd name="connsiteX554" fmla="*/ 5037105 w 12192002"/>
              <a:gd name="connsiteY554" fmla="*/ 5088765 h 6858000"/>
              <a:gd name="connsiteX555" fmla="*/ 5039930 w 12192002"/>
              <a:gd name="connsiteY555" fmla="*/ 5089585 h 6858000"/>
              <a:gd name="connsiteX556" fmla="*/ 5263764 w 12192002"/>
              <a:gd name="connsiteY556" fmla="*/ 4735525 h 6858000"/>
              <a:gd name="connsiteX557" fmla="*/ 4086300 w 12192002"/>
              <a:gd name="connsiteY557" fmla="*/ 4884599 h 6858000"/>
              <a:gd name="connsiteX558" fmla="*/ 4085485 w 12192002"/>
              <a:gd name="connsiteY558" fmla="*/ 4899070 h 6858000"/>
              <a:gd name="connsiteX559" fmla="*/ 3871915 w 12192002"/>
              <a:gd name="connsiteY559" fmla="*/ 5253645 h 6858000"/>
              <a:gd name="connsiteX560" fmla="*/ 3799374 w 12192002"/>
              <a:gd name="connsiteY560" fmla="*/ 5466127 h 6858000"/>
              <a:gd name="connsiteX561" fmla="*/ 3498850 w 12192002"/>
              <a:gd name="connsiteY561" fmla="*/ 6661888 h 6858000"/>
              <a:gd name="connsiteX562" fmla="*/ 3399216 w 12192002"/>
              <a:gd name="connsiteY562" fmla="*/ 6858000 h 6858000"/>
              <a:gd name="connsiteX563" fmla="*/ 3303688 w 12192002"/>
              <a:gd name="connsiteY563" fmla="*/ 6858000 h 6858000"/>
              <a:gd name="connsiteX564" fmla="*/ 3391774 w 12192002"/>
              <a:gd name="connsiteY564" fmla="*/ 6697181 h 6858000"/>
              <a:gd name="connsiteX565" fmla="*/ 3735540 w 12192002"/>
              <a:gd name="connsiteY565" fmla="*/ 5546923 h 6858000"/>
              <a:gd name="connsiteX566" fmla="*/ 3729438 w 12192002"/>
              <a:gd name="connsiteY566" fmla="*/ 5569058 h 6858000"/>
              <a:gd name="connsiteX567" fmla="*/ 3707782 w 12192002"/>
              <a:gd name="connsiteY567" fmla="*/ 5644908 h 6858000"/>
              <a:gd name="connsiteX568" fmla="*/ 3583827 w 12192002"/>
              <a:gd name="connsiteY568" fmla="*/ 6039215 h 6858000"/>
              <a:gd name="connsiteX569" fmla="*/ 3547861 w 12192002"/>
              <a:gd name="connsiteY569" fmla="*/ 6129609 h 6858000"/>
              <a:gd name="connsiteX570" fmla="*/ 3490905 w 12192002"/>
              <a:gd name="connsiteY570" fmla="*/ 6277660 h 6858000"/>
              <a:gd name="connsiteX571" fmla="*/ 3455859 w 12192002"/>
              <a:gd name="connsiteY571" fmla="*/ 6391301 h 6858000"/>
              <a:gd name="connsiteX572" fmla="*/ 3429112 w 12192002"/>
              <a:gd name="connsiteY572" fmla="*/ 6479469 h 6858000"/>
              <a:gd name="connsiteX573" fmla="*/ 3304862 w 12192002"/>
              <a:gd name="connsiteY573" fmla="*/ 6796476 h 6858000"/>
              <a:gd name="connsiteX574" fmla="*/ 3276071 w 12192002"/>
              <a:gd name="connsiteY574" fmla="*/ 6858000 h 6858000"/>
              <a:gd name="connsiteX575" fmla="*/ 3240805 w 12192002"/>
              <a:gd name="connsiteY575" fmla="*/ 6858000 h 6858000"/>
              <a:gd name="connsiteX576" fmla="*/ 3275917 w 12192002"/>
              <a:gd name="connsiteY576" fmla="*/ 6783192 h 6858000"/>
              <a:gd name="connsiteX577" fmla="*/ 3399358 w 12192002"/>
              <a:gd name="connsiteY577" fmla="*/ 6469011 h 6858000"/>
              <a:gd name="connsiteX578" fmla="*/ 3425650 w 12192002"/>
              <a:gd name="connsiteY578" fmla="*/ 6381333 h 6858000"/>
              <a:gd name="connsiteX579" fmla="*/ 3460661 w 12192002"/>
              <a:gd name="connsiteY579" fmla="*/ 6266763 h 6858000"/>
              <a:gd name="connsiteX580" fmla="*/ 3518021 w 12192002"/>
              <a:gd name="connsiteY580" fmla="*/ 6117298 h 6858000"/>
              <a:gd name="connsiteX581" fmla="*/ 3554035 w 12192002"/>
              <a:gd name="connsiteY581" fmla="*/ 6027832 h 6858000"/>
              <a:gd name="connsiteX582" fmla="*/ 3677174 w 12192002"/>
              <a:gd name="connsiteY582" fmla="*/ 5636351 h 6858000"/>
              <a:gd name="connsiteX583" fmla="*/ 3698819 w 12192002"/>
              <a:gd name="connsiteY583" fmla="*/ 5560503 h 6858000"/>
              <a:gd name="connsiteX584" fmla="*/ 3702094 w 12192002"/>
              <a:gd name="connsiteY584" fmla="*/ 5549194 h 6858000"/>
              <a:gd name="connsiteX585" fmla="*/ 3398355 w 12192002"/>
              <a:gd name="connsiteY585" fmla="*/ 6094603 h 6858000"/>
              <a:gd name="connsiteX586" fmla="*/ 3193941 w 12192002"/>
              <a:gd name="connsiteY586" fmla="*/ 6798775 h 6858000"/>
              <a:gd name="connsiteX587" fmla="*/ 3184140 w 12192002"/>
              <a:gd name="connsiteY587" fmla="*/ 6858000 h 6858000"/>
              <a:gd name="connsiteX588" fmla="*/ 3099978 w 12192002"/>
              <a:gd name="connsiteY588" fmla="*/ 6858000 h 6858000"/>
              <a:gd name="connsiteX589" fmla="*/ 3101556 w 12192002"/>
              <a:gd name="connsiteY589" fmla="*/ 6843337 h 6858000"/>
              <a:gd name="connsiteX590" fmla="*/ 3370162 w 12192002"/>
              <a:gd name="connsiteY590" fmla="*/ 5785550 h 6858000"/>
              <a:gd name="connsiteX591" fmla="*/ 3746477 w 12192002"/>
              <a:gd name="connsiteY591" fmla="*/ 5377889 h 6858000"/>
              <a:gd name="connsiteX592" fmla="*/ 3863399 w 12192002"/>
              <a:gd name="connsiteY592" fmla="*/ 5087257 h 6858000"/>
              <a:gd name="connsiteX593" fmla="*/ 3968712 w 12192002"/>
              <a:gd name="connsiteY593" fmla="*/ 4913989 h 6858000"/>
              <a:gd name="connsiteX594" fmla="*/ 2792390 w 12192002"/>
              <a:gd name="connsiteY594" fmla="*/ 5382974 h 6858000"/>
              <a:gd name="connsiteX595" fmla="*/ 2714982 w 12192002"/>
              <a:gd name="connsiteY595" fmla="*/ 5427051 h 6858000"/>
              <a:gd name="connsiteX596" fmla="*/ 2813361 w 12192002"/>
              <a:gd name="connsiteY596" fmla="*/ 6023912 h 6858000"/>
              <a:gd name="connsiteX597" fmla="*/ 2688430 w 12192002"/>
              <a:gd name="connsiteY597" fmla="*/ 6801564 h 6858000"/>
              <a:gd name="connsiteX598" fmla="*/ 2629626 w 12192002"/>
              <a:gd name="connsiteY598" fmla="*/ 6763394 h 6858000"/>
              <a:gd name="connsiteX599" fmla="*/ 2565328 w 12192002"/>
              <a:gd name="connsiteY599" fmla="*/ 5516399 h 6858000"/>
              <a:gd name="connsiteX600" fmla="*/ 1922999 w 12192002"/>
              <a:gd name="connsiteY600" fmla="*/ 5980343 h 6858000"/>
              <a:gd name="connsiteX601" fmla="*/ 1950261 w 12192002"/>
              <a:gd name="connsiteY601" fmla="*/ 6405858 h 6858000"/>
              <a:gd name="connsiteX602" fmla="*/ 2365554 w 12192002"/>
              <a:gd name="connsiteY602" fmla="*/ 6759107 h 6858000"/>
              <a:gd name="connsiteX603" fmla="*/ 2424142 w 12192002"/>
              <a:gd name="connsiteY603" fmla="*/ 6858000 h 6858000"/>
              <a:gd name="connsiteX604" fmla="*/ 2395994 w 12192002"/>
              <a:gd name="connsiteY604" fmla="*/ 6858000 h 6858000"/>
              <a:gd name="connsiteX605" fmla="*/ 2392863 w 12192002"/>
              <a:gd name="connsiteY605" fmla="*/ 6852964 h 6858000"/>
              <a:gd name="connsiteX606" fmla="*/ 2017589 w 12192002"/>
              <a:gd name="connsiteY606" fmla="*/ 6493982 h 6858000"/>
              <a:gd name="connsiteX607" fmla="*/ 2147336 w 12192002"/>
              <a:gd name="connsiteY607" fmla="*/ 6594052 h 6858000"/>
              <a:gd name="connsiteX608" fmla="*/ 2207047 w 12192002"/>
              <a:gd name="connsiteY608" fmla="*/ 6654540 h 6858000"/>
              <a:gd name="connsiteX609" fmla="*/ 2299106 w 12192002"/>
              <a:gd name="connsiteY609" fmla="*/ 6778931 h 6858000"/>
              <a:gd name="connsiteX610" fmla="*/ 2314430 w 12192002"/>
              <a:gd name="connsiteY610" fmla="*/ 6801144 h 6858000"/>
              <a:gd name="connsiteX611" fmla="*/ 2352406 w 12192002"/>
              <a:gd name="connsiteY611" fmla="*/ 6858000 h 6858000"/>
              <a:gd name="connsiteX612" fmla="*/ 2314492 w 12192002"/>
              <a:gd name="connsiteY612" fmla="*/ 6858000 h 6858000"/>
              <a:gd name="connsiteX613" fmla="*/ 2288095 w 12192002"/>
              <a:gd name="connsiteY613" fmla="*/ 6818030 h 6858000"/>
              <a:gd name="connsiteX614" fmla="*/ 2272768 w 12192002"/>
              <a:gd name="connsiteY614" fmla="*/ 6795822 h 6858000"/>
              <a:gd name="connsiteX615" fmla="*/ 2182715 w 12192002"/>
              <a:gd name="connsiteY615" fmla="*/ 6675071 h 6858000"/>
              <a:gd name="connsiteX616" fmla="*/ 2032061 w 12192002"/>
              <a:gd name="connsiteY616" fmla="*/ 6541380 h 6858000"/>
              <a:gd name="connsiteX617" fmla="*/ 2257220 w 12192002"/>
              <a:gd name="connsiteY617" fmla="*/ 6826257 h 6858000"/>
              <a:gd name="connsiteX618" fmla="*/ 2281324 w 12192002"/>
              <a:gd name="connsiteY618" fmla="*/ 6858000 h 6858000"/>
              <a:gd name="connsiteX619" fmla="*/ 2242860 w 12192002"/>
              <a:gd name="connsiteY619" fmla="*/ 6858000 h 6858000"/>
              <a:gd name="connsiteX620" fmla="*/ 2232818 w 12192002"/>
              <a:gd name="connsiteY620" fmla="*/ 6844926 h 6858000"/>
              <a:gd name="connsiteX621" fmla="*/ 1990172 w 12192002"/>
              <a:gd name="connsiteY621" fmla="*/ 6542121 h 6858000"/>
              <a:gd name="connsiteX622" fmla="*/ 2124090 w 12192002"/>
              <a:gd name="connsiteY622" fmla="*/ 6761017 h 6858000"/>
              <a:gd name="connsiteX623" fmla="*/ 2200380 w 12192002"/>
              <a:gd name="connsiteY623" fmla="*/ 6858000 h 6858000"/>
              <a:gd name="connsiteX624" fmla="*/ 2147507 w 12192002"/>
              <a:gd name="connsiteY624" fmla="*/ 6858000 h 6858000"/>
              <a:gd name="connsiteX625" fmla="*/ 2070668 w 12192002"/>
              <a:gd name="connsiteY625" fmla="*/ 6761520 h 6858000"/>
              <a:gd name="connsiteX626" fmla="*/ 1975142 w 12192002"/>
              <a:gd name="connsiteY626" fmla="*/ 6585570 h 6858000"/>
              <a:gd name="connsiteX627" fmla="*/ 2050035 w 12192002"/>
              <a:gd name="connsiteY627" fmla="*/ 6813345 h 6858000"/>
              <a:gd name="connsiteX628" fmla="*/ 2063025 w 12192002"/>
              <a:gd name="connsiteY628" fmla="*/ 6858000 h 6858000"/>
              <a:gd name="connsiteX629" fmla="*/ 2021675 w 12192002"/>
              <a:gd name="connsiteY629" fmla="*/ 6858000 h 6858000"/>
              <a:gd name="connsiteX630" fmla="*/ 2019308 w 12192002"/>
              <a:gd name="connsiteY630" fmla="*/ 6847118 h 6858000"/>
              <a:gd name="connsiteX631" fmla="*/ 1938835 w 12192002"/>
              <a:gd name="connsiteY631" fmla="*/ 6551160 h 6858000"/>
              <a:gd name="connsiteX632" fmla="*/ 1953230 w 12192002"/>
              <a:gd name="connsiteY632" fmla="*/ 6759699 h 6858000"/>
              <a:gd name="connsiteX633" fmla="*/ 1956763 w 12192002"/>
              <a:gd name="connsiteY633" fmla="*/ 6778191 h 6858000"/>
              <a:gd name="connsiteX634" fmla="*/ 1967925 w 12192002"/>
              <a:gd name="connsiteY634" fmla="*/ 6858000 h 6858000"/>
              <a:gd name="connsiteX635" fmla="*/ 1936622 w 12192002"/>
              <a:gd name="connsiteY635" fmla="*/ 6858000 h 6858000"/>
              <a:gd name="connsiteX636" fmla="*/ 1926261 w 12192002"/>
              <a:gd name="connsiteY636" fmla="*/ 6784064 h 6858000"/>
              <a:gd name="connsiteX637" fmla="*/ 1922724 w 12192002"/>
              <a:gd name="connsiteY637" fmla="*/ 6765577 h 6858000"/>
              <a:gd name="connsiteX638" fmla="*/ 1904650 w 12192002"/>
              <a:gd name="connsiteY638" fmla="*/ 6639616 h 6858000"/>
              <a:gd name="connsiteX639" fmla="*/ 1885273 w 12192002"/>
              <a:gd name="connsiteY639" fmla="*/ 6858000 h 6858000"/>
              <a:gd name="connsiteX640" fmla="*/ 1854363 w 12192002"/>
              <a:gd name="connsiteY640" fmla="*/ 6858000 h 6858000"/>
              <a:gd name="connsiteX641" fmla="*/ 1880391 w 12192002"/>
              <a:gd name="connsiteY641" fmla="*/ 6603796 h 6858000"/>
              <a:gd name="connsiteX642" fmla="*/ 1818273 w 12192002"/>
              <a:gd name="connsiteY642" fmla="*/ 6715729 h 6858000"/>
              <a:gd name="connsiteX643" fmla="*/ 1794691 w 12192002"/>
              <a:gd name="connsiteY643" fmla="*/ 6843239 h 6858000"/>
              <a:gd name="connsiteX644" fmla="*/ 1794914 w 12192002"/>
              <a:gd name="connsiteY644" fmla="*/ 6858000 h 6858000"/>
              <a:gd name="connsiteX645" fmla="*/ 1746128 w 12192002"/>
              <a:gd name="connsiteY645" fmla="*/ 6858000 h 6858000"/>
              <a:gd name="connsiteX646" fmla="*/ 1753934 w 12192002"/>
              <a:gd name="connsiteY646" fmla="*/ 6724796 h 6858000"/>
              <a:gd name="connsiteX647" fmla="*/ 1792053 w 12192002"/>
              <a:gd name="connsiteY647" fmla="*/ 6572396 h 6858000"/>
              <a:gd name="connsiteX648" fmla="*/ 1862248 w 12192002"/>
              <a:gd name="connsiteY648" fmla="*/ 6266397 h 6858000"/>
              <a:gd name="connsiteX649" fmla="*/ 1862250 w 12192002"/>
              <a:gd name="connsiteY649" fmla="*/ 6033531 h 6858000"/>
              <a:gd name="connsiteX650" fmla="*/ 1211999 w 12192002"/>
              <a:gd name="connsiteY650" fmla="*/ 6683610 h 6858000"/>
              <a:gd name="connsiteX651" fmla="*/ 1213266 w 12192002"/>
              <a:gd name="connsiteY651" fmla="*/ 6691947 h 6858000"/>
              <a:gd name="connsiteX652" fmla="*/ 1203370 w 12192002"/>
              <a:gd name="connsiteY652" fmla="*/ 6850676 h 6858000"/>
              <a:gd name="connsiteX653" fmla="*/ 1203671 w 12192002"/>
              <a:gd name="connsiteY653" fmla="*/ 6858000 h 6858000"/>
              <a:gd name="connsiteX654" fmla="*/ 1143180 w 12192002"/>
              <a:gd name="connsiteY654" fmla="*/ 6858000 h 6858000"/>
              <a:gd name="connsiteX655" fmla="*/ 1142176 w 12192002"/>
              <a:gd name="connsiteY655" fmla="*/ 6766045 h 6858000"/>
              <a:gd name="connsiteX656" fmla="*/ 1067484 w 12192002"/>
              <a:gd name="connsiteY656" fmla="*/ 6858000 h 6858000"/>
              <a:gd name="connsiteX657" fmla="*/ 953928 w 12192002"/>
              <a:gd name="connsiteY657" fmla="*/ 6858000 h 6858000"/>
              <a:gd name="connsiteX658" fmla="*/ 959715 w 12192002"/>
              <a:gd name="connsiteY658" fmla="*/ 6850185 h 6858000"/>
              <a:gd name="connsiteX659" fmla="*/ 1483788 w 12192002"/>
              <a:gd name="connsiteY659" fmla="*/ 6259174 h 6858000"/>
              <a:gd name="connsiteX660" fmla="*/ 1100671 w 12192002"/>
              <a:gd name="connsiteY660" fmla="*/ 6252137 h 6858000"/>
              <a:gd name="connsiteX661" fmla="*/ 1090144 w 12192002"/>
              <a:gd name="connsiteY661" fmla="*/ 6256748 h 6858000"/>
              <a:gd name="connsiteX662" fmla="*/ 1095872 w 12192002"/>
              <a:gd name="connsiteY662" fmla="*/ 6271892 h 6858000"/>
              <a:gd name="connsiteX663" fmla="*/ 262785 w 12192002"/>
              <a:gd name="connsiteY663" fmla="*/ 6845450 h 6858000"/>
              <a:gd name="connsiteX664" fmla="*/ 209968 w 12192002"/>
              <a:gd name="connsiteY664" fmla="*/ 6770713 h 6858000"/>
              <a:gd name="connsiteX665" fmla="*/ 873460 w 12192002"/>
              <a:gd name="connsiteY665" fmla="*/ 6253768 h 6858000"/>
              <a:gd name="connsiteX666" fmla="*/ 192686 w 12192002"/>
              <a:gd name="connsiteY666" fmla="*/ 5849257 h 6858000"/>
              <a:gd name="connsiteX667" fmla="*/ 4696 w 12192002"/>
              <a:gd name="connsiteY667" fmla="*/ 5697668 h 6858000"/>
              <a:gd name="connsiteX668" fmla="*/ 0 w 12192002"/>
              <a:gd name="connsiteY668" fmla="*/ 5689984 h 6858000"/>
              <a:gd name="connsiteX669" fmla="*/ 0 w 12192002"/>
              <a:gd name="connsiteY669" fmla="*/ 5513472 h 6858000"/>
              <a:gd name="connsiteX670" fmla="*/ 174101 w 12192002"/>
              <a:gd name="connsiteY670" fmla="*/ 5620277 h 6858000"/>
              <a:gd name="connsiteX671" fmla="*/ 891800 w 12192002"/>
              <a:gd name="connsiteY671" fmla="*/ 6036935 h 6858000"/>
              <a:gd name="connsiteX672" fmla="*/ 1072219 w 12192002"/>
              <a:gd name="connsiteY672" fmla="*/ 6169443 h 6858000"/>
              <a:gd name="connsiteX673" fmla="*/ 1074117 w 12192002"/>
              <a:gd name="connsiteY673" fmla="*/ 6170301 h 6858000"/>
              <a:gd name="connsiteX674" fmla="*/ 1083114 w 12192002"/>
              <a:gd name="connsiteY674" fmla="*/ 6174131 h 6858000"/>
              <a:gd name="connsiteX675" fmla="*/ 1543010 w 12192002"/>
              <a:gd name="connsiteY675" fmla="*/ 6191140 h 6858000"/>
              <a:gd name="connsiteX676" fmla="*/ 1551080 w 12192002"/>
              <a:gd name="connsiteY676" fmla="*/ 6195006 h 6858000"/>
              <a:gd name="connsiteX677" fmla="*/ 2345443 w 12192002"/>
              <a:gd name="connsiteY677" fmla="*/ 5549882 h 6858000"/>
              <a:gd name="connsiteX678" fmla="*/ 1721499 w 12192002"/>
              <a:gd name="connsiteY678" fmla="*/ 5599969 h 6858000"/>
              <a:gd name="connsiteX679" fmla="*/ 767716 w 12192002"/>
              <a:gd name="connsiteY679" fmla="*/ 5472768 h 6858000"/>
              <a:gd name="connsiteX680" fmla="*/ 722147 w 12192002"/>
              <a:gd name="connsiteY680" fmla="*/ 5393091 h 6858000"/>
              <a:gd name="connsiteX681" fmla="*/ 1485552 w 12192002"/>
              <a:gd name="connsiteY681" fmla="*/ 5313202 h 6858000"/>
              <a:gd name="connsiteX682" fmla="*/ 2143004 w 12192002"/>
              <a:gd name="connsiteY682" fmla="*/ 5402420 h 6858000"/>
              <a:gd name="connsiteX683" fmla="*/ 1933391 w 12192002"/>
              <a:gd name="connsiteY683" fmla="*/ 5156971 h 6858000"/>
              <a:gd name="connsiteX684" fmla="*/ 1827118 w 12192002"/>
              <a:gd name="connsiteY684" fmla="*/ 4968410 h 6858000"/>
              <a:gd name="connsiteX685" fmla="*/ 1837349 w 12192002"/>
              <a:gd name="connsiteY685" fmla="*/ 4956357 h 6858000"/>
              <a:gd name="connsiteX686" fmla="*/ 2162835 w 12192002"/>
              <a:gd name="connsiteY686" fmla="*/ 5187853 h 6858000"/>
              <a:gd name="connsiteX687" fmla="*/ 2257167 w 12192002"/>
              <a:gd name="connsiteY687" fmla="*/ 5462123 h 6858000"/>
              <a:gd name="connsiteX688" fmla="*/ 2261598 w 12192002"/>
              <a:gd name="connsiteY688" fmla="*/ 5467998 h 6858000"/>
              <a:gd name="connsiteX689" fmla="*/ 2437177 w 12192002"/>
              <a:gd name="connsiteY689" fmla="*/ 5479608 h 6858000"/>
              <a:gd name="connsiteX690" fmla="*/ 2445247 w 12192002"/>
              <a:gd name="connsiteY690" fmla="*/ 5483476 h 6858000"/>
              <a:gd name="connsiteX691" fmla="*/ 2743626 w 12192002"/>
              <a:gd name="connsiteY691" fmla="*/ 5304819 h 6858000"/>
              <a:gd name="connsiteX692" fmla="*/ 3048102 w 12192002"/>
              <a:gd name="connsiteY692" fmla="*/ 5150595 h 6858000"/>
              <a:gd name="connsiteX693" fmla="*/ 1799414 w 12192002"/>
              <a:gd name="connsiteY693" fmla="*/ 4694732 h 6858000"/>
              <a:gd name="connsiteX694" fmla="*/ 1771735 w 12192002"/>
              <a:gd name="connsiteY694" fmla="*/ 4619929 h 6858000"/>
              <a:gd name="connsiteX695" fmla="*/ 3104273 w 12192002"/>
              <a:gd name="connsiteY695" fmla="*/ 5076159 h 6858000"/>
              <a:gd name="connsiteX696" fmla="*/ 3113245 w 12192002"/>
              <a:gd name="connsiteY696" fmla="*/ 5090705 h 6858000"/>
              <a:gd name="connsiteX697" fmla="*/ 3126294 w 12192002"/>
              <a:gd name="connsiteY697" fmla="*/ 5114400 h 6858000"/>
              <a:gd name="connsiteX698" fmla="*/ 3937433 w 12192002"/>
              <a:gd name="connsiteY698" fmla="*/ 4830473 h 6858000"/>
              <a:gd name="connsiteX699" fmla="*/ 3590475 w 12192002"/>
              <a:gd name="connsiteY699" fmla="*/ 4597974 h 6858000"/>
              <a:gd name="connsiteX700" fmla="*/ 3100264 w 12192002"/>
              <a:gd name="connsiteY700" fmla="*/ 4579845 h 6858000"/>
              <a:gd name="connsiteX701" fmla="*/ 2183576 w 12192002"/>
              <a:gd name="connsiteY701" fmla="*/ 4227150 h 6858000"/>
              <a:gd name="connsiteX702" fmla="*/ 2151029 w 12192002"/>
              <a:gd name="connsiteY702" fmla="*/ 4146947 h 6858000"/>
              <a:gd name="connsiteX703" fmla="*/ 3563434 w 12192002"/>
              <a:gd name="connsiteY703" fmla="*/ 4469115 h 6858000"/>
              <a:gd name="connsiteX704" fmla="*/ 3177952 w 12192002"/>
              <a:gd name="connsiteY704" fmla="*/ 3657386 h 6858000"/>
              <a:gd name="connsiteX705" fmla="*/ 3189263 w 12192002"/>
              <a:gd name="connsiteY705" fmla="*/ 3625726 h 6858000"/>
              <a:gd name="connsiteX706" fmla="*/ 3560912 w 12192002"/>
              <a:gd name="connsiteY706" fmla="*/ 4079863 h 6858000"/>
              <a:gd name="connsiteX707" fmla="*/ 3626636 w 12192002"/>
              <a:gd name="connsiteY707" fmla="*/ 4512230 h 6858000"/>
              <a:gd name="connsiteX708" fmla="*/ 3653088 w 12192002"/>
              <a:gd name="connsiteY708" fmla="*/ 4521417 h 6858000"/>
              <a:gd name="connsiteX709" fmla="*/ 3988128 w 12192002"/>
              <a:gd name="connsiteY709" fmla="*/ 4817267 h 6858000"/>
              <a:gd name="connsiteX710" fmla="*/ 4830582 w 12192002"/>
              <a:gd name="connsiteY710" fmla="*/ 4676000 h 6858000"/>
              <a:gd name="connsiteX711" fmla="*/ 4830100 w 12192002"/>
              <a:gd name="connsiteY711" fmla="*/ 4675554 h 6858000"/>
              <a:gd name="connsiteX712" fmla="*/ 4036318 w 12192002"/>
              <a:gd name="connsiteY712" fmla="*/ 4147013 h 6858000"/>
              <a:gd name="connsiteX713" fmla="*/ 3432098 w 12192002"/>
              <a:gd name="connsiteY713" fmla="*/ 3537312 h 6858000"/>
              <a:gd name="connsiteX714" fmla="*/ 3446761 w 12192002"/>
              <a:gd name="connsiteY714" fmla="*/ 3461278 h 6858000"/>
              <a:gd name="connsiteX715" fmla="*/ 4419733 w 12192002"/>
              <a:gd name="connsiteY715" fmla="*/ 3963555 h 6858000"/>
              <a:gd name="connsiteX716" fmla="*/ 4781371 w 12192002"/>
              <a:gd name="connsiteY716" fmla="*/ 4458604 h 6858000"/>
              <a:gd name="connsiteX717" fmla="*/ 4780440 w 12192002"/>
              <a:gd name="connsiteY717" fmla="*/ 4470290 h 6858000"/>
              <a:gd name="connsiteX718" fmla="*/ 4898954 w 12192002"/>
              <a:gd name="connsiteY718" fmla="*/ 4662092 h 6858000"/>
              <a:gd name="connsiteX719" fmla="*/ 4900699 w 12192002"/>
              <a:gd name="connsiteY719" fmla="*/ 4670867 h 6858000"/>
              <a:gd name="connsiteX720" fmla="*/ 5714511 w 12192002"/>
              <a:gd name="connsiteY720" fmla="*/ 4663483 h 6858000"/>
              <a:gd name="connsiteX721" fmla="*/ 5464793 w 12192002"/>
              <a:gd name="connsiteY721" fmla="*/ 4393556 h 6858000"/>
              <a:gd name="connsiteX722" fmla="*/ 5461897 w 12192002"/>
              <a:gd name="connsiteY722" fmla="*/ 4390879 h 6858000"/>
              <a:gd name="connsiteX723" fmla="*/ 4294126 w 12192002"/>
              <a:gd name="connsiteY723" fmla="*/ 3303048 h 6858000"/>
              <a:gd name="connsiteX724" fmla="*/ 4305321 w 12192002"/>
              <a:gd name="connsiteY724" fmla="*/ 3256953 h 6858000"/>
              <a:gd name="connsiteX725" fmla="*/ 4949299 w 12192002"/>
              <a:gd name="connsiteY725" fmla="*/ 3766336 h 6858000"/>
              <a:gd name="connsiteX726" fmla="*/ 5291452 w 12192002"/>
              <a:gd name="connsiteY726" fmla="*/ 4076801 h 6858000"/>
              <a:gd name="connsiteX727" fmla="*/ 5434998 w 12192002"/>
              <a:gd name="connsiteY727" fmla="*/ 4254100 h 6858000"/>
              <a:gd name="connsiteX728" fmla="*/ 5351015 w 12192002"/>
              <a:gd name="connsiteY728" fmla="*/ 3760989 h 6858000"/>
              <a:gd name="connsiteX729" fmla="*/ 5413780 w 12192002"/>
              <a:gd name="connsiteY729" fmla="*/ 2966265 h 6858000"/>
              <a:gd name="connsiteX730" fmla="*/ 5425627 w 12192002"/>
              <a:gd name="connsiteY730" fmla="*/ 2954192 h 6858000"/>
              <a:gd name="connsiteX731" fmla="*/ 8380397 w 12192002"/>
              <a:gd name="connsiteY731" fmla="*/ 2896659 h 6858000"/>
              <a:gd name="connsiteX732" fmla="*/ 8634801 w 12192002"/>
              <a:gd name="connsiteY732" fmla="*/ 3304169 h 6858000"/>
              <a:gd name="connsiteX733" fmla="*/ 8971448 w 12192002"/>
              <a:gd name="connsiteY733" fmla="*/ 3675946 h 6858000"/>
              <a:gd name="connsiteX734" fmla="*/ 8820691 w 12192002"/>
              <a:gd name="connsiteY734" fmla="*/ 3486482 h 6858000"/>
              <a:gd name="connsiteX735" fmla="*/ 8807612 w 12192002"/>
              <a:gd name="connsiteY735" fmla="*/ 3467256 h 6858000"/>
              <a:gd name="connsiteX736" fmla="*/ 8556796 w 12192002"/>
              <a:gd name="connsiteY736" fmla="*/ 3116474 h 6858000"/>
              <a:gd name="connsiteX737" fmla="*/ 8427018 w 12192002"/>
              <a:gd name="connsiteY737" fmla="*/ 2948853 h 6858000"/>
              <a:gd name="connsiteX738" fmla="*/ 8380397 w 12192002"/>
              <a:gd name="connsiteY738" fmla="*/ 2896659 h 6858000"/>
              <a:gd name="connsiteX739" fmla="*/ 9831020 w 12192002"/>
              <a:gd name="connsiteY739" fmla="*/ 2871730 h 6858000"/>
              <a:gd name="connsiteX740" fmla="*/ 9827707 w 12192002"/>
              <a:gd name="connsiteY740" fmla="*/ 2915231 h 6858000"/>
              <a:gd name="connsiteX741" fmla="*/ 9820699 w 12192002"/>
              <a:gd name="connsiteY741" fmla="*/ 3051540 h 6858000"/>
              <a:gd name="connsiteX742" fmla="*/ 9822525 w 12192002"/>
              <a:gd name="connsiteY742" fmla="*/ 3140814 h 6858000"/>
              <a:gd name="connsiteX743" fmla="*/ 9824704 w 12192002"/>
              <a:gd name="connsiteY743" fmla="*/ 3230628 h 6858000"/>
              <a:gd name="connsiteX744" fmla="*/ 9793821 w 12192002"/>
              <a:gd name="connsiteY744" fmla="*/ 3531652 h 6858000"/>
              <a:gd name="connsiteX745" fmla="*/ 9767436 w 12192002"/>
              <a:gd name="connsiteY745" fmla="*/ 3750864 h 6858000"/>
              <a:gd name="connsiteX746" fmla="*/ 9814477 w 12192002"/>
              <a:gd name="connsiteY746" fmla="*/ 3662531 h 6858000"/>
              <a:gd name="connsiteX747" fmla="*/ 9831020 w 12192002"/>
              <a:gd name="connsiteY747" fmla="*/ 2871730 h 6858000"/>
              <a:gd name="connsiteX748" fmla="*/ 8380521 w 12192002"/>
              <a:gd name="connsiteY748" fmla="*/ 2850596 h 6858000"/>
              <a:gd name="connsiteX749" fmla="*/ 8451446 w 12192002"/>
              <a:gd name="connsiteY749" fmla="*/ 2928627 h 6858000"/>
              <a:gd name="connsiteX750" fmla="*/ 8582269 w 12192002"/>
              <a:gd name="connsiteY750" fmla="*/ 3097880 h 6858000"/>
              <a:gd name="connsiteX751" fmla="*/ 8833783 w 12192002"/>
              <a:gd name="connsiteY751" fmla="*/ 3449753 h 6858000"/>
              <a:gd name="connsiteX752" fmla="*/ 8846863 w 12192002"/>
              <a:gd name="connsiteY752" fmla="*/ 3468981 h 6858000"/>
              <a:gd name="connsiteX753" fmla="*/ 8960046 w 12192002"/>
              <a:gd name="connsiteY753" fmla="*/ 3620389 h 6858000"/>
              <a:gd name="connsiteX754" fmla="*/ 8380521 w 12192002"/>
              <a:gd name="connsiteY754" fmla="*/ 2850596 h 6858000"/>
              <a:gd name="connsiteX755" fmla="*/ 9854151 w 12192002"/>
              <a:gd name="connsiteY755" fmla="*/ 2642862 h 6858000"/>
              <a:gd name="connsiteX756" fmla="*/ 9871341 w 12192002"/>
              <a:gd name="connsiteY756" fmla="*/ 2659697 h 6858000"/>
              <a:gd name="connsiteX757" fmla="*/ 9966678 w 12192002"/>
              <a:gd name="connsiteY757" fmla="*/ 3423399 h 6858000"/>
              <a:gd name="connsiteX758" fmla="*/ 9880832 w 12192002"/>
              <a:gd name="connsiteY758" fmla="*/ 3700562 h 6858000"/>
              <a:gd name="connsiteX759" fmla="*/ 9896024 w 12192002"/>
              <a:gd name="connsiteY759" fmla="*/ 4178295 h 6858000"/>
              <a:gd name="connsiteX760" fmla="*/ 10395379 w 12192002"/>
              <a:gd name="connsiteY760" fmla="*/ 4531843 h 6858000"/>
              <a:gd name="connsiteX761" fmla="*/ 10225980 w 12192002"/>
              <a:gd name="connsiteY761" fmla="*/ 3561061 h 6858000"/>
              <a:gd name="connsiteX762" fmla="*/ 10314210 w 12192002"/>
              <a:gd name="connsiteY762" fmla="*/ 3538353 h 6858000"/>
              <a:gd name="connsiteX763" fmla="*/ 10573663 w 12192002"/>
              <a:gd name="connsiteY763" fmla="*/ 4271430 h 6858000"/>
              <a:gd name="connsiteX764" fmla="*/ 10583736 w 12192002"/>
              <a:gd name="connsiteY764" fmla="*/ 4688819 h 6858000"/>
              <a:gd name="connsiteX765" fmla="*/ 10880472 w 12192002"/>
              <a:gd name="connsiteY765" fmla="*/ 4966558 h 6858000"/>
              <a:gd name="connsiteX766" fmla="*/ 11231212 w 12192002"/>
              <a:gd name="connsiteY766" fmla="*/ 3645474 h 6858000"/>
              <a:gd name="connsiteX767" fmla="*/ 11317765 w 12192002"/>
              <a:gd name="connsiteY767" fmla="*/ 3638405 h 6858000"/>
              <a:gd name="connsiteX768" fmla="*/ 10982911 w 12192002"/>
              <a:gd name="connsiteY768" fmla="*/ 5051260 h 6858000"/>
              <a:gd name="connsiteX769" fmla="*/ 10968747 w 12192002"/>
              <a:gd name="connsiteY769" fmla="*/ 5059552 h 6858000"/>
              <a:gd name="connsiteX770" fmla="*/ 11258020 w 12192002"/>
              <a:gd name="connsiteY770" fmla="*/ 5401078 h 6858000"/>
              <a:gd name="connsiteX771" fmla="*/ 11688741 w 12192002"/>
              <a:gd name="connsiteY771" fmla="*/ 6045312 h 6858000"/>
              <a:gd name="connsiteX772" fmla="*/ 11794425 w 12192002"/>
              <a:gd name="connsiteY772" fmla="*/ 5681109 h 6858000"/>
              <a:gd name="connsiteX773" fmla="*/ 11792727 w 12192002"/>
              <a:gd name="connsiteY773" fmla="*/ 5669934 h 6858000"/>
              <a:gd name="connsiteX774" fmla="*/ 11776744 w 12192002"/>
              <a:gd name="connsiteY774" fmla="*/ 5671723 h 6858000"/>
              <a:gd name="connsiteX775" fmla="*/ 11442546 w 12192002"/>
              <a:gd name="connsiteY775" fmla="*/ 4736592 h 6858000"/>
              <a:gd name="connsiteX776" fmla="*/ 11527771 w 12192002"/>
              <a:gd name="connsiteY776" fmla="*/ 4704317 h 6858000"/>
              <a:gd name="connsiteX777" fmla="*/ 11851542 w 12192002"/>
              <a:gd name="connsiteY777" fmla="*/ 5463703 h 6858000"/>
              <a:gd name="connsiteX778" fmla="*/ 12122505 w 12192002"/>
              <a:gd name="connsiteY778" fmla="*/ 5156948 h 6858000"/>
              <a:gd name="connsiteX779" fmla="*/ 12192002 w 12192002"/>
              <a:gd name="connsiteY779" fmla="*/ 5098973 h 6858000"/>
              <a:gd name="connsiteX780" fmla="*/ 12192001 w 12192002"/>
              <a:gd name="connsiteY780" fmla="*/ 5160062 h 6858000"/>
              <a:gd name="connsiteX781" fmla="*/ 12155105 w 12192002"/>
              <a:gd name="connsiteY781" fmla="*/ 5191181 h 6858000"/>
              <a:gd name="connsiteX782" fmla="*/ 11918903 w 12192002"/>
              <a:gd name="connsiteY782" fmla="*/ 5491132 h 6858000"/>
              <a:gd name="connsiteX783" fmla="*/ 12067554 w 12192002"/>
              <a:gd name="connsiteY783" fmla="*/ 5317498 h 6858000"/>
              <a:gd name="connsiteX784" fmla="*/ 12192001 w 12192002"/>
              <a:gd name="connsiteY784" fmla="*/ 5211391 h 6858000"/>
              <a:gd name="connsiteX785" fmla="*/ 12192001 w 12192002"/>
              <a:gd name="connsiteY785" fmla="*/ 5251558 h 6858000"/>
              <a:gd name="connsiteX786" fmla="*/ 12087498 w 12192002"/>
              <a:gd name="connsiteY786" fmla="*/ 5340764 h 6858000"/>
              <a:gd name="connsiteX787" fmla="*/ 11941335 w 12192002"/>
              <a:gd name="connsiteY787" fmla="*/ 5512809 h 6858000"/>
              <a:gd name="connsiteX788" fmla="*/ 11898139 w 12192002"/>
              <a:gd name="connsiteY788" fmla="*/ 5592553 h 6858000"/>
              <a:gd name="connsiteX789" fmla="*/ 12037359 w 12192002"/>
              <a:gd name="connsiteY789" fmla="*/ 5482816 h 6858000"/>
              <a:gd name="connsiteX790" fmla="*/ 12192001 w 12192002"/>
              <a:gd name="connsiteY790" fmla="*/ 5330890 h 6858000"/>
              <a:gd name="connsiteX791" fmla="*/ 12192001 w 12192002"/>
              <a:gd name="connsiteY791" fmla="*/ 5402911 h 6858000"/>
              <a:gd name="connsiteX792" fmla="*/ 12054488 w 12192002"/>
              <a:gd name="connsiteY792" fmla="*/ 5533939 h 6858000"/>
              <a:gd name="connsiteX793" fmla="*/ 11880977 w 12192002"/>
              <a:gd name="connsiteY793" fmla="*/ 5674040 h 6858000"/>
              <a:gd name="connsiteX794" fmla="*/ 11879666 w 12192002"/>
              <a:gd name="connsiteY794" fmla="*/ 5675644 h 6858000"/>
              <a:gd name="connsiteX795" fmla="*/ 11873674 w 12192002"/>
              <a:gd name="connsiteY795" fmla="*/ 5683306 h 6858000"/>
              <a:gd name="connsiteX796" fmla="*/ 11738608 w 12192002"/>
              <a:gd name="connsiteY796" fmla="*/ 6118417 h 6858000"/>
              <a:gd name="connsiteX797" fmla="*/ 11732820 w 12192002"/>
              <a:gd name="connsiteY797" fmla="*/ 6125184 h 6858000"/>
              <a:gd name="connsiteX798" fmla="*/ 12058063 w 12192002"/>
              <a:gd name="connsiteY798" fmla="*/ 6805045 h 6858000"/>
              <a:gd name="connsiteX799" fmla="*/ 12077722 w 12192002"/>
              <a:gd name="connsiteY799" fmla="*/ 6857999 h 6858000"/>
              <a:gd name="connsiteX800" fmla="*/ 11980831 w 12192002"/>
              <a:gd name="connsiteY800" fmla="*/ 6857999 h 6858000"/>
              <a:gd name="connsiteX801" fmla="*/ 11842370 w 12192002"/>
              <a:gd name="connsiteY801" fmla="*/ 6532596 h 6858000"/>
              <a:gd name="connsiteX802" fmla="*/ 11807118 w 12192002"/>
              <a:gd name="connsiteY802" fmla="*/ 6461642 h 6858000"/>
              <a:gd name="connsiteX803" fmla="*/ 11352410 w 12192002"/>
              <a:gd name="connsiteY803" fmla="*/ 5682534 h 6858000"/>
              <a:gd name="connsiteX804" fmla="*/ 11344098 w 12192002"/>
              <a:gd name="connsiteY804" fmla="*/ 5681717 h 6858000"/>
              <a:gd name="connsiteX805" fmla="*/ 10730809 w 12192002"/>
              <a:gd name="connsiteY805" fmla="*/ 5585749 h 6858000"/>
              <a:gd name="connsiteX806" fmla="*/ 10713050 w 12192002"/>
              <a:gd name="connsiteY806" fmla="*/ 5593271 h 6858000"/>
              <a:gd name="connsiteX807" fmla="*/ 9420192 w 12192002"/>
              <a:gd name="connsiteY807" fmla="*/ 5692050 h 6858000"/>
              <a:gd name="connsiteX808" fmla="*/ 9404066 w 12192002"/>
              <a:gd name="connsiteY808" fmla="*/ 5671708 h 6858000"/>
              <a:gd name="connsiteX809" fmla="*/ 10712309 w 12192002"/>
              <a:gd name="connsiteY809" fmla="*/ 5538562 h 6858000"/>
              <a:gd name="connsiteX810" fmla="*/ 11291486 w 12192002"/>
              <a:gd name="connsiteY810" fmla="*/ 5595804 h 6858000"/>
              <a:gd name="connsiteX811" fmla="*/ 11176624 w 12192002"/>
              <a:gd name="connsiteY811" fmla="*/ 5439340 h 6858000"/>
              <a:gd name="connsiteX812" fmla="*/ 10665962 w 12192002"/>
              <a:gd name="connsiteY812" fmla="*/ 4874588 h 6858000"/>
              <a:gd name="connsiteX813" fmla="*/ 10647017 w 12192002"/>
              <a:gd name="connsiteY813" fmla="*/ 4879047 h 6858000"/>
              <a:gd name="connsiteX814" fmla="*/ 10107096 w 12192002"/>
              <a:gd name="connsiteY814" fmla="*/ 4989072 h 6858000"/>
              <a:gd name="connsiteX815" fmla="*/ 9439953 w 12192002"/>
              <a:gd name="connsiteY815" fmla="*/ 4909921 h 6858000"/>
              <a:gd name="connsiteX816" fmla="*/ 9470279 w 12192002"/>
              <a:gd name="connsiteY816" fmla="*/ 4872131 h 6858000"/>
              <a:gd name="connsiteX817" fmla="*/ 10565024 w 12192002"/>
              <a:gd name="connsiteY817" fmla="*/ 4781269 h 6858000"/>
              <a:gd name="connsiteX818" fmla="*/ 9922490 w 12192002"/>
              <a:gd name="connsiteY818" fmla="*/ 4287833 h 6858000"/>
              <a:gd name="connsiteX819" fmla="*/ 9920481 w 12192002"/>
              <a:gd name="connsiteY819" fmla="*/ 4288346 h 6858000"/>
              <a:gd name="connsiteX820" fmla="*/ 9916127 w 12192002"/>
              <a:gd name="connsiteY820" fmla="*/ 4288836 h 6858000"/>
              <a:gd name="connsiteX821" fmla="*/ 9791125 w 12192002"/>
              <a:gd name="connsiteY821" fmla="*/ 4367248 h 6858000"/>
              <a:gd name="connsiteX822" fmla="*/ 9528364 w 12192002"/>
              <a:gd name="connsiteY822" fmla="*/ 4451767 h 6858000"/>
              <a:gd name="connsiteX823" fmla="*/ 8629850 w 12192002"/>
              <a:gd name="connsiteY823" fmla="*/ 4613329 h 6858000"/>
              <a:gd name="connsiteX824" fmla="*/ 8600239 w 12192002"/>
              <a:gd name="connsiteY824" fmla="*/ 4596243 h 6858000"/>
              <a:gd name="connsiteX825" fmla="*/ 9761570 w 12192002"/>
              <a:gd name="connsiteY825" fmla="*/ 4182283 h 6858000"/>
              <a:gd name="connsiteX826" fmla="*/ 9368237 w 12192002"/>
              <a:gd name="connsiteY826" fmla="*/ 3949470 h 6858000"/>
              <a:gd name="connsiteX827" fmla="*/ 9354614 w 12192002"/>
              <a:gd name="connsiteY827" fmla="*/ 3951288 h 6858000"/>
              <a:gd name="connsiteX828" fmla="*/ 8364351 w 12192002"/>
              <a:gd name="connsiteY828" fmla="*/ 4159267 h 6858000"/>
              <a:gd name="connsiteX829" fmla="*/ 8386567 w 12192002"/>
              <a:gd name="connsiteY829" fmla="*/ 4119760 h 6858000"/>
              <a:gd name="connsiteX830" fmla="*/ 9231713 w 12192002"/>
              <a:gd name="connsiteY830" fmla="*/ 3873539 h 6858000"/>
              <a:gd name="connsiteX831" fmla="*/ 9023301 w 12192002"/>
              <a:gd name="connsiteY831" fmla="*/ 3763109 h 6858000"/>
              <a:gd name="connsiteX832" fmla="*/ 9010556 w 12192002"/>
              <a:gd name="connsiteY832" fmla="*/ 3758998 h 6858000"/>
              <a:gd name="connsiteX833" fmla="*/ 8604324 w 12192002"/>
              <a:gd name="connsiteY833" fmla="*/ 3417171 h 6858000"/>
              <a:gd name="connsiteX834" fmla="*/ 8218577 w 12192002"/>
              <a:gd name="connsiteY834" fmla="*/ 2770227 h 6858000"/>
              <a:gd name="connsiteX835" fmla="*/ 8222774 w 12192002"/>
              <a:gd name="connsiteY835" fmla="*/ 2749954 h 6858000"/>
              <a:gd name="connsiteX836" fmla="*/ 8297623 w 12192002"/>
              <a:gd name="connsiteY836" fmla="*/ 2731935 h 6858000"/>
              <a:gd name="connsiteX837" fmla="*/ 9090618 w 12192002"/>
              <a:gd name="connsiteY837" fmla="*/ 3716225 h 6858000"/>
              <a:gd name="connsiteX838" fmla="*/ 9762441 w 12192002"/>
              <a:gd name="connsiteY838" fmla="*/ 4093587 h 6858000"/>
              <a:gd name="connsiteX839" fmla="*/ 9717826 w 12192002"/>
              <a:gd name="connsiteY839" fmla="*/ 3916719 h 6858000"/>
              <a:gd name="connsiteX840" fmla="*/ 9713123 w 12192002"/>
              <a:gd name="connsiteY840" fmla="*/ 3916663 h 6858000"/>
              <a:gd name="connsiteX841" fmla="*/ 9175594 w 12192002"/>
              <a:gd name="connsiteY841" fmla="*/ 3326950 h 6858000"/>
              <a:gd name="connsiteX842" fmla="*/ 9253941 w 12192002"/>
              <a:gd name="connsiteY842" fmla="*/ 3287566 h 6858000"/>
              <a:gd name="connsiteX843" fmla="*/ 9625671 w 12192002"/>
              <a:gd name="connsiteY843" fmla="*/ 3639960 h 6858000"/>
              <a:gd name="connsiteX844" fmla="*/ 9656881 w 12192002"/>
              <a:gd name="connsiteY844" fmla="*/ 3333361 h 6858000"/>
              <a:gd name="connsiteX845" fmla="*/ 9782066 w 12192002"/>
              <a:gd name="connsiteY845" fmla="*/ 2680771 h 6858000"/>
              <a:gd name="connsiteX846" fmla="*/ 9854151 w 12192002"/>
              <a:gd name="connsiteY846" fmla="*/ 2642862 h 6858000"/>
              <a:gd name="connsiteX847" fmla="*/ 11114299 w 12192002"/>
              <a:gd name="connsiteY847" fmla="*/ 2390555 h 6858000"/>
              <a:gd name="connsiteX848" fmla="*/ 11113373 w 12192002"/>
              <a:gd name="connsiteY848" fmla="*/ 2392739 h 6858000"/>
              <a:gd name="connsiteX849" fmla="*/ 11117197 w 12192002"/>
              <a:gd name="connsiteY849" fmla="*/ 2394358 h 6858000"/>
              <a:gd name="connsiteX850" fmla="*/ 11114299 w 12192002"/>
              <a:gd name="connsiteY850" fmla="*/ 2390555 h 6858000"/>
              <a:gd name="connsiteX851" fmla="*/ 10506276 w 12192002"/>
              <a:gd name="connsiteY851" fmla="*/ 2118977 h 6858000"/>
              <a:gd name="connsiteX852" fmla="*/ 10431542 w 12192002"/>
              <a:gd name="connsiteY852" fmla="*/ 2525128 h 6858000"/>
              <a:gd name="connsiteX853" fmla="*/ 10391375 w 12192002"/>
              <a:gd name="connsiteY853" fmla="*/ 2667145 h 6858000"/>
              <a:gd name="connsiteX854" fmla="*/ 10355047 w 12192002"/>
              <a:gd name="connsiteY854" fmla="*/ 2832031 h 6858000"/>
              <a:gd name="connsiteX855" fmla="*/ 10336080 w 12192002"/>
              <a:gd name="connsiteY855" fmla="*/ 2927011 h 6858000"/>
              <a:gd name="connsiteX856" fmla="*/ 10389394 w 12192002"/>
              <a:gd name="connsiteY856" fmla="*/ 2782834 h 6858000"/>
              <a:gd name="connsiteX857" fmla="*/ 10506276 w 12192002"/>
              <a:gd name="connsiteY857" fmla="*/ 2118977 h 6858000"/>
              <a:gd name="connsiteX858" fmla="*/ 11538179 w 12192002"/>
              <a:gd name="connsiteY858" fmla="*/ 2090376 h 6858000"/>
              <a:gd name="connsiteX859" fmla="*/ 11577479 w 12192002"/>
              <a:gd name="connsiteY859" fmla="*/ 2228695 h 6858000"/>
              <a:gd name="connsiteX860" fmla="*/ 11586754 w 12192002"/>
              <a:gd name="connsiteY860" fmla="*/ 2266098 h 6858000"/>
              <a:gd name="connsiteX861" fmla="*/ 11609011 w 12192002"/>
              <a:gd name="connsiteY861" fmla="*/ 2353427 h 6858000"/>
              <a:gd name="connsiteX862" fmla="*/ 11761579 w 12192002"/>
              <a:gd name="connsiteY862" fmla="*/ 2703223 h 6858000"/>
              <a:gd name="connsiteX863" fmla="*/ 11877711 w 12192002"/>
              <a:gd name="connsiteY863" fmla="*/ 2947465 h 6858000"/>
              <a:gd name="connsiteX864" fmla="*/ 11538179 w 12192002"/>
              <a:gd name="connsiteY864" fmla="*/ 2090376 h 6858000"/>
              <a:gd name="connsiteX865" fmla="*/ 6604735 w 12192002"/>
              <a:gd name="connsiteY865" fmla="*/ 2041381 h 6858000"/>
              <a:gd name="connsiteX866" fmla="*/ 7204487 w 12192002"/>
              <a:gd name="connsiteY866" fmla="*/ 2742112 h 6858000"/>
              <a:gd name="connsiteX867" fmla="*/ 7131592 w 12192002"/>
              <a:gd name="connsiteY867" fmla="*/ 2672096 h 6858000"/>
              <a:gd name="connsiteX868" fmla="*/ 6996344 w 12192002"/>
              <a:gd name="connsiteY868" fmla="*/ 2518310 h 6858000"/>
              <a:gd name="connsiteX869" fmla="*/ 6735495 w 12192002"/>
              <a:gd name="connsiteY869" fmla="*/ 2196890 h 6858000"/>
              <a:gd name="connsiteX870" fmla="*/ 6721901 w 12192002"/>
              <a:gd name="connsiteY870" fmla="*/ 2179274 h 6858000"/>
              <a:gd name="connsiteX871" fmla="*/ 6604735 w 12192002"/>
              <a:gd name="connsiteY871" fmla="*/ 2041381 h 6858000"/>
              <a:gd name="connsiteX872" fmla="*/ 11488421 w 12192002"/>
              <a:gd name="connsiteY872" fmla="*/ 2034549 h 6858000"/>
              <a:gd name="connsiteX873" fmla="*/ 11840356 w 12192002"/>
              <a:gd name="connsiteY873" fmla="*/ 2932293 h 6858000"/>
              <a:gd name="connsiteX874" fmla="*/ 11736331 w 12192002"/>
              <a:gd name="connsiteY874" fmla="*/ 2715710 h 6858000"/>
              <a:gd name="connsiteX875" fmla="*/ 11581560 w 12192002"/>
              <a:gd name="connsiteY875" fmla="*/ 2360474 h 6858000"/>
              <a:gd name="connsiteX876" fmla="*/ 11558442 w 12192002"/>
              <a:gd name="connsiteY876" fmla="*/ 2272139 h 6858000"/>
              <a:gd name="connsiteX877" fmla="*/ 11549169 w 12192002"/>
              <a:gd name="connsiteY877" fmla="*/ 2234734 h 6858000"/>
              <a:gd name="connsiteX878" fmla="*/ 11488421 w 12192002"/>
              <a:gd name="connsiteY878" fmla="*/ 2034549 h 6858000"/>
              <a:gd name="connsiteX879" fmla="*/ 10468916 w 12192002"/>
              <a:gd name="connsiteY879" fmla="*/ 2032338 h 6858000"/>
              <a:gd name="connsiteX880" fmla="*/ 10421480 w 12192002"/>
              <a:gd name="connsiteY880" fmla="*/ 2185446 h 6858000"/>
              <a:gd name="connsiteX881" fmla="*/ 10351264 w 12192002"/>
              <a:gd name="connsiteY881" fmla="*/ 2591574 h 6858000"/>
              <a:gd name="connsiteX882" fmla="*/ 10294485 w 12192002"/>
              <a:gd name="connsiteY882" fmla="*/ 2991809 h 6858000"/>
              <a:gd name="connsiteX883" fmla="*/ 10327850 w 12192002"/>
              <a:gd name="connsiteY883" fmla="*/ 2826310 h 6858000"/>
              <a:gd name="connsiteX884" fmla="*/ 10364099 w 12192002"/>
              <a:gd name="connsiteY884" fmla="*/ 2660098 h 6858000"/>
              <a:gd name="connsiteX885" fmla="*/ 10404725 w 12192002"/>
              <a:gd name="connsiteY885" fmla="*/ 2516991 h 6858000"/>
              <a:gd name="connsiteX886" fmla="*/ 10478071 w 12192002"/>
              <a:gd name="connsiteY886" fmla="*/ 2114122 h 6858000"/>
              <a:gd name="connsiteX887" fmla="*/ 10468916 w 12192002"/>
              <a:gd name="connsiteY887" fmla="*/ 2032338 h 6858000"/>
              <a:gd name="connsiteX888" fmla="*/ 10573132 w 12192002"/>
              <a:gd name="connsiteY888" fmla="*/ 1991479 h 6858000"/>
              <a:gd name="connsiteX889" fmla="*/ 11066880 w 12192002"/>
              <a:gd name="connsiteY889" fmla="*/ 2371770 h 6858000"/>
              <a:gd name="connsiteX890" fmla="*/ 10573132 w 12192002"/>
              <a:gd name="connsiteY890" fmla="*/ 1991479 h 6858000"/>
              <a:gd name="connsiteX891" fmla="*/ 6591670 w 12192002"/>
              <a:gd name="connsiteY891" fmla="*/ 1988277 h 6858000"/>
              <a:gd name="connsiteX892" fmla="*/ 6747349 w 12192002"/>
              <a:gd name="connsiteY892" fmla="*/ 2160069 h 6858000"/>
              <a:gd name="connsiteX893" fmla="*/ 6760943 w 12192002"/>
              <a:gd name="connsiteY893" fmla="*/ 2177686 h 6858000"/>
              <a:gd name="connsiteX894" fmla="*/ 7021065 w 12192002"/>
              <a:gd name="connsiteY894" fmla="*/ 2498102 h 6858000"/>
              <a:gd name="connsiteX895" fmla="*/ 7155223 w 12192002"/>
              <a:gd name="connsiteY895" fmla="*/ 2650386 h 6858000"/>
              <a:gd name="connsiteX896" fmla="*/ 7203167 w 12192002"/>
              <a:gd name="connsiteY896" fmla="*/ 2697288 h 6858000"/>
              <a:gd name="connsiteX897" fmla="*/ 6937703 w 12192002"/>
              <a:gd name="connsiteY897" fmla="*/ 2321981 h 6858000"/>
              <a:gd name="connsiteX898" fmla="*/ 6591670 w 12192002"/>
              <a:gd name="connsiteY898" fmla="*/ 1988277 h 6858000"/>
              <a:gd name="connsiteX899" fmla="*/ 5798670 w 12192002"/>
              <a:gd name="connsiteY899" fmla="*/ 1981601 h 6858000"/>
              <a:gd name="connsiteX900" fmla="*/ 5754709 w 12192002"/>
              <a:gd name="connsiteY900" fmla="*/ 2071454 h 6858000"/>
              <a:gd name="connsiteX901" fmla="*/ 5763044 w 12192002"/>
              <a:gd name="connsiteY901" fmla="*/ 2842206 h 6858000"/>
              <a:gd name="connsiteX902" fmla="*/ 5764974 w 12192002"/>
              <a:gd name="connsiteY902" fmla="*/ 2799609 h 6858000"/>
              <a:gd name="connsiteX903" fmla="*/ 5767665 w 12192002"/>
              <a:gd name="connsiteY903" fmla="*/ 2666409 h 6858000"/>
              <a:gd name="connsiteX904" fmla="*/ 5763055 w 12192002"/>
              <a:gd name="connsiteY904" fmla="*/ 2579705 h 6858000"/>
              <a:gd name="connsiteX905" fmla="*/ 5758079 w 12192002"/>
              <a:gd name="connsiteY905" fmla="*/ 2492508 h 6858000"/>
              <a:gd name="connsiteX906" fmla="*/ 5779325 w 12192002"/>
              <a:gd name="connsiteY906" fmla="*/ 2197069 h 6858000"/>
              <a:gd name="connsiteX907" fmla="*/ 5798670 w 12192002"/>
              <a:gd name="connsiteY907" fmla="*/ 1981601 h 6858000"/>
              <a:gd name="connsiteX908" fmla="*/ 5829202 w 12192002"/>
              <a:gd name="connsiteY908" fmla="*/ 1971679 h 6858000"/>
              <a:gd name="connsiteX909" fmla="*/ 5809558 w 12192002"/>
              <a:gd name="connsiteY909" fmla="*/ 2198043 h 6858000"/>
              <a:gd name="connsiteX910" fmla="*/ 5788653 w 12192002"/>
              <a:gd name="connsiteY910" fmla="*/ 2489430 h 6858000"/>
              <a:gd name="connsiteX911" fmla="*/ 5793439 w 12192002"/>
              <a:gd name="connsiteY911" fmla="*/ 2575235 h 6858000"/>
              <a:gd name="connsiteX912" fmla="*/ 5796836 w 12192002"/>
              <a:gd name="connsiteY912" fmla="*/ 2637633 h 6858000"/>
              <a:gd name="connsiteX913" fmla="*/ 5818614 w 12192002"/>
              <a:gd name="connsiteY913" fmla="*/ 2473055 h 6858000"/>
              <a:gd name="connsiteX914" fmla="*/ 5829202 w 12192002"/>
              <a:gd name="connsiteY914" fmla="*/ 1971679 h 6858000"/>
              <a:gd name="connsiteX915" fmla="*/ 10578769 w 12192002"/>
              <a:gd name="connsiteY915" fmla="*/ 1962963 h 6858000"/>
              <a:gd name="connsiteX916" fmla="*/ 11073823 w 12192002"/>
              <a:gd name="connsiteY916" fmla="*/ 2338658 h 6858000"/>
              <a:gd name="connsiteX917" fmla="*/ 10578769 w 12192002"/>
              <a:gd name="connsiteY917" fmla="*/ 1962963 h 6858000"/>
              <a:gd name="connsiteX918" fmla="*/ 5911389 w 12192002"/>
              <a:gd name="connsiteY918" fmla="*/ 1898371 h 6858000"/>
              <a:gd name="connsiteX919" fmla="*/ 6237627 w 12192002"/>
              <a:gd name="connsiteY919" fmla="*/ 2231921 h 6858000"/>
              <a:gd name="connsiteX920" fmla="*/ 5911389 w 12192002"/>
              <a:gd name="connsiteY920" fmla="*/ 1898371 h 6858000"/>
              <a:gd name="connsiteX921" fmla="*/ 6944437 w 12192002"/>
              <a:gd name="connsiteY921" fmla="*/ 1575402 h 6858000"/>
              <a:gd name="connsiteX922" fmla="*/ 6304730 w 12192002"/>
              <a:gd name="connsiteY922" fmla="*/ 1766654 h 6858000"/>
              <a:gd name="connsiteX923" fmla="*/ 6944437 w 12192002"/>
              <a:gd name="connsiteY923" fmla="*/ 1575402 h 6858000"/>
              <a:gd name="connsiteX924" fmla="*/ 7019523 w 12192002"/>
              <a:gd name="connsiteY924" fmla="*/ 1519450 h 6858000"/>
              <a:gd name="connsiteX925" fmla="*/ 6298091 w 12192002"/>
              <a:gd name="connsiteY925" fmla="*/ 1737122 h 6858000"/>
              <a:gd name="connsiteX926" fmla="*/ 7019523 w 12192002"/>
              <a:gd name="connsiteY926" fmla="*/ 1519450 h 6858000"/>
              <a:gd name="connsiteX927" fmla="*/ 2399523 w 12192002"/>
              <a:gd name="connsiteY927" fmla="*/ 1428234 h 6858000"/>
              <a:gd name="connsiteX928" fmla="*/ 2224982 w 12192002"/>
              <a:gd name="connsiteY928" fmla="*/ 1826201 h 6858000"/>
              <a:gd name="connsiteX929" fmla="*/ 2096099 w 12192002"/>
              <a:gd name="connsiteY929" fmla="*/ 2345900 h 6858000"/>
              <a:gd name="connsiteX930" fmla="*/ 2283317 w 12192002"/>
              <a:gd name="connsiteY930" fmla="*/ 1796925 h 6858000"/>
              <a:gd name="connsiteX931" fmla="*/ 2448558 w 12192002"/>
              <a:gd name="connsiteY931" fmla="*/ 1373435 h 6858000"/>
              <a:gd name="connsiteX932" fmla="*/ 2312521 w 12192002"/>
              <a:gd name="connsiteY932" fmla="*/ 1806140 h 6858000"/>
              <a:gd name="connsiteX933" fmla="*/ 2127533 w 12192002"/>
              <a:gd name="connsiteY933" fmla="*/ 2348380 h 6858000"/>
              <a:gd name="connsiteX934" fmla="*/ 2358080 w 12192002"/>
              <a:gd name="connsiteY934" fmla="*/ 1866134 h 6858000"/>
              <a:gd name="connsiteX935" fmla="*/ 2407436 w 12192002"/>
              <a:gd name="connsiteY935" fmla="*/ 1651070 h 6858000"/>
              <a:gd name="connsiteX936" fmla="*/ 2448558 w 12192002"/>
              <a:gd name="connsiteY936" fmla="*/ 1373435 h 6858000"/>
              <a:gd name="connsiteX937" fmla="*/ 278707 w 12192002"/>
              <a:gd name="connsiteY937" fmla="*/ 1352270 h 6858000"/>
              <a:gd name="connsiteX938" fmla="*/ 321570 w 12192002"/>
              <a:gd name="connsiteY938" fmla="*/ 1861610 h 6858000"/>
              <a:gd name="connsiteX939" fmla="*/ 294281 w 12192002"/>
              <a:gd name="connsiteY939" fmla="*/ 1440658 h 6858000"/>
              <a:gd name="connsiteX940" fmla="*/ 1423821 w 12192002"/>
              <a:gd name="connsiteY940" fmla="*/ 1351958 h 6858000"/>
              <a:gd name="connsiteX941" fmla="*/ 1638521 w 12192002"/>
              <a:gd name="connsiteY941" fmla="*/ 1908470 h 6858000"/>
              <a:gd name="connsiteX942" fmla="*/ 1754199 w 12192002"/>
              <a:gd name="connsiteY942" fmla="*/ 2149284 h 6858000"/>
              <a:gd name="connsiteX943" fmla="*/ 1908359 w 12192002"/>
              <a:gd name="connsiteY943" fmla="*/ 2364988 h 6858000"/>
              <a:gd name="connsiteX944" fmla="*/ 1647661 w 12192002"/>
              <a:gd name="connsiteY944" fmla="*/ 1825945 h 6858000"/>
              <a:gd name="connsiteX945" fmla="*/ 1423821 w 12192002"/>
              <a:gd name="connsiteY945" fmla="*/ 1351958 h 6858000"/>
              <a:gd name="connsiteX946" fmla="*/ 9518298 w 12192002"/>
              <a:gd name="connsiteY946" fmla="*/ 1338235 h 6858000"/>
              <a:gd name="connsiteX947" fmla="*/ 9838009 w 12192002"/>
              <a:gd name="connsiteY947" fmla="*/ 2272553 h 6858000"/>
              <a:gd name="connsiteX948" fmla="*/ 9805906 w 12192002"/>
              <a:gd name="connsiteY948" fmla="*/ 2159819 h 6858000"/>
              <a:gd name="connsiteX949" fmla="*/ 9801623 w 12192002"/>
              <a:gd name="connsiteY949" fmla="*/ 2142555 h 6858000"/>
              <a:gd name="connsiteX950" fmla="*/ 9628671 w 12192002"/>
              <a:gd name="connsiteY950" fmla="*/ 1617375 h 6858000"/>
              <a:gd name="connsiteX951" fmla="*/ 9598299 w 12192002"/>
              <a:gd name="connsiteY951" fmla="*/ 1544643 h 6858000"/>
              <a:gd name="connsiteX952" fmla="*/ 9518298 w 12192002"/>
              <a:gd name="connsiteY952" fmla="*/ 1338235 h 6858000"/>
              <a:gd name="connsiteX953" fmla="*/ 1431890 w 12192002"/>
              <a:gd name="connsiteY953" fmla="*/ 1306475 h 6858000"/>
              <a:gd name="connsiteX954" fmla="*/ 1507597 w 12192002"/>
              <a:gd name="connsiteY954" fmla="*/ 1446132 h 6858000"/>
              <a:gd name="connsiteX955" fmla="*/ 1674586 w 12192002"/>
              <a:gd name="connsiteY955" fmla="*/ 1813832 h 6858000"/>
              <a:gd name="connsiteX956" fmla="*/ 1815950 w 12192002"/>
              <a:gd name="connsiteY956" fmla="*/ 2128564 h 6858000"/>
              <a:gd name="connsiteX957" fmla="*/ 1984242 w 12192002"/>
              <a:gd name="connsiteY957" fmla="*/ 2430829 h 6858000"/>
              <a:gd name="connsiteX958" fmla="*/ 2014023 w 12192002"/>
              <a:gd name="connsiteY958" fmla="*/ 2450995 h 6858000"/>
              <a:gd name="connsiteX959" fmla="*/ 1747337 w 12192002"/>
              <a:gd name="connsiteY959" fmla="*/ 1855264 h 6858000"/>
              <a:gd name="connsiteX960" fmla="*/ 1533749 w 12192002"/>
              <a:gd name="connsiteY960" fmla="*/ 1478656 h 6858000"/>
              <a:gd name="connsiteX961" fmla="*/ 1431890 w 12192002"/>
              <a:gd name="connsiteY961" fmla="*/ 1306475 h 6858000"/>
              <a:gd name="connsiteX962" fmla="*/ 5052692 w 12192002"/>
              <a:gd name="connsiteY962" fmla="*/ 1292994 h 6858000"/>
              <a:gd name="connsiteX963" fmla="*/ 5200661 w 12192002"/>
              <a:gd name="connsiteY963" fmla="*/ 1635186 h 6858000"/>
              <a:gd name="connsiteX964" fmla="*/ 5297138 w 12192002"/>
              <a:gd name="connsiteY964" fmla="*/ 1906351 h 6858000"/>
              <a:gd name="connsiteX965" fmla="*/ 5052692 w 12192002"/>
              <a:gd name="connsiteY965" fmla="*/ 1292994 h 6858000"/>
              <a:gd name="connsiteX966" fmla="*/ 9528078 w 12192002"/>
              <a:gd name="connsiteY966" fmla="*/ 1278636 h 6858000"/>
              <a:gd name="connsiteX967" fmla="*/ 9623946 w 12192002"/>
              <a:gd name="connsiteY967" fmla="*/ 1534260 h 6858000"/>
              <a:gd name="connsiteX968" fmla="*/ 9654858 w 12192002"/>
              <a:gd name="connsiteY968" fmla="*/ 1607218 h 6858000"/>
              <a:gd name="connsiteX969" fmla="*/ 9826304 w 12192002"/>
              <a:gd name="connsiteY969" fmla="*/ 2125320 h 6858000"/>
              <a:gd name="connsiteX970" fmla="*/ 9701198 w 12192002"/>
              <a:gd name="connsiteY970" fmla="*/ 1646797 h 6858000"/>
              <a:gd name="connsiteX971" fmla="*/ 9528078 w 12192002"/>
              <a:gd name="connsiteY971" fmla="*/ 1278636 h 6858000"/>
              <a:gd name="connsiteX972" fmla="*/ 5009948 w 12192002"/>
              <a:gd name="connsiteY972" fmla="*/ 1273619 h 6858000"/>
              <a:gd name="connsiteX973" fmla="*/ 5121777 w 12192002"/>
              <a:gd name="connsiteY973" fmla="*/ 1654213 h 6858000"/>
              <a:gd name="connsiteX974" fmla="*/ 5293545 w 12192002"/>
              <a:gd name="connsiteY974" fmla="*/ 2072247 h 6858000"/>
              <a:gd name="connsiteX975" fmla="*/ 5294042 w 12192002"/>
              <a:gd name="connsiteY975" fmla="*/ 2065019 h 6858000"/>
              <a:gd name="connsiteX976" fmla="*/ 5171936 w 12192002"/>
              <a:gd name="connsiteY976" fmla="*/ 1647613 h 6858000"/>
              <a:gd name="connsiteX977" fmla="*/ 5009948 w 12192002"/>
              <a:gd name="connsiteY977" fmla="*/ 1273619 h 6858000"/>
              <a:gd name="connsiteX978" fmla="*/ 655236 w 12192002"/>
              <a:gd name="connsiteY978" fmla="*/ 1268632 h 6858000"/>
              <a:gd name="connsiteX979" fmla="*/ 839521 w 12192002"/>
              <a:gd name="connsiteY979" fmla="*/ 1685315 h 6858000"/>
              <a:gd name="connsiteX980" fmla="*/ 1109416 w 12192002"/>
              <a:gd name="connsiteY980" fmla="*/ 2061663 h 6858000"/>
              <a:gd name="connsiteX981" fmla="*/ 1298300 w 12192002"/>
              <a:gd name="connsiteY981" fmla="*/ 2247742 h 6858000"/>
              <a:gd name="connsiteX982" fmla="*/ 1125871 w 12192002"/>
              <a:gd name="connsiteY982" fmla="*/ 1989513 h 6858000"/>
              <a:gd name="connsiteX983" fmla="*/ 981574 w 12192002"/>
              <a:gd name="connsiteY983" fmla="*/ 1783157 h 6858000"/>
              <a:gd name="connsiteX984" fmla="*/ 922198 w 12192002"/>
              <a:gd name="connsiteY984" fmla="*/ 1677437 h 6858000"/>
              <a:gd name="connsiteX985" fmla="*/ 869293 w 12192002"/>
              <a:gd name="connsiteY985" fmla="*/ 1583214 h 6858000"/>
              <a:gd name="connsiteX986" fmla="*/ 751431 w 12192002"/>
              <a:gd name="connsiteY986" fmla="*/ 1405731 h 6858000"/>
              <a:gd name="connsiteX987" fmla="*/ 6516292 w 12192002"/>
              <a:gd name="connsiteY987" fmla="*/ 1263064 h 6858000"/>
              <a:gd name="connsiteX988" fmla="*/ 5736320 w 12192002"/>
              <a:gd name="connsiteY988" fmla="*/ 1501803 h 6858000"/>
              <a:gd name="connsiteX989" fmla="*/ 6516292 w 12192002"/>
              <a:gd name="connsiteY989" fmla="*/ 1263064 h 6858000"/>
              <a:gd name="connsiteX990" fmla="*/ 291466 w 12192002"/>
              <a:gd name="connsiteY990" fmla="*/ 1250369 h 6858000"/>
              <a:gd name="connsiteX991" fmla="*/ 323180 w 12192002"/>
              <a:gd name="connsiteY991" fmla="*/ 1435283 h 6858000"/>
              <a:gd name="connsiteX992" fmla="*/ 349381 w 12192002"/>
              <a:gd name="connsiteY992" fmla="*/ 1875041 h 6858000"/>
              <a:gd name="connsiteX993" fmla="*/ 374363 w 12192002"/>
              <a:gd name="connsiteY993" fmla="*/ 1506494 h 6858000"/>
              <a:gd name="connsiteX994" fmla="*/ 302168 w 12192002"/>
              <a:gd name="connsiteY994" fmla="*/ 1274495 h 6858000"/>
              <a:gd name="connsiteX995" fmla="*/ 291466 w 12192002"/>
              <a:gd name="connsiteY995" fmla="*/ 1250369 h 6858000"/>
              <a:gd name="connsiteX996" fmla="*/ 678222 w 12192002"/>
              <a:gd name="connsiteY996" fmla="*/ 1248670 h 6858000"/>
              <a:gd name="connsiteX997" fmla="*/ 775536 w 12192002"/>
              <a:gd name="connsiteY997" fmla="*/ 1388015 h 6858000"/>
              <a:gd name="connsiteX998" fmla="*/ 894529 w 12192002"/>
              <a:gd name="connsiteY998" fmla="*/ 1567739 h 6858000"/>
              <a:gd name="connsiteX999" fmla="*/ 948000 w 12192002"/>
              <a:gd name="connsiteY999" fmla="*/ 1663088 h 6858000"/>
              <a:gd name="connsiteX1000" fmla="*/ 1006812 w 12192002"/>
              <a:gd name="connsiteY1000" fmla="*/ 1767683 h 6858000"/>
              <a:gd name="connsiteX1001" fmla="*/ 1149133 w 12192002"/>
              <a:gd name="connsiteY1001" fmla="*/ 1971513 h 6858000"/>
              <a:gd name="connsiteX1002" fmla="*/ 1333952 w 12192002"/>
              <a:gd name="connsiteY1002" fmla="*/ 2251620 h 6858000"/>
              <a:gd name="connsiteX1003" fmla="*/ 1337329 w 12192002"/>
              <a:gd name="connsiteY1003" fmla="*/ 2258350 h 6858000"/>
              <a:gd name="connsiteX1004" fmla="*/ 1014726 w 12192002"/>
              <a:gd name="connsiteY1004" fmla="*/ 1615556 h 6858000"/>
              <a:gd name="connsiteX1005" fmla="*/ 678222 w 12192002"/>
              <a:gd name="connsiteY1005" fmla="*/ 1248670 h 6858000"/>
              <a:gd name="connsiteX1006" fmla="*/ 9441752 w 12192002"/>
              <a:gd name="connsiteY1006" fmla="*/ 1245311 h 6858000"/>
              <a:gd name="connsiteX1007" fmla="*/ 9278979 w 12192002"/>
              <a:gd name="connsiteY1007" fmla="*/ 1406236 h 6858000"/>
              <a:gd name="connsiteX1008" fmla="*/ 9235540 w 12192002"/>
              <a:gd name="connsiteY1008" fmla="*/ 1546869 h 6858000"/>
              <a:gd name="connsiteX1009" fmla="*/ 9264074 w 12192002"/>
              <a:gd name="connsiteY1009" fmla="*/ 1557016 h 6858000"/>
              <a:gd name="connsiteX1010" fmla="*/ 9441752 w 12192002"/>
              <a:gd name="connsiteY1010" fmla="*/ 1245311 h 6858000"/>
              <a:gd name="connsiteX1011" fmla="*/ 6691602 w 12192002"/>
              <a:gd name="connsiteY1011" fmla="*/ 1140573 h 6858000"/>
              <a:gd name="connsiteX1012" fmla="*/ 6571100 w 12192002"/>
              <a:gd name="connsiteY1012" fmla="*/ 1183662 h 6858000"/>
              <a:gd name="connsiteX1013" fmla="*/ 6241687 w 12192002"/>
              <a:gd name="connsiteY1013" fmla="*/ 1257600 h 6858000"/>
              <a:gd name="connsiteX1014" fmla="*/ 5693009 w 12192002"/>
              <a:gd name="connsiteY1014" fmla="*/ 1478256 h 6858000"/>
              <a:gd name="connsiteX1015" fmla="*/ 6548420 w 12192002"/>
              <a:gd name="connsiteY1015" fmla="*/ 1214599 h 6858000"/>
              <a:gd name="connsiteX1016" fmla="*/ 6605473 w 12192002"/>
              <a:gd name="connsiteY1016" fmla="*/ 1184686 h 6858000"/>
              <a:gd name="connsiteX1017" fmla="*/ 6691602 w 12192002"/>
              <a:gd name="connsiteY1017" fmla="*/ 1140573 h 6858000"/>
              <a:gd name="connsiteX1018" fmla="*/ 4002475 w 12192002"/>
              <a:gd name="connsiteY1018" fmla="*/ 1037802 h 6858000"/>
              <a:gd name="connsiteX1019" fmla="*/ 4000324 w 12192002"/>
              <a:gd name="connsiteY1019" fmla="*/ 1039362 h 6858000"/>
              <a:gd name="connsiteX1020" fmla="*/ 4002862 w 12192002"/>
              <a:gd name="connsiteY1020" fmla="*/ 1042866 h 6858000"/>
              <a:gd name="connsiteX1021" fmla="*/ 4002475 w 12192002"/>
              <a:gd name="connsiteY1021" fmla="*/ 1037802 h 6858000"/>
              <a:gd name="connsiteX1022" fmla="*/ 506322 w 12192002"/>
              <a:gd name="connsiteY1022" fmla="*/ 1020997 h 6858000"/>
              <a:gd name="connsiteX1023" fmla="*/ 533068 w 12192002"/>
              <a:gd name="connsiteY1023" fmla="*/ 1029409 h 6858000"/>
              <a:gd name="connsiteX1024" fmla="*/ 1232525 w 12192002"/>
              <a:gd name="connsiteY1024" fmla="*/ 1804675 h 6858000"/>
              <a:gd name="connsiteX1025" fmla="*/ 1388858 w 12192002"/>
              <a:gd name="connsiteY1025" fmla="*/ 2368011 h 6858000"/>
              <a:gd name="connsiteX1026" fmla="*/ 1384098 w 12192002"/>
              <a:gd name="connsiteY1026" fmla="*/ 2378125 h 6858000"/>
              <a:gd name="connsiteX1027" fmla="*/ 1425393 w 12192002"/>
              <a:gd name="connsiteY1027" fmla="*/ 2589124 h 6858000"/>
              <a:gd name="connsiteX1028" fmla="*/ 1424001 w 12192002"/>
              <a:gd name="connsiteY1028" fmla="*/ 2597541 h 6858000"/>
              <a:gd name="connsiteX1029" fmla="*/ 2152729 w 12192002"/>
              <a:gd name="connsiteY1029" fmla="*/ 2864487 h 6858000"/>
              <a:gd name="connsiteX1030" fmla="*/ 2020609 w 12192002"/>
              <a:gd name="connsiteY1030" fmla="*/ 2539671 h 6858000"/>
              <a:gd name="connsiteX1031" fmla="*/ 2018920 w 12192002"/>
              <a:gd name="connsiteY1031" fmla="*/ 2536309 h 6858000"/>
              <a:gd name="connsiteX1032" fmla="*/ 1342441 w 12192002"/>
              <a:gd name="connsiteY1032" fmla="*/ 1173017 h 6858000"/>
              <a:gd name="connsiteX1033" fmla="*/ 1367925 w 12192002"/>
              <a:gd name="connsiteY1033" fmla="*/ 1135648 h 6858000"/>
              <a:gd name="connsiteX1034" fmla="*/ 1771401 w 12192002"/>
              <a:gd name="connsiteY1034" fmla="*/ 1806673 h 6858000"/>
              <a:gd name="connsiteX1035" fmla="*/ 1972385 w 12192002"/>
              <a:gd name="connsiteY1035" fmla="*/ 2198735 h 6858000"/>
              <a:gd name="connsiteX1036" fmla="*/ 2040892 w 12192002"/>
              <a:gd name="connsiteY1036" fmla="*/ 2405205 h 6858000"/>
              <a:gd name="connsiteX1037" fmla="*/ 2131689 w 12192002"/>
              <a:gd name="connsiteY1037" fmla="*/ 1936926 h 6858000"/>
              <a:gd name="connsiteX1038" fmla="*/ 2454820 w 12192002"/>
              <a:gd name="connsiteY1038" fmla="*/ 1248808 h 6858000"/>
              <a:gd name="connsiteX1039" fmla="*/ 2492512 w 12192002"/>
              <a:gd name="connsiteY1039" fmla="*/ 1302920 h 6858000"/>
              <a:gd name="connsiteX1040" fmla="*/ 2081216 w 12192002"/>
              <a:gd name="connsiteY1040" fmla="*/ 2527513 h 6858000"/>
              <a:gd name="connsiteX1041" fmla="*/ 2081211 w 12192002"/>
              <a:gd name="connsiteY1041" fmla="*/ 2528916 h 6858000"/>
              <a:gd name="connsiteX1042" fmla="*/ 2199067 w 12192002"/>
              <a:gd name="connsiteY1042" fmla="*/ 2884061 h 6858000"/>
              <a:gd name="connsiteX1043" fmla="*/ 3192586 w 12192002"/>
              <a:gd name="connsiteY1043" fmla="*/ 3411496 h 6858000"/>
              <a:gd name="connsiteX1044" fmla="*/ 3182620 w 12192002"/>
              <a:gd name="connsiteY1044" fmla="*/ 3483279 h 6858000"/>
              <a:gd name="connsiteX1045" fmla="*/ 2435119 w 12192002"/>
              <a:gd name="connsiteY1045" fmla="*/ 3080173 h 6858000"/>
              <a:gd name="connsiteX1046" fmla="*/ 2410152 w 12192002"/>
              <a:gd name="connsiteY1046" fmla="*/ 3063751 h 6858000"/>
              <a:gd name="connsiteX1047" fmla="*/ 2408099 w 12192002"/>
              <a:gd name="connsiteY1047" fmla="*/ 3064403 h 6858000"/>
              <a:gd name="connsiteX1048" fmla="*/ 2407218 w 12192002"/>
              <a:gd name="connsiteY1048" fmla="*/ 3070324 h 6858000"/>
              <a:gd name="connsiteX1049" fmla="*/ 2380138 w 12192002"/>
              <a:gd name="connsiteY1049" fmla="*/ 3099341 h 6858000"/>
              <a:gd name="connsiteX1050" fmla="*/ 1765923 w 12192002"/>
              <a:gd name="connsiteY1050" fmla="*/ 3581043 h 6858000"/>
              <a:gd name="connsiteX1051" fmla="*/ 1702258 w 12192002"/>
              <a:gd name="connsiteY1051" fmla="*/ 3612286 h 6858000"/>
              <a:gd name="connsiteX1052" fmla="*/ 1538370 w 12192002"/>
              <a:gd name="connsiteY1052" fmla="*/ 3811804 h 6858000"/>
              <a:gd name="connsiteX1053" fmla="*/ 542867 w 12192002"/>
              <a:gd name="connsiteY1053" fmla="*/ 4944092 h 6858000"/>
              <a:gd name="connsiteX1054" fmla="*/ 515800 w 12192002"/>
              <a:gd name="connsiteY1054" fmla="*/ 4862180 h 6858000"/>
              <a:gd name="connsiteX1055" fmla="*/ 909145 w 12192002"/>
              <a:gd name="connsiteY1055" fmla="*/ 4199225 h 6858000"/>
              <a:gd name="connsiteX1056" fmla="*/ 1214067 w 12192002"/>
              <a:gd name="connsiteY1056" fmla="*/ 3908561 h 6858000"/>
              <a:gd name="connsiteX1057" fmla="*/ 640967 w 12192002"/>
              <a:gd name="connsiteY1057" fmla="*/ 4105601 h 6858000"/>
              <a:gd name="connsiteX1058" fmla="*/ 112563 w 12192002"/>
              <a:gd name="connsiteY1058" fmla="*/ 4396952 h 6858000"/>
              <a:gd name="connsiteX1059" fmla="*/ 0 w 12192002"/>
              <a:gd name="connsiteY1059" fmla="*/ 4466006 h 6858000"/>
              <a:gd name="connsiteX1060" fmla="*/ 0 w 12192002"/>
              <a:gd name="connsiteY1060" fmla="*/ 4233763 h 6858000"/>
              <a:gd name="connsiteX1061" fmla="*/ 36881 w 12192002"/>
              <a:gd name="connsiteY1061" fmla="*/ 4200118 h 6858000"/>
              <a:gd name="connsiteX1062" fmla="*/ 910534 w 12192002"/>
              <a:gd name="connsiteY1062" fmla="*/ 3629753 h 6858000"/>
              <a:gd name="connsiteX1063" fmla="*/ 1578717 w 12192002"/>
              <a:gd name="connsiteY1063" fmla="*/ 3575982 h 6858000"/>
              <a:gd name="connsiteX1064" fmla="*/ 2338780 w 12192002"/>
              <a:gd name="connsiteY1064" fmla="*/ 3033725 h 6858000"/>
              <a:gd name="connsiteX1065" fmla="*/ 1807991 w 12192002"/>
              <a:gd name="connsiteY1065" fmla="*/ 2807184 h 6858000"/>
              <a:gd name="connsiteX1066" fmla="*/ 1416358 w 12192002"/>
              <a:gd name="connsiteY1066" fmla="*/ 3112571 h 6858000"/>
              <a:gd name="connsiteX1067" fmla="*/ 939066 w 12192002"/>
              <a:gd name="connsiteY1067" fmla="*/ 3378798 h 6858000"/>
              <a:gd name="connsiteX1068" fmla="*/ 115099 w 12192002"/>
              <a:gd name="connsiteY1068" fmla="*/ 3607650 h 6858000"/>
              <a:gd name="connsiteX1069" fmla="*/ 97284 w 12192002"/>
              <a:gd name="connsiteY1069" fmla="*/ 3520393 h 6858000"/>
              <a:gd name="connsiteX1070" fmla="*/ 922050 w 12192002"/>
              <a:gd name="connsiteY1070" fmla="*/ 3074867 h 6858000"/>
              <a:gd name="connsiteX1071" fmla="*/ 1405265 w 12192002"/>
              <a:gd name="connsiteY1071" fmla="*/ 3016319 h 6858000"/>
              <a:gd name="connsiteX1072" fmla="*/ 1407512 w 12192002"/>
              <a:gd name="connsiteY1072" fmla="*/ 3018001 h 6858000"/>
              <a:gd name="connsiteX1073" fmla="*/ 1726266 w 12192002"/>
              <a:gd name="connsiteY1073" fmla="*/ 2777274 h 6858000"/>
              <a:gd name="connsiteX1074" fmla="*/ 625390 w 12192002"/>
              <a:gd name="connsiteY1074" fmla="*/ 2514541 h 6858000"/>
              <a:gd name="connsiteX1075" fmla="*/ 619799 w 12192002"/>
              <a:gd name="connsiteY1075" fmla="*/ 2527180 h 6858000"/>
              <a:gd name="connsiteX1076" fmla="*/ 310030 w 12192002"/>
              <a:gd name="connsiteY1076" fmla="*/ 2771818 h 6858000"/>
              <a:gd name="connsiteX1077" fmla="*/ 173877 w 12192002"/>
              <a:gd name="connsiteY1077" fmla="*/ 2937056 h 6858000"/>
              <a:gd name="connsiteX1078" fmla="*/ 77889 w 12192002"/>
              <a:gd name="connsiteY1078" fmla="*/ 3138440 h 6858000"/>
              <a:gd name="connsiteX1079" fmla="*/ 0 w 12192002"/>
              <a:gd name="connsiteY1079" fmla="*/ 3271395 h 6858000"/>
              <a:gd name="connsiteX1080" fmla="*/ 0 w 12192002"/>
              <a:gd name="connsiteY1080" fmla="*/ 3153002 h 6858000"/>
              <a:gd name="connsiteX1081" fmla="*/ 2386 w 12192002"/>
              <a:gd name="connsiteY1081" fmla="*/ 3149203 h 6858000"/>
              <a:gd name="connsiteX1082" fmla="*/ 89753 w 12192002"/>
              <a:gd name="connsiteY1082" fmla="*/ 2987702 h 6858000"/>
              <a:gd name="connsiteX1083" fmla="*/ 76869 w 12192002"/>
              <a:gd name="connsiteY1083" fmla="*/ 3005404 h 6858000"/>
              <a:gd name="connsiteX1084" fmla="*/ 32049 w 12192002"/>
              <a:gd name="connsiteY1084" fmla="*/ 3065814 h 6858000"/>
              <a:gd name="connsiteX1085" fmla="*/ 0 w 12192002"/>
              <a:gd name="connsiteY1085" fmla="*/ 3108744 h 6858000"/>
              <a:gd name="connsiteX1086" fmla="*/ 0 w 12192002"/>
              <a:gd name="connsiteY1086" fmla="*/ 3058059 h 6858000"/>
              <a:gd name="connsiteX1087" fmla="*/ 7610 w 12192002"/>
              <a:gd name="connsiteY1087" fmla="*/ 3047889 h 6858000"/>
              <a:gd name="connsiteX1088" fmla="*/ 52419 w 12192002"/>
              <a:gd name="connsiteY1088" fmla="*/ 2987479 h 6858000"/>
              <a:gd name="connsiteX1089" fmla="*/ 59142 w 12192002"/>
              <a:gd name="connsiteY1089" fmla="*/ 2978488 h 6858000"/>
              <a:gd name="connsiteX1090" fmla="*/ 0 w 12192002"/>
              <a:gd name="connsiteY1090" fmla="*/ 3015334 h 6858000"/>
              <a:gd name="connsiteX1091" fmla="*/ 0 w 12192002"/>
              <a:gd name="connsiteY1091" fmla="*/ 2914286 h 6858000"/>
              <a:gd name="connsiteX1092" fmla="*/ 36383 w 12192002"/>
              <a:gd name="connsiteY1092" fmla="*/ 2901128 h 6858000"/>
              <a:gd name="connsiteX1093" fmla="*/ 156329 w 12192002"/>
              <a:gd name="connsiteY1093" fmla="*/ 2840533 h 6858000"/>
              <a:gd name="connsiteX1094" fmla="*/ 358355 w 12192002"/>
              <a:gd name="connsiteY1094" fmla="*/ 2620471 h 6858000"/>
              <a:gd name="connsiteX1095" fmla="*/ 510577 w 12192002"/>
              <a:gd name="connsiteY1095" fmla="*/ 2501244 h 6858000"/>
              <a:gd name="connsiteX1096" fmla="*/ 211967 w 12192002"/>
              <a:gd name="connsiteY1096" fmla="*/ 2479171 h 6858000"/>
              <a:gd name="connsiteX1097" fmla="*/ 0 w 12192002"/>
              <a:gd name="connsiteY1097" fmla="*/ 2476398 h 6858000"/>
              <a:gd name="connsiteX1098" fmla="*/ 0 w 12192002"/>
              <a:gd name="connsiteY1098" fmla="*/ 2389189 h 6858000"/>
              <a:gd name="connsiteX1099" fmla="*/ 103062 w 12192002"/>
              <a:gd name="connsiteY1099" fmla="*/ 2389518 h 6858000"/>
              <a:gd name="connsiteX1100" fmla="*/ 510734 w 12192002"/>
              <a:gd name="connsiteY1100" fmla="*/ 2416201 h 6858000"/>
              <a:gd name="connsiteX1101" fmla="*/ 279257 w 12192002"/>
              <a:gd name="connsiteY1101" fmla="*/ 2092102 h 6858000"/>
              <a:gd name="connsiteX1102" fmla="*/ 65265 w 12192002"/>
              <a:gd name="connsiteY1102" fmla="*/ 2006049 h 6858000"/>
              <a:gd name="connsiteX1103" fmla="*/ 0 w 12192002"/>
              <a:gd name="connsiteY1103" fmla="*/ 1982532 h 6858000"/>
              <a:gd name="connsiteX1104" fmla="*/ 0 w 12192002"/>
              <a:gd name="connsiteY1104" fmla="*/ 1912789 h 6858000"/>
              <a:gd name="connsiteX1105" fmla="*/ 97460 w 12192002"/>
              <a:gd name="connsiteY1105" fmla="*/ 1953725 h 6858000"/>
              <a:gd name="connsiteX1106" fmla="*/ 221272 w 12192002"/>
              <a:gd name="connsiteY1106" fmla="*/ 1980766 h 6858000"/>
              <a:gd name="connsiteX1107" fmla="*/ 116765 w 12192002"/>
              <a:gd name="connsiteY1107" fmla="*/ 1911033 h 6858000"/>
              <a:gd name="connsiteX1108" fmla="*/ 16405 w 12192002"/>
              <a:gd name="connsiteY1108" fmla="*/ 1803412 h 6858000"/>
              <a:gd name="connsiteX1109" fmla="*/ 0 w 12192002"/>
              <a:gd name="connsiteY1109" fmla="*/ 1784777 h 6858000"/>
              <a:gd name="connsiteX1110" fmla="*/ 0 w 12192002"/>
              <a:gd name="connsiteY1110" fmla="*/ 1740082 h 6858000"/>
              <a:gd name="connsiteX1111" fmla="*/ 39394 w 12192002"/>
              <a:gd name="connsiteY1111" fmla="*/ 1784856 h 6858000"/>
              <a:gd name="connsiteX1112" fmla="*/ 135813 w 12192002"/>
              <a:gd name="connsiteY1112" fmla="*/ 1888838 h 6858000"/>
              <a:gd name="connsiteX1113" fmla="*/ 242575 w 12192002"/>
              <a:gd name="connsiteY1113" fmla="*/ 1958841 h 6858000"/>
              <a:gd name="connsiteX1114" fmla="*/ 82197 w 12192002"/>
              <a:gd name="connsiteY1114" fmla="*/ 1754826 h 6858000"/>
              <a:gd name="connsiteX1115" fmla="*/ 0 w 12192002"/>
              <a:gd name="connsiteY1115" fmla="*/ 1679650 h 6858000"/>
              <a:gd name="connsiteX1116" fmla="*/ 0 w 12192002"/>
              <a:gd name="connsiteY1116" fmla="*/ 1602463 h 6858000"/>
              <a:gd name="connsiteX1117" fmla="*/ 84689 w 12192002"/>
              <a:gd name="connsiteY1117" fmla="*/ 1677442 h 6858000"/>
              <a:gd name="connsiteX1118" fmla="*/ 298437 w 12192002"/>
              <a:gd name="connsiteY1118" fmla="*/ 1968019 h 6858000"/>
              <a:gd name="connsiteX1119" fmla="*/ 227269 w 12192002"/>
              <a:gd name="connsiteY1119" fmla="*/ 1114064 h 6858000"/>
              <a:gd name="connsiteX1120" fmla="*/ 248003 w 12192002"/>
              <a:gd name="connsiteY1120" fmla="*/ 1089613 h 6858000"/>
              <a:gd name="connsiteX1121" fmla="*/ 427020 w 12192002"/>
              <a:gd name="connsiteY1121" fmla="*/ 1619803 h 6858000"/>
              <a:gd name="connsiteX1122" fmla="*/ 340345 w 12192002"/>
              <a:gd name="connsiteY1122" fmla="*/ 2027739 h 6858000"/>
              <a:gd name="connsiteX1123" fmla="*/ 360865 w 12192002"/>
              <a:gd name="connsiteY1123" fmla="*/ 2044827 h 6858000"/>
              <a:gd name="connsiteX1124" fmla="*/ 560414 w 12192002"/>
              <a:gd name="connsiteY1124" fmla="*/ 2421457 h 6858000"/>
              <a:gd name="connsiteX1125" fmla="*/ 1359703 w 12192002"/>
              <a:gd name="connsiteY1125" fmla="*/ 2578554 h 6858000"/>
              <a:gd name="connsiteX1126" fmla="*/ 1359422 w 12192002"/>
              <a:gd name="connsiteY1126" fmla="*/ 2577994 h 6858000"/>
              <a:gd name="connsiteX1127" fmla="*/ 828701 w 12192002"/>
              <a:gd name="connsiteY1127" fmla="*/ 1839520 h 6858000"/>
              <a:gd name="connsiteX1128" fmla="*/ 494427 w 12192002"/>
              <a:gd name="connsiteY1128" fmla="*/ 1092333 h 6858000"/>
              <a:gd name="connsiteX1129" fmla="*/ 506322 w 12192002"/>
              <a:gd name="connsiteY1129" fmla="*/ 1020997 h 6858000"/>
              <a:gd name="connsiteX1130" fmla="*/ 4570198 w 12192002"/>
              <a:gd name="connsiteY1130" fmla="*/ 978081 h 6858000"/>
              <a:gd name="connsiteX1131" fmla="*/ 4523691 w 12192002"/>
              <a:gd name="connsiteY1131" fmla="*/ 1127776 h 6858000"/>
              <a:gd name="connsiteX1132" fmla="*/ 4509875 w 12192002"/>
              <a:gd name="connsiteY1132" fmla="*/ 1167552 h 6858000"/>
              <a:gd name="connsiteX1133" fmla="*/ 4478168 w 12192002"/>
              <a:gd name="connsiteY1133" fmla="*/ 1260735 h 6858000"/>
              <a:gd name="connsiteX1134" fmla="*/ 4409309 w 12192002"/>
              <a:gd name="connsiteY1134" fmla="*/ 1666996 h 6858000"/>
              <a:gd name="connsiteX1135" fmla="*/ 4370031 w 12192002"/>
              <a:gd name="connsiteY1135" fmla="*/ 1955666 h 6858000"/>
              <a:gd name="connsiteX1136" fmla="*/ 4570198 w 12192002"/>
              <a:gd name="connsiteY1136" fmla="*/ 978081 h 6858000"/>
              <a:gd name="connsiteX1137" fmla="*/ 12149131 w 12192002"/>
              <a:gd name="connsiteY1137" fmla="*/ 959050 h 6858000"/>
              <a:gd name="connsiteX1138" fmla="*/ 12105664 w 12192002"/>
              <a:gd name="connsiteY1138" fmla="*/ 1006960 h 6858000"/>
              <a:gd name="connsiteX1139" fmla="*/ 11883102 w 12192002"/>
              <a:gd name="connsiteY1139" fmla="*/ 1184424 h 6858000"/>
              <a:gd name="connsiteX1140" fmla="*/ 11665174 w 12192002"/>
              <a:gd name="connsiteY1140" fmla="*/ 1317493 h 6858000"/>
              <a:gd name="connsiteX1141" fmla="*/ 11590337 w 12192002"/>
              <a:gd name="connsiteY1141" fmla="*/ 1348256 h 6858000"/>
              <a:gd name="connsiteX1142" fmla="*/ 11492588 w 12192002"/>
              <a:gd name="connsiteY1142" fmla="*/ 1390573 h 6858000"/>
              <a:gd name="connsiteX1143" fmla="*/ 11888865 w 12192002"/>
              <a:gd name="connsiteY1143" fmla="*/ 1220988 h 6858000"/>
              <a:gd name="connsiteX1144" fmla="*/ 12149131 w 12192002"/>
              <a:gd name="connsiteY1144" fmla="*/ 959050 h 6858000"/>
              <a:gd name="connsiteX1145" fmla="*/ 4557898 w 12192002"/>
              <a:gd name="connsiteY1145" fmla="*/ 900011 h 6858000"/>
              <a:gd name="connsiteX1146" fmla="*/ 4344840 w 12192002"/>
              <a:gd name="connsiteY1146" fmla="*/ 1922038 h 6858000"/>
              <a:gd name="connsiteX1147" fmla="*/ 4378710 w 12192002"/>
              <a:gd name="connsiteY1147" fmla="*/ 1665516 h 6858000"/>
              <a:gd name="connsiteX1148" fmla="*/ 4448798 w 12192002"/>
              <a:gd name="connsiteY1148" fmla="*/ 1253024 h 6858000"/>
              <a:gd name="connsiteX1149" fmla="*/ 4480315 w 12192002"/>
              <a:gd name="connsiteY1149" fmla="*/ 1158454 h 6858000"/>
              <a:gd name="connsiteX1150" fmla="*/ 4494133 w 12192002"/>
              <a:gd name="connsiteY1150" fmla="*/ 1118676 h 6858000"/>
              <a:gd name="connsiteX1151" fmla="*/ 4557898 w 12192002"/>
              <a:gd name="connsiteY1151" fmla="*/ 900011 h 6858000"/>
              <a:gd name="connsiteX1152" fmla="*/ 5870151 w 12192002"/>
              <a:gd name="connsiteY1152" fmla="*/ 898890 h 6858000"/>
              <a:gd name="connsiteX1153" fmla="*/ 5861335 w 12192002"/>
              <a:gd name="connsiteY1153" fmla="*/ 899177 h 6858000"/>
              <a:gd name="connsiteX1154" fmla="*/ 5843702 w 12192002"/>
              <a:gd name="connsiteY1154" fmla="*/ 899748 h 6858000"/>
              <a:gd name="connsiteX1155" fmla="*/ 5651107 w 12192002"/>
              <a:gd name="connsiteY1155" fmla="*/ 920306 h 6858000"/>
              <a:gd name="connsiteX1156" fmla="*/ 5459407 w 12192002"/>
              <a:gd name="connsiteY1156" fmla="*/ 940975 h 6858000"/>
              <a:gd name="connsiteX1157" fmla="*/ 5374846 w 12192002"/>
              <a:gd name="connsiteY1157" fmla="*/ 941988 h 6858000"/>
              <a:gd name="connsiteX1158" fmla="*/ 5256105 w 12192002"/>
              <a:gd name="connsiteY1158" fmla="*/ 945632 h 6858000"/>
              <a:gd name="connsiteX1159" fmla="*/ 5107071 w 12192002"/>
              <a:gd name="connsiteY1159" fmla="*/ 969720 h 6858000"/>
              <a:gd name="connsiteX1160" fmla="*/ 4998681 w 12192002"/>
              <a:gd name="connsiteY1160" fmla="*/ 988771 h 6858000"/>
              <a:gd name="connsiteX1161" fmla="*/ 5870151 w 12192002"/>
              <a:gd name="connsiteY1161" fmla="*/ 898890 h 6858000"/>
              <a:gd name="connsiteX1162" fmla="*/ 12190084 w 12192002"/>
              <a:gd name="connsiteY1162" fmla="*/ 854709 h 6858000"/>
              <a:gd name="connsiteX1163" fmla="*/ 12162947 w 12192002"/>
              <a:gd name="connsiteY1163" fmla="*/ 879275 h 6858000"/>
              <a:gd name="connsiteX1164" fmla="*/ 11721478 w 12192002"/>
              <a:gd name="connsiteY1164" fmla="*/ 1216434 h 6858000"/>
              <a:gd name="connsiteX1165" fmla="*/ 11680712 w 12192002"/>
              <a:gd name="connsiteY1165" fmla="*/ 1239730 h 6858000"/>
              <a:gd name="connsiteX1166" fmla="*/ 11505347 w 12192002"/>
              <a:gd name="connsiteY1166" fmla="*/ 1352837 h 6858000"/>
              <a:gd name="connsiteX1167" fmla="*/ 11580962 w 12192002"/>
              <a:gd name="connsiteY1167" fmla="*/ 1321759 h 6858000"/>
              <a:gd name="connsiteX1168" fmla="*/ 11654234 w 12192002"/>
              <a:gd name="connsiteY1168" fmla="*/ 1291618 h 6858000"/>
              <a:gd name="connsiteX1169" fmla="*/ 11867274 w 12192002"/>
              <a:gd name="connsiteY1169" fmla="*/ 1160983 h 6858000"/>
              <a:gd name="connsiteX1170" fmla="*/ 12086035 w 12192002"/>
              <a:gd name="connsiteY1170" fmla="*/ 986418 h 6858000"/>
              <a:gd name="connsiteX1171" fmla="*/ 12190084 w 12192002"/>
              <a:gd name="connsiteY1171" fmla="*/ 854709 h 6858000"/>
              <a:gd name="connsiteX1172" fmla="*/ 5504425 w 12192002"/>
              <a:gd name="connsiteY1172" fmla="*/ 848067 h 6858000"/>
              <a:gd name="connsiteX1173" fmla="*/ 4968849 w 12192002"/>
              <a:gd name="connsiteY1173" fmla="*/ 962318 h 6858000"/>
              <a:gd name="connsiteX1174" fmla="*/ 5104039 w 12192002"/>
              <a:gd name="connsiteY1174" fmla="*/ 940634 h 6858000"/>
              <a:gd name="connsiteX1175" fmla="*/ 5256311 w 12192002"/>
              <a:gd name="connsiteY1175" fmla="*/ 916490 h 6858000"/>
              <a:gd name="connsiteX1176" fmla="*/ 5377381 w 12192002"/>
              <a:gd name="connsiteY1176" fmla="*/ 912671 h 6858000"/>
              <a:gd name="connsiteX1177" fmla="*/ 5460148 w 12192002"/>
              <a:gd name="connsiteY1177" fmla="*/ 911442 h 6858000"/>
              <a:gd name="connsiteX1178" fmla="*/ 5648970 w 12192002"/>
              <a:gd name="connsiteY1178" fmla="*/ 891331 h 6858000"/>
              <a:gd name="connsiteX1179" fmla="*/ 5844807 w 12192002"/>
              <a:gd name="connsiteY1179" fmla="*/ 870718 h 6858000"/>
              <a:gd name="connsiteX1180" fmla="*/ 5862975 w 12192002"/>
              <a:gd name="connsiteY1180" fmla="*/ 869756 h 6858000"/>
              <a:gd name="connsiteX1181" fmla="*/ 5920887 w 12192002"/>
              <a:gd name="connsiteY1181" fmla="*/ 865929 h 6858000"/>
              <a:gd name="connsiteX1182" fmla="*/ 5504425 w 12192002"/>
              <a:gd name="connsiteY1182" fmla="*/ 848067 h 6858000"/>
              <a:gd name="connsiteX1183" fmla="*/ 8924104 w 12192002"/>
              <a:gd name="connsiteY1183" fmla="*/ 777000 h 6858000"/>
              <a:gd name="connsiteX1184" fmla="*/ 8921999 w 12192002"/>
              <a:gd name="connsiteY1184" fmla="*/ 794136 h 6858000"/>
              <a:gd name="connsiteX1185" fmla="*/ 8916066 w 12192002"/>
              <a:gd name="connsiteY1185" fmla="*/ 843129 h 6858000"/>
              <a:gd name="connsiteX1186" fmla="*/ 8909852 w 12192002"/>
              <a:gd name="connsiteY1186" fmla="*/ 1005313 h 6858000"/>
              <a:gd name="connsiteX1187" fmla="*/ 8936982 w 12192002"/>
              <a:gd name="connsiteY1187" fmla="*/ 1614896 h 6858000"/>
              <a:gd name="connsiteX1188" fmla="*/ 8939706 w 12192002"/>
              <a:gd name="connsiteY1188" fmla="*/ 1632791 h 6858000"/>
              <a:gd name="connsiteX1189" fmla="*/ 8946691 w 12192002"/>
              <a:gd name="connsiteY1189" fmla="*/ 1680170 h 6858000"/>
              <a:gd name="connsiteX1190" fmla="*/ 8947643 w 12192002"/>
              <a:gd name="connsiteY1190" fmla="*/ 1649028 h 6858000"/>
              <a:gd name="connsiteX1191" fmla="*/ 8931687 w 12192002"/>
              <a:gd name="connsiteY1191" fmla="*/ 871628 h 6858000"/>
              <a:gd name="connsiteX1192" fmla="*/ 8929804 w 12192002"/>
              <a:gd name="connsiteY1192" fmla="*/ 850229 h 6858000"/>
              <a:gd name="connsiteX1193" fmla="*/ 8924104 w 12192002"/>
              <a:gd name="connsiteY1193" fmla="*/ 777000 h 6858000"/>
              <a:gd name="connsiteX1194" fmla="*/ 8951219 w 12192002"/>
              <a:gd name="connsiteY1194" fmla="*/ 764662 h 6858000"/>
              <a:gd name="connsiteX1195" fmla="*/ 8957270 w 12192002"/>
              <a:gd name="connsiteY1195" fmla="*/ 847698 h 6858000"/>
              <a:gd name="connsiteX1196" fmla="*/ 8959153 w 12192002"/>
              <a:gd name="connsiteY1196" fmla="*/ 869097 h 6858000"/>
              <a:gd name="connsiteX1197" fmla="*/ 8976081 w 12192002"/>
              <a:gd name="connsiteY1197" fmla="*/ 1619865 h 6858000"/>
              <a:gd name="connsiteX1198" fmla="*/ 8951219 w 12192002"/>
              <a:gd name="connsiteY1198" fmla="*/ 764662 h 6858000"/>
              <a:gd name="connsiteX1199" fmla="*/ 8898081 w 12192002"/>
              <a:gd name="connsiteY1199" fmla="*/ 630137 h 6858000"/>
              <a:gd name="connsiteX1200" fmla="*/ 8910095 w 12192002"/>
              <a:gd name="connsiteY1200" fmla="*/ 1626691 h 6858000"/>
              <a:gd name="connsiteX1201" fmla="*/ 8908822 w 12192002"/>
              <a:gd name="connsiteY1201" fmla="*/ 1619067 h 6858000"/>
              <a:gd name="connsiteX1202" fmla="*/ 8881669 w 12192002"/>
              <a:gd name="connsiteY1202" fmla="*/ 1004967 h 6858000"/>
              <a:gd name="connsiteX1203" fmla="*/ 8888265 w 12192002"/>
              <a:gd name="connsiteY1203" fmla="*/ 840369 h 6858000"/>
              <a:gd name="connsiteX1204" fmla="*/ 8894429 w 12192002"/>
              <a:gd name="connsiteY1204" fmla="*/ 790831 h 6858000"/>
              <a:gd name="connsiteX1205" fmla="*/ 8898081 w 12192002"/>
              <a:gd name="connsiteY1205" fmla="*/ 630137 h 6858000"/>
              <a:gd name="connsiteX1206" fmla="*/ 11491396 w 12192002"/>
              <a:gd name="connsiteY1206" fmla="*/ 623931 h 6858000"/>
              <a:gd name="connsiteX1207" fmla="*/ 11413329 w 12192002"/>
              <a:gd name="connsiteY1207" fmla="*/ 662344 h 6858000"/>
              <a:gd name="connsiteX1208" fmla="*/ 10966547 w 12192002"/>
              <a:gd name="connsiteY1208" fmla="*/ 818916 h 6858000"/>
              <a:gd name="connsiteX1209" fmla="*/ 10498883 w 12192002"/>
              <a:gd name="connsiteY1209" fmla="*/ 1111507 h 6858000"/>
              <a:gd name="connsiteX1210" fmla="*/ 10671292 w 12192002"/>
              <a:gd name="connsiteY1210" fmla="*/ 1035777 h 6858000"/>
              <a:gd name="connsiteX1211" fmla="*/ 10685894 w 12192002"/>
              <a:gd name="connsiteY1211" fmla="*/ 1027151 h 6858000"/>
              <a:gd name="connsiteX1212" fmla="*/ 11104337 w 12192002"/>
              <a:gd name="connsiteY1212" fmla="*/ 817377 h 6858000"/>
              <a:gd name="connsiteX1213" fmla="*/ 11491396 w 12192002"/>
              <a:gd name="connsiteY1213" fmla="*/ 623931 h 6858000"/>
              <a:gd name="connsiteX1214" fmla="*/ 10779304 w 12192002"/>
              <a:gd name="connsiteY1214" fmla="*/ 584486 h 6858000"/>
              <a:gd name="connsiteX1215" fmla="*/ 10658378 w 12192002"/>
              <a:gd name="connsiteY1215" fmla="*/ 772788 h 6858000"/>
              <a:gd name="connsiteX1216" fmla="*/ 10475581 w 12192002"/>
              <a:gd name="connsiteY1216" fmla="*/ 1070739 h 6858000"/>
              <a:gd name="connsiteX1217" fmla="*/ 10735178 w 12192002"/>
              <a:gd name="connsiteY1217" fmla="*/ 693281 h 6858000"/>
              <a:gd name="connsiteX1218" fmla="*/ 10132488 w 12192002"/>
              <a:gd name="connsiteY1218" fmla="*/ 518596 h 6858000"/>
              <a:gd name="connsiteX1219" fmla="*/ 9879465 w 12192002"/>
              <a:gd name="connsiteY1219" fmla="*/ 567273 h 6858000"/>
              <a:gd name="connsiteX1220" fmla="*/ 9364243 w 12192002"/>
              <a:gd name="connsiteY1220" fmla="*/ 809468 h 6858000"/>
              <a:gd name="connsiteX1221" fmla="*/ 9366655 w 12192002"/>
              <a:gd name="connsiteY1221" fmla="*/ 809848 h 6858000"/>
              <a:gd name="connsiteX1222" fmla="*/ 9914233 w 12192002"/>
              <a:gd name="connsiteY1222" fmla="*/ 596159 h 6858000"/>
              <a:gd name="connsiteX1223" fmla="*/ 10264524 w 12192002"/>
              <a:gd name="connsiteY1223" fmla="*/ 501747 h 6858000"/>
              <a:gd name="connsiteX1224" fmla="*/ 9922837 w 12192002"/>
              <a:gd name="connsiteY1224" fmla="*/ 622979 h 6858000"/>
              <a:gd name="connsiteX1225" fmla="*/ 9416908 w 12192002"/>
              <a:gd name="connsiteY1225" fmla="*/ 818889 h 6858000"/>
              <a:gd name="connsiteX1226" fmla="*/ 9418234 w 12192002"/>
              <a:gd name="connsiteY1226" fmla="*/ 818810 h 6858000"/>
              <a:gd name="connsiteX1227" fmla="*/ 10264524 w 12192002"/>
              <a:gd name="connsiteY1227" fmla="*/ 501747 h 6858000"/>
              <a:gd name="connsiteX1228" fmla="*/ 10802699 w 12192002"/>
              <a:gd name="connsiteY1228" fmla="*/ 488163 h 6858000"/>
              <a:gd name="connsiteX1229" fmla="*/ 10618739 w 12192002"/>
              <a:gd name="connsiteY1229" fmla="*/ 734118 h 6858000"/>
              <a:gd name="connsiteX1230" fmla="*/ 10604580 w 12192002"/>
              <a:gd name="connsiteY1230" fmla="*/ 753877 h 6858000"/>
              <a:gd name="connsiteX1231" fmla="*/ 10529643 w 12192002"/>
              <a:gd name="connsiteY1231" fmla="*/ 867004 h 6858000"/>
              <a:gd name="connsiteX1232" fmla="*/ 10462194 w 12192002"/>
              <a:gd name="connsiteY1232" fmla="*/ 1035452 h 6858000"/>
              <a:gd name="connsiteX1233" fmla="*/ 10635117 w 12192002"/>
              <a:gd name="connsiteY1233" fmla="*/ 757788 h 6858000"/>
              <a:gd name="connsiteX1234" fmla="*/ 10802699 w 12192002"/>
              <a:gd name="connsiteY1234" fmla="*/ 488163 h 6858000"/>
              <a:gd name="connsiteX1235" fmla="*/ 10359107 w 12192002"/>
              <a:gd name="connsiteY1235" fmla="*/ 485136 h 6858000"/>
              <a:gd name="connsiteX1236" fmla="*/ 9515108 w 12192002"/>
              <a:gd name="connsiteY1236" fmla="*/ 825701 h 6858000"/>
              <a:gd name="connsiteX1237" fmla="*/ 10359107 w 12192002"/>
              <a:gd name="connsiteY1237" fmla="*/ 485136 h 6858000"/>
              <a:gd name="connsiteX1238" fmla="*/ 11886089 w 12192002"/>
              <a:gd name="connsiteY1238" fmla="*/ 483936 h 6858000"/>
              <a:gd name="connsiteX1239" fmla="*/ 11622890 w 12192002"/>
              <a:gd name="connsiteY1239" fmla="*/ 661575 h 6858000"/>
              <a:gd name="connsiteX1240" fmla="*/ 11038640 w 12192002"/>
              <a:gd name="connsiteY1240" fmla="*/ 996875 h 6858000"/>
              <a:gd name="connsiteX1241" fmla="*/ 10561310 w 12192002"/>
              <a:gd name="connsiteY1241" fmla="*/ 1145020 h 6858000"/>
              <a:gd name="connsiteX1242" fmla="*/ 10675127 w 12192002"/>
              <a:gd name="connsiteY1242" fmla="*/ 1163586 h 6858000"/>
              <a:gd name="connsiteX1243" fmla="*/ 11120351 w 12192002"/>
              <a:gd name="connsiteY1243" fmla="*/ 990907 h 6858000"/>
              <a:gd name="connsiteX1244" fmla="*/ 11648506 w 12192002"/>
              <a:gd name="connsiteY1244" fmla="*/ 680145 h 6858000"/>
              <a:gd name="connsiteX1245" fmla="*/ 11886089 w 12192002"/>
              <a:gd name="connsiteY1245" fmla="*/ 483936 h 6858000"/>
              <a:gd name="connsiteX1246" fmla="*/ 3607114 w 12192002"/>
              <a:gd name="connsiteY1246" fmla="*/ 467441 h 6858000"/>
              <a:gd name="connsiteX1247" fmla="*/ 3296242 w 12192002"/>
              <a:gd name="connsiteY1247" fmla="*/ 807991 h 6858000"/>
              <a:gd name="connsiteX1248" fmla="*/ 3174674 w 12192002"/>
              <a:gd name="connsiteY1248" fmla="*/ 919759 h 6858000"/>
              <a:gd name="connsiteX1249" fmla="*/ 3042978 w 12192002"/>
              <a:gd name="connsiteY1249" fmla="*/ 1054894 h 6858000"/>
              <a:gd name="connsiteX1250" fmla="*/ 2968914 w 12192002"/>
              <a:gd name="connsiteY1250" fmla="*/ 1133756 h 6858000"/>
              <a:gd name="connsiteX1251" fmla="*/ 3103823 w 12192002"/>
              <a:gd name="connsiteY1251" fmla="*/ 1026814 h 6858000"/>
              <a:gd name="connsiteX1252" fmla="*/ 3607114 w 12192002"/>
              <a:gd name="connsiteY1252" fmla="*/ 467441 h 6858000"/>
              <a:gd name="connsiteX1253" fmla="*/ 10784544 w 12192002"/>
              <a:gd name="connsiteY1253" fmla="*/ 465669 h 6858000"/>
              <a:gd name="connsiteX1254" fmla="*/ 10426419 w 12192002"/>
              <a:gd name="connsiteY1254" fmla="*/ 1062158 h 6858000"/>
              <a:gd name="connsiteX1255" fmla="*/ 10471732 w 12192002"/>
              <a:gd name="connsiteY1255" fmla="*/ 921679 h 6858000"/>
              <a:gd name="connsiteX1256" fmla="*/ 10504824 w 12192002"/>
              <a:gd name="connsiteY1256" fmla="*/ 852631 h 6858000"/>
              <a:gd name="connsiteX1257" fmla="*/ 10582237 w 12192002"/>
              <a:gd name="connsiteY1257" fmla="*/ 736692 h 6858000"/>
              <a:gd name="connsiteX1258" fmla="*/ 10596401 w 12192002"/>
              <a:gd name="connsiteY1258" fmla="*/ 716935 h 6858000"/>
              <a:gd name="connsiteX1259" fmla="*/ 10784544 w 12192002"/>
              <a:gd name="connsiteY1259" fmla="*/ 465669 h 6858000"/>
              <a:gd name="connsiteX1260" fmla="*/ 11916494 w 12192002"/>
              <a:gd name="connsiteY1260" fmla="*/ 422768 h 6858000"/>
              <a:gd name="connsiteX1261" fmla="*/ 11703185 w 12192002"/>
              <a:gd name="connsiteY1261" fmla="*/ 528178 h 6858000"/>
              <a:gd name="connsiteX1262" fmla="*/ 11680755 w 12192002"/>
              <a:gd name="connsiteY1262" fmla="*/ 543149 h 6858000"/>
              <a:gd name="connsiteX1263" fmla="*/ 11116818 w 12192002"/>
              <a:gd name="connsiteY1263" fmla="*/ 842623 h 6858000"/>
              <a:gd name="connsiteX1264" fmla="*/ 10700164 w 12192002"/>
              <a:gd name="connsiteY1264" fmla="*/ 1051220 h 6858000"/>
              <a:gd name="connsiteX1265" fmla="*/ 10685570 w 12192002"/>
              <a:gd name="connsiteY1265" fmla="*/ 1059849 h 6858000"/>
              <a:gd name="connsiteX1266" fmla="*/ 10584288 w 12192002"/>
              <a:gd name="connsiteY1266" fmla="*/ 1113543 h 6858000"/>
              <a:gd name="connsiteX1267" fmla="*/ 11026698 w 12192002"/>
              <a:gd name="connsiteY1267" fmla="*/ 971858 h 6858000"/>
              <a:gd name="connsiteX1268" fmla="*/ 11607604 w 12192002"/>
              <a:gd name="connsiteY1268" fmla="*/ 638368 h 6858000"/>
              <a:gd name="connsiteX1269" fmla="*/ 11919452 w 12192002"/>
              <a:gd name="connsiteY1269" fmla="*/ 423380 h 6858000"/>
              <a:gd name="connsiteX1270" fmla="*/ 11916494 w 12192002"/>
              <a:gd name="connsiteY1270" fmla="*/ 422768 h 6858000"/>
              <a:gd name="connsiteX1271" fmla="*/ 8148168 w 12192002"/>
              <a:gd name="connsiteY1271" fmla="*/ 416949 h 6858000"/>
              <a:gd name="connsiteX1272" fmla="*/ 7862052 w 12192002"/>
              <a:gd name="connsiteY1272" fmla="*/ 694330 h 6858000"/>
              <a:gd name="connsiteX1273" fmla="*/ 7808002 w 12192002"/>
              <a:gd name="connsiteY1273" fmla="*/ 759654 h 6858000"/>
              <a:gd name="connsiteX1274" fmla="*/ 8295299 w 12192002"/>
              <a:gd name="connsiteY1274" fmla="*/ 416143 h 6858000"/>
              <a:gd name="connsiteX1275" fmla="*/ 8309124 w 12192002"/>
              <a:gd name="connsiteY1275" fmla="*/ 534021 h 6858000"/>
              <a:gd name="connsiteX1276" fmla="*/ 8293154 w 12192002"/>
              <a:gd name="connsiteY1276" fmla="*/ 672115 h 6858000"/>
              <a:gd name="connsiteX1277" fmla="*/ 8279099 w 12192002"/>
              <a:gd name="connsiteY1277" fmla="*/ 769176 h 6858000"/>
              <a:gd name="connsiteX1278" fmla="*/ 8309186 w 12192002"/>
              <a:gd name="connsiteY1278" fmla="*/ 1060039 h 6858000"/>
              <a:gd name="connsiteX1279" fmla="*/ 8410512 w 12192002"/>
              <a:gd name="connsiteY1279" fmla="*/ 1511108 h 6858000"/>
              <a:gd name="connsiteX1280" fmla="*/ 8351657 w 12192002"/>
              <a:gd name="connsiteY1280" fmla="*/ 521768 h 6858000"/>
              <a:gd name="connsiteX1281" fmla="*/ 8295299 w 12192002"/>
              <a:gd name="connsiteY1281" fmla="*/ 416143 h 6858000"/>
              <a:gd name="connsiteX1282" fmla="*/ 8266483 w 12192002"/>
              <a:gd name="connsiteY1282" fmla="*/ 414244 h 6858000"/>
              <a:gd name="connsiteX1283" fmla="*/ 8343425 w 12192002"/>
              <a:gd name="connsiteY1283" fmla="*/ 1357811 h 6858000"/>
              <a:gd name="connsiteX1284" fmla="*/ 8282114 w 12192002"/>
              <a:gd name="connsiteY1284" fmla="*/ 1064671 h 6858000"/>
              <a:gd name="connsiteX1285" fmla="*/ 8251298 w 12192002"/>
              <a:gd name="connsiteY1285" fmla="*/ 766414 h 6858000"/>
              <a:gd name="connsiteX1286" fmla="*/ 8265729 w 12192002"/>
              <a:gd name="connsiteY1286" fmla="*/ 666939 h 6858000"/>
              <a:gd name="connsiteX1287" fmla="*/ 8281494 w 12192002"/>
              <a:gd name="connsiteY1287" fmla="*/ 533909 h 6858000"/>
              <a:gd name="connsiteX1288" fmla="*/ 8266483 w 12192002"/>
              <a:gd name="connsiteY1288" fmla="*/ 414244 h 6858000"/>
              <a:gd name="connsiteX1289" fmla="*/ 8140802 w 12192002"/>
              <a:gd name="connsiteY1289" fmla="*/ 388720 h 6858000"/>
              <a:gd name="connsiteX1290" fmla="*/ 7860379 w 12192002"/>
              <a:gd name="connsiteY1290" fmla="*/ 596411 h 6858000"/>
              <a:gd name="connsiteX1291" fmla="*/ 7737688 w 12192002"/>
              <a:gd name="connsiteY1291" fmla="*/ 790400 h 6858000"/>
              <a:gd name="connsiteX1292" fmla="*/ 7726885 w 12192002"/>
              <a:gd name="connsiteY1292" fmla="*/ 812869 h 6858000"/>
              <a:gd name="connsiteX1293" fmla="*/ 7840490 w 12192002"/>
              <a:gd name="connsiteY1293" fmla="*/ 676832 h 6858000"/>
              <a:gd name="connsiteX1294" fmla="*/ 8140802 w 12192002"/>
              <a:gd name="connsiteY1294" fmla="*/ 388720 h 6858000"/>
              <a:gd name="connsiteX1295" fmla="*/ 3744487 w 12192002"/>
              <a:gd name="connsiteY1295" fmla="*/ 383136 h 6858000"/>
              <a:gd name="connsiteX1296" fmla="*/ 3970213 w 12192002"/>
              <a:gd name="connsiteY1296" fmla="*/ 995559 h 6858000"/>
              <a:gd name="connsiteX1297" fmla="*/ 3744487 w 12192002"/>
              <a:gd name="connsiteY1297" fmla="*/ 383136 h 6858000"/>
              <a:gd name="connsiteX1298" fmla="*/ 3624562 w 12192002"/>
              <a:gd name="connsiteY1298" fmla="*/ 367041 h 6858000"/>
              <a:gd name="connsiteX1299" fmla="*/ 3489712 w 12192002"/>
              <a:gd name="connsiteY1299" fmla="*/ 485386 h 6858000"/>
              <a:gd name="connsiteX1300" fmla="*/ 3182994 w 12192002"/>
              <a:gd name="connsiteY1300" fmla="*/ 828265 h 6858000"/>
              <a:gd name="connsiteX1301" fmla="*/ 2892114 w 12192002"/>
              <a:gd name="connsiteY1301" fmla="*/ 1172635 h 6858000"/>
              <a:gd name="connsiteX1302" fmla="*/ 3021459 w 12192002"/>
              <a:gd name="connsiteY1302" fmla="*/ 1035385 h 6858000"/>
              <a:gd name="connsiteX1303" fmla="*/ 3153873 w 12192002"/>
              <a:gd name="connsiteY1303" fmla="*/ 898971 h 6858000"/>
              <a:gd name="connsiteX1304" fmla="*/ 3276511 w 12192002"/>
              <a:gd name="connsiteY1304" fmla="*/ 786423 h 6858000"/>
              <a:gd name="connsiteX1305" fmla="*/ 3584154 w 12192002"/>
              <a:gd name="connsiteY1305" fmla="*/ 448218 h 6858000"/>
              <a:gd name="connsiteX1306" fmla="*/ 3624562 w 12192002"/>
              <a:gd name="connsiteY1306" fmla="*/ 367041 h 6858000"/>
              <a:gd name="connsiteX1307" fmla="*/ 3766672 w 12192002"/>
              <a:gd name="connsiteY1307" fmla="*/ 359429 h 6858000"/>
              <a:gd name="connsiteX1308" fmla="*/ 3996338 w 12192002"/>
              <a:gd name="connsiteY1308" fmla="*/ 968237 h 6858000"/>
              <a:gd name="connsiteX1309" fmla="*/ 3766672 w 12192002"/>
              <a:gd name="connsiteY1309" fmla="*/ 359429 h 6858000"/>
              <a:gd name="connsiteX1310" fmla="*/ 5805386 w 12192002"/>
              <a:gd name="connsiteY1310" fmla="*/ 239240 h 6858000"/>
              <a:gd name="connsiteX1311" fmla="*/ 5736947 w 12192002"/>
              <a:gd name="connsiteY1311" fmla="*/ 261367 h 6858000"/>
              <a:gd name="connsiteX1312" fmla="*/ 5427012 w 12192002"/>
              <a:gd name="connsiteY1312" fmla="*/ 311272 h 6858000"/>
              <a:gd name="connsiteX1313" fmla="*/ 5147818 w 12192002"/>
              <a:gd name="connsiteY1313" fmla="*/ 322112 h 6858000"/>
              <a:gd name="connsiteX1314" fmla="*/ 5060854 w 12192002"/>
              <a:gd name="connsiteY1314" fmla="*/ 311882 h 6858000"/>
              <a:gd name="connsiteX1315" fmla="*/ 4945989 w 12192002"/>
              <a:gd name="connsiteY1315" fmla="*/ 300516 h 6858000"/>
              <a:gd name="connsiteX1316" fmla="*/ 5410479 w 12192002"/>
              <a:gd name="connsiteY1316" fmla="*/ 348434 h 6858000"/>
              <a:gd name="connsiteX1317" fmla="*/ 5805386 w 12192002"/>
              <a:gd name="connsiteY1317" fmla="*/ 239240 h 6858000"/>
              <a:gd name="connsiteX1318" fmla="*/ 5905192 w 12192002"/>
              <a:gd name="connsiteY1318" fmla="*/ 163079 h 6858000"/>
              <a:gd name="connsiteX1319" fmla="*/ 5865655 w 12192002"/>
              <a:gd name="connsiteY1319" fmla="*/ 171901 h 6858000"/>
              <a:gd name="connsiteX1320" fmla="*/ 5259740 w 12192002"/>
              <a:gd name="connsiteY1320" fmla="*/ 257013 h 6858000"/>
              <a:gd name="connsiteX1321" fmla="*/ 5208466 w 12192002"/>
              <a:gd name="connsiteY1321" fmla="*/ 257550 h 6858000"/>
              <a:gd name="connsiteX1322" fmla="*/ 4980204 w 12192002"/>
              <a:gd name="connsiteY1322" fmla="*/ 271903 h 6858000"/>
              <a:gd name="connsiteX1323" fmla="*/ 5068068 w 12192002"/>
              <a:gd name="connsiteY1323" fmla="*/ 282244 h 6858000"/>
              <a:gd name="connsiteX1324" fmla="*/ 5153231 w 12192002"/>
              <a:gd name="connsiteY1324" fmla="*/ 292240 h 6858000"/>
              <a:gd name="connsiteX1325" fmla="*/ 5426491 w 12192002"/>
              <a:gd name="connsiteY1325" fmla="*/ 281128 h 6858000"/>
              <a:gd name="connsiteX1326" fmla="*/ 5731211 w 12192002"/>
              <a:gd name="connsiteY1326" fmla="*/ 231951 h 6858000"/>
              <a:gd name="connsiteX1327" fmla="*/ 5905192 w 12192002"/>
              <a:gd name="connsiteY1327" fmla="*/ 163079 h 6858000"/>
              <a:gd name="connsiteX1328" fmla="*/ 5944437 w 12192002"/>
              <a:gd name="connsiteY1328" fmla="*/ 113829 h 6858000"/>
              <a:gd name="connsiteX1329" fmla="*/ 5825032 w 12192002"/>
              <a:gd name="connsiteY1329" fmla="*/ 146405 h 6858000"/>
              <a:gd name="connsiteX1330" fmla="*/ 4955599 w 12192002"/>
              <a:gd name="connsiteY1330" fmla="*/ 247008 h 6858000"/>
              <a:gd name="connsiteX1331" fmla="*/ 5210103 w 12192002"/>
              <a:gd name="connsiteY1331" fmla="*/ 228123 h 6858000"/>
              <a:gd name="connsiteX1332" fmla="*/ 5261015 w 12192002"/>
              <a:gd name="connsiteY1332" fmla="*/ 227087 h 6858000"/>
              <a:gd name="connsiteX1333" fmla="*/ 5861181 w 12192002"/>
              <a:gd name="connsiteY1333" fmla="*/ 143093 h 6858000"/>
              <a:gd name="connsiteX1334" fmla="*/ 5961252 w 12192002"/>
              <a:gd name="connsiteY1334" fmla="*/ 114820 h 6858000"/>
              <a:gd name="connsiteX1335" fmla="*/ 5944437 w 12192002"/>
              <a:gd name="connsiteY1335" fmla="*/ 113829 h 6858000"/>
              <a:gd name="connsiteX1336" fmla="*/ 9095810 w 12192002"/>
              <a:gd name="connsiteY1336" fmla="*/ 0 h 6858000"/>
              <a:gd name="connsiteX1337" fmla="*/ 9215999 w 12192002"/>
              <a:gd name="connsiteY1337" fmla="*/ 0 h 6858000"/>
              <a:gd name="connsiteX1338" fmla="*/ 9250991 w 12192002"/>
              <a:gd name="connsiteY1338" fmla="*/ 17650 h 6858000"/>
              <a:gd name="connsiteX1339" fmla="*/ 9551793 w 12192002"/>
              <a:gd name="connsiteY1339" fmla="*/ 69947 h 6858000"/>
              <a:gd name="connsiteX1340" fmla="*/ 10211701 w 12192002"/>
              <a:gd name="connsiteY1340" fmla="*/ 15192 h 6858000"/>
              <a:gd name="connsiteX1341" fmla="*/ 9665014 w 12192002"/>
              <a:gd name="connsiteY1341" fmla="*/ 41266 h 6858000"/>
              <a:gd name="connsiteX1342" fmla="*/ 9382567 w 12192002"/>
              <a:gd name="connsiteY1342" fmla="*/ 18583 h 6858000"/>
              <a:gd name="connsiteX1343" fmla="*/ 9283159 w 12192002"/>
              <a:gd name="connsiteY1343" fmla="*/ 0 h 6858000"/>
              <a:gd name="connsiteX1344" fmla="*/ 9469266 w 12192002"/>
              <a:gd name="connsiteY1344" fmla="*/ 0 h 6858000"/>
              <a:gd name="connsiteX1345" fmla="*/ 9504117 w 12192002"/>
              <a:gd name="connsiteY1345" fmla="*/ 4274 h 6858000"/>
              <a:gd name="connsiteX1346" fmla="*/ 9667223 w 12192002"/>
              <a:gd name="connsiteY1346" fmla="*/ 13232 h 6858000"/>
              <a:gd name="connsiteX1347" fmla="*/ 9887703 w 12192002"/>
              <a:gd name="connsiteY1347" fmla="*/ 12601 h 6858000"/>
              <a:gd name="connsiteX1348" fmla="*/ 10088930 w 12192002"/>
              <a:gd name="connsiteY1348" fmla="*/ 0 h 6858000"/>
              <a:gd name="connsiteX1349" fmla="*/ 10544171 w 12192002"/>
              <a:gd name="connsiteY1349" fmla="*/ 0 h 6858000"/>
              <a:gd name="connsiteX1350" fmla="*/ 10392396 w 12192002"/>
              <a:gd name="connsiteY1350" fmla="*/ 36772 h 6858000"/>
              <a:gd name="connsiteX1351" fmla="*/ 9413803 w 12192002"/>
              <a:gd name="connsiteY1351" fmla="*/ 131277 h 6858000"/>
              <a:gd name="connsiteX1352" fmla="*/ 9174626 w 12192002"/>
              <a:gd name="connsiteY1352" fmla="*/ 44983 h 6858000"/>
              <a:gd name="connsiteX1353" fmla="*/ 8474998 w 12192002"/>
              <a:gd name="connsiteY1353" fmla="*/ 0 h 6858000"/>
              <a:gd name="connsiteX1354" fmla="*/ 8573502 w 12192002"/>
              <a:gd name="connsiteY1354" fmla="*/ 0 h 6858000"/>
              <a:gd name="connsiteX1355" fmla="*/ 8659539 w 12192002"/>
              <a:gd name="connsiteY1355" fmla="*/ 117664 h 6858000"/>
              <a:gd name="connsiteX1356" fmla="*/ 9248507 w 12192002"/>
              <a:gd name="connsiteY1356" fmla="*/ 743734 h 6858000"/>
              <a:gd name="connsiteX1357" fmla="*/ 9309457 w 12192002"/>
              <a:gd name="connsiteY1357" fmla="*/ 795932 h 6858000"/>
              <a:gd name="connsiteX1358" fmla="*/ 9785496 w 12192002"/>
              <a:gd name="connsiteY1358" fmla="*/ 530713 h 6858000"/>
              <a:gd name="connsiteX1359" fmla="*/ 10482828 w 12192002"/>
              <a:gd name="connsiteY1359" fmla="*/ 399738 h 6858000"/>
              <a:gd name="connsiteX1360" fmla="*/ 10468382 w 12192002"/>
              <a:gd name="connsiteY1360" fmla="*/ 461219 h 6858000"/>
              <a:gd name="connsiteX1361" fmla="*/ 9430790 w 12192002"/>
              <a:gd name="connsiteY1361" fmla="*/ 895589 h 6858000"/>
              <a:gd name="connsiteX1362" fmla="*/ 10019780 w 12192002"/>
              <a:gd name="connsiteY1362" fmla="*/ 1298815 h 6858000"/>
              <a:gd name="connsiteX1363" fmla="*/ 10372218 w 12192002"/>
              <a:gd name="connsiteY1363" fmla="*/ 1146081 h 6858000"/>
              <a:gd name="connsiteX1364" fmla="*/ 10896429 w 12192002"/>
              <a:gd name="connsiteY1364" fmla="*/ 310883 h 6858000"/>
              <a:gd name="connsiteX1365" fmla="*/ 10919735 w 12192002"/>
              <a:gd name="connsiteY1365" fmla="*/ 318176 h 6858000"/>
              <a:gd name="connsiteX1366" fmla="*/ 10637064 w 12192002"/>
              <a:gd name="connsiteY1366" fmla="*/ 935661 h 6858000"/>
              <a:gd name="connsiteX1367" fmla="*/ 10516995 w 12192002"/>
              <a:gd name="connsiteY1367" fmla="*/ 1070245 h 6858000"/>
              <a:gd name="connsiteX1368" fmla="*/ 10868835 w 12192002"/>
              <a:gd name="connsiteY1368" fmla="*/ 815534 h 6858000"/>
              <a:gd name="connsiteX1369" fmla="*/ 11704547 w 12192002"/>
              <a:gd name="connsiteY1369" fmla="*/ 465665 h 6858000"/>
              <a:gd name="connsiteX1370" fmla="*/ 12033562 w 12192002"/>
              <a:gd name="connsiteY1370" fmla="*/ 350012 h 6858000"/>
              <a:gd name="connsiteX1371" fmla="*/ 12025537 w 12192002"/>
              <a:gd name="connsiteY1371" fmla="*/ 382666 h 6858000"/>
              <a:gd name="connsiteX1372" fmla="*/ 11088649 w 12192002"/>
              <a:gd name="connsiteY1372" fmla="*/ 1056676 h 6858000"/>
              <a:gd name="connsiteX1373" fmla="*/ 10561600 w 12192002"/>
              <a:gd name="connsiteY1373" fmla="*/ 1229477 h 6858000"/>
              <a:gd name="connsiteX1374" fmla="*/ 10280797 w 12192002"/>
              <a:gd name="connsiteY1374" fmla="*/ 1263181 h 6858000"/>
              <a:gd name="connsiteX1375" fmla="*/ 10083376 w 12192002"/>
              <a:gd name="connsiteY1375" fmla="*/ 1334114 h 6858000"/>
              <a:gd name="connsiteX1376" fmla="*/ 10832582 w 12192002"/>
              <a:gd name="connsiteY1376" fmla="*/ 1687356 h 6858000"/>
              <a:gd name="connsiteX1377" fmla="*/ 10839263 w 12192002"/>
              <a:gd name="connsiteY1377" fmla="*/ 1683743 h 6858000"/>
              <a:gd name="connsiteX1378" fmla="*/ 11350910 w 12192002"/>
              <a:gd name="connsiteY1378" fmla="*/ 1443899 h 6858000"/>
              <a:gd name="connsiteX1379" fmla="*/ 11360346 w 12192002"/>
              <a:gd name="connsiteY1379" fmla="*/ 1429225 h 6858000"/>
              <a:gd name="connsiteX1380" fmla="*/ 12167580 w 12192002"/>
              <a:gd name="connsiteY1380" fmla="*/ 789523 h 6858000"/>
              <a:gd name="connsiteX1381" fmla="*/ 12192000 w 12192002"/>
              <a:gd name="connsiteY1381" fmla="*/ 769876 h 6858000"/>
              <a:gd name="connsiteX1382" fmla="*/ 12192000 w 12192002"/>
              <a:gd name="connsiteY1382" fmla="*/ 802845 h 6858000"/>
              <a:gd name="connsiteX1383" fmla="*/ 12173558 w 12192002"/>
              <a:gd name="connsiteY1383" fmla="*/ 821317 h 6858000"/>
              <a:gd name="connsiteX1384" fmla="*/ 12117398 w 12192002"/>
              <a:gd name="connsiteY1384" fmla="*/ 877374 h 6858000"/>
              <a:gd name="connsiteX1385" fmla="*/ 11472926 w 12192002"/>
              <a:gd name="connsiteY1385" fmla="*/ 1344259 h 6858000"/>
              <a:gd name="connsiteX1386" fmla="*/ 11666978 w 12192002"/>
              <a:gd name="connsiteY1386" fmla="*/ 1215889 h 6858000"/>
              <a:gd name="connsiteX1387" fmla="*/ 11707200 w 12192002"/>
              <a:gd name="connsiteY1387" fmla="*/ 1192361 h 6858000"/>
              <a:gd name="connsiteX1388" fmla="*/ 12144637 w 12192002"/>
              <a:gd name="connsiteY1388" fmla="*/ 858646 h 6858000"/>
              <a:gd name="connsiteX1389" fmla="*/ 12192000 w 12192002"/>
              <a:gd name="connsiteY1389" fmla="*/ 810414 h 6858000"/>
              <a:gd name="connsiteX1390" fmla="*/ 12192000 w 12192002"/>
              <a:gd name="connsiteY1390" fmla="*/ 916439 h 6858000"/>
              <a:gd name="connsiteX1391" fmla="*/ 12150630 w 12192002"/>
              <a:gd name="connsiteY1391" fmla="*/ 982925 h 6858000"/>
              <a:gd name="connsiteX1392" fmla="*/ 11389484 w 12192002"/>
              <a:gd name="connsiteY1392" fmla="*/ 1469889 h 6858000"/>
              <a:gd name="connsiteX1393" fmla="*/ 10923736 w 12192002"/>
              <a:gd name="connsiteY1393" fmla="*/ 1721439 h 6858000"/>
              <a:gd name="connsiteX1394" fmla="*/ 11091913 w 12192002"/>
              <a:gd name="connsiteY1394" fmla="*/ 1780406 h 6858000"/>
              <a:gd name="connsiteX1395" fmla="*/ 11771238 w 12192002"/>
              <a:gd name="connsiteY1395" fmla="*/ 1944400 h 6858000"/>
              <a:gd name="connsiteX1396" fmla="*/ 11783166 w 12192002"/>
              <a:gd name="connsiteY1396" fmla="*/ 1931422 h 6858000"/>
              <a:gd name="connsiteX1397" fmla="*/ 12131988 w 12192002"/>
              <a:gd name="connsiteY1397" fmla="*/ 1574357 h 6858000"/>
              <a:gd name="connsiteX1398" fmla="*/ 12192000 w 12192002"/>
              <a:gd name="connsiteY1398" fmla="*/ 1537429 h 6858000"/>
              <a:gd name="connsiteX1399" fmla="*/ 12192000 w 12192002"/>
              <a:gd name="connsiteY1399" fmla="*/ 1589108 h 6858000"/>
              <a:gd name="connsiteX1400" fmla="*/ 12112105 w 12192002"/>
              <a:gd name="connsiteY1400" fmla="*/ 1640352 h 6858000"/>
              <a:gd name="connsiteX1401" fmla="*/ 11849203 w 12192002"/>
              <a:gd name="connsiteY1401" fmla="*/ 1900149 h 6858000"/>
              <a:gd name="connsiteX1402" fmla="*/ 11946326 w 12192002"/>
              <a:gd name="connsiteY1402" fmla="*/ 1822808 h 6858000"/>
              <a:gd name="connsiteX1403" fmla="*/ 12055863 w 12192002"/>
              <a:gd name="connsiteY1403" fmla="*/ 1735914 h 6858000"/>
              <a:gd name="connsiteX1404" fmla="*/ 12150816 w 12192002"/>
              <a:gd name="connsiteY1404" fmla="*/ 1678902 h 6858000"/>
              <a:gd name="connsiteX1405" fmla="*/ 12192000 w 12192002"/>
              <a:gd name="connsiteY1405" fmla="*/ 1655121 h 6858000"/>
              <a:gd name="connsiteX1406" fmla="*/ 12192000 w 12192002"/>
              <a:gd name="connsiteY1406" fmla="*/ 1686869 h 6858000"/>
              <a:gd name="connsiteX1407" fmla="*/ 12163772 w 12192002"/>
              <a:gd name="connsiteY1407" fmla="*/ 1703058 h 6858000"/>
              <a:gd name="connsiteX1408" fmla="*/ 12070597 w 12192002"/>
              <a:gd name="connsiteY1408" fmla="*/ 1758893 h 6858000"/>
              <a:gd name="connsiteX1409" fmla="*/ 11963621 w 12192002"/>
              <a:gd name="connsiteY1409" fmla="*/ 1844299 h 6858000"/>
              <a:gd name="connsiteX1410" fmla="*/ 11886604 w 12192002"/>
              <a:gd name="connsiteY1410" fmla="*/ 1907617 h 6858000"/>
              <a:gd name="connsiteX1411" fmla="*/ 12153575 w 12192002"/>
              <a:gd name="connsiteY1411" fmla="*/ 1786372 h 6858000"/>
              <a:gd name="connsiteX1412" fmla="*/ 12192000 w 12192002"/>
              <a:gd name="connsiteY1412" fmla="*/ 1759693 h 6858000"/>
              <a:gd name="connsiteX1413" fmla="*/ 12192000 w 12192002"/>
              <a:gd name="connsiteY1413" fmla="*/ 1809459 h 6858000"/>
              <a:gd name="connsiteX1414" fmla="*/ 12121362 w 12192002"/>
              <a:gd name="connsiteY1414" fmla="*/ 1857561 h 6858000"/>
              <a:gd name="connsiteX1415" fmla="*/ 11895949 w 12192002"/>
              <a:gd name="connsiteY1415" fmla="*/ 1963079 h 6858000"/>
              <a:gd name="connsiteX1416" fmla="*/ 12192000 w 12192002"/>
              <a:gd name="connsiteY1416" fmla="*/ 1990579 h 6858000"/>
              <a:gd name="connsiteX1417" fmla="*/ 12192000 w 12192002"/>
              <a:gd name="connsiteY1417" fmla="*/ 2065582 h 6858000"/>
              <a:gd name="connsiteX1418" fmla="*/ 12153918 w 12192002"/>
              <a:gd name="connsiteY1418" fmla="*/ 2063926 h 6858000"/>
              <a:gd name="connsiteX1419" fmla="*/ 12192000 w 12192002"/>
              <a:gd name="connsiteY1419" fmla="*/ 2085104 h 6858000"/>
              <a:gd name="connsiteX1420" fmla="*/ 12192000 w 12192002"/>
              <a:gd name="connsiteY1420" fmla="*/ 2178471 h 6858000"/>
              <a:gd name="connsiteX1421" fmla="*/ 12085355 w 12192002"/>
              <a:gd name="connsiteY1421" fmla="*/ 2122457 h 6858000"/>
              <a:gd name="connsiteX1422" fmla="*/ 12192000 w 12192002"/>
              <a:gd name="connsiteY1422" fmla="*/ 2196158 h 6858000"/>
              <a:gd name="connsiteX1423" fmla="*/ 12192000 w 12192002"/>
              <a:gd name="connsiteY1423" fmla="*/ 2230374 h 6858000"/>
              <a:gd name="connsiteX1424" fmla="*/ 12041237 w 12192002"/>
              <a:gd name="connsiteY1424" fmla="*/ 2126309 h 6858000"/>
              <a:gd name="connsiteX1425" fmla="*/ 12174450 w 12192002"/>
              <a:gd name="connsiteY1425" fmla="*/ 2262541 h 6858000"/>
              <a:gd name="connsiteX1426" fmla="*/ 12192000 w 12192002"/>
              <a:gd name="connsiteY1426" fmla="*/ 2275857 h 6858000"/>
              <a:gd name="connsiteX1427" fmla="*/ 12192000 w 12192002"/>
              <a:gd name="connsiteY1427" fmla="*/ 2377131 h 6858000"/>
              <a:gd name="connsiteX1428" fmla="*/ 12155801 w 12192002"/>
              <a:gd name="connsiteY1428" fmla="*/ 2349925 h 6858000"/>
              <a:gd name="connsiteX1429" fmla="*/ 11930164 w 12192002"/>
              <a:gd name="connsiteY1429" fmla="*/ 2041945 h 6858000"/>
              <a:gd name="connsiteX1430" fmla="*/ 11561767 w 12192002"/>
              <a:gd name="connsiteY1430" fmla="*/ 1984479 h 6858000"/>
              <a:gd name="connsiteX1431" fmla="*/ 11987997 w 12192002"/>
              <a:gd name="connsiteY1431" fmla="*/ 3153822 h 6858000"/>
              <a:gd name="connsiteX1432" fmla="*/ 11926558 w 12192002"/>
              <a:gd name="connsiteY1432" fmla="*/ 3203134 h 6858000"/>
              <a:gd name="connsiteX1433" fmla="*/ 11440430 w 12192002"/>
              <a:gd name="connsiteY1433" fmla="*/ 1973028 h 6858000"/>
              <a:gd name="connsiteX1434" fmla="*/ 11446754 w 12192002"/>
              <a:gd name="connsiteY1434" fmla="*/ 1959605 h 6858000"/>
              <a:gd name="connsiteX1435" fmla="*/ 11050651 w 12192002"/>
              <a:gd name="connsiteY1435" fmla="*/ 1850495 h 6858000"/>
              <a:gd name="connsiteX1436" fmla="*/ 10389960 w 12192002"/>
              <a:gd name="connsiteY1436" fmla="*/ 1586232 h 6858000"/>
              <a:gd name="connsiteX1437" fmla="*/ 10500699 w 12192002"/>
              <a:gd name="connsiteY1437" fmla="*/ 1913175 h 6858000"/>
              <a:gd name="connsiteX1438" fmla="*/ 10507814 w 12192002"/>
              <a:gd name="connsiteY1438" fmla="*/ 1920694 h 6858000"/>
              <a:gd name="connsiteX1439" fmla="*/ 10518908 w 12192002"/>
              <a:gd name="connsiteY1439" fmla="*/ 1911226 h 6858000"/>
              <a:gd name="connsiteX1440" fmla="*/ 11258935 w 12192002"/>
              <a:gd name="connsiteY1440" fmla="*/ 2442781 h 6858000"/>
              <a:gd name="connsiteX1441" fmla="*/ 11211663 w 12192002"/>
              <a:gd name="connsiteY1441" fmla="*/ 2510325 h 6858000"/>
              <a:gd name="connsiteX1442" fmla="*/ 10571295 w 12192002"/>
              <a:gd name="connsiteY1442" fmla="*/ 2105302 h 6858000"/>
              <a:gd name="connsiteX1443" fmla="*/ 10435737 w 12192002"/>
              <a:gd name="connsiteY1443" fmla="*/ 2805672 h 6858000"/>
              <a:gd name="connsiteX1444" fmla="*/ 10206831 w 12192002"/>
              <a:gd name="connsiteY1444" fmla="*/ 3151701 h 6858000"/>
              <a:gd name="connsiteX1445" fmla="*/ 10196482 w 12192002"/>
              <a:gd name="connsiteY1445" fmla="*/ 3135084 h 6858000"/>
              <a:gd name="connsiteX1446" fmla="*/ 10381882 w 12192002"/>
              <a:gd name="connsiteY1446" fmla="*/ 2155807 h 6858000"/>
              <a:gd name="connsiteX1447" fmla="*/ 10439260 w 12192002"/>
              <a:gd name="connsiteY1447" fmla="*/ 1962486 h 6858000"/>
              <a:gd name="connsiteX1448" fmla="*/ 10439409 w 12192002"/>
              <a:gd name="connsiteY1448" fmla="*/ 1960615 h 6858000"/>
              <a:gd name="connsiteX1449" fmla="*/ 10439915 w 12192002"/>
              <a:gd name="connsiteY1449" fmla="*/ 1951821 h 6858000"/>
              <a:gd name="connsiteX1450" fmla="*/ 10314241 w 12192002"/>
              <a:gd name="connsiteY1450" fmla="*/ 1556749 h 6858000"/>
              <a:gd name="connsiteX1451" fmla="*/ 10315061 w 12192002"/>
              <a:gd name="connsiteY1451" fmla="*/ 1548729 h 6858000"/>
              <a:gd name="connsiteX1452" fmla="*/ 9526158 w 12192002"/>
              <a:gd name="connsiteY1452" fmla="*/ 1071804 h 6858000"/>
              <a:gd name="connsiteX1453" fmla="*/ 9758689 w 12192002"/>
              <a:gd name="connsiteY1453" fmla="*/ 1585512 h 6858000"/>
              <a:gd name="connsiteX1454" fmla="*/ 9941392 w 12192002"/>
              <a:gd name="connsiteY1454" fmla="*/ 2432858 h 6858000"/>
              <a:gd name="connsiteX1455" fmla="*/ 9887724 w 12192002"/>
              <a:gd name="connsiteY1455" fmla="*/ 2495762 h 6858000"/>
              <a:gd name="connsiteX1456" fmla="*/ 9587446 w 12192002"/>
              <a:gd name="connsiteY1456" fmla="*/ 1872898 h 6858000"/>
              <a:gd name="connsiteX1457" fmla="*/ 9462810 w 12192002"/>
              <a:gd name="connsiteY1457" fmla="*/ 1288346 h 6858000"/>
              <a:gd name="connsiteX1458" fmla="*/ 9318575 w 12192002"/>
              <a:gd name="connsiteY1458" fmla="*/ 1540820 h 6858000"/>
              <a:gd name="connsiteX1459" fmla="*/ 9191090 w 12192002"/>
              <a:gd name="connsiteY1459" fmla="*/ 1688355 h 6858000"/>
              <a:gd name="connsiteX1460" fmla="*/ 9177757 w 12192002"/>
              <a:gd name="connsiteY1460" fmla="*/ 1683354 h 6858000"/>
              <a:gd name="connsiteX1461" fmla="*/ 9274865 w 12192002"/>
              <a:gd name="connsiteY1461" fmla="*/ 1336896 h 6858000"/>
              <a:gd name="connsiteX1462" fmla="*/ 9478649 w 12192002"/>
              <a:gd name="connsiteY1462" fmla="*/ 1173376 h 6858000"/>
              <a:gd name="connsiteX1463" fmla="*/ 9482281 w 12192002"/>
              <a:gd name="connsiteY1463" fmla="*/ 1167830 h 6858000"/>
              <a:gd name="connsiteX1464" fmla="*/ 9438637 w 12192002"/>
              <a:gd name="connsiteY1464" fmla="*/ 1015438 h 6858000"/>
              <a:gd name="connsiteX1465" fmla="*/ 9439458 w 12192002"/>
              <a:gd name="connsiteY1465" fmla="*/ 1007420 h 6858000"/>
              <a:gd name="connsiteX1466" fmla="*/ 9197105 w 12192002"/>
              <a:gd name="connsiteY1466" fmla="*/ 808882 h 6858000"/>
              <a:gd name="connsiteX1467" fmla="*/ 8973607 w 12192002"/>
              <a:gd name="connsiteY1467" fmla="*/ 597733 h 6858000"/>
              <a:gd name="connsiteX1468" fmla="*/ 8967512 w 12192002"/>
              <a:gd name="connsiteY1468" fmla="*/ 1795211 h 6858000"/>
              <a:gd name="connsiteX1469" fmla="*/ 8912526 w 12192002"/>
              <a:gd name="connsiteY1469" fmla="*/ 1841464 h 6858000"/>
              <a:gd name="connsiteX1470" fmla="*/ 8893391 w 12192002"/>
              <a:gd name="connsiteY1470" fmla="*/ 572788 h 6858000"/>
              <a:gd name="connsiteX1471" fmla="*/ 8902990 w 12192002"/>
              <a:gd name="connsiteY1471" fmla="*/ 560750 h 6858000"/>
              <a:gd name="connsiteX1472" fmla="*/ 8919102 w 12192002"/>
              <a:gd name="connsiteY1472" fmla="*/ 542471 h 6858000"/>
              <a:gd name="connsiteX1473" fmla="*/ 8661728 w 12192002"/>
              <a:gd name="connsiteY1473" fmla="*/ 250903 h 6858000"/>
              <a:gd name="connsiteX1474" fmla="*/ 8357758 w 12192002"/>
              <a:gd name="connsiteY1474" fmla="*/ 0 h 6858000"/>
              <a:gd name="connsiteX1475" fmla="*/ 8405492 w 12192002"/>
              <a:gd name="connsiteY1475" fmla="*/ 0 h 6858000"/>
              <a:gd name="connsiteX1476" fmla="*/ 8392083 w 12192002"/>
              <a:gd name="connsiteY1476" fmla="*/ 30495 h 6858000"/>
              <a:gd name="connsiteX1477" fmla="*/ 8339888 w 12192002"/>
              <a:gd name="connsiteY1477" fmla="*/ 306259 h 6858000"/>
              <a:gd name="connsiteX1478" fmla="*/ 8473847 w 12192002"/>
              <a:gd name="connsiteY1478" fmla="*/ 727373 h 6858000"/>
              <a:gd name="connsiteX1479" fmla="*/ 8454081 w 12192002"/>
              <a:gd name="connsiteY1479" fmla="*/ 1611960 h 6858000"/>
              <a:gd name="connsiteX1480" fmla="*/ 8396000 w 12192002"/>
              <a:gd name="connsiteY1480" fmla="*/ 1663986 h 6858000"/>
              <a:gd name="connsiteX1481" fmla="*/ 8238881 w 12192002"/>
              <a:gd name="connsiteY1481" fmla="*/ 368438 h 6858000"/>
              <a:gd name="connsiteX1482" fmla="*/ 7668140 w 12192002"/>
              <a:gd name="connsiteY1482" fmla="*/ 942511 h 6858000"/>
              <a:gd name="connsiteX1483" fmla="*/ 7637853 w 12192002"/>
              <a:gd name="connsiteY1483" fmla="*/ 942567 h 6858000"/>
              <a:gd name="connsiteX1484" fmla="*/ 7909649 w 12192002"/>
              <a:gd name="connsiteY1484" fmla="*/ 489150 h 6858000"/>
              <a:gd name="connsiteX1485" fmla="*/ 8256182 w 12192002"/>
              <a:gd name="connsiteY1485" fmla="*/ 301724 h 6858000"/>
              <a:gd name="connsiteX1486" fmla="*/ 8255912 w 12192002"/>
              <a:gd name="connsiteY1486" fmla="*/ 276498 h 6858000"/>
              <a:gd name="connsiteX1487" fmla="*/ 8315225 w 12192002"/>
              <a:gd name="connsiteY1487" fmla="*/ 89075 h 6858000"/>
              <a:gd name="connsiteX1488" fmla="*/ 7497388 w 12192002"/>
              <a:gd name="connsiteY1488" fmla="*/ 0 h 6858000"/>
              <a:gd name="connsiteX1489" fmla="*/ 7560921 w 12192002"/>
              <a:gd name="connsiteY1489" fmla="*/ 0 h 6858000"/>
              <a:gd name="connsiteX1490" fmla="*/ 7546742 w 12192002"/>
              <a:gd name="connsiteY1490" fmla="*/ 68966 h 6858000"/>
              <a:gd name="connsiteX1491" fmla="*/ 7488853 w 12192002"/>
              <a:gd name="connsiteY1491" fmla="*/ 535687 h 6858000"/>
              <a:gd name="connsiteX1492" fmla="*/ 7529509 w 12192002"/>
              <a:gd name="connsiteY1492" fmla="*/ 380358 h 6858000"/>
              <a:gd name="connsiteX1493" fmla="*/ 7585939 w 12192002"/>
              <a:gd name="connsiteY1493" fmla="*/ 184712 h 6858000"/>
              <a:gd name="connsiteX1494" fmla="*/ 7621792 w 12192002"/>
              <a:gd name="connsiteY1494" fmla="*/ 87864 h 6858000"/>
              <a:gd name="connsiteX1495" fmla="*/ 7654204 w 12192002"/>
              <a:gd name="connsiteY1495" fmla="*/ 0 h 6858000"/>
              <a:gd name="connsiteX1496" fmla="*/ 7683986 w 12192002"/>
              <a:gd name="connsiteY1496" fmla="*/ 0 h 6858000"/>
              <a:gd name="connsiteX1497" fmla="*/ 7647914 w 12192002"/>
              <a:gd name="connsiteY1497" fmla="*/ 97640 h 6858000"/>
              <a:gd name="connsiteX1498" fmla="*/ 7612524 w 12192002"/>
              <a:gd name="connsiteY1498" fmla="*/ 193392 h 6858000"/>
              <a:gd name="connsiteX1499" fmla="*/ 7557013 w 12192002"/>
              <a:gd name="connsiteY1499" fmla="*/ 386853 h 6858000"/>
              <a:gd name="connsiteX1500" fmla="*/ 7517286 w 12192002"/>
              <a:gd name="connsiteY1500" fmla="*/ 539999 h 6858000"/>
              <a:gd name="connsiteX1501" fmla="*/ 7704204 w 12192002"/>
              <a:gd name="connsiteY1501" fmla="*/ 152292 h 6858000"/>
              <a:gd name="connsiteX1502" fmla="*/ 7756975 w 12192002"/>
              <a:gd name="connsiteY1502" fmla="*/ 0 h 6858000"/>
              <a:gd name="connsiteX1503" fmla="*/ 7837329 w 12192002"/>
              <a:gd name="connsiteY1503" fmla="*/ 0 h 6858000"/>
              <a:gd name="connsiteX1504" fmla="*/ 7821760 w 12192002"/>
              <a:gd name="connsiteY1504" fmla="*/ 65656 h 6858000"/>
              <a:gd name="connsiteX1505" fmla="*/ 7488925 w 12192002"/>
              <a:gd name="connsiteY1505" fmla="*/ 763628 h 6858000"/>
              <a:gd name="connsiteX1506" fmla="*/ 7419999 w 12192002"/>
              <a:gd name="connsiteY1506" fmla="*/ 774360 h 6858000"/>
              <a:gd name="connsiteX1507" fmla="*/ 7487820 w 12192002"/>
              <a:gd name="connsiteY1507" fmla="*/ 37416 h 6858000"/>
              <a:gd name="connsiteX1508" fmla="*/ 3882765 w 12192002"/>
              <a:gd name="connsiteY1508" fmla="*/ 0 h 6858000"/>
              <a:gd name="connsiteX1509" fmla="*/ 3995099 w 12192002"/>
              <a:gd name="connsiteY1509" fmla="*/ 0 h 6858000"/>
              <a:gd name="connsiteX1510" fmla="*/ 4163818 w 12192002"/>
              <a:gd name="connsiteY1510" fmla="*/ 234104 h 6858000"/>
              <a:gd name="connsiteX1511" fmla="*/ 4172099 w 12192002"/>
              <a:gd name="connsiteY1511" fmla="*/ 234207 h 6858000"/>
              <a:gd name="connsiteX1512" fmla="*/ 4784282 w 12192002"/>
              <a:gd name="connsiteY1512" fmla="*/ 276561 h 6858000"/>
              <a:gd name="connsiteX1513" fmla="*/ 4801687 w 12192002"/>
              <a:gd name="connsiteY1513" fmla="*/ 267764 h 6858000"/>
              <a:gd name="connsiteX1514" fmla="*/ 6082788 w 12192002"/>
              <a:gd name="connsiteY1514" fmla="*/ 64119 h 6858000"/>
              <a:gd name="connsiteX1515" fmla="*/ 6099442 w 12192002"/>
              <a:gd name="connsiteY1515" fmla="*/ 82568 h 6858000"/>
              <a:gd name="connsiteX1516" fmla="*/ 4804137 w 12192002"/>
              <a:gd name="connsiteY1516" fmla="*/ 320931 h 6858000"/>
              <a:gd name="connsiteX1517" fmla="*/ 4227047 w 12192002"/>
              <a:gd name="connsiteY1517" fmla="*/ 313415 h 6858000"/>
              <a:gd name="connsiteX1518" fmla="*/ 4346041 w 12192002"/>
              <a:gd name="connsiteY1518" fmla="*/ 456086 h 6858000"/>
              <a:gd name="connsiteX1519" fmla="*/ 4870967 w 12192002"/>
              <a:gd name="connsiteY1519" fmla="*/ 963061 h 6858000"/>
              <a:gd name="connsiteX1520" fmla="*/ 4889647 w 12192002"/>
              <a:gd name="connsiteY1520" fmla="*/ 957147 h 6858000"/>
              <a:gd name="connsiteX1521" fmla="*/ 5422504 w 12192002"/>
              <a:gd name="connsiteY1521" fmla="*/ 805191 h 6858000"/>
              <a:gd name="connsiteX1522" fmla="*/ 6087656 w 12192002"/>
              <a:gd name="connsiteY1522" fmla="*/ 826703 h 6858000"/>
              <a:gd name="connsiteX1523" fmla="*/ 6058717 w 12192002"/>
              <a:gd name="connsiteY1523" fmla="*/ 865992 h 6858000"/>
              <a:gd name="connsiteX1524" fmla="*/ 4974153 w 12192002"/>
              <a:gd name="connsiteY1524" fmla="*/ 1045456 h 6858000"/>
              <a:gd name="connsiteX1525" fmla="*/ 5627835 w 12192002"/>
              <a:gd name="connsiteY1525" fmla="*/ 1472077 h 6858000"/>
              <a:gd name="connsiteX1526" fmla="*/ 5629816 w 12192002"/>
              <a:gd name="connsiteY1526" fmla="*/ 1471412 h 6858000"/>
              <a:gd name="connsiteX1527" fmla="*/ 5634124 w 12192002"/>
              <a:gd name="connsiteY1527" fmla="*/ 1470572 h 6858000"/>
              <a:gd name="connsiteX1528" fmla="*/ 5755832 w 12192002"/>
              <a:gd name="connsiteY1528" fmla="*/ 1383886 h 6858000"/>
              <a:gd name="connsiteX1529" fmla="*/ 6014186 w 12192002"/>
              <a:gd name="connsiteY1529" fmla="*/ 1279799 h 6858000"/>
              <a:gd name="connsiteX1530" fmla="*/ 6901619 w 12192002"/>
              <a:gd name="connsiteY1530" fmla="*/ 1047874 h 6858000"/>
              <a:gd name="connsiteX1531" fmla="*/ 6931566 w 12192002"/>
              <a:gd name="connsiteY1531" fmla="*/ 1062034 h 6858000"/>
              <a:gd name="connsiteX1532" fmla="*/ 5790982 w 12192002"/>
              <a:gd name="connsiteY1532" fmla="*/ 1561380 h 6858000"/>
              <a:gd name="connsiteX1533" fmla="*/ 6188971 w 12192002"/>
              <a:gd name="connsiteY1533" fmla="*/ 1755168 h 6858000"/>
              <a:gd name="connsiteX1534" fmla="*/ 6202446 w 12192002"/>
              <a:gd name="connsiteY1534" fmla="*/ 1752268 h 6858000"/>
              <a:gd name="connsiteX1535" fmla="*/ 7179560 w 12192002"/>
              <a:gd name="connsiteY1535" fmla="*/ 1467551 h 6858000"/>
              <a:gd name="connsiteX1536" fmla="*/ 7158730 w 12192002"/>
              <a:gd name="connsiteY1536" fmla="*/ 1507835 h 6858000"/>
              <a:gd name="connsiteX1537" fmla="*/ 6326959 w 12192002"/>
              <a:gd name="connsiteY1537" fmla="*/ 1817686 h 6858000"/>
              <a:gd name="connsiteX1538" fmla="*/ 6537433 w 12192002"/>
              <a:gd name="connsiteY1538" fmla="*/ 1907790 h 6858000"/>
              <a:gd name="connsiteX1539" fmla="*/ 6550221 w 12192002"/>
              <a:gd name="connsiteY1539" fmla="*/ 1910729 h 6858000"/>
              <a:gd name="connsiteX1540" fmla="*/ 6964438 w 12192002"/>
              <a:gd name="connsiteY1540" fmla="*/ 2209505 h 6858000"/>
              <a:gd name="connsiteX1541" fmla="*/ 7367862 w 12192002"/>
              <a:gd name="connsiteY1541" fmla="*/ 2806833 h 6858000"/>
              <a:gd name="connsiteX1542" fmla="*/ 7364329 w 12192002"/>
              <a:gd name="connsiteY1542" fmla="*/ 2826907 h 6858000"/>
              <a:gd name="connsiteX1543" fmla="*/ 7290545 w 12192002"/>
              <a:gd name="connsiteY1543" fmla="*/ 2850663 h 6858000"/>
              <a:gd name="connsiteX1544" fmla="*/ 6472036 w 12192002"/>
              <a:gd name="connsiteY1544" fmla="*/ 1959003 h 6858000"/>
              <a:gd name="connsiteX1545" fmla="*/ 5792897 w 12192002"/>
              <a:gd name="connsiteY1545" fmla="*/ 1647747 h 6858000"/>
              <a:gd name="connsiteX1546" fmla="*/ 5842751 w 12192002"/>
              <a:gd name="connsiteY1546" fmla="*/ 1816112 h 6858000"/>
              <a:gd name="connsiteX1547" fmla="*/ 5847424 w 12192002"/>
              <a:gd name="connsiteY1547" fmla="*/ 1815776 h 6858000"/>
              <a:gd name="connsiteX1548" fmla="*/ 6399821 w 12192002"/>
              <a:gd name="connsiteY1548" fmla="*/ 2344799 h 6858000"/>
              <a:gd name="connsiteX1549" fmla="*/ 6323232 w 12192002"/>
              <a:gd name="connsiteY1549" fmla="*/ 2389634 h 6858000"/>
              <a:gd name="connsiteX1550" fmla="*/ 5942957 w 12192002"/>
              <a:gd name="connsiteY1550" fmla="*/ 2077708 h 6858000"/>
              <a:gd name="connsiteX1551" fmla="*/ 5921559 w 12192002"/>
              <a:gd name="connsiteY1551" fmla="*/ 2378596 h 6858000"/>
              <a:gd name="connsiteX1552" fmla="*/ 5817651 w 12192002"/>
              <a:gd name="connsiteY1552" fmla="*/ 3023919 h 6858000"/>
              <a:gd name="connsiteX1553" fmla="*/ 5729634 w 12192002"/>
              <a:gd name="connsiteY1553" fmla="*/ 3051849 h 6858000"/>
              <a:gd name="connsiteX1554" fmla="*/ 5611018 w 12192002"/>
              <a:gd name="connsiteY1554" fmla="*/ 2316769 h 6858000"/>
              <a:gd name="connsiteX1555" fmla="*/ 5687608 w 12192002"/>
              <a:gd name="connsiteY1555" fmla="*/ 2039972 h 6858000"/>
              <a:gd name="connsiteX1556" fmla="*/ 5657554 w 12192002"/>
              <a:gd name="connsiteY1556" fmla="*/ 1576445 h 6858000"/>
              <a:gd name="connsiteX1557" fmla="*/ 5150475 w 12192002"/>
              <a:gd name="connsiteY1557" fmla="*/ 1274012 h 6858000"/>
              <a:gd name="connsiteX1558" fmla="*/ 5349142 w 12192002"/>
              <a:gd name="connsiteY1558" fmla="*/ 2204405 h 6858000"/>
              <a:gd name="connsiteX1559" fmla="*/ 5262214 w 12192002"/>
              <a:gd name="connsiteY1559" fmla="*/ 2233836 h 6858000"/>
              <a:gd name="connsiteX1560" fmla="*/ 4981539 w 12192002"/>
              <a:gd name="connsiteY1560" fmla="*/ 1542201 h 6858000"/>
              <a:gd name="connsiteX1561" fmla="*/ 4958461 w 12192002"/>
              <a:gd name="connsiteY1561" fmla="*/ 1136957 h 6858000"/>
              <a:gd name="connsiteX1562" fmla="*/ 4655015 w 12192002"/>
              <a:gd name="connsiteY1562" fmla="*/ 891426 h 6858000"/>
              <a:gd name="connsiteX1563" fmla="*/ 4348002 w 12192002"/>
              <a:gd name="connsiteY1563" fmla="*/ 2205895 h 6858000"/>
              <a:gd name="connsiteX1564" fmla="*/ 4262250 w 12192002"/>
              <a:gd name="connsiteY1564" fmla="*/ 2219972 h 6858000"/>
              <a:gd name="connsiteX1565" fmla="*/ 4550611 w 12192002"/>
              <a:gd name="connsiteY1565" fmla="*/ 817540 h 6858000"/>
              <a:gd name="connsiteX1566" fmla="*/ 4564418 w 12192002"/>
              <a:gd name="connsiteY1566" fmla="*/ 808293 h 6858000"/>
              <a:gd name="connsiteX1567" fmla="*/ 4266388 w 12192002"/>
              <a:gd name="connsiteY1567" fmla="*/ 500083 h 6858000"/>
              <a:gd name="connsiteX1568" fmla="*/ 4032842 w 12192002"/>
              <a:gd name="connsiteY1568" fmla="*/ 211809 h 6858000"/>
              <a:gd name="connsiteX1569" fmla="*/ 3721337 w 12192002"/>
              <a:gd name="connsiteY1569" fmla="*/ 0 h 6858000"/>
              <a:gd name="connsiteX1570" fmla="*/ 3797544 w 12192002"/>
              <a:gd name="connsiteY1570" fmla="*/ 0 h 6858000"/>
              <a:gd name="connsiteX1571" fmla="*/ 3775734 w 12192002"/>
              <a:gd name="connsiteY1571" fmla="*/ 95131 h 6858000"/>
              <a:gd name="connsiteX1572" fmla="*/ 3724807 w 12192002"/>
              <a:gd name="connsiteY1572" fmla="*/ 272257 h 6858000"/>
              <a:gd name="connsiteX1573" fmla="*/ 3726844 w 12192002"/>
              <a:gd name="connsiteY1573" fmla="*/ 282988 h 6858000"/>
              <a:gd name="connsiteX1574" fmla="*/ 3742664 w 12192002"/>
              <a:gd name="connsiteY1574" fmla="*/ 279918 h 6858000"/>
              <a:gd name="connsiteX1575" fmla="*/ 4103910 w 12192002"/>
              <a:gd name="connsiteY1575" fmla="*/ 1161917 h 6858000"/>
              <a:gd name="connsiteX1576" fmla="*/ 4020269 w 12192002"/>
              <a:gd name="connsiteY1576" fmla="*/ 1200406 h 6858000"/>
              <a:gd name="connsiteX1577" fmla="*/ 3674882 w 12192002"/>
              <a:gd name="connsiteY1577" fmla="*/ 488524 h 6858000"/>
              <a:gd name="connsiteX1578" fmla="*/ 3132682 w 12192002"/>
              <a:gd name="connsiteY1578" fmla="*/ 1072284 h 6858000"/>
              <a:gd name="connsiteX1579" fmla="*/ 2716346 w 12192002"/>
              <a:gd name="connsiteY1579" fmla="*/ 1276376 h 6858000"/>
              <a:gd name="connsiteX1580" fmla="*/ 2716772 w 12192002"/>
              <a:gd name="connsiteY1580" fmla="*/ 1255462 h 6858000"/>
              <a:gd name="connsiteX1581" fmla="*/ 3471096 w 12192002"/>
              <a:gd name="connsiteY1581" fmla="*/ 437072 h 6858000"/>
              <a:gd name="connsiteX1582" fmla="*/ 3639057 w 12192002"/>
              <a:gd name="connsiteY1582" fmla="*/ 286334 h 6858000"/>
              <a:gd name="connsiteX1583" fmla="*/ 3640309 w 12192002"/>
              <a:gd name="connsiteY1583" fmla="*/ 284664 h 6858000"/>
              <a:gd name="connsiteX1584" fmla="*/ 3646022 w 12192002"/>
              <a:gd name="connsiteY1584" fmla="*/ 276711 h 6858000"/>
              <a:gd name="connsiteX1585" fmla="*/ 3707943 w 12192002"/>
              <a:gd name="connsiteY1585" fmla="*/ 65958 h 6858000"/>
              <a:gd name="connsiteX1586" fmla="*/ 2867960 w 12192002"/>
              <a:gd name="connsiteY1586" fmla="*/ 0 h 6858000"/>
              <a:gd name="connsiteX1587" fmla="*/ 2926351 w 12192002"/>
              <a:gd name="connsiteY1587" fmla="*/ 0 h 6858000"/>
              <a:gd name="connsiteX1588" fmla="*/ 2902823 w 12192002"/>
              <a:gd name="connsiteY1588" fmla="*/ 262929 h 6858000"/>
              <a:gd name="connsiteX1589" fmla="*/ 2940663 w 12192002"/>
              <a:gd name="connsiteY1589" fmla="*/ 140884 h 6858000"/>
              <a:gd name="connsiteX1590" fmla="*/ 2947039 w 12192002"/>
              <a:gd name="connsiteY1590" fmla="*/ 122524 h 6858000"/>
              <a:gd name="connsiteX1591" fmla="*/ 2984316 w 12192002"/>
              <a:gd name="connsiteY1591" fmla="*/ 0 h 6858000"/>
              <a:gd name="connsiteX1592" fmla="*/ 3016114 w 12192002"/>
              <a:gd name="connsiteY1592" fmla="*/ 0 h 6858000"/>
              <a:gd name="connsiteX1593" fmla="*/ 2979949 w 12192002"/>
              <a:gd name="connsiteY1593" fmla="*/ 119274 h 6858000"/>
              <a:gd name="connsiteX1594" fmla="*/ 3023879 w 12192002"/>
              <a:gd name="connsiteY1594" fmla="*/ 0 h 6858000"/>
              <a:gd name="connsiteX1595" fmla="*/ 3105400 w 12192002"/>
              <a:gd name="connsiteY1595" fmla="*/ 0 h 6858000"/>
              <a:gd name="connsiteX1596" fmla="*/ 3094669 w 12192002"/>
              <a:gd name="connsiteY1596" fmla="*/ 30308 h 6858000"/>
              <a:gd name="connsiteX1597" fmla="*/ 2901945 w 12192002"/>
              <a:gd name="connsiteY1597" fmla="*/ 466538 h 6858000"/>
              <a:gd name="connsiteX1598" fmla="*/ 2815209 w 12192002"/>
              <a:gd name="connsiteY1598" fmla="*/ 497361 h 6858000"/>
              <a:gd name="connsiteX1599" fmla="*/ 2844845 w 12192002"/>
              <a:gd name="connsiteY1599" fmla="*/ 127638 h 6858000"/>
              <a:gd name="connsiteX1600" fmla="*/ 1057230 w 12192002"/>
              <a:gd name="connsiteY1600" fmla="*/ 0 h 6858000"/>
              <a:gd name="connsiteX1601" fmla="*/ 1111003 w 12192002"/>
              <a:gd name="connsiteY1601" fmla="*/ 0 h 6858000"/>
              <a:gd name="connsiteX1602" fmla="*/ 1125553 w 12192002"/>
              <a:gd name="connsiteY1602" fmla="*/ 52588 h 6858000"/>
              <a:gd name="connsiteX1603" fmla="*/ 1304276 w 12192002"/>
              <a:gd name="connsiteY1603" fmla="*/ 476275 h 6858000"/>
              <a:gd name="connsiteX1604" fmla="*/ 1492066 w 12192002"/>
              <a:gd name="connsiteY1604" fmla="*/ 886333 h 6858000"/>
              <a:gd name="connsiteX1605" fmla="*/ 1423698 w 12192002"/>
              <a:gd name="connsiteY1605" fmla="*/ 710817 h 6858000"/>
              <a:gd name="connsiteX1606" fmla="*/ 1357609 w 12192002"/>
              <a:gd name="connsiteY1606" fmla="*/ 532892 h 6858000"/>
              <a:gd name="connsiteX1607" fmla="*/ 1309550 w 12192002"/>
              <a:gd name="connsiteY1607" fmla="*/ 374031 h 6858000"/>
              <a:gd name="connsiteX1608" fmla="*/ 1193673 w 12192002"/>
              <a:gd name="connsiteY1608" fmla="*/ 49533 h 6858000"/>
              <a:gd name="connsiteX1609" fmla="*/ 1164391 w 12192002"/>
              <a:gd name="connsiteY1609" fmla="*/ 0 h 6858000"/>
              <a:gd name="connsiteX1610" fmla="*/ 1200666 w 12192002"/>
              <a:gd name="connsiteY1610" fmla="*/ 0 h 6858000"/>
              <a:gd name="connsiteX1611" fmla="*/ 1223408 w 12192002"/>
              <a:gd name="connsiteY1611" fmla="*/ 38996 h 6858000"/>
              <a:gd name="connsiteX1612" fmla="*/ 1339635 w 12192002"/>
              <a:gd name="connsiteY1612" fmla="*/ 365517 h 6858000"/>
              <a:gd name="connsiteX1613" fmla="*/ 1387469 w 12192002"/>
              <a:gd name="connsiteY1613" fmla="*/ 523079 h 6858000"/>
              <a:gd name="connsiteX1614" fmla="*/ 1452685 w 12192002"/>
              <a:gd name="connsiteY1614" fmla="*/ 699806 h 6858000"/>
              <a:gd name="connsiteX1615" fmla="*/ 1492092 w 12192002"/>
              <a:gd name="connsiteY1615" fmla="*/ 800424 h 6858000"/>
              <a:gd name="connsiteX1616" fmla="*/ 1455302 w 12192002"/>
              <a:gd name="connsiteY1616" fmla="*/ 632913 h 6858000"/>
              <a:gd name="connsiteX1617" fmla="*/ 1222336 w 12192002"/>
              <a:gd name="connsiteY1617" fmla="*/ 9480 h 6858000"/>
              <a:gd name="connsiteX1618" fmla="*/ 1214634 w 12192002"/>
              <a:gd name="connsiteY1618" fmla="*/ 0 h 6858000"/>
              <a:gd name="connsiteX1619" fmla="*/ 1289827 w 12192002"/>
              <a:gd name="connsiteY1619" fmla="*/ 0 h 6858000"/>
              <a:gd name="connsiteX1620" fmla="*/ 1321076 w 12192002"/>
              <a:gd name="connsiteY1620" fmla="*/ 59722 h 6858000"/>
              <a:gd name="connsiteX1621" fmla="*/ 1512579 w 12192002"/>
              <a:gd name="connsiteY1621" fmla="*/ 626441 h 6858000"/>
              <a:gd name="connsiteX1622" fmla="*/ 1506076 w 12192002"/>
              <a:gd name="connsiteY1622" fmla="*/ 1089289 h 6858000"/>
              <a:gd name="connsiteX1623" fmla="*/ 1486346 w 12192002"/>
              <a:gd name="connsiteY1623" fmla="*/ 1079919 h 6858000"/>
              <a:gd name="connsiteX1624" fmla="*/ 1070511 w 12192002"/>
              <a:gd name="connsiteY1624" fmla="*/ 48609 h 6858000"/>
              <a:gd name="connsiteX1625" fmla="*/ 43151 w 12192002"/>
              <a:gd name="connsiteY1625" fmla="*/ 0 h 6858000"/>
              <a:gd name="connsiteX1626" fmla="*/ 95283 w 12192002"/>
              <a:gd name="connsiteY1626" fmla="*/ 0 h 6858000"/>
              <a:gd name="connsiteX1627" fmla="*/ 300708 w 12192002"/>
              <a:gd name="connsiteY1627" fmla="*/ 154571 h 6858000"/>
              <a:gd name="connsiteX1628" fmla="*/ 530414 w 12192002"/>
              <a:gd name="connsiteY1628" fmla="*/ 354673 h 6858000"/>
              <a:gd name="connsiteX1629" fmla="*/ 333785 w 12192002"/>
              <a:gd name="connsiteY1629" fmla="*/ 161564 h 6858000"/>
              <a:gd name="connsiteX1630" fmla="*/ 147005 w 12192002"/>
              <a:gd name="connsiteY1630" fmla="*/ 0 h 6858000"/>
              <a:gd name="connsiteX1631" fmla="*/ 272509 w 12192002"/>
              <a:gd name="connsiteY1631" fmla="*/ 0 h 6858000"/>
              <a:gd name="connsiteX1632" fmla="*/ 326276 w 12192002"/>
              <a:gd name="connsiteY1632" fmla="*/ 45847 h 6858000"/>
              <a:gd name="connsiteX1633" fmla="*/ 823759 w 12192002"/>
              <a:gd name="connsiteY1633" fmla="*/ 574145 h 6858000"/>
              <a:gd name="connsiteX1634" fmla="*/ 811254 w 12192002"/>
              <a:gd name="connsiteY1634" fmla="*/ 665546 h 6858000"/>
              <a:gd name="connsiteX1635" fmla="*/ 154042 w 12192002"/>
              <a:gd name="connsiteY1635" fmla="*/ 261522 h 6858000"/>
              <a:gd name="connsiteX1636" fmla="*/ 13550 w 12192002"/>
              <a:gd name="connsiteY1636" fmla="*/ 158423 h 6858000"/>
              <a:gd name="connsiteX1637" fmla="*/ 0 w 12192002"/>
              <a:gd name="connsiteY1637" fmla="*/ 146618 h 6858000"/>
              <a:gd name="connsiteX1638" fmla="*/ 0 w 12192002"/>
              <a:gd name="connsiteY1638" fmla="*/ 59161 h 6858000"/>
              <a:gd name="connsiteX1639" fmla="*/ 45427 w 12192002"/>
              <a:gd name="connsiteY1639" fmla="*/ 101078 h 6858000"/>
              <a:gd name="connsiteX1640" fmla="*/ 630103 w 12192002"/>
              <a:gd name="connsiteY1640" fmla="*/ 485885 h 6858000"/>
              <a:gd name="connsiteX1641" fmla="*/ 532040 w 12192002"/>
              <a:gd name="connsiteY1641" fmla="*/ 399359 h 6858000"/>
              <a:gd name="connsiteX1642" fmla="*/ 517618 w 12192002"/>
              <a:gd name="connsiteY1642" fmla="*/ 385726 h 6858000"/>
              <a:gd name="connsiteX1643" fmla="*/ 285074 w 12192002"/>
              <a:gd name="connsiteY1643" fmla="*/ 18275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Lst>
            <a:rect l="l" t="t" r="r" b="b"/>
            <a:pathLst>
              <a:path w="12192002" h="6858000">
                <a:moveTo>
                  <a:pt x="369702" y="6712169"/>
                </a:moveTo>
                <a:lnTo>
                  <a:pt x="366575" y="6715556"/>
                </a:lnTo>
                <a:cubicBezTo>
                  <a:pt x="367954" y="6715031"/>
                  <a:pt x="369326" y="6714512"/>
                  <a:pt x="371637" y="6713954"/>
                </a:cubicBezTo>
                <a:close/>
                <a:moveTo>
                  <a:pt x="7392322" y="6658238"/>
                </a:moveTo>
                <a:cubicBezTo>
                  <a:pt x="7466250" y="6681109"/>
                  <a:pt x="7539706" y="6707100"/>
                  <a:pt x="7611337" y="6732821"/>
                </a:cubicBezTo>
                <a:cubicBezTo>
                  <a:pt x="7723489" y="6773078"/>
                  <a:pt x="7838666" y="6813801"/>
                  <a:pt x="7955762" y="6842006"/>
                </a:cubicBezTo>
                <a:cubicBezTo>
                  <a:pt x="7825893" y="6763794"/>
                  <a:pt x="7655160" y="6705586"/>
                  <a:pt x="7512455" y="6674734"/>
                </a:cubicBezTo>
                <a:close/>
                <a:moveTo>
                  <a:pt x="9928143" y="6515312"/>
                </a:moveTo>
                <a:lnTo>
                  <a:pt x="9753801" y="6525103"/>
                </a:lnTo>
                <a:cubicBezTo>
                  <a:pt x="9696294" y="6528458"/>
                  <a:pt x="9636969" y="6531530"/>
                  <a:pt x="9578027" y="6532104"/>
                </a:cubicBezTo>
                <a:cubicBezTo>
                  <a:pt x="9526546" y="6532538"/>
                  <a:pt x="9474842" y="6530381"/>
                  <a:pt x="9424342" y="6528403"/>
                </a:cubicBezTo>
                <a:cubicBezTo>
                  <a:pt x="9283243" y="6523421"/>
                  <a:pt x="9137206" y="6518329"/>
                  <a:pt x="9001907" y="6560369"/>
                </a:cubicBezTo>
                <a:cubicBezTo>
                  <a:pt x="8974564" y="6568983"/>
                  <a:pt x="8948144" y="6579668"/>
                  <a:pt x="8922138" y="6591702"/>
                </a:cubicBezTo>
                <a:cubicBezTo>
                  <a:pt x="8976395" y="6597451"/>
                  <a:pt x="9031633" y="6600803"/>
                  <a:pt x="9087550" y="6599765"/>
                </a:cubicBezTo>
                <a:cubicBezTo>
                  <a:pt x="9228396" y="6598297"/>
                  <a:pt x="9371812" y="6576077"/>
                  <a:pt x="9512475" y="6563693"/>
                </a:cubicBezTo>
                <a:cubicBezTo>
                  <a:pt x="9626059" y="6554204"/>
                  <a:pt x="9898686" y="6537707"/>
                  <a:pt x="9928143" y="6515312"/>
                </a:cubicBezTo>
                <a:close/>
                <a:moveTo>
                  <a:pt x="9351220" y="6459370"/>
                </a:moveTo>
                <a:cubicBezTo>
                  <a:pt x="9225400" y="6463303"/>
                  <a:pt x="9098278" y="6481291"/>
                  <a:pt x="8999756" y="6529929"/>
                </a:cubicBezTo>
                <a:cubicBezTo>
                  <a:pt x="9138083" y="6488352"/>
                  <a:pt x="9284119" y="6493450"/>
                  <a:pt x="9425830" y="6498517"/>
                </a:cubicBezTo>
                <a:cubicBezTo>
                  <a:pt x="9476320" y="6500495"/>
                  <a:pt x="9528123" y="6502029"/>
                  <a:pt x="9578307" y="6502035"/>
                </a:cubicBezTo>
                <a:cubicBezTo>
                  <a:pt x="9636540" y="6501999"/>
                  <a:pt x="9695359" y="6498204"/>
                  <a:pt x="9752771" y="6495471"/>
                </a:cubicBezTo>
                <a:lnTo>
                  <a:pt x="9852779" y="6489665"/>
                </a:lnTo>
                <a:cubicBezTo>
                  <a:pt x="9815758" y="6484629"/>
                  <a:pt x="9764024" y="6478620"/>
                  <a:pt x="9694862" y="6473140"/>
                </a:cubicBezTo>
                <a:cubicBezTo>
                  <a:pt x="9601553" y="6465560"/>
                  <a:pt x="9477038" y="6455438"/>
                  <a:pt x="9351220" y="6459370"/>
                </a:cubicBez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7254615" y="5911918"/>
                </a:moveTo>
                <a:cubicBezTo>
                  <a:pt x="7274645" y="5934852"/>
                  <a:pt x="7294062" y="5957691"/>
                  <a:pt x="7312589" y="5982309"/>
                </a:cubicBezTo>
                <a:cubicBezTo>
                  <a:pt x="7413753" y="6114421"/>
                  <a:pt x="7483941" y="6266763"/>
                  <a:pt x="7580896" y="6402069"/>
                </a:cubicBezTo>
                <a:cubicBezTo>
                  <a:pt x="7695169" y="6561808"/>
                  <a:pt x="7849203" y="6676399"/>
                  <a:pt x="7990862" y="6807025"/>
                </a:cubicBezTo>
                <a:cubicBezTo>
                  <a:pt x="7962703" y="6748256"/>
                  <a:pt x="7917173" y="6697712"/>
                  <a:pt x="7871964" y="6649139"/>
                </a:cubicBezTo>
                <a:lnTo>
                  <a:pt x="7859674" y="6636358"/>
                </a:lnTo>
                <a:cubicBezTo>
                  <a:pt x="7748530" y="6516822"/>
                  <a:pt x="7645260" y="6386311"/>
                  <a:pt x="7545050" y="6260110"/>
                </a:cubicBezTo>
                <a:cubicBezTo>
                  <a:pt x="7452767" y="6142819"/>
                  <a:pt x="7357042" y="6023723"/>
                  <a:pt x="7254615" y="5911918"/>
                </a:cubicBezTo>
                <a:close/>
                <a:moveTo>
                  <a:pt x="9078855" y="5884754"/>
                </a:moveTo>
                <a:cubicBezTo>
                  <a:pt x="8942634" y="6070158"/>
                  <a:pt x="8787932" y="6315508"/>
                  <a:pt x="8825188" y="6496752"/>
                </a:cubicBezTo>
                <a:cubicBezTo>
                  <a:pt x="8871718" y="6270055"/>
                  <a:pt x="8975231" y="6063621"/>
                  <a:pt x="9078855" y="5884754"/>
                </a:cubicBezTo>
                <a:close/>
                <a:moveTo>
                  <a:pt x="9113805" y="5883072"/>
                </a:moveTo>
                <a:cubicBezTo>
                  <a:pt x="9009770" y="6060592"/>
                  <a:pt x="8903644" y="6267900"/>
                  <a:pt x="8855200" y="6494950"/>
                </a:cubicBezTo>
                <a:cubicBezTo>
                  <a:pt x="8971799" y="6300136"/>
                  <a:pt x="9069545" y="6103069"/>
                  <a:pt x="9113805" y="5883072"/>
                </a:cubicBezTo>
                <a:close/>
                <a:moveTo>
                  <a:pt x="9123940" y="5825040"/>
                </a:moveTo>
                <a:cubicBezTo>
                  <a:pt x="9123142" y="5826205"/>
                  <a:pt x="9122347" y="5827360"/>
                  <a:pt x="9120846" y="5829053"/>
                </a:cubicBezTo>
                <a:lnTo>
                  <a:pt x="9123267" y="5829425"/>
                </a:ln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close/>
                <a:moveTo>
                  <a:pt x="5539432" y="5642928"/>
                </a:moveTo>
                <a:cubicBezTo>
                  <a:pt x="5544304" y="5659969"/>
                  <a:pt x="5549664" y="5677449"/>
                  <a:pt x="5555462" y="5694454"/>
                </a:cubicBezTo>
                <a:cubicBezTo>
                  <a:pt x="5631122" y="5909386"/>
                  <a:pt x="5731219" y="6118228"/>
                  <a:pt x="5828270" y="6320663"/>
                </a:cubicBezTo>
                <a:cubicBezTo>
                  <a:pt x="5868407" y="6404290"/>
                  <a:pt x="5908581" y="6488842"/>
                  <a:pt x="5947416" y="6574846"/>
                </a:cubicBezTo>
                <a:cubicBezTo>
                  <a:pt x="5894674" y="6327329"/>
                  <a:pt x="5793017"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10097724" y="5591852"/>
                </a:moveTo>
                <a:cubicBezTo>
                  <a:pt x="9944682" y="5593954"/>
                  <a:pt x="9791714" y="5611746"/>
                  <a:pt x="9645248" y="5630119"/>
                </a:cubicBezTo>
                <a:cubicBezTo>
                  <a:pt x="9610727" y="5634568"/>
                  <a:pt x="9577456" y="5639754"/>
                  <a:pt x="9543858" y="5650510"/>
                </a:cubicBezTo>
                <a:cubicBezTo>
                  <a:pt x="9550063" y="5662642"/>
                  <a:pt x="9629757" y="5633895"/>
                  <a:pt x="9681648" y="5629828"/>
                </a:cubicBezTo>
                <a:cubicBezTo>
                  <a:pt x="9969341" y="5609845"/>
                  <a:pt x="10272689" y="5655720"/>
                  <a:pt x="10557846" y="5601337"/>
                </a:cubicBezTo>
                <a:cubicBezTo>
                  <a:pt x="10473933" y="5611321"/>
                  <a:pt x="10386637" y="5605065"/>
                  <a:pt x="10301704" y="5598847"/>
                </a:cubicBezTo>
                <a:cubicBezTo>
                  <a:pt x="10284536" y="5597562"/>
                  <a:pt x="10267371" y="5596280"/>
                  <a:pt x="10250553" y="5595539"/>
                </a:cubicBezTo>
                <a:cubicBezTo>
                  <a:pt x="10199759" y="5592194"/>
                  <a:pt x="10148737" y="5591152"/>
                  <a:pt x="10097724" y="5591852"/>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7015907" y="5541548"/>
                </a:moveTo>
                <a:cubicBezTo>
                  <a:pt x="7100896" y="5613517"/>
                  <a:pt x="7181386" y="5690562"/>
                  <a:pt x="7259646" y="5765985"/>
                </a:cubicBezTo>
                <a:cubicBezTo>
                  <a:pt x="7425913" y="5926010"/>
                  <a:pt x="7598167" y="6091445"/>
                  <a:pt x="7741483" y="6279980"/>
                </a:cubicBezTo>
                <a:cubicBezTo>
                  <a:pt x="7847640" y="6419905"/>
                  <a:pt x="7937072" y="6571994"/>
                  <a:pt x="8008941" y="6733560"/>
                </a:cubicBezTo>
                <a:cubicBezTo>
                  <a:pt x="8009955" y="6694639"/>
                  <a:pt x="8010548" y="6654374"/>
                  <a:pt x="7999234" y="6610993"/>
                </a:cubicBezTo>
                <a:cubicBezTo>
                  <a:pt x="7958140" y="6454784"/>
                  <a:pt x="7815502" y="6314397"/>
                  <a:pt x="7715154" y="6197148"/>
                </a:cubicBezTo>
                <a:cubicBezTo>
                  <a:pt x="7576575" y="6034314"/>
                  <a:pt x="7431075" y="5876188"/>
                  <a:pt x="7271900" y="5734551"/>
                </a:cubicBezTo>
                <a:cubicBezTo>
                  <a:pt x="7230409" y="5698079"/>
                  <a:pt x="7098810" y="5590772"/>
                  <a:pt x="7015907" y="5541548"/>
                </a:cubicBezTo>
                <a:close/>
                <a:moveTo>
                  <a:pt x="2650666" y="5530686"/>
                </a:moveTo>
                <a:cubicBezTo>
                  <a:pt x="2650695" y="5531619"/>
                  <a:pt x="2650695" y="5531619"/>
                  <a:pt x="2650249" y="5532101"/>
                </a:cubicBezTo>
                <a:cubicBezTo>
                  <a:pt x="2594633" y="5864991"/>
                  <a:pt x="2624834" y="6212617"/>
                  <a:pt x="2663808" y="6535215"/>
                </a:cubicBezTo>
                <a:lnTo>
                  <a:pt x="2665418" y="6132756"/>
                </a:lnTo>
                <a:cubicBezTo>
                  <a:pt x="2666315" y="5945493"/>
                  <a:pt x="2661038" y="5743579"/>
                  <a:pt x="2650666" y="5530686"/>
                </a:cubicBezTo>
                <a:close/>
                <a:moveTo>
                  <a:pt x="10218664" y="5525300"/>
                </a:moveTo>
                <a:cubicBezTo>
                  <a:pt x="10171755" y="5524070"/>
                  <a:pt x="10126463" y="5525064"/>
                  <a:pt x="10086154" y="5525937"/>
                </a:cubicBezTo>
                <a:cubicBezTo>
                  <a:pt x="9975638" y="5528402"/>
                  <a:pt x="9876341" y="5531370"/>
                  <a:pt x="9778614" y="5550189"/>
                </a:cubicBezTo>
                <a:cubicBezTo>
                  <a:pt x="9714017" y="5562376"/>
                  <a:pt x="9654494" y="5581286"/>
                  <a:pt x="9601703" y="5605852"/>
                </a:cubicBezTo>
                <a:cubicBezTo>
                  <a:pt x="9614985" y="5603489"/>
                  <a:pt x="9628056" y="5602024"/>
                  <a:pt x="9641684" y="5600203"/>
                </a:cubicBezTo>
                <a:cubicBezTo>
                  <a:pt x="9838075" y="5575001"/>
                  <a:pt x="10046725" y="5551921"/>
                  <a:pt x="10252799" y="5564971"/>
                </a:cubicBezTo>
                <a:lnTo>
                  <a:pt x="10304297" y="5568822"/>
                </a:lnTo>
                <a:cubicBezTo>
                  <a:pt x="10380931" y="5574228"/>
                  <a:pt x="10459361" y="5580014"/>
                  <a:pt x="10533945" y="5573703"/>
                </a:cubicBezTo>
                <a:cubicBezTo>
                  <a:pt x="10504378" y="5568851"/>
                  <a:pt x="10475221" y="5562210"/>
                  <a:pt x="10446061" y="5555562"/>
                </a:cubicBezTo>
                <a:cubicBezTo>
                  <a:pt x="10417803" y="5549116"/>
                  <a:pt x="10389545" y="5542665"/>
                  <a:pt x="10360877" y="5538004"/>
                </a:cubicBezTo>
                <a:cubicBezTo>
                  <a:pt x="10314101" y="5529982"/>
                  <a:pt x="10265574" y="5526529"/>
                  <a:pt x="10218664" y="5525300"/>
                </a:cubicBezTo>
                <a:close/>
                <a:moveTo>
                  <a:pt x="6946849" y="5523271"/>
                </a:moveTo>
                <a:cubicBezTo>
                  <a:pt x="6946657" y="5524520"/>
                  <a:pt x="6946560" y="5525151"/>
                  <a:pt x="6946972" y="5526491"/>
                </a:cubicBezTo>
                <a:cubicBezTo>
                  <a:pt x="6980090" y="5601397"/>
                  <a:pt x="7043425" y="5661082"/>
                  <a:pt x="7105827" y="5718700"/>
                </a:cubicBezTo>
                <a:lnTo>
                  <a:pt x="7126431" y="5737872"/>
                </a:lnTo>
                <a:cubicBezTo>
                  <a:pt x="7289613" y="5889736"/>
                  <a:pt x="7430828" y="6067705"/>
                  <a:pt x="7567269" y="6240461"/>
                </a:cubicBezTo>
                <a:cubicBezTo>
                  <a:pt x="7666876" y="6366562"/>
                  <a:pt x="7769633" y="6496348"/>
                  <a:pt x="7880270" y="6615176"/>
                </a:cubicBezTo>
                <a:lnTo>
                  <a:pt x="7892560" y="6627949"/>
                </a:lnTo>
                <a:cubicBezTo>
                  <a:pt x="7919687" y="6657095"/>
                  <a:pt x="7947417" y="6686334"/>
                  <a:pt x="7971643" y="6718236"/>
                </a:cubicBezTo>
                <a:cubicBezTo>
                  <a:pt x="7902183" y="6569208"/>
                  <a:pt x="7817787" y="6428779"/>
                  <a:pt x="7719359" y="6299011"/>
                </a:cubicBezTo>
                <a:cubicBezTo>
                  <a:pt x="7577670" y="6112005"/>
                  <a:pt x="7405928" y="5947293"/>
                  <a:pt x="7240170" y="5787985"/>
                </a:cubicBezTo>
                <a:cubicBezTo>
                  <a:pt x="7146175" y="5697975"/>
                  <a:pt x="7050053" y="5605722"/>
                  <a:pt x="6946849" y="5523271"/>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0104407" y="5458317"/>
                </a:moveTo>
                <a:cubicBezTo>
                  <a:pt x="9978788" y="5456650"/>
                  <a:pt x="9828621" y="5479881"/>
                  <a:pt x="9704375" y="5536349"/>
                </a:cubicBezTo>
                <a:cubicBezTo>
                  <a:pt x="9726987" y="5530319"/>
                  <a:pt x="9749595" y="5524291"/>
                  <a:pt x="9773804" y="5519543"/>
                </a:cubicBezTo>
                <a:cubicBezTo>
                  <a:pt x="9873880" y="5500749"/>
                  <a:pt x="9974285" y="5497081"/>
                  <a:pt x="10086605" y="5494992"/>
                </a:cubicBezTo>
                <a:cubicBezTo>
                  <a:pt x="10168672" y="5493085"/>
                  <a:pt x="10271028" y="5491236"/>
                  <a:pt x="10367276" y="5507848"/>
                </a:cubicBezTo>
                <a:cubicBezTo>
                  <a:pt x="10396291" y="5513052"/>
                  <a:pt x="10425102" y="5519151"/>
                  <a:pt x="10454262" y="5525798"/>
                </a:cubicBezTo>
                <a:cubicBezTo>
                  <a:pt x="10493323" y="5534530"/>
                  <a:pt x="10531142" y="5542536"/>
                  <a:pt x="10569223" y="5547311"/>
                </a:cubicBezTo>
                <a:cubicBezTo>
                  <a:pt x="10422236" y="5490328"/>
                  <a:pt x="10260055" y="5460700"/>
                  <a:pt x="10104407" y="5458317"/>
                </a:cubicBezTo>
                <a:close/>
                <a:moveTo>
                  <a:pt x="6861797" y="5419899"/>
                </a:moveTo>
                <a:cubicBezTo>
                  <a:pt x="6869009" y="5420845"/>
                  <a:pt x="6876359" y="5423413"/>
                  <a:pt x="6879594" y="5424547"/>
                </a:cubicBezTo>
                <a:cubicBezTo>
                  <a:pt x="7239561" y="5537402"/>
                  <a:pt x="7549592" y="5931521"/>
                  <a:pt x="7789028" y="6212316"/>
                </a:cubicBezTo>
                <a:cubicBezTo>
                  <a:pt x="7920282" y="6366340"/>
                  <a:pt x="8046009" y="6507973"/>
                  <a:pt x="8093600" y="6710671"/>
                </a:cubicBezTo>
                <a:cubicBezTo>
                  <a:pt x="8106357" y="6764837"/>
                  <a:pt x="8115219" y="6810078"/>
                  <a:pt x="8129425" y="6854298"/>
                </a:cubicBezTo>
                <a:lnTo>
                  <a:pt x="8130898" y="6857998"/>
                </a:lnTo>
                <a:lnTo>
                  <a:pt x="7899365" y="6857998"/>
                </a:lnTo>
                <a:lnTo>
                  <a:pt x="7761176" y="6816656"/>
                </a:lnTo>
                <a:cubicBezTo>
                  <a:pt x="7707614" y="6798833"/>
                  <a:pt x="7654620" y="6779815"/>
                  <a:pt x="7602080" y="6760867"/>
                </a:cubicBezTo>
                <a:cubicBezTo>
                  <a:pt x="7499839" y="6724697"/>
                  <a:pt x="7395868" y="6687609"/>
                  <a:pt x="7289862" y="6659827"/>
                </a:cubicBezTo>
                <a:cubicBezTo>
                  <a:pt x="7386721" y="6702866"/>
                  <a:pt x="7479917" y="6741496"/>
                  <a:pt x="7582411" y="6784122"/>
                </a:cubicBezTo>
                <a:lnTo>
                  <a:pt x="7605759" y="6793465"/>
                </a:lnTo>
                <a:cubicBezTo>
                  <a:pt x="7652356" y="6812785"/>
                  <a:pt x="7694400" y="6829482"/>
                  <a:pt x="7737910" y="6840638"/>
                </a:cubicBezTo>
                <a:lnTo>
                  <a:pt x="7826532" y="6857999"/>
                </a:lnTo>
                <a:lnTo>
                  <a:pt x="7696096" y="6857999"/>
                </a:lnTo>
                <a:lnTo>
                  <a:pt x="7594081" y="6821149"/>
                </a:lnTo>
                <a:lnTo>
                  <a:pt x="7570734" y="6811799"/>
                </a:lnTo>
                <a:lnTo>
                  <a:pt x="7271814" y="6684601"/>
                </a:lnTo>
                <a:cubicBezTo>
                  <a:pt x="7315012" y="6740237"/>
                  <a:pt x="7445060" y="6805183"/>
                  <a:pt x="7585232" y="6850060"/>
                </a:cubicBezTo>
                <a:lnTo>
                  <a:pt x="7613775" y="6857998"/>
                </a:lnTo>
                <a:lnTo>
                  <a:pt x="7522197" y="6857998"/>
                </a:lnTo>
                <a:lnTo>
                  <a:pt x="7410696" y="6803861"/>
                </a:lnTo>
                <a:cubicBezTo>
                  <a:pt x="7272778" y="6731418"/>
                  <a:pt x="7152025" y="6653264"/>
                  <a:pt x="7088673" y="6610396"/>
                </a:cubicBezTo>
                <a:cubicBezTo>
                  <a:pt x="7075202" y="6601287"/>
                  <a:pt x="7065689" y="6582532"/>
                  <a:pt x="7090188" y="6584365"/>
                </a:cubicBezTo>
                <a:cubicBezTo>
                  <a:pt x="7322587" y="6603983"/>
                  <a:pt x="7561036" y="6624528"/>
                  <a:pt x="7780046" y="6711283"/>
                </a:cubicBezTo>
                <a:cubicBezTo>
                  <a:pt x="7810971" y="6723712"/>
                  <a:pt x="7991193" y="6837187"/>
                  <a:pt x="7944957" y="6799347"/>
                </a:cubicBezTo>
                <a:cubicBezTo>
                  <a:pt x="7830578" y="6704934"/>
                  <a:pt x="7705171" y="6617800"/>
                  <a:pt x="7601828" y="6503934"/>
                </a:cubicBezTo>
                <a:cubicBezTo>
                  <a:pt x="7389349" y="6269558"/>
                  <a:pt x="7257096" y="5972523"/>
                  <a:pt x="7042773" y="5734011"/>
                </a:cubicBezTo>
                <a:cubicBezTo>
                  <a:pt x="7007812" y="5695337"/>
                  <a:pt x="6799377" y="5515396"/>
                  <a:pt x="6844835" y="5424988"/>
                </a:cubicBezTo>
                <a:cubicBezTo>
                  <a:pt x="6847512" y="5419632"/>
                  <a:pt x="6854586" y="5418954"/>
                  <a:pt x="6861797" y="5419899"/>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cubicBezTo>
                  <a:pt x="1766288" y="5450544"/>
                  <a:pt x="1795121" y="5449390"/>
                  <a:pt x="1824397" y="5447757"/>
                </a:cubicBez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cubicBezTo>
                  <a:pt x="4364015" y="5738366"/>
                  <a:pt x="4369890" y="5733933"/>
                  <a:pt x="4376219" y="5729027"/>
                </a:cubicBez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7427076" y="5142684"/>
                </a:moveTo>
                <a:cubicBezTo>
                  <a:pt x="7446602" y="5152725"/>
                  <a:pt x="7466122" y="5162767"/>
                  <a:pt x="7485963" y="5174783"/>
                </a:cubicBezTo>
                <a:cubicBezTo>
                  <a:pt x="7567460" y="5225071"/>
                  <a:pt x="7639772" y="5286770"/>
                  <a:pt x="7719410" y="5357281"/>
                </a:cubicBezTo>
                <a:cubicBezTo>
                  <a:pt x="7777835" y="5408518"/>
                  <a:pt x="7850375" y="5472816"/>
                  <a:pt x="7907163" y="5546863"/>
                </a:cubicBezTo>
                <a:cubicBezTo>
                  <a:pt x="7924160" y="5569331"/>
                  <a:pt x="7940457" y="5592330"/>
                  <a:pt x="7956656" y="5615961"/>
                </a:cubicBezTo>
                <a:cubicBezTo>
                  <a:pt x="7978464" y="5647485"/>
                  <a:pt x="7999857" y="5677676"/>
                  <a:pt x="8023445" y="5705642"/>
                </a:cubicBezTo>
                <a:cubicBezTo>
                  <a:pt x="7956400" y="5569150"/>
                  <a:pt x="7861731" y="5443166"/>
                  <a:pt x="7754656" y="5341546"/>
                </a:cubicBezTo>
                <a:cubicBezTo>
                  <a:pt x="7668081" y="5259722"/>
                  <a:pt x="7548884" y="5180582"/>
                  <a:pt x="7427076" y="5142684"/>
                </a:cubicBezTo>
                <a:close/>
                <a:moveTo>
                  <a:pt x="7312201" y="5128278"/>
                </a:moveTo>
                <a:cubicBezTo>
                  <a:pt x="7322935" y="5135049"/>
                  <a:pt x="7332964" y="5142350"/>
                  <a:pt x="7343603" y="5149746"/>
                </a:cubicBezTo>
                <a:cubicBezTo>
                  <a:pt x="7496266" y="5257079"/>
                  <a:pt x="7656157" y="5373847"/>
                  <a:pt x="7791759" y="5515717"/>
                </a:cubicBezTo>
                <a:lnTo>
                  <a:pt x="7825280" y="5551608"/>
                </a:lnTo>
                <a:cubicBezTo>
                  <a:pt x="7875363" y="5604773"/>
                  <a:pt x="7926463" y="5659374"/>
                  <a:pt x="7982410" y="5702551"/>
                </a:cubicBezTo>
                <a:cubicBezTo>
                  <a:pt x="7964809" y="5679989"/>
                  <a:pt x="7948608" y="5656366"/>
                  <a:pt x="7932408" y="5632736"/>
                </a:cubicBezTo>
                <a:cubicBezTo>
                  <a:pt x="7916712" y="5609836"/>
                  <a:pt x="7901020" y="5586930"/>
                  <a:pt x="7883927" y="5565087"/>
                </a:cubicBezTo>
                <a:cubicBezTo>
                  <a:pt x="7828664" y="5493188"/>
                  <a:pt x="7757146" y="5430331"/>
                  <a:pt x="7699832" y="5379904"/>
                </a:cubicBezTo>
                <a:cubicBezTo>
                  <a:pt x="7621217" y="5310828"/>
                  <a:pt x="7550116" y="5249322"/>
                  <a:pt x="7470240" y="5200559"/>
                </a:cubicBezTo>
                <a:cubicBezTo>
                  <a:pt x="7417598" y="5168141"/>
                  <a:pt x="7364314" y="5143956"/>
                  <a:pt x="7312201" y="5128278"/>
                </a:cubicBezTo>
                <a:close/>
                <a:moveTo>
                  <a:pt x="7244057" y="5124233"/>
                </a:moveTo>
                <a:cubicBezTo>
                  <a:pt x="7240832" y="5137197"/>
                  <a:pt x="7314310" y="5167040"/>
                  <a:pt x="7353035" y="5197318"/>
                </a:cubicBezTo>
                <a:cubicBezTo>
                  <a:pt x="7566127" y="5367091"/>
                  <a:pt x="7749139" y="5595671"/>
                  <a:pt x="7981878" y="5738345"/>
                </a:cubicBezTo>
                <a:cubicBezTo>
                  <a:pt x="7917138" y="5691903"/>
                  <a:pt x="7860147" y="5631267"/>
                  <a:pt x="7804780" y="5572174"/>
                </a:cubicBezTo>
                <a:cubicBezTo>
                  <a:pt x="7793606" y="5560210"/>
                  <a:pt x="7782433" y="5548247"/>
                  <a:pt x="7771164" y="5536908"/>
                </a:cubicBezTo>
                <a:cubicBezTo>
                  <a:pt x="7637791" y="5396658"/>
                  <a:pt x="7478920" y="5281329"/>
                  <a:pt x="7327465" y="5174181"/>
                </a:cubicBezTo>
                <a:cubicBezTo>
                  <a:pt x="7300620" y="5155330"/>
                  <a:pt x="7274186" y="5137825"/>
                  <a:pt x="7244057" y="5124233"/>
                </a:cubicBezTo>
                <a:close/>
                <a:moveTo>
                  <a:pt x="7133363" y="5050246"/>
                </a:moveTo>
                <a:cubicBezTo>
                  <a:pt x="7577149" y="5121491"/>
                  <a:pt x="7947715" y="5355125"/>
                  <a:pt x="8128687" y="5790959"/>
                </a:cubicBezTo>
                <a:cubicBezTo>
                  <a:pt x="8276565" y="5905246"/>
                  <a:pt x="8400253" y="6044012"/>
                  <a:pt x="8497002" y="6204913"/>
                </a:cubicBezTo>
                <a:cubicBezTo>
                  <a:pt x="8503575" y="6141856"/>
                  <a:pt x="8502497" y="6159666"/>
                  <a:pt x="8514292" y="6015372"/>
                </a:cubicBezTo>
                <a:cubicBezTo>
                  <a:pt x="8536052" y="5749157"/>
                  <a:pt x="8547760" y="5533819"/>
                  <a:pt x="8491838" y="5336275"/>
                </a:cubicBezTo>
                <a:cubicBezTo>
                  <a:pt x="8507078" y="5267180"/>
                  <a:pt x="8575461" y="5351481"/>
                  <a:pt x="8605731" y="5600804"/>
                </a:cubicBezTo>
                <a:cubicBezTo>
                  <a:pt x="8608350" y="5745349"/>
                  <a:pt x="8605836" y="5891029"/>
                  <a:pt x="8594880" y="6039262"/>
                </a:cubicBezTo>
                <a:cubicBezTo>
                  <a:pt x="8575957" y="6291971"/>
                  <a:pt x="8542313" y="6543716"/>
                  <a:pt x="8494242" y="6792600"/>
                </a:cubicBezTo>
                <a:cubicBezTo>
                  <a:pt x="8597730" y="6727745"/>
                  <a:pt x="8691862" y="6639036"/>
                  <a:pt x="8794675" y="6590735"/>
                </a:cubicBezTo>
                <a:cubicBezTo>
                  <a:pt x="8796362" y="6587786"/>
                  <a:pt x="8798755" y="6584312"/>
                  <a:pt x="8800448" y="6581371"/>
                </a:cubicBezTo>
                <a:cubicBezTo>
                  <a:pt x="8795284" y="6578656"/>
                  <a:pt x="8790221" y="6575317"/>
                  <a:pt x="8788186" y="6572441"/>
                </a:cubicBezTo>
                <a:cubicBezTo>
                  <a:pt x="8594646" y="6311498"/>
                  <a:pt x="8993712" y="5858248"/>
                  <a:pt x="9137232" y="5665639"/>
                </a:cubicBezTo>
                <a:cubicBezTo>
                  <a:pt x="9150495" y="5647816"/>
                  <a:pt x="9217510" y="5675384"/>
                  <a:pt x="9216765" y="5696416"/>
                </a:cubicBezTo>
                <a:cubicBezTo>
                  <a:pt x="9208076" y="5983368"/>
                  <a:pt x="9105464" y="6228377"/>
                  <a:pt x="8969849" y="6466405"/>
                </a:cubicBezTo>
                <a:cubicBezTo>
                  <a:pt x="9192790" y="6382070"/>
                  <a:pt x="9514633" y="6424367"/>
                  <a:pt x="9706237" y="6419148"/>
                </a:cubicBezTo>
                <a:cubicBezTo>
                  <a:pt x="9875985" y="6415062"/>
                  <a:pt x="9998989" y="6424957"/>
                  <a:pt x="10110375" y="6563116"/>
                </a:cubicBezTo>
                <a:cubicBezTo>
                  <a:pt x="10119737" y="6574800"/>
                  <a:pt x="10104347" y="6578204"/>
                  <a:pt x="10096281" y="6578254"/>
                </a:cubicBezTo>
                <a:cubicBezTo>
                  <a:pt x="9752742" y="6584519"/>
                  <a:pt x="9411210" y="6642343"/>
                  <a:pt x="9067672" y="6648608"/>
                </a:cubicBezTo>
                <a:cubicBezTo>
                  <a:pt x="9008636" y="6649807"/>
                  <a:pt x="8918484" y="6627657"/>
                  <a:pt x="8859441" y="6641028"/>
                </a:cubicBezTo>
                <a:cubicBezTo>
                  <a:pt x="8858839" y="6640935"/>
                  <a:pt x="8858138" y="6641468"/>
                  <a:pt x="8857528" y="6641375"/>
                </a:cubicBezTo>
                <a:cubicBezTo>
                  <a:pt x="8854312" y="6642158"/>
                  <a:pt x="8851192" y="6642319"/>
                  <a:pt x="8848579" y="6643204"/>
                </a:cubicBezTo>
                <a:cubicBezTo>
                  <a:pt x="8763018" y="6670925"/>
                  <a:pt x="8669480" y="6759768"/>
                  <a:pt x="8576285" y="6824788"/>
                </a:cubicBezTo>
                <a:lnTo>
                  <a:pt x="8519159" y="6857998"/>
                </a:lnTo>
                <a:lnTo>
                  <a:pt x="8393540" y="6857998"/>
                </a:lnTo>
                <a:lnTo>
                  <a:pt x="8417346" y="6745652"/>
                </a:lnTo>
                <a:cubicBezTo>
                  <a:pt x="8445294" y="6600749"/>
                  <a:pt x="8467982" y="6454800"/>
                  <a:pt x="8485502" y="6308216"/>
                </a:cubicBezTo>
                <a:cubicBezTo>
                  <a:pt x="8483369" y="6305964"/>
                  <a:pt x="8481139" y="6304343"/>
                  <a:pt x="8480214" y="6302278"/>
                </a:cubicBezTo>
                <a:cubicBezTo>
                  <a:pt x="8389148" y="6120471"/>
                  <a:pt x="8265637" y="5964433"/>
                  <a:pt x="8112215" y="5837768"/>
                </a:cubicBezTo>
                <a:cubicBezTo>
                  <a:pt x="8107469" y="5836403"/>
                  <a:pt x="8101510" y="5834843"/>
                  <a:pt x="8095146" y="5831943"/>
                </a:cubicBezTo>
                <a:cubicBezTo>
                  <a:pt x="7720999" y="5670157"/>
                  <a:pt x="7460805" y="5310579"/>
                  <a:pt x="7131946" y="5075653"/>
                </a:cubicBezTo>
                <a:cubicBezTo>
                  <a:pt x="7120196" y="5067444"/>
                  <a:pt x="7107334" y="5046255"/>
                  <a:pt x="7133363" y="5050246"/>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1544294" y="4944364"/>
                </a:moveTo>
                <a:cubicBezTo>
                  <a:pt x="11560186" y="5180994"/>
                  <a:pt x="11601886" y="5476223"/>
                  <a:pt x="11755210" y="5588157"/>
                </a:cubicBezTo>
                <a:cubicBezTo>
                  <a:pt x="11638730" y="5382912"/>
                  <a:pt x="11582097" y="5153179"/>
                  <a:pt x="11544294" y="4944364"/>
                </a:cubicBezTo>
                <a:close/>
                <a:moveTo>
                  <a:pt x="11571408" y="4918599"/>
                </a:moveTo>
                <a:cubicBezTo>
                  <a:pt x="11607963" y="5126676"/>
                  <a:pt x="11663078" y="5358905"/>
                  <a:pt x="11778250" y="5565760"/>
                </a:cubicBezTo>
                <a:cubicBezTo>
                  <a:pt x="11740096" y="5335710"/>
                  <a:pt x="11685166" y="5117152"/>
                  <a:pt x="11571408" y="4918599"/>
                </a:cubicBezTo>
                <a:close/>
                <a:moveTo>
                  <a:pt x="11540154" y="4867303"/>
                </a:moveTo>
                <a:cubicBezTo>
                  <a:pt x="11540302" y="4868748"/>
                  <a:pt x="11540443" y="4870186"/>
                  <a:pt x="11540380" y="4872526"/>
                </a:cubicBezTo>
                <a:lnTo>
                  <a:pt x="11542590" y="4871112"/>
                </a:lnTo>
                <a:close/>
                <a:moveTo>
                  <a:pt x="10567662" y="4866948"/>
                </a:moveTo>
                <a:cubicBezTo>
                  <a:pt x="10522198" y="4867672"/>
                  <a:pt x="10476263" y="4872522"/>
                  <a:pt x="10431225" y="4877568"/>
                </a:cubicBezTo>
                <a:cubicBezTo>
                  <a:pt x="10381279" y="4883457"/>
                  <a:pt x="10328981" y="4889314"/>
                  <a:pt x="10277556" y="4889247"/>
                </a:cubicBezTo>
                <a:cubicBezTo>
                  <a:pt x="10236449" y="4889475"/>
                  <a:pt x="10195262" y="4885932"/>
                  <a:pt x="10155875" y="4882769"/>
                </a:cubicBezTo>
                <a:cubicBezTo>
                  <a:pt x="10128043" y="4880639"/>
                  <a:pt x="10100420" y="4877611"/>
                  <a:pt x="10072733" y="4876924"/>
                </a:cubicBezTo>
                <a:cubicBezTo>
                  <a:pt x="10009605" y="4874377"/>
                  <a:pt x="9945053" y="4878112"/>
                  <a:pt x="9882500" y="4881330"/>
                </a:cubicBezTo>
                <a:cubicBezTo>
                  <a:pt x="9817947" y="4885065"/>
                  <a:pt x="9751031" y="4888772"/>
                  <a:pt x="9685205" y="4885650"/>
                </a:cubicBezTo>
                <a:lnTo>
                  <a:pt x="9666932" y="4885075"/>
                </a:lnTo>
                <a:cubicBezTo>
                  <a:pt x="9647413" y="4883768"/>
                  <a:pt x="9627689" y="4883349"/>
                  <a:pt x="9608662" y="4884027"/>
                </a:cubicBezTo>
                <a:cubicBezTo>
                  <a:pt x="9746940" y="4906717"/>
                  <a:pt x="9886187" y="4927258"/>
                  <a:pt x="10026230" y="4938088"/>
                </a:cubicBezTo>
                <a:cubicBezTo>
                  <a:pt x="10217917" y="4954217"/>
                  <a:pt x="10389161" y="4921336"/>
                  <a:pt x="10567662" y="4866948"/>
                </a:cubicBezTo>
                <a:close/>
                <a:moveTo>
                  <a:pt x="10221015" y="4783657"/>
                </a:moveTo>
                <a:cubicBezTo>
                  <a:pt x="10183412" y="4782731"/>
                  <a:pt x="10145345" y="4783278"/>
                  <a:pt x="10107121" y="4785091"/>
                </a:cubicBezTo>
                <a:cubicBezTo>
                  <a:pt x="9954224" y="4792347"/>
                  <a:pt x="9798826" y="4819883"/>
                  <a:pt x="9660668" y="4854595"/>
                </a:cubicBezTo>
                <a:cubicBezTo>
                  <a:pt x="9663924" y="4854814"/>
                  <a:pt x="9666276" y="4854838"/>
                  <a:pt x="9669531" y="4855057"/>
                </a:cubicBezTo>
                <a:lnTo>
                  <a:pt x="9687254" y="4855986"/>
                </a:lnTo>
                <a:cubicBezTo>
                  <a:pt x="9751279" y="4858722"/>
                  <a:pt x="9817637" y="4855370"/>
                  <a:pt x="9881290" y="4851445"/>
                </a:cubicBezTo>
                <a:cubicBezTo>
                  <a:pt x="9944395" y="4847874"/>
                  <a:pt x="10009857" y="4844334"/>
                  <a:pt x="10074432" y="4846715"/>
                </a:cubicBezTo>
                <a:cubicBezTo>
                  <a:pt x="10102466" y="4847944"/>
                  <a:pt x="10131190" y="4850269"/>
                  <a:pt x="10159369" y="4852935"/>
                </a:cubicBezTo>
                <a:cubicBezTo>
                  <a:pt x="10198208" y="4856456"/>
                  <a:pt x="10239045" y="4859459"/>
                  <a:pt x="10278706" y="4859393"/>
                </a:cubicBezTo>
                <a:cubicBezTo>
                  <a:pt x="10328324" y="4859079"/>
                  <a:pt x="10379724" y="4853023"/>
                  <a:pt x="10429120" y="4847493"/>
                </a:cubicBezTo>
                <a:cubicBezTo>
                  <a:pt x="10465435" y="4843425"/>
                  <a:pt x="10501756" y="4839354"/>
                  <a:pt x="10538565" y="4837270"/>
                </a:cubicBezTo>
                <a:cubicBezTo>
                  <a:pt x="10442450" y="4802463"/>
                  <a:pt x="10333824" y="4786435"/>
                  <a:pt x="10221015" y="478365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cubicBezTo>
                  <a:pt x="2826662" y="5016937"/>
                  <a:pt x="2852553" y="5023818"/>
                  <a:pt x="2879408" y="5031590"/>
                </a:cubicBez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9857254" y="4275904"/>
                </a:moveTo>
                <a:cubicBezTo>
                  <a:pt x="9525980" y="4300770"/>
                  <a:pt x="9241479" y="4364703"/>
                  <a:pt x="8989866" y="4472742"/>
                </a:cubicBezTo>
                <a:lnTo>
                  <a:pt x="8931614" y="4498508"/>
                </a:lnTo>
                <a:cubicBezTo>
                  <a:pt x="8902659" y="4511659"/>
                  <a:pt x="8873359" y="4524268"/>
                  <a:pt x="8843711" y="4536334"/>
                </a:cubicBezTo>
                <a:cubicBezTo>
                  <a:pt x="8889894" y="4522124"/>
                  <a:pt x="8937874" y="4508296"/>
                  <a:pt x="8966093" y="4502509"/>
                </a:cubicBezTo>
                <a:cubicBezTo>
                  <a:pt x="9076195" y="4481142"/>
                  <a:pt x="9187512" y="4468967"/>
                  <a:pt x="9299227" y="4454994"/>
                </a:cubicBezTo>
                <a:cubicBezTo>
                  <a:pt x="9502333" y="4429326"/>
                  <a:pt x="9654280" y="4317586"/>
                  <a:pt x="9857254" y="4275904"/>
                </a:cubicBezTo>
                <a:close/>
                <a:moveTo>
                  <a:pt x="9615182" y="4220499"/>
                </a:moveTo>
                <a:cubicBezTo>
                  <a:pt x="9415185" y="4228027"/>
                  <a:pt x="9214426" y="4329700"/>
                  <a:pt x="9023688" y="4425819"/>
                </a:cubicBezTo>
                <a:cubicBezTo>
                  <a:pt x="9256457" y="4332127"/>
                  <a:pt x="9516545" y="4273854"/>
                  <a:pt x="9814527" y="4248048"/>
                </a:cubicBezTo>
                <a:cubicBezTo>
                  <a:pt x="9748431" y="4225943"/>
                  <a:pt x="9681848" y="4217991"/>
                  <a:pt x="9615182" y="4220499"/>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9258094" y="3958602"/>
                </a:moveTo>
                <a:cubicBezTo>
                  <a:pt x="9013678" y="4006086"/>
                  <a:pt x="8768731" y="4060051"/>
                  <a:pt x="8526712" y="4119804"/>
                </a:cubicBezTo>
                <a:cubicBezTo>
                  <a:pt x="8781748" y="4123003"/>
                  <a:pt x="9026494" y="4069940"/>
                  <a:pt x="9258094" y="3958602"/>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close/>
                <a:moveTo>
                  <a:pt x="11225213" y="3936722"/>
                </a:moveTo>
                <a:cubicBezTo>
                  <a:pt x="11207028" y="4022695"/>
                  <a:pt x="11194593" y="4110355"/>
                  <a:pt x="11182914" y="4196771"/>
                </a:cubicBezTo>
                <a:cubicBezTo>
                  <a:pt x="11164076" y="4335276"/>
                  <a:pt x="11145116" y="4478465"/>
                  <a:pt x="11099211" y="4613594"/>
                </a:cubicBezTo>
                <a:cubicBezTo>
                  <a:pt x="11088245" y="4645134"/>
                  <a:pt x="11076378" y="4676477"/>
                  <a:pt x="11064509" y="4707830"/>
                </a:cubicBezTo>
                <a:lnTo>
                  <a:pt x="11049349" y="4747418"/>
                </a:lnTo>
                <a:cubicBezTo>
                  <a:pt x="11022123" y="4819250"/>
                  <a:pt x="10998838" y="4892390"/>
                  <a:pt x="10978260" y="4966094"/>
                </a:cubicBezTo>
                <a:cubicBezTo>
                  <a:pt x="11216457" y="4678857"/>
                  <a:pt x="11222923" y="4300706"/>
                  <a:pt x="11225213" y="393672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1201005" y="3900089"/>
                </a:moveTo>
                <a:cubicBezTo>
                  <a:pt x="11064705" y="4216426"/>
                  <a:pt x="10958405" y="4541932"/>
                  <a:pt x="10968432" y="4885010"/>
                </a:cubicBezTo>
                <a:cubicBezTo>
                  <a:pt x="10984596" y="4834817"/>
                  <a:pt x="11001105" y="4785171"/>
                  <a:pt x="11019967" y="4735553"/>
                </a:cubicBezTo>
                <a:lnTo>
                  <a:pt x="11035125" y="4695966"/>
                </a:lnTo>
                <a:cubicBezTo>
                  <a:pt x="11047342" y="4665154"/>
                  <a:pt x="11059004" y="4634706"/>
                  <a:pt x="11069972" y="4603168"/>
                </a:cubicBezTo>
                <a:cubicBezTo>
                  <a:pt x="11114708" y="4471083"/>
                  <a:pt x="11133811" y="4329343"/>
                  <a:pt x="11152239" y="4192628"/>
                </a:cubicBezTo>
                <a:cubicBezTo>
                  <a:pt x="11165272" y="4096160"/>
                  <a:pt x="11178361" y="3997344"/>
                  <a:pt x="11201005" y="3900089"/>
                </a:cubicBez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close/>
                <a:moveTo>
                  <a:pt x="10268559" y="3871054"/>
                </a:moveTo>
                <a:cubicBezTo>
                  <a:pt x="10277021" y="4100939"/>
                  <a:pt x="10375577" y="4306148"/>
                  <a:pt x="10494169" y="4520780"/>
                </a:cubicBezTo>
                <a:cubicBezTo>
                  <a:pt x="10447177" y="4399850"/>
                  <a:pt x="10400743" y="4278562"/>
                  <a:pt x="10356661" y="4157302"/>
                </a:cubicBezTo>
                <a:cubicBezTo>
                  <a:pt x="10321871" y="4061517"/>
                  <a:pt x="10289232" y="3966669"/>
                  <a:pt x="10268559" y="3871054"/>
                </a:cubicBez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0277529" y="3701307"/>
                </a:moveTo>
                <a:cubicBezTo>
                  <a:pt x="10277467" y="3703640"/>
                  <a:pt x="10276853" y="3706334"/>
                  <a:pt x="10276797" y="3708672"/>
                </a:cubicBezTo>
                <a:cubicBezTo>
                  <a:pt x="10284209" y="3854149"/>
                  <a:pt x="10331835" y="3999199"/>
                  <a:pt x="10385906" y="4147031"/>
                </a:cubicBezTo>
                <a:cubicBezTo>
                  <a:pt x="10434036" y="4279493"/>
                  <a:pt x="10484873" y="4412529"/>
                  <a:pt x="10536458" y="4544310"/>
                </a:cubicBezTo>
                <a:cubicBezTo>
                  <a:pt x="10537315" y="4408107"/>
                  <a:pt x="10476552" y="4266858"/>
                  <a:pt x="10436479" y="4144570"/>
                </a:cubicBezTo>
                <a:cubicBezTo>
                  <a:pt x="10386976" y="3995354"/>
                  <a:pt x="10333255" y="3848072"/>
                  <a:pt x="10277529" y="3701307"/>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0" y="3982240"/>
                  <a:pt x="5111996" y="4065759"/>
                </a:cubicBezTo>
                <a:cubicBezTo>
                  <a:pt x="5199925" y="4149276"/>
                  <a:pt x="5291490" y="4229096"/>
                  <a:pt x="5388877" y="4300185"/>
                </a:cubicBezTo>
                <a:cubicBezTo>
                  <a:pt x="5401113"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1" y="3090882"/>
                </a:moveTo>
                <a:lnTo>
                  <a:pt x="5480135" y="3565802"/>
                </a:lnTo>
                <a:cubicBezTo>
                  <a:pt x="5490809" y="3762845"/>
                  <a:pt x="5501220" y="3965024"/>
                  <a:pt x="5499022" y="4166310"/>
                </a:cubicBezTo>
                <a:cubicBezTo>
                  <a:pt x="5546233" y="3984186"/>
                  <a:pt x="5562118" y="3799116"/>
                  <a:pt x="5547022" y="3607838"/>
                </a:cubicBezTo>
                <a:cubicBezTo>
                  <a:pt x="5541143" y="3530760"/>
                  <a:pt x="5529684" y="3453908"/>
                  <a:pt x="5515964" y="3378541"/>
                </a:cubicBezTo>
                <a:cubicBezTo>
                  <a:pt x="5505773" y="3321668"/>
                  <a:pt x="5475310" y="3095607"/>
                  <a:pt x="5453701"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69"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lnTo>
                  <a:pt x="6038705" y="4763847"/>
                </a:lnTo>
                <a:lnTo>
                  <a:pt x="6037783"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0"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6"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2"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7"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3"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6"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cubicBezTo>
                  <a:pt x="2766432" y="5397515"/>
                  <a:pt x="2740950" y="5412509"/>
                  <a:pt x="2714982" y="5427051"/>
                </a:cubicBez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lnTo>
                  <a:pt x="1794914" y="6858000"/>
                </a:ln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lnTo>
                  <a:pt x="1203671" y="6858000"/>
                </a:lnTo>
                <a:lnTo>
                  <a:pt x="1143180" y="6858000"/>
                </a:lnTo>
                <a:lnTo>
                  <a:pt x="1142176" y="6766045"/>
                </a:ln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1"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cubicBezTo>
                  <a:pt x="10068034" y="4289020"/>
                  <a:pt x="10235704" y="4406341"/>
                  <a:pt x="10395379" y="4531843"/>
                </a:cubicBezTo>
                <a:cubicBezTo>
                  <a:pt x="10227815" y="4223610"/>
                  <a:pt x="10104867" y="3926696"/>
                  <a:pt x="10225980" y="3561061"/>
                </a:cubicBezTo>
                <a:cubicBezTo>
                  <a:pt x="10233239" y="3539559"/>
                  <a:pt x="10303382" y="3509255"/>
                  <a:pt x="10314210" y="3538353"/>
                </a:cubicBezTo>
                <a:cubicBezTo>
                  <a:pt x="10408734" y="3779872"/>
                  <a:pt x="10497596" y="4023472"/>
                  <a:pt x="10573663" y="4271430"/>
                </a:cubicBezTo>
                <a:cubicBezTo>
                  <a:pt x="10618238" y="4415363"/>
                  <a:pt x="10653304" y="4549296"/>
                  <a:pt x="10583736" y="4688819"/>
                </a:cubicBezTo>
                <a:cubicBezTo>
                  <a:pt x="10685909" y="4776757"/>
                  <a:pt x="10784700" y="4869157"/>
                  <a:pt x="10880472" y="4966558"/>
                </a:cubicBezTo>
                <a:cubicBezTo>
                  <a:pt x="10849056" y="4499967"/>
                  <a:pt x="11034230" y="4066538"/>
                  <a:pt x="11231212" y="3645474"/>
                </a:cubicBezTo>
                <a:cubicBezTo>
                  <a:pt x="11242138" y="3622394"/>
                  <a:pt x="11319709" y="3598841"/>
                  <a:pt x="11317765" y="3638405"/>
                </a:cubicBezTo>
                <a:cubicBezTo>
                  <a:pt x="11295958" y="4125233"/>
                  <a:pt x="11372236" y="4676562"/>
                  <a:pt x="10982911" y="5051260"/>
                </a:cubicBezTo>
                <a:cubicBezTo>
                  <a:pt x="10979389" y="5054277"/>
                  <a:pt x="10974419" y="5057456"/>
                  <a:pt x="10968747" y="5059552"/>
                </a:cubicBezTo>
                <a:cubicBezTo>
                  <a:pt x="11069120" y="5167803"/>
                  <a:pt x="11166116" y="5280511"/>
                  <a:pt x="11258020" y="5401078"/>
                </a:cubicBezTo>
                <a:cubicBezTo>
                  <a:pt x="11414501" y="5606795"/>
                  <a:pt x="11558425" y="5822089"/>
                  <a:pt x="11688741" y="6045312"/>
                </a:cubicBezTo>
                <a:cubicBezTo>
                  <a:pt x="11728326" y="5923422"/>
                  <a:pt x="11744133" y="5789920"/>
                  <a:pt x="11794425" y="5681109"/>
                </a:cubicBezTo>
                <a:cubicBezTo>
                  <a:pt x="11793785" y="5677682"/>
                  <a:pt x="11793359" y="5673360"/>
                  <a:pt x="11792727" y="5669934"/>
                </a:cubicBezTo>
                <a:cubicBezTo>
                  <a:pt x="11786706" y="5671483"/>
                  <a:pt x="11780344" y="5672486"/>
                  <a:pt x="11776744" y="5671723"/>
                </a:cubicBezTo>
                <a:cubicBezTo>
                  <a:pt x="11442886" y="5608574"/>
                  <a:pt x="11457436" y="4983823"/>
                  <a:pt x="11442546" y="4736592"/>
                </a:cubicBezTo>
                <a:cubicBezTo>
                  <a:pt x="11441155" y="4713728"/>
                  <a:pt x="11514076" y="4687776"/>
                  <a:pt x="11527771" y="4704317"/>
                </a:cubicBezTo>
                <a:cubicBezTo>
                  <a:pt x="11715804" y="4928943"/>
                  <a:pt x="11799388" y="5187422"/>
                  <a:pt x="11851542" y="5463703"/>
                </a:cubicBezTo>
                <a:cubicBezTo>
                  <a:pt x="11913004" y="5353500"/>
                  <a:pt x="12015977" y="5250086"/>
                  <a:pt x="12122505" y="5156948"/>
                </a:cubicBezTo>
                <a:lnTo>
                  <a:pt x="12192002" y="5098973"/>
                </a:lnTo>
                <a:lnTo>
                  <a:pt x="12192001" y="5160062"/>
                </a:lnTo>
                <a:lnTo>
                  <a:pt x="12155105" y="5191181"/>
                </a:lnTo>
                <a:cubicBezTo>
                  <a:pt x="12056052" y="5282318"/>
                  <a:pt x="11965498" y="5385071"/>
                  <a:pt x="11918903" y="5491132"/>
                </a:cubicBezTo>
                <a:cubicBezTo>
                  <a:pt x="11960691" y="5426848"/>
                  <a:pt x="12011970" y="5370101"/>
                  <a:pt x="12067554" y="5317498"/>
                </a:cubicBezTo>
                <a:lnTo>
                  <a:pt x="12192001" y="5211391"/>
                </a:lnTo>
                <a:lnTo>
                  <a:pt x="12192001" y="5251558"/>
                </a:lnTo>
                <a:lnTo>
                  <a:pt x="12087498" y="5340764"/>
                </a:lnTo>
                <a:cubicBezTo>
                  <a:pt x="12032329" y="5393102"/>
                  <a:pt x="11981742" y="5449408"/>
                  <a:pt x="11941335" y="5512809"/>
                </a:cubicBezTo>
                <a:cubicBezTo>
                  <a:pt x="11925082" y="5538523"/>
                  <a:pt x="11910985" y="5565169"/>
                  <a:pt x="11898139" y="5592553"/>
                </a:cubicBezTo>
                <a:cubicBezTo>
                  <a:pt x="11945914" y="5558922"/>
                  <a:pt x="11992854" y="5522778"/>
                  <a:pt x="12037359" y="5482816"/>
                </a:cubicBezTo>
                <a:lnTo>
                  <a:pt x="12192001" y="5330890"/>
                </a:lnTo>
                <a:lnTo>
                  <a:pt x="12192001" y="5402911"/>
                </a:lnTo>
                <a:lnTo>
                  <a:pt x="12054488" y="5533939"/>
                </a:lnTo>
                <a:cubicBezTo>
                  <a:pt x="12007570" y="5576210"/>
                  <a:pt x="11919625" y="5622495"/>
                  <a:pt x="11880977" y="5674040"/>
                </a:cubicBezTo>
                <a:cubicBezTo>
                  <a:pt x="11880428" y="5674391"/>
                  <a:pt x="11880223" y="5675288"/>
                  <a:pt x="11879666" y="5675644"/>
                </a:cubicBezTo>
                <a:cubicBezTo>
                  <a:pt x="11877599" y="5678494"/>
                  <a:pt x="11875186" y="5680803"/>
                  <a:pt x="11873674" y="5683306"/>
                </a:cubicBezTo>
                <a:cubicBezTo>
                  <a:pt x="11806563" y="5791374"/>
                  <a:pt x="11801847" y="5992131"/>
                  <a:pt x="11738608" y="6118417"/>
                </a:cubicBezTo>
                <a:cubicBezTo>
                  <a:pt x="11737642" y="6120562"/>
                  <a:pt x="11735234" y="6122876"/>
                  <a:pt x="11732820" y="6125184"/>
                </a:cubicBezTo>
                <a:cubicBezTo>
                  <a:pt x="11856220" y="6344593"/>
                  <a:pt x="11965159" y="6571523"/>
                  <a:pt x="12058063" y="6805045"/>
                </a:cubicBezTo>
                <a:lnTo>
                  <a:pt x="12077722" y="6857999"/>
                </a:lnTo>
                <a:lnTo>
                  <a:pt x="11980831" y="6857999"/>
                </a:lnTo>
                <a:lnTo>
                  <a:pt x="11842370" y="6532596"/>
                </a:lnTo>
                <a:lnTo>
                  <a:pt x="11807118" y="6461642"/>
                </a:lnTo>
                <a:cubicBezTo>
                  <a:pt x="11675874" y="6190726"/>
                  <a:pt x="11523363" y="5930353"/>
                  <a:pt x="11352410" y="5682534"/>
                </a:cubicBezTo>
                <a:cubicBezTo>
                  <a:pt x="11349154" y="5682314"/>
                  <a:pt x="11346248" y="5682642"/>
                  <a:pt x="11344098" y="5681717"/>
                </a:cubicBezTo>
                <a:cubicBezTo>
                  <a:pt x="11146884" y="5607050"/>
                  <a:pt x="10940954" y="5574737"/>
                  <a:pt x="10730809" y="5585749"/>
                </a:cubicBezTo>
                <a:cubicBezTo>
                  <a:pt x="10726045" y="5588034"/>
                  <a:pt x="10720166" y="5591021"/>
                  <a:pt x="10713050" y="5593271"/>
                </a:cubicBezTo>
                <a:cubicBezTo>
                  <a:pt x="10300570" y="5732161"/>
                  <a:pt x="9845774" y="5640588"/>
                  <a:pt x="9420192" y="5692050"/>
                </a:cubicBezTo>
                <a:cubicBezTo>
                  <a:pt x="9405112" y="5694029"/>
                  <a:pt x="9380308" y="5686903"/>
                  <a:pt x="9404066" y="5671708"/>
                </a:cubicBezTo>
                <a:cubicBezTo>
                  <a:pt x="9811305" y="5415077"/>
                  <a:pt x="10269729" y="5333413"/>
                  <a:pt x="10712309" y="5538562"/>
                </a:cubicBezTo>
                <a:cubicBezTo>
                  <a:pt x="10909559" y="5522006"/>
                  <a:pt x="11103888" y="5541041"/>
                  <a:pt x="11291486" y="5595804"/>
                </a:cubicBezTo>
                <a:cubicBezTo>
                  <a:pt x="11253937" y="5543176"/>
                  <a:pt x="11215832" y="5490905"/>
                  <a:pt x="11176624" y="5439340"/>
                </a:cubicBezTo>
                <a:cubicBezTo>
                  <a:pt x="11019444" y="5232532"/>
                  <a:pt x="10848144" y="5046247"/>
                  <a:pt x="10665962" y="4874588"/>
                </a:cubicBezTo>
                <a:cubicBezTo>
                  <a:pt x="10659400" y="4876493"/>
                  <a:pt x="10653378" y="4878043"/>
                  <a:pt x="10647017" y="4879047"/>
                </a:cubicBezTo>
                <a:cubicBezTo>
                  <a:pt x="10469841" y="4937947"/>
                  <a:pt x="10294852" y="4989315"/>
                  <a:pt x="10107096" y="4989072"/>
                </a:cubicBezTo>
                <a:cubicBezTo>
                  <a:pt x="9884392" y="4988955"/>
                  <a:pt x="9658777" y="4947776"/>
                  <a:pt x="9439953" y="4909921"/>
                </a:cubicBezTo>
                <a:cubicBezTo>
                  <a:pt x="9408584" y="4904693"/>
                  <a:pt x="9464056" y="4874580"/>
                  <a:pt x="9470279" y="4872131"/>
                </a:cubicBezTo>
                <a:cubicBezTo>
                  <a:pt x="9777078" y="4772480"/>
                  <a:pt x="10227985" y="4680296"/>
                  <a:pt x="10565024" y="4781269"/>
                </a:cubicBezTo>
                <a:cubicBezTo>
                  <a:pt x="10362949" y="4601638"/>
                  <a:pt x="10148128" y="4438593"/>
                  <a:pt x="9922490" y="4287833"/>
                </a:cubicBezTo>
                <a:cubicBezTo>
                  <a:pt x="9921938" y="4288186"/>
                  <a:pt x="9921032" y="4287993"/>
                  <a:pt x="9920481" y="4288346"/>
                </a:cubicBezTo>
                <a:cubicBezTo>
                  <a:pt x="9919033" y="4288508"/>
                  <a:pt x="9917026" y="4289026"/>
                  <a:pt x="9916127" y="4288836"/>
                </a:cubicBezTo>
                <a:cubicBezTo>
                  <a:pt x="9902906" y="4288860"/>
                  <a:pt x="9795895" y="4364971"/>
                  <a:pt x="9791125" y="4367248"/>
                </a:cubicBezTo>
                <a:cubicBezTo>
                  <a:pt x="9707175" y="4406384"/>
                  <a:pt x="9617775" y="4432133"/>
                  <a:pt x="9528364" y="4451767"/>
                </a:cubicBezTo>
                <a:cubicBezTo>
                  <a:pt x="9228232" y="4518029"/>
                  <a:pt x="8927622" y="4526349"/>
                  <a:pt x="8629850" y="4613329"/>
                </a:cubicBezTo>
                <a:cubicBezTo>
                  <a:pt x="8609591" y="4619390"/>
                  <a:pt x="8554225" y="4618011"/>
                  <a:pt x="8600239" y="4596243"/>
                </a:cubicBezTo>
                <a:cubicBezTo>
                  <a:pt x="8928850" y="4438196"/>
                  <a:pt x="9367700" y="4136057"/>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0"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0"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6" y="2637633"/>
                </a:cubicBezTo>
                <a:cubicBezTo>
                  <a:pt x="5803017" y="2582794"/>
                  <a:pt x="5810097"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4"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4"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0" y="891331"/>
                </a:cubicBezTo>
                <a:cubicBezTo>
                  <a:pt x="5712973"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5" y="246988"/>
                  <a:pt x="5760847" y="254734"/>
                  <a:pt x="5736947" y="261367"/>
                </a:cubicBezTo>
                <a:cubicBezTo>
                  <a:pt x="5638132"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7"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1" y="231951"/>
                </a:cubicBezTo>
                <a:cubicBezTo>
                  <a:pt x="5794994"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3" y="228123"/>
                </a:cubicBezTo>
                <a:cubicBezTo>
                  <a:pt x="5227195" y="227945"/>
                  <a:pt x="5244285" y="227765"/>
                  <a:pt x="5261015" y="227087"/>
                </a:cubicBezTo>
                <a:cubicBezTo>
                  <a:pt x="5463242" y="223204"/>
                  <a:pt x="5667966" y="183171"/>
                  <a:pt x="5861181" y="143093"/>
                </a:cubicBezTo>
                <a:cubicBezTo>
                  <a:pt x="5895330"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6"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6"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7"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2" y="2135538"/>
                  <a:pt x="5687608" y="2039972"/>
                </a:cubicBezTo>
                <a:cubicBezTo>
                  <a:pt x="5744741" y="1859679"/>
                  <a:pt x="5733310" y="1742061"/>
                  <a:pt x="5657554" y="1576445"/>
                </a:cubicBezTo>
                <a:cubicBezTo>
                  <a:pt x="5483231"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1" name="Rectangle 15">
            <a:extLst>
              <a:ext uri="{FF2B5EF4-FFF2-40B4-BE49-F238E27FC236}">
                <a16:creationId xmlns:a16="http://schemas.microsoft.com/office/drawing/2014/main" id="{A20AF199-99C2-4569-9CAF-24514AE5E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800" y="990600"/>
            <a:ext cx="9905999"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561EFE92-6717-1E65-D113-D2EC57ED6348}"/>
              </a:ext>
            </a:extLst>
          </p:cNvPr>
          <p:cNvSpPr>
            <a:spLocks noGrp="1"/>
          </p:cNvSpPr>
          <p:nvPr>
            <p:ph type="ctrTitle"/>
          </p:nvPr>
        </p:nvSpPr>
        <p:spPr>
          <a:xfrm>
            <a:off x="2528592" y="1154371"/>
            <a:ext cx="8534401" cy="657225"/>
          </a:xfrm>
        </p:spPr>
        <p:txBody>
          <a:bodyPr anchor="t">
            <a:normAutofit fontScale="90000"/>
          </a:bodyPr>
          <a:lstStyle/>
          <a:p>
            <a:pPr algn="l"/>
            <a:r>
              <a:rPr lang="en-ZA" sz="5400" dirty="0"/>
              <a:t>Outline</a:t>
            </a:r>
          </a:p>
        </p:txBody>
      </p:sp>
      <p:sp>
        <p:nvSpPr>
          <p:cNvPr id="3" name="Subtitle 2">
            <a:extLst>
              <a:ext uri="{FF2B5EF4-FFF2-40B4-BE49-F238E27FC236}">
                <a16:creationId xmlns:a16="http://schemas.microsoft.com/office/drawing/2014/main" id="{B783A539-23D7-F3D9-4FC2-C5D8A406B0BE}"/>
              </a:ext>
            </a:extLst>
          </p:cNvPr>
          <p:cNvSpPr>
            <a:spLocks noGrp="1"/>
          </p:cNvSpPr>
          <p:nvPr>
            <p:ph type="subTitle" idx="1"/>
          </p:nvPr>
        </p:nvSpPr>
        <p:spPr>
          <a:xfrm>
            <a:off x="1828800" y="1839589"/>
            <a:ext cx="10245012" cy="4384416"/>
          </a:xfrm>
        </p:spPr>
        <p:txBody>
          <a:bodyPr>
            <a:normAutofit/>
          </a:bodyPr>
          <a:lstStyle/>
          <a:p>
            <a:pPr marL="457200" indent="-457200" algn="just">
              <a:buFont typeface="Arial" panose="020B0604020202020204" pitchFamily="34" charset="0"/>
              <a:buChar char="•"/>
            </a:pPr>
            <a:r>
              <a:rPr lang="en-US" sz="4000" dirty="0"/>
              <a:t>Scenarios unintentional</a:t>
            </a:r>
          </a:p>
          <a:p>
            <a:pPr marL="457200" indent="-457200" algn="just">
              <a:buFont typeface="Arial" panose="020B0604020202020204" pitchFamily="34" charset="0"/>
              <a:buChar char="•"/>
            </a:pPr>
            <a:r>
              <a:rPr lang="en-US" sz="4000" dirty="0"/>
              <a:t>Summative view of South Africa@28</a:t>
            </a:r>
          </a:p>
          <a:p>
            <a:pPr marL="457200" indent="-457200" algn="just">
              <a:buFont typeface="Arial" panose="020B0604020202020204" pitchFamily="34" charset="0"/>
              <a:buChar char="•"/>
            </a:pPr>
            <a:r>
              <a:rPr lang="en-US" sz="4000" dirty="0"/>
              <a:t>Being Intentional</a:t>
            </a:r>
          </a:p>
          <a:p>
            <a:pPr marL="457200" indent="-457200" algn="just">
              <a:buFont typeface="Arial" panose="020B0604020202020204" pitchFamily="34" charset="0"/>
              <a:buChar char="•"/>
            </a:pPr>
            <a:r>
              <a:rPr lang="en-US" sz="4000" dirty="0">
                <a:highlight>
                  <a:srgbClr val="FF0000"/>
                </a:highlight>
              </a:rPr>
              <a:t>Cultural</a:t>
            </a:r>
            <a:r>
              <a:rPr lang="en-US" sz="4000" dirty="0"/>
              <a:t> Economic Geography</a:t>
            </a:r>
          </a:p>
          <a:p>
            <a:pPr marL="457200" indent="-457200" algn="just">
              <a:buFont typeface="Arial" panose="020B0604020202020204" pitchFamily="34" charset="0"/>
              <a:buChar char="•"/>
            </a:pPr>
            <a:r>
              <a:rPr lang="en-US" sz="4000" dirty="0"/>
              <a:t>Levers of Sound Policy Making </a:t>
            </a:r>
          </a:p>
          <a:p>
            <a:pPr marL="457200" indent="-457200" algn="just">
              <a:buFont typeface="Arial" panose="020B0604020202020204" pitchFamily="34" charset="0"/>
              <a:buChar char="•"/>
            </a:pPr>
            <a:r>
              <a:rPr lang="en-US" sz="4000" dirty="0"/>
              <a:t>Pre-Conditions For Sound Policy Making</a:t>
            </a:r>
          </a:p>
          <a:p>
            <a:pPr marL="457200" indent="-457200" algn="just">
              <a:buFont typeface="Arial" panose="020B0604020202020204" pitchFamily="34" charset="0"/>
              <a:buChar char="•"/>
            </a:pPr>
            <a:endParaRPr lang="en-US" sz="4000" dirty="0"/>
          </a:p>
          <a:p>
            <a:pPr algn="just"/>
            <a:endParaRPr lang="en-ZA" sz="4000" dirty="0">
              <a:solidFill>
                <a:schemeClr val="tx1">
                  <a:alpha val="55000"/>
                </a:schemeClr>
              </a:solidFill>
            </a:endParaRPr>
          </a:p>
        </p:txBody>
      </p:sp>
    </p:spTree>
    <p:extLst>
      <p:ext uri="{BB962C8B-B14F-4D97-AF65-F5344CB8AC3E}">
        <p14:creationId xmlns:p14="http://schemas.microsoft.com/office/powerpoint/2010/main" val="40433197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1564DB-6559-4D24-FDF6-B159732C7E95}"/>
              </a:ext>
            </a:extLst>
          </p:cNvPr>
          <p:cNvSpPr txBox="1"/>
          <p:nvPr/>
        </p:nvSpPr>
        <p:spPr>
          <a:xfrm>
            <a:off x="1524001" y="104550"/>
            <a:ext cx="8355834" cy="1384995"/>
          </a:xfrm>
          <a:prstGeom prst="rect">
            <a:avLst/>
          </a:prstGeom>
          <a:noFill/>
        </p:spPr>
        <p:txBody>
          <a:bodyPr wrap="square">
            <a:spAutoFit/>
          </a:bodyPr>
          <a:lstStyle/>
          <a:p>
            <a:pPr algn="ctr">
              <a:defRPr/>
            </a:pPr>
            <a:r>
              <a:rPr lang="en-US" sz="2800" dirty="0"/>
              <a:t>Summative Evaluation</a:t>
            </a:r>
          </a:p>
          <a:p>
            <a:pPr algn="ctr">
              <a:defRPr/>
            </a:pPr>
            <a:r>
              <a:rPr lang="en-ZA" sz="2800" b="1" dirty="0">
                <a:solidFill>
                  <a:schemeClr val="bg2">
                    <a:lumMod val="25000"/>
                  </a:schemeClr>
                </a:solidFill>
                <a:effectLst>
                  <a:outerShdw blurRad="38100" dist="38100" dir="2700000" algn="tl">
                    <a:srgbClr val="000000">
                      <a:alpha val="43137"/>
                    </a:srgbClr>
                  </a:outerShdw>
                </a:effectLst>
              </a:rPr>
              <a:t> ASSESSMENT MATRIX OF Plan Design and Plan </a:t>
            </a:r>
            <a:r>
              <a:rPr lang="en-ZA" sz="2800" b="1" dirty="0" err="1">
                <a:solidFill>
                  <a:schemeClr val="bg2">
                    <a:lumMod val="25000"/>
                  </a:schemeClr>
                </a:solidFill>
                <a:effectLst>
                  <a:outerShdw blurRad="38100" dist="38100" dir="2700000" algn="tl">
                    <a:srgbClr val="000000">
                      <a:alpha val="43137"/>
                    </a:srgbClr>
                  </a:outerShdw>
                </a:effectLst>
              </a:rPr>
              <a:t>Pxecution</a:t>
            </a:r>
            <a:endParaRPr lang="en-ZA" sz="2800" b="1" dirty="0">
              <a:solidFill>
                <a:schemeClr val="bg2">
                  <a:lumMod val="25000"/>
                </a:schemeClr>
              </a:solidFill>
              <a:effectLst>
                <a:outerShdw blurRad="38100" dist="38100" dir="2700000" algn="tl">
                  <a:srgbClr val="000000">
                    <a:alpha val="43137"/>
                  </a:srgbClr>
                </a:outerShdw>
              </a:effectLst>
            </a:endParaRPr>
          </a:p>
        </p:txBody>
      </p:sp>
      <p:sp>
        <p:nvSpPr>
          <p:cNvPr id="44" name="Rectangle 43">
            <a:extLst>
              <a:ext uri="{FF2B5EF4-FFF2-40B4-BE49-F238E27FC236}">
                <a16:creationId xmlns:a16="http://schemas.microsoft.com/office/drawing/2014/main" id="{964852F0-CB50-6508-DFC3-4EA1601F6A90}"/>
              </a:ext>
            </a:extLst>
          </p:cNvPr>
          <p:cNvSpPr/>
          <p:nvPr/>
        </p:nvSpPr>
        <p:spPr>
          <a:xfrm>
            <a:off x="1700681" y="2985979"/>
            <a:ext cx="930063" cy="276999"/>
          </a:xfrm>
          <a:prstGeom prst="rect">
            <a:avLst/>
          </a:prstGeom>
        </p:spPr>
        <p:txBody>
          <a:bodyPr wrap="none">
            <a:spAutoFit/>
          </a:bodyPr>
          <a:lstStyle/>
          <a:p>
            <a:pPr algn="ctr">
              <a:defRPr/>
            </a:pPr>
            <a:r>
              <a:rPr lang="en-ZA" sz="1200" b="1" dirty="0">
                <a:solidFill>
                  <a:schemeClr val="bg2">
                    <a:lumMod val="25000"/>
                  </a:schemeClr>
                </a:solidFill>
              </a:rPr>
              <a:t>Plan Design</a:t>
            </a:r>
          </a:p>
        </p:txBody>
      </p:sp>
      <p:sp>
        <p:nvSpPr>
          <p:cNvPr id="10" name="Arrow: Right 9">
            <a:extLst>
              <a:ext uri="{FF2B5EF4-FFF2-40B4-BE49-F238E27FC236}">
                <a16:creationId xmlns:a16="http://schemas.microsoft.com/office/drawing/2014/main" id="{46C7EC65-6226-5665-35B2-4850440E9E68}"/>
              </a:ext>
            </a:extLst>
          </p:cNvPr>
          <p:cNvSpPr/>
          <p:nvPr/>
        </p:nvSpPr>
        <p:spPr>
          <a:xfrm>
            <a:off x="6993541" y="5459017"/>
            <a:ext cx="2016146" cy="1675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p>
        </p:txBody>
      </p:sp>
      <p:sp>
        <p:nvSpPr>
          <p:cNvPr id="11" name="TextBox 10">
            <a:extLst>
              <a:ext uri="{FF2B5EF4-FFF2-40B4-BE49-F238E27FC236}">
                <a16:creationId xmlns:a16="http://schemas.microsoft.com/office/drawing/2014/main" id="{472DA97E-82E5-D2FC-2629-2FAF69478ED0}"/>
              </a:ext>
            </a:extLst>
          </p:cNvPr>
          <p:cNvSpPr txBox="1"/>
          <p:nvPr/>
        </p:nvSpPr>
        <p:spPr>
          <a:xfrm>
            <a:off x="9151407" y="5393538"/>
            <a:ext cx="630301" cy="300082"/>
          </a:xfrm>
          <a:prstGeom prst="rect">
            <a:avLst/>
          </a:prstGeom>
          <a:noFill/>
        </p:spPr>
        <p:txBody>
          <a:bodyPr wrap="none" rtlCol="0">
            <a:spAutoFit/>
          </a:bodyPr>
          <a:lstStyle/>
          <a:p>
            <a:r>
              <a:rPr lang="en-ZA" sz="1350" dirty="0"/>
              <a:t>Sound</a:t>
            </a:r>
          </a:p>
        </p:txBody>
      </p:sp>
      <p:sp>
        <p:nvSpPr>
          <p:cNvPr id="86" name="TextBox 85">
            <a:extLst>
              <a:ext uri="{FF2B5EF4-FFF2-40B4-BE49-F238E27FC236}">
                <a16:creationId xmlns:a16="http://schemas.microsoft.com/office/drawing/2014/main" id="{62691B13-520B-FB78-F246-0BAB220C28F0}"/>
              </a:ext>
            </a:extLst>
          </p:cNvPr>
          <p:cNvSpPr txBox="1"/>
          <p:nvPr/>
        </p:nvSpPr>
        <p:spPr>
          <a:xfrm>
            <a:off x="1946757" y="1425616"/>
            <a:ext cx="630301" cy="300082"/>
          </a:xfrm>
          <a:prstGeom prst="rect">
            <a:avLst/>
          </a:prstGeom>
          <a:noFill/>
        </p:spPr>
        <p:txBody>
          <a:bodyPr wrap="none" rtlCol="0">
            <a:spAutoFit/>
          </a:bodyPr>
          <a:lstStyle/>
          <a:p>
            <a:r>
              <a:rPr lang="en-ZA" sz="1350" dirty="0"/>
              <a:t>Sound</a:t>
            </a:r>
          </a:p>
        </p:txBody>
      </p:sp>
      <p:sp>
        <p:nvSpPr>
          <p:cNvPr id="87" name="TextBox 86">
            <a:extLst>
              <a:ext uri="{FF2B5EF4-FFF2-40B4-BE49-F238E27FC236}">
                <a16:creationId xmlns:a16="http://schemas.microsoft.com/office/drawing/2014/main" id="{F68D6647-57E8-9525-85D4-1CD7F1623468}"/>
              </a:ext>
            </a:extLst>
          </p:cNvPr>
          <p:cNvSpPr txBox="1"/>
          <p:nvPr/>
        </p:nvSpPr>
        <p:spPr>
          <a:xfrm>
            <a:off x="2407298" y="5374093"/>
            <a:ext cx="729829" cy="300082"/>
          </a:xfrm>
          <a:prstGeom prst="rect">
            <a:avLst/>
          </a:prstGeom>
          <a:noFill/>
        </p:spPr>
        <p:txBody>
          <a:bodyPr wrap="square" rtlCol="0">
            <a:spAutoFit/>
          </a:bodyPr>
          <a:lstStyle/>
          <a:p>
            <a:r>
              <a:rPr lang="en-ZA" sz="1350" dirty="0"/>
              <a:t>Poor</a:t>
            </a:r>
          </a:p>
        </p:txBody>
      </p:sp>
      <p:sp>
        <p:nvSpPr>
          <p:cNvPr id="88" name="TextBox 87">
            <a:extLst>
              <a:ext uri="{FF2B5EF4-FFF2-40B4-BE49-F238E27FC236}">
                <a16:creationId xmlns:a16="http://schemas.microsoft.com/office/drawing/2014/main" id="{02D52390-62DF-EF73-4E53-E3FF425C817F}"/>
              </a:ext>
            </a:extLst>
          </p:cNvPr>
          <p:cNvSpPr txBox="1"/>
          <p:nvPr/>
        </p:nvSpPr>
        <p:spPr>
          <a:xfrm>
            <a:off x="1823816" y="4873014"/>
            <a:ext cx="583482" cy="300082"/>
          </a:xfrm>
          <a:prstGeom prst="rect">
            <a:avLst/>
          </a:prstGeom>
          <a:noFill/>
        </p:spPr>
        <p:txBody>
          <a:bodyPr wrap="square" rtlCol="0">
            <a:spAutoFit/>
          </a:bodyPr>
          <a:lstStyle/>
          <a:p>
            <a:r>
              <a:rPr lang="en-ZA" sz="1350" dirty="0"/>
              <a:t>Poor</a:t>
            </a:r>
          </a:p>
        </p:txBody>
      </p:sp>
      <p:sp>
        <p:nvSpPr>
          <p:cNvPr id="89" name="Arrow: Right 88">
            <a:extLst>
              <a:ext uri="{FF2B5EF4-FFF2-40B4-BE49-F238E27FC236}">
                <a16:creationId xmlns:a16="http://schemas.microsoft.com/office/drawing/2014/main" id="{98AFB114-3F2F-C808-14A5-BDF2870A7452}"/>
              </a:ext>
            </a:extLst>
          </p:cNvPr>
          <p:cNvSpPr/>
          <p:nvPr/>
        </p:nvSpPr>
        <p:spPr>
          <a:xfrm rot="10800000">
            <a:off x="3254365" y="5439137"/>
            <a:ext cx="2016146" cy="1675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p>
        </p:txBody>
      </p:sp>
      <p:sp>
        <p:nvSpPr>
          <p:cNvPr id="90" name="Arrow: Right 89">
            <a:extLst>
              <a:ext uri="{FF2B5EF4-FFF2-40B4-BE49-F238E27FC236}">
                <a16:creationId xmlns:a16="http://schemas.microsoft.com/office/drawing/2014/main" id="{67D0A796-51F3-BCCA-9AFC-93C84B197384}"/>
              </a:ext>
            </a:extLst>
          </p:cNvPr>
          <p:cNvSpPr/>
          <p:nvPr/>
        </p:nvSpPr>
        <p:spPr>
          <a:xfrm rot="16200000" flipV="1">
            <a:off x="1669069" y="2326224"/>
            <a:ext cx="1190519" cy="1289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p>
        </p:txBody>
      </p:sp>
      <p:sp>
        <p:nvSpPr>
          <p:cNvPr id="91" name="Arrow: Right 90">
            <a:extLst>
              <a:ext uri="{FF2B5EF4-FFF2-40B4-BE49-F238E27FC236}">
                <a16:creationId xmlns:a16="http://schemas.microsoft.com/office/drawing/2014/main" id="{1663226C-B19E-4D34-110B-E7DD95DC791E}"/>
              </a:ext>
            </a:extLst>
          </p:cNvPr>
          <p:cNvSpPr/>
          <p:nvPr/>
        </p:nvSpPr>
        <p:spPr>
          <a:xfrm rot="5400000" flipV="1">
            <a:off x="1649465" y="4057505"/>
            <a:ext cx="1190519" cy="1289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p>
        </p:txBody>
      </p:sp>
      <p:sp>
        <p:nvSpPr>
          <p:cNvPr id="18" name="Arrow: Left-Right 17">
            <a:extLst>
              <a:ext uri="{FF2B5EF4-FFF2-40B4-BE49-F238E27FC236}">
                <a16:creationId xmlns:a16="http://schemas.microsoft.com/office/drawing/2014/main" id="{91C0A48D-DBB3-64D0-4DC6-A32D117F469A}"/>
              </a:ext>
            </a:extLst>
          </p:cNvPr>
          <p:cNvSpPr/>
          <p:nvPr/>
        </p:nvSpPr>
        <p:spPr>
          <a:xfrm>
            <a:off x="2641997" y="3206155"/>
            <a:ext cx="6828262" cy="25391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p>
        </p:txBody>
      </p:sp>
      <p:sp>
        <p:nvSpPr>
          <p:cNvPr id="96" name="Arrow: Left-Right 95">
            <a:extLst>
              <a:ext uri="{FF2B5EF4-FFF2-40B4-BE49-F238E27FC236}">
                <a16:creationId xmlns:a16="http://schemas.microsoft.com/office/drawing/2014/main" id="{B8D6EB57-86AA-4FCF-8374-65A2644A02B4}"/>
              </a:ext>
            </a:extLst>
          </p:cNvPr>
          <p:cNvSpPr/>
          <p:nvPr/>
        </p:nvSpPr>
        <p:spPr>
          <a:xfrm rot="5400000">
            <a:off x="4364848" y="3180547"/>
            <a:ext cx="3681779" cy="19499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p>
        </p:txBody>
      </p:sp>
      <p:sp>
        <p:nvSpPr>
          <p:cNvPr id="4" name="Rectangle 3">
            <a:extLst>
              <a:ext uri="{FF2B5EF4-FFF2-40B4-BE49-F238E27FC236}">
                <a16:creationId xmlns:a16="http://schemas.microsoft.com/office/drawing/2014/main" id="{7AEDE969-F2A3-A5B1-3ECC-6272872FB92D}"/>
              </a:ext>
            </a:extLst>
          </p:cNvPr>
          <p:cNvSpPr/>
          <p:nvPr/>
        </p:nvSpPr>
        <p:spPr>
          <a:xfrm>
            <a:off x="5478883" y="5293304"/>
            <a:ext cx="1123577" cy="276999"/>
          </a:xfrm>
          <a:prstGeom prst="rect">
            <a:avLst/>
          </a:prstGeom>
        </p:spPr>
        <p:txBody>
          <a:bodyPr wrap="none">
            <a:spAutoFit/>
          </a:bodyPr>
          <a:lstStyle/>
          <a:p>
            <a:pPr algn="ctr">
              <a:defRPr/>
            </a:pPr>
            <a:r>
              <a:rPr lang="en-ZA" sz="1200" b="1" dirty="0">
                <a:solidFill>
                  <a:schemeClr val="bg2">
                    <a:lumMod val="25000"/>
                  </a:schemeClr>
                </a:solidFill>
              </a:rPr>
              <a:t>Plan Execution</a:t>
            </a:r>
            <a:endParaRPr lang="en-ZA" sz="1200" b="1" dirty="0"/>
          </a:p>
        </p:txBody>
      </p:sp>
      <p:sp>
        <p:nvSpPr>
          <p:cNvPr id="5" name="TextBox 4">
            <a:extLst>
              <a:ext uri="{FF2B5EF4-FFF2-40B4-BE49-F238E27FC236}">
                <a16:creationId xmlns:a16="http://schemas.microsoft.com/office/drawing/2014/main" id="{4B6081B0-1433-B14B-E135-27AABFE0D8EF}"/>
              </a:ext>
            </a:extLst>
          </p:cNvPr>
          <p:cNvSpPr txBox="1"/>
          <p:nvPr/>
        </p:nvSpPr>
        <p:spPr>
          <a:xfrm>
            <a:off x="2449755" y="1933442"/>
            <a:ext cx="3271024" cy="923330"/>
          </a:xfrm>
          <a:prstGeom prst="rect">
            <a:avLst/>
          </a:prstGeom>
          <a:noFill/>
        </p:spPr>
        <p:txBody>
          <a:bodyPr wrap="none" rtlCol="0">
            <a:spAutoFit/>
          </a:bodyPr>
          <a:lstStyle/>
          <a:p>
            <a:endParaRPr lang="en-ZA" b="1" dirty="0"/>
          </a:p>
          <a:p>
            <a:r>
              <a:rPr lang="en-ZA" b="1" dirty="0">
                <a:solidFill>
                  <a:srgbClr val="FF0000"/>
                </a:solidFill>
              </a:rPr>
              <a:t>Action is to prioritise capacity to</a:t>
            </a:r>
          </a:p>
          <a:p>
            <a:r>
              <a:rPr lang="en-ZA" b="1" dirty="0">
                <a:solidFill>
                  <a:srgbClr val="FF0000"/>
                </a:solidFill>
              </a:rPr>
              <a:t>Execute</a:t>
            </a:r>
          </a:p>
        </p:txBody>
      </p:sp>
      <p:sp>
        <p:nvSpPr>
          <p:cNvPr id="2" name="TextBox 1">
            <a:extLst>
              <a:ext uri="{FF2B5EF4-FFF2-40B4-BE49-F238E27FC236}">
                <a16:creationId xmlns:a16="http://schemas.microsoft.com/office/drawing/2014/main" id="{F3ACC6E9-9993-1CD1-741A-4073746AEA9F}"/>
              </a:ext>
            </a:extLst>
          </p:cNvPr>
          <p:cNvSpPr txBox="1"/>
          <p:nvPr/>
        </p:nvSpPr>
        <p:spPr>
          <a:xfrm>
            <a:off x="2404139" y="3356233"/>
            <a:ext cx="3716595" cy="1200329"/>
          </a:xfrm>
          <a:prstGeom prst="rect">
            <a:avLst/>
          </a:prstGeom>
          <a:noFill/>
        </p:spPr>
        <p:txBody>
          <a:bodyPr wrap="none" rtlCol="0">
            <a:spAutoFit/>
          </a:bodyPr>
          <a:lstStyle/>
          <a:p>
            <a:endParaRPr lang="en-ZA" b="1" dirty="0"/>
          </a:p>
          <a:p>
            <a:r>
              <a:rPr lang="en-ZA" b="1" dirty="0">
                <a:solidFill>
                  <a:srgbClr val="FF0000"/>
                </a:solidFill>
              </a:rPr>
              <a:t>Action is to Drop the Programme</a:t>
            </a:r>
          </a:p>
          <a:p>
            <a:r>
              <a:rPr lang="en-ZA" b="1" dirty="0">
                <a:solidFill>
                  <a:srgbClr val="FF0000"/>
                </a:solidFill>
              </a:rPr>
              <a:t>And focus on total redesign with </a:t>
            </a:r>
          </a:p>
          <a:p>
            <a:r>
              <a:rPr lang="en-ZA" b="1" dirty="0">
                <a:solidFill>
                  <a:srgbClr val="FF0000"/>
                </a:solidFill>
              </a:rPr>
              <a:t>Capacities in planning and execution </a:t>
            </a:r>
          </a:p>
        </p:txBody>
      </p:sp>
      <p:sp>
        <p:nvSpPr>
          <p:cNvPr id="9" name="TextBox 8">
            <a:extLst>
              <a:ext uri="{FF2B5EF4-FFF2-40B4-BE49-F238E27FC236}">
                <a16:creationId xmlns:a16="http://schemas.microsoft.com/office/drawing/2014/main" id="{8B68E3B1-51FB-B235-A36D-4C671F15044E}"/>
              </a:ext>
            </a:extLst>
          </p:cNvPr>
          <p:cNvSpPr txBox="1"/>
          <p:nvPr/>
        </p:nvSpPr>
        <p:spPr>
          <a:xfrm>
            <a:off x="6303236" y="3716932"/>
            <a:ext cx="3317896" cy="646331"/>
          </a:xfrm>
          <a:prstGeom prst="rect">
            <a:avLst/>
          </a:prstGeom>
          <a:noFill/>
        </p:spPr>
        <p:txBody>
          <a:bodyPr wrap="none" rtlCol="0">
            <a:spAutoFit/>
          </a:bodyPr>
          <a:lstStyle/>
          <a:p>
            <a:endParaRPr lang="en-ZA" b="1" dirty="0"/>
          </a:p>
          <a:p>
            <a:r>
              <a:rPr lang="en-ZA" b="1" dirty="0">
                <a:solidFill>
                  <a:srgbClr val="FF0000"/>
                </a:solidFill>
              </a:rPr>
              <a:t>Action is to prioritise plan design</a:t>
            </a:r>
          </a:p>
        </p:txBody>
      </p:sp>
      <p:sp>
        <p:nvSpPr>
          <p:cNvPr id="12" name="TextBox 11">
            <a:extLst>
              <a:ext uri="{FF2B5EF4-FFF2-40B4-BE49-F238E27FC236}">
                <a16:creationId xmlns:a16="http://schemas.microsoft.com/office/drawing/2014/main" id="{C58AAC8C-9DF0-8711-69A9-E017ED45D9E0}"/>
              </a:ext>
            </a:extLst>
          </p:cNvPr>
          <p:cNvSpPr txBox="1"/>
          <p:nvPr/>
        </p:nvSpPr>
        <p:spPr>
          <a:xfrm>
            <a:off x="6370444" y="2091448"/>
            <a:ext cx="2210349" cy="646331"/>
          </a:xfrm>
          <a:prstGeom prst="rect">
            <a:avLst/>
          </a:prstGeom>
          <a:noFill/>
        </p:spPr>
        <p:txBody>
          <a:bodyPr wrap="none" rtlCol="0">
            <a:spAutoFit/>
          </a:bodyPr>
          <a:lstStyle/>
          <a:p>
            <a:endParaRPr lang="en-ZA" b="1" dirty="0"/>
          </a:p>
          <a:p>
            <a:r>
              <a:rPr lang="en-ZA" b="1" dirty="0">
                <a:solidFill>
                  <a:srgbClr val="FF0000"/>
                </a:solidFill>
              </a:rPr>
              <a:t>Action is to Maintain</a:t>
            </a:r>
          </a:p>
        </p:txBody>
      </p:sp>
    </p:spTree>
    <p:extLst>
      <p:ext uri="{BB962C8B-B14F-4D97-AF65-F5344CB8AC3E}">
        <p14:creationId xmlns:p14="http://schemas.microsoft.com/office/powerpoint/2010/main" val="184244479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linds(horizontal)">
                                      <p:cBhvr>
                                        <p:cTn id="7" dur="500"/>
                                        <p:tgtEl>
                                          <p:spTgt spid="4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96C66284-703A-4C51-A6BB-E9CA5CBC76EB}"/>
              </a:ext>
            </a:extLst>
          </p:cNvPr>
          <p:cNvSpPr/>
          <p:nvPr/>
        </p:nvSpPr>
        <p:spPr>
          <a:xfrm>
            <a:off x="3475886" y="2709871"/>
            <a:ext cx="2380858" cy="2250062"/>
          </a:xfrm>
          <a:prstGeom prst="ellipse">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1350" dirty="0"/>
          </a:p>
        </p:txBody>
      </p:sp>
      <p:sp>
        <p:nvSpPr>
          <p:cNvPr id="5" name="Oval 4">
            <a:extLst>
              <a:ext uri="{FF2B5EF4-FFF2-40B4-BE49-F238E27FC236}">
                <a16:creationId xmlns:a16="http://schemas.microsoft.com/office/drawing/2014/main" id="{3E84FE0A-6BF7-453B-8DF6-6EA6F4E50AC9}"/>
              </a:ext>
            </a:extLst>
          </p:cNvPr>
          <p:cNvSpPr/>
          <p:nvPr/>
        </p:nvSpPr>
        <p:spPr>
          <a:xfrm>
            <a:off x="6096000" y="2577820"/>
            <a:ext cx="2323413" cy="2311040"/>
          </a:xfrm>
          <a:prstGeom prst="ellipse">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just"/>
            <a:r>
              <a:rPr lang="en-GB" sz="1350" dirty="0">
                <a:solidFill>
                  <a:schemeClr val="tx1"/>
                </a:solidFill>
              </a:rPr>
              <a:t>                                 </a:t>
            </a:r>
            <a:r>
              <a:rPr lang="en-GB" sz="1350" b="1" dirty="0">
                <a:solidFill>
                  <a:schemeClr val="tx1"/>
                </a:solidFill>
              </a:rPr>
              <a:t>RE        </a:t>
            </a:r>
          </a:p>
          <a:p>
            <a:pPr algn="ctr"/>
            <a:r>
              <a:rPr lang="en-GB" sz="1350" dirty="0">
                <a:solidFill>
                  <a:schemeClr val="tx1"/>
                </a:solidFill>
              </a:rPr>
              <a:t>       </a:t>
            </a:r>
          </a:p>
          <a:p>
            <a:pPr algn="ctr"/>
            <a:endParaRPr lang="en-ZA" sz="1350" dirty="0">
              <a:solidFill>
                <a:schemeClr val="tx1"/>
              </a:solidFill>
            </a:endParaRPr>
          </a:p>
        </p:txBody>
      </p:sp>
      <p:sp>
        <p:nvSpPr>
          <p:cNvPr id="6" name="Oval 5">
            <a:extLst>
              <a:ext uri="{FF2B5EF4-FFF2-40B4-BE49-F238E27FC236}">
                <a16:creationId xmlns:a16="http://schemas.microsoft.com/office/drawing/2014/main" id="{777507DA-6619-4B56-89DD-E7EDEF71E08F}"/>
              </a:ext>
            </a:extLst>
          </p:cNvPr>
          <p:cNvSpPr/>
          <p:nvPr/>
        </p:nvSpPr>
        <p:spPr>
          <a:xfrm>
            <a:off x="4712521" y="2037408"/>
            <a:ext cx="2323413" cy="225006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NEEDS</a:t>
            </a:r>
          </a:p>
          <a:p>
            <a:pPr algn="ctr"/>
            <a:r>
              <a:rPr lang="en-GB" dirty="0">
                <a:solidFill>
                  <a:schemeClr val="tx1"/>
                </a:solidFill>
              </a:rPr>
              <a:t>(Socially Desirable Goal)</a:t>
            </a:r>
          </a:p>
          <a:p>
            <a:pPr algn="ctr"/>
            <a:endParaRPr lang="en-GB" dirty="0">
              <a:solidFill>
                <a:schemeClr val="tx1"/>
              </a:solidFill>
            </a:endParaRPr>
          </a:p>
          <a:p>
            <a:pPr algn="ctr"/>
            <a:endParaRPr lang="en-ZA" dirty="0">
              <a:solidFill>
                <a:schemeClr val="tx1"/>
              </a:solidFill>
            </a:endParaRPr>
          </a:p>
        </p:txBody>
      </p:sp>
      <p:sp>
        <p:nvSpPr>
          <p:cNvPr id="8" name="TextBox 7">
            <a:extLst>
              <a:ext uri="{FF2B5EF4-FFF2-40B4-BE49-F238E27FC236}">
                <a16:creationId xmlns:a16="http://schemas.microsoft.com/office/drawing/2014/main" id="{076DA2A7-9359-4764-8247-32C84B7B06DC}"/>
              </a:ext>
            </a:extLst>
          </p:cNvPr>
          <p:cNvSpPr txBox="1"/>
          <p:nvPr/>
        </p:nvSpPr>
        <p:spPr>
          <a:xfrm>
            <a:off x="4353223" y="2580889"/>
            <a:ext cx="184731" cy="248209"/>
          </a:xfrm>
          <a:prstGeom prst="rect">
            <a:avLst/>
          </a:prstGeom>
          <a:noFill/>
        </p:spPr>
        <p:txBody>
          <a:bodyPr wrap="none" rtlCol="0">
            <a:spAutoFit/>
          </a:bodyPr>
          <a:lstStyle/>
          <a:p>
            <a:endParaRPr lang="en-ZA" sz="1013" dirty="0"/>
          </a:p>
        </p:txBody>
      </p:sp>
      <p:sp>
        <p:nvSpPr>
          <p:cNvPr id="9" name="TextBox 8">
            <a:extLst>
              <a:ext uri="{FF2B5EF4-FFF2-40B4-BE49-F238E27FC236}">
                <a16:creationId xmlns:a16="http://schemas.microsoft.com/office/drawing/2014/main" id="{6AB160DF-9B5B-4B43-8147-B2C0F17A31CC}"/>
              </a:ext>
            </a:extLst>
          </p:cNvPr>
          <p:cNvSpPr txBox="1"/>
          <p:nvPr/>
        </p:nvSpPr>
        <p:spPr>
          <a:xfrm flipH="1">
            <a:off x="3894313" y="3189840"/>
            <a:ext cx="1591056" cy="830997"/>
          </a:xfrm>
          <a:prstGeom prst="rect">
            <a:avLst/>
          </a:prstGeom>
          <a:noFill/>
        </p:spPr>
        <p:txBody>
          <a:bodyPr wrap="square" rtlCol="0">
            <a:spAutoFit/>
          </a:bodyPr>
          <a:lstStyle/>
          <a:p>
            <a:r>
              <a:rPr lang="en-GB" sz="1600" b="1" dirty="0"/>
              <a:t>SOCIETY</a:t>
            </a:r>
          </a:p>
          <a:p>
            <a:r>
              <a:rPr lang="en-GB" sz="1600" dirty="0"/>
              <a:t>Politically </a:t>
            </a:r>
          </a:p>
          <a:p>
            <a:r>
              <a:rPr lang="en-GB" sz="1600" dirty="0"/>
              <a:t>Mobilising</a:t>
            </a:r>
            <a:endParaRPr lang="en-ZA" sz="1600" dirty="0"/>
          </a:p>
        </p:txBody>
      </p:sp>
      <p:sp>
        <p:nvSpPr>
          <p:cNvPr id="4" name="TextBox 3">
            <a:extLst>
              <a:ext uri="{FF2B5EF4-FFF2-40B4-BE49-F238E27FC236}">
                <a16:creationId xmlns:a16="http://schemas.microsoft.com/office/drawing/2014/main" id="{4CF8FBCC-205B-736B-C330-248684085D82}"/>
              </a:ext>
            </a:extLst>
          </p:cNvPr>
          <p:cNvSpPr txBox="1"/>
          <p:nvPr/>
        </p:nvSpPr>
        <p:spPr>
          <a:xfrm>
            <a:off x="1272589" y="163298"/>
            <a:ext cx="9073007" cy="1734770"/>
          </a:xfrm>
          <a:prstGeom prst="rect">
            <a:avLst/>
          </a:prstGeom>
          <a:noFill/>
        </p:spPr>
        <p:txBody>
          <a:bodyPr wrap="square">
            <a:spAutoFit/>
          </a:bodyPr>
          <a:lstStyle/>
          <a:p>
            <a:pPr algn="ctr">
              <a:lnSpc>
                <a:spcPct val="115000"/>
              </a:lnSpc>
            </a:pPr>
            <a:r>
              <a:rPr lang="en-US" sz="2800" dirty="0">
                <a:highlight>
                  <a:srgbClr val="008000"/>
                </a:highlight>
              </a:rPr>
              <a:t>Levers of Sound Policy Making </a:t>
            </a:r>
            <a:r>
              <a:rPr lang="de-DE" sz="2400" b="1" cap="small" dirty="0">
                <a:solidFill>
                  <a:srgbClr val="008C42"/>
                </a:solidFill>
                <a:latin typeface="Arial" panose="020B0604020202020204" pitchFamily="34" charset="0"/>
                <a:ea typeface="Times New Roman"/>
                <a:cs typeface="Arial" panose="020B0604020202020204" pitchFamily="34" charset="0"/>
              </a:rPr>
              <a:t>:Being Intentional</a:t>
            </a:r>
          </a:p>
          <a:p>
            <a:pPr algn="ctr">
              <a:lnSpc>
                <a:spcPct val="115000"/>
              </a:lnSpc>
            </a:pPr>
            <a:r>
              <a:rPr lang="de-DE" sz="2400" b="1" cap="small" dirty="0">
                <a:solidFill>
                  <a:srgbClr val="008C42"/>
                </a:solidFill>
                <a:latin typeface="Arial" panose="020B0604020202020204" pitchFamily="34" charset="0"/>
                <a:ea typeface="Times New Roman"/>
                <a:cs typeface="Arial" panose="020B0604020202020204" pitchFamily="34" charset="0"/>
              </a:rPr>
              <a:t>Role of the Executive and What They Should Deliver </a:t>
            </a:r>
            <a:endParaRPr lang="de-DE" sz="2400" cap="small" dirty="0">
              <a:solidFill>
                <a:srgbClr val="008C42"/>
              </a:solidFill>
              <a:latin typeface="Arial" panose="020B0604020202020204" pitchFamily="34" charset="0"/>
              <a:ea typeface="Times New Roman"/>
              <a:cs typeface="Arial" panose="020B0604020202020204" pitchFamily="34" charset="0"/>
            </a:endParaRPr>
          </a:p>
          <a:p>
            <a:pPr algn="ctr">
              <a:lnSpc>
                <a:spcPct val="115000"/>
              </a:lnSpc>
            </a:pPr>
            <a:r>
              <a:rPr lang="de-DE" sz="1400" dirty="0">
                <a:latin typeface="Arial" panose="020B0604020202020204" pitchFamily="34" charset="0"/>
                <a:ea typeface="Times New Roman"/>
                <a:cs typeface="Arial" panose="020B0604020202020204" pitchFamily="34" charset="0"/>
              </a:rPr>
              <a:t>They are Constitutionally Enjoined with the Legislature, Citizens and Corporates to Translate Socially Desirable Goals by Deploying a Politically Compelling and Economicallly Feasible Agenda Legally and, Managing Consequences by Holding the Executive to Account</a:t>
            </a:r>
          </a:p>
        </p:txBody>
      </p:sp>
      <p:sp>
        <p:nvSpPr>
          <p:cNvPr id="3" name="Oval 2">
            <a:extLst>
              <a:ext uri="{FF2B5EF4-FFF2-40B4-BE49-F238E27FC236}">
                <a16:creationId xmlns:a16="http://schemas.microsoft.com/office/drawing/2014/main" id="{BF80A428-4114-57BE-86DE-665958B5D436}"/>
              </a:ext>
            </a:extLst>
          </p:cNvPr>
          <p:cNvSpPr/>
          <p:nvPr/>
        </p:nvSpPr>
        <p:spPr>
          <a:xfrm>
            <a:off x="4897936" y="3579286"/>
            <a:ext cx="2323413" cy="2053110"/>
          </a:xfrm>
          <a:prstGeom prst="ellipse">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ZA" sz="1600" dirty="0">
                <a:solidFill>
                  <a:schemeClr val="tx1"/>
                </a:solidFill>
              </a:rPr>
              <a:t>Delivered Legally</a:t>
            </a:r>
          </a:p>
        </p:txBody>
      </p:sp>
      <p:sp>
        <p:nvSpPr>
          <p:cNvPr id="7" name="TextBox 6">
            <a:extLst>
              <a:ext uri="{FF2B5EF4-FFF2-40B4-BE49-F238E27FC236}">
                <a16:creationId xmlns:a16="http://schemas.microsoft.com/office/drawing/2014/main" id="{0F1966B1-504C-F8F1-2B77-96BD18F686FA}"/>
              </a:ext>
            </a:extLst>
          </p:cNvPr>
          <p:cNvSpPr txBox="1"/>
          <p:nvPr/>
        </p:nvSpPr>
        <p:spPr>
          <a:xfrm>
            <a:off x="2019797" y="6015692"/>
            <a:ext cx="8579849" cy="523220"/>
          </a:xfrm>
          <a:prstGeom prst="rect">
            <a:avLst/>
          </a:prstGeom>
          <a:noFill/>
        </p:spPr>
        <p:txBody>
          <a:bodyPr wrap="none" rtlCol="0">
            <a:spAutoFit/>
          </a:bodyPr>
          <a:lstStyle/>
          <a:p>
            <a:pPr algn="ctr"/>
            <a:r>
              <a:rPr lang="en-ZA" sz="2800" b="1" dirty="0">
                <a:solidFill>
                  <a:srgbClr val="008C42"/>
                </a:solidFill>
              </a:rPr>
              <a:t>In Short - Leading and Managing A Very Complex System</a:t>
            </a:r>
          </a:p>
        </p:txBody>
      </p:sp>
      <p:sp>
        <p:nvSpPr>
          <p:cNvPr id="11" name="TextBox 10">
            <a:extLst>
              <a:ext uri="{FF2B5EF4-FFF2-40B4-BE49-F238E27FC236}">
                <a16:creationId xmlns:a16="http://schemas.microsoft.com/office/drawing/2014/main" id="{7DFF1434-AC75-083F-41C7-CFBCB2380494}"/>
              </a:ext>
            </a:extLst>
          </p:cNvPr>
          <p:cNvSpPr txBox="1"/>
          <p:nvPr/>
        </p:nvSpPr>
        <p:spPr>
          <a:xfrm>
            <a:off x="6860367" y="2970488"/>
            <a:ext cx="1364605" cy="1077218"/>
          </a:xfrm>
          <a:prstGeom prst="rect">
            <a:avLst/>
          </a:prstGeom>
          <a:noFill/>
        </p:spPr>
        <p:txBody>
          <a:bodyPr wrap="none" rtlCol="0">
            <a:spAutoFit/>
          </a:bodyPr>
          <a:lstStyle/>
          <a:p>
            <a:pPr algn="ctr"/>
            <a:r>
              <a:rPr lang="en-GB" sz="1600" b="1" dirty="0"/>
              <a:t>RESOURCES</a:t>
            </a:r>
          </a:p>
          <a:p>
            <a:pPr algn="ctr"/>
            <a:r>
              <a:rPr lang="en-GB" sz="1600" dirty="0"/>
              <a:t>  Economically</a:t>
            </a:r>
          </a:p>
          <a:p>
            <a:pPr algn="ctr"/>
            <a:r>
              <a:rPr lang="en-GB" sz="1600" dirty="0"/>
              <a:t>Feasible</a:t>
            </a:r>
          </a:p>
          <a:p>
            <a:endParaRPr lang="en-ZA" sz="1600" dirty="0"/>
          </a:p>
        </p:txBody>
      </p:sp>
      <p:sp>
        <p:nvSpPr>
          <p:cNvPr id="12" name="TextBox 11">
            <a:extLst>
              <a:ext uri="{FF2B5EF4-FFF2-40B4-BE49-F238E27FC236}">
                <a16:creationId xmlns:a16="http://schemas.microsoft.com/office/drawing/2014/main" id="{903E3256-435A-4641-0AF6-28E3BA47CEEE}"/>
              </a:ext>
            </a:extLst>
          </p:cNvPr>
          <p:cNvSpPr txBox="1"/>
          <p:nvPr/>
        </p:nvSpPr>
        <p:spPr>
          <a:xfrm>
            <a:off x="5520335" y="3640212"/>
            <a:ext cx="1014060" cy="300082"/>
          </a:xfrm>
          <a:prstGeom prst="rect">
            <a:avLst/>
          </a:prstGeom>
          <a:noFill/>
        </p:spPr>
        <p:txBody>
          <a:bodyPr wrap="none" rtlCol="0">
            <a:spAutoFit/>
          </a:bodyPr>
          <a:lstStyle/>
          <a:p>
            <a:r>
              <a:rPr lang="en-ZA" sz="1350" b="1" dirty="0"/>
              <a:t>EXECUTION</a:t>
            </a:r>
          </a:p>
        </p:txBody>
      </p:sp>
      <p:sp>
        <p:nvSpPr>
          <p:cNvPr id="10" name="Slide Number Placeholder 9">
            <a:extLst>
              <a:ext uri="{FF2B5EF4-FFF2-40B4-BE49-F238E27FC236}">
                <a16:creationId xmlns:a16="http://schemas.microsoft.com/office/drawing/2014/main" id="{E381B774-AF2D-A05F-07B2-ED0EE924191A}"/>
              </a:ext>
            </a:extLst>
          </p:cNvPr>
          <p:cNvSpPr>
            <a:spLocks noGrp="1"/>
          </p:cNvSpPr>
          <p:nvPr>
            <p:ph type="sldNum" sz="quarter" idx="12"/>
          </p:nvPr>
        </p:nvSpPr>
        <p:spPr/>
        <p:txBody>
          <a:bodyPr/>
          <a:lstStyle/>
          <a:p>
            <a:fld id="{CDA8F2EF-602D-4195-87F5-CB18CF4CBF14}" type="slidenum">
              <a:rPr lang="en-ZA" smtClean="0"/>
              <a:pPr/>
              <a:t>21</a:t>
            </a:fld>
            <a:endParaRPr lang="en-ZA"/>
          </a:p>
        </p:txBody>
      </p:sp>
    </p:spTree>
    <p:extLst>
      <p:ext uri="{BB962C8B-B14F-4D97-AF65-F5344CB8AC3E}">
        <p14:creationId xmlns:p14="http://schemas.microsoft.com/office/powerpoint/2010/main" val="2699397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a:extLst>
              <a:ext uri="{FF2B5EF4-FFF2-40B4-BE49-F238E27FC236}">
                <a16:creationId xmlns:a16="http://schemas.microsoft.com/office/drawing/2014/main" id="{752955F6-B0DD-4752-D6FA-C583B5407BF0}"/>
              </a:ext>
            </a:extLst>
          </p:cNvPr>
          <p:cNvSpPr txBox="1">
            <a:spLocks noChangeArrowheads="1"/>
          </p:cNvSpPr>
          <p:nvPr/>
        </p:nvSpPr>
        <p:spPr bwMode="auto">
          <a:xfrm>
            <a:off x="911424" y="329370"/>
            <a:ext cx="9997702" cy="1077218"/>
          </a:xfrm>
          <a:prstGeom prst="rect">
            <a:avLst/>
          </a:prstGeom>
        </p:spPr>
        <p:txBody>
          <a:bodyPr vert="horz" lIns="91440" tIns="45720" rIns="91440" bIns="45720" rtlCol="0" anchor="ctr">
            <a:normAutofit fontScale="92500" lnSpcReduction="20000"/>
          </a:bodyPr>
          <a:lstStyle>
            <a:lvl1pPr defTabSz="685800">
              <a:spcBef>
                <a:spcPct val="0"/>
              </a:spcBef>
              <a:buNone/>
              <a:defRPr sz="3200" b="1" cap="small">
                <a:solidFill>
                  <a:schemeClr val="tx1">
                    <a:lumMod val="65000"/>
                    <a:lumOff val="35000"/>
                  </a:schemeClr>
                </a:solidFill>
                <a:latin typeface="+mj-lt"/>
                <a:ea typeface="+mj-ea"/>
                <a:cs typeface="+mj-cs"/>
              </a:defRPr>
            </a:lvl1pPr>
          </a:lstStyle>
          <a:p>
            <a:pPr algn="ctr"/>
            <a:r>
              <a:rPr lang="en-US" sz="4000" dirty="0"/>
              <a:t>Levers of Sound Policy Making :</a:t>
            </a:r>
            <a:r>
              <a:rPr lang="en-US" altLang="en-US" sz="4000" dirty="0">
                <a:solidFill>
                  <a:srgbClr val="008C42"/>
                </a:solidFill>
              </a:rPr>
              <a:t>Being Intentional</a:t>
            </a:r>
          </a:p>
          <a:p>
            <a:r>
              <a:rPr lang="en-US" altLang="en-US" sz="4000" dirty="0">
                <a:solidFill>
                  <a:srgbClr val="008C42"/>
                </a:solidFill>
              </a:rPr>
              <a:t>Policy Management and Leadership Framework</a:t>
            </a:r>
          </a:p>
        </p:txBody>
      </p:sp>
      <p:sp>
        <p:nvSpPr>
          <p:cNvPr id="6147" name="AutoShape 3">
            <a:extLst>
              <a:ext uri="{FF2B5EF4-FFF2-40B4-BE49-F238E27FC236}">
                <a16:creationId xmlns:a16="http://schemas.microsoft.com/office/drawing/2014/main" id="{CEF23427-5D50-2F62-CC21-F47A65F0FDE0}"/>
              </a:ext>
            </a:extLst>
          </p:cNvPr>
          <p:cNvSpPr>
            <a:spLocks noChangeArrowheads="1"/>
          </p:cNvSpPr>
          <p:nvPr/>
        </p:nvSpPr>
        <p:spPr bwMode="auto">
          <a:xfrm>
            <a:off x="4953000" y="1828800"/>
            <a:ext cx="1943100" cy="1143000"/>
          </a:xfrm>
          <a:prstGeom prst="triangle">
            <a:avLst>
              <a:gd name="adj" fmla="val 50000"/>
            </a:avLst>
          </a:prstGeom>
          <a:noFill/>
          <a:ln w="381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algn="ctr" eaLnBrk="1" hangingPunct="1">
              <a:spcBef>
                <a:spcPct val="0"/>
              </a:spcBef>
            </a:pPr>
            <a:r>
              <a:rPr lang="en-US" altLang="en-US" sz="1800" b="1"/>
              <a:t>Political</a:t>
            </a:r>
          </a:p>
          <a:p>
            <a:pPr algn="ctr" eaLnBrk="1" hangingPunct="1">
              <a:spcBef>
                <a:spcPct val="0"/>
              </a:spcBef>
            </a:pPr>
            <a:r>
              <a:rPr lang="en-US" altLang="en-US" sz="1800" b="1"/>
              <a:t>Authority</a:t>
            </a:r>
            <a:endParaRPr lang="en-US" altLang="en-US" sz="1800"/>
          </a:p>
        </p:txBody>
      </p:sp>
      <p:sp>
        <p:nvSpPr>
          <p:cNvPr id="6148" name="Line 4">
            <a:extLst>
              <a:ext uri="{FF2B5EF4-FFF2-40B4-BE49-F238E27FC236}">
                <a16:creationId xmlns:a16="http://schemas.microsoft.com/office/drawing/2014/main" id="{CF1BA14F-4106-335B-6646-C3DC3BBD1DBA}"/>
              </a:ext>
            </a:extLst>
          </p:cNvPr>
          <p:cNvSpPr>
            <a:spLocks noChangeShapeType="1"/>
          </p:cNvSpPr>
          <p:nvPr/>
        </p:nvSpPr>
        <p:spPr bwMode="auto">
          <a:xfrm>
            <a:off x="5924550" y="2971800"/>
            <a:ext cx="0" cy="40005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ZA" sz="1350"/>
          </a:p>
        </p:txBody>
      </p:sp>
      <p:sp>
        <p:nvSpPr>
          <p:cNvPr id="6149" name="Oval 5">
            <a:extLst>
              <a:ext uri="{FF2B5EF4-FFF2-40B4-BE49-F238E27FC236}">
                <a16:creationId xmlns:a16="http://schemas.microsoft.com/office/drawing/2014/main" id="{6608EC88-6945-07FC-452E-5CC88B5A5D7D}"/>
              </a:ext>
            </a:extLst>
          </p:cNvPr>
          <p:cNvSpPr>
            <a:spLocks noChangeArrowheads="1"/>
          </p:cNvSpPr>
          <p:nvPr/>
        </p:nvSpPr>
        <p:spPr bwMode="auto">
          <a:xfrm>
            <a:off x="5238750" y="3371850"/>
            <a:ext cx="1371600" cy="1143000"/>
          </a:xfrm>
          <a:prstGeom prst="ellipse">
            <a:avLst/>
          </a:prstGeom>
          <a:noFill/>
          <a:ln w="381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algn="ctr" eaLnBrk="1" hangingPunct="1">
              <a:spcBef>
                <a:spcPct val="0"/>
              </a:spcBef>
            </a:pPr>
            <a:r>
              <a:rPr lang="en-US" altLang="en-US" sz="1800" b="1"/>
              <a:t>Planning</a:t>
            </a:r>
          </a:p>
          <a:p>
            <a:pPr algn="ctr" eaLnBrk="1" hangingPunct="1">
              <a:spcBef>
                <a:spcPct val="0"/>
              </a:spcBef>
            </a:pPr>
            <a:r>
              <a:rPr lang="en-US" altLang="en-US" sz="1800" b="1"/>
              <a:t>Authority</a:t>
            </a:r>
          </a:p>
        </p:txBody>
      </p:sp>
      <p:sp>
        <p:nvSpPr>
          <p:cNvPr id="6150" name="Line 6">
            <a:extLst>
              <a:ext uri="{FF2B5EF4-FFF2-40B4-BE49-F238E27FC236}">
                <a16:creationId xmlns:a16="http://schemas.microsoft.com/office/drawing/2014/main" id="{5F097E2B-FDD3-C281-C2CC-3933167D2139}"/>
              </a:ext>
            </a:extLst>
          </p:cNvPr>
          <p:cNvSpPr>
            <a:spLocks noChangeShapeType="1"/>
          </p:cNvSpPr>
          <p:nvPr/>
        </p:nvSpPr>
        <p:spPr bwMode="auto">
          <a:xfrm flipH="1">
            <a:off x="4438650" y="3886200"/>
            <a:ext cx="800100" cy="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ZA" sz="1350"/>
          </a:p>
        </p:txBody>
      </p:sp>
      <p:sp>
        <p:nvSpPr>
          <p:cNvPr id="6151" name="Text Box 7">
            <a:extLst>
              <a:ext uri="{FF2B5EF4-FFF2-40B4-BE49-F238E27FC236}">
                <a16:creationId xmlns:a16="http://schemas.microsoft.com/office/drawing/2014/main" id="{B0C75117-4460-2EA4-86B4-E56B5568368E}"/>
              </a:ext>
            </a:extLst>
          </p:cNvPr>
          <p:cNvSpPr txBox="1">
            <a:spLocks noChangeArrowheads="1"/>
          </p:cNvSpPr>
          <p:nvPr/>
        </p:nvSpPr>
        <p:spPr bwMode="auto">
          <a:xfrm>
            <a:off x="3524250" y="3543301"/>
            <a:ext cx="914400" cy="729430"/>
          </a:xfrm>
          <a:prstGeom prst="rect">
            <a:avLst/>
          </a:prstGeom>
          <a:noFill/>
          <a:ln w="381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algn="ctr" eaLnBrk="1" hangingPunct="1">
              <a:lnSpc>
                <a:spcPct val="90000"/>
              </a:lnSpc>
              <a:spcBef>
                <a:spcPct val="50000"/>
              </a:spcBef>
            </a:pPr>
            <a:r>
              <a:rPr lang="en-US" altLang="en-US" sz="1800" b="1"/>
              <a:t>Mass</a:t>
            </a:r>
          </a:p>
          <a:p>
            <a:pPr algn="ctr" eaLnBrk="1" hangingPunct="1">
              <a:lnSpc>
                <a:spcPct val="90000"/>
              </a:lnSpc>
              <a:spcBef>
                <a:spcPct val="50000"/>
              </a:spcBef>
            </a:pPr>
            <a:r>
              <a:rPr lang="en-US" altLang="en-US" sz="1800" b="1"/>
              <a:t>Media</a:t>
            </a:r>
          </a:p>
        </p:txBody>
      </p:sp>
      <p:sp>
        <p:nvSpPr>
          <p:cNvPr id="6152" name="Line 8">
            <a:extLst>
              <a:ext uri="{FF2B5EF4-FFF2-40B4-BE49-F238E27FC236}">
                <a16:creationId xmlns:a16="http://schemas.microsoft.com/office/drawing/2014/main" id="{437715C7-02C4-196A-6D94-CDD8FBE1BA07}"/>
              </a:ext>
            </a:extLst>
          </p:cNvPr>
          <p:cNvSpPr>
            <a:spLocks noChangeShapeType="1"/>
          </p:cNvSpPr>
          <p:nvPr/>
        </p:nvSpPr>
        <p:spPr bwMode="auto">
          <a:xfrm flipH="1">
            <a:off x="6610350" y="3886200"/>
            <a:ext cx="800100" cy="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ZA" sz="1350"/>
          </a:p>
        </p:txBody>
      </p:sp>
      <p:sp>
        <p:nvSpPr>
          <p:cNvPr id="6153" name="Text Box 9">
            <a:extLst>
              <a:ext uri="{FF2B5EF4-FFF2-40B4-BE49-F238E27FC236}">
                <a16:creationId xmlns:a16="http://schemas.microsoft.com/office/drawing/2014/main" id="{D5AD41D0-44CD-CADD-B7D9-56EA6A0CE440}"/>
              </a:ext>
            </a:extLst>
          </p:cNvPr>
          <p:cNvSpPr txBox="1">
            <a:spLocks noChangeArrowheads="1"/>
          </p:cNvSpPr>
          <p:nvPr/>
        </p:nvSpPr>
        <p:spPr bwMode="auto">
          <a:xfrm>
            <a:off x="7410450" y="3543301"/>
            <a:ext cx="1143000" cy="729430"/>
          </a:xfrm>
          <a:prstGeom prst="rect">
            <a:avLst/>
          </a:prstGeom>
          <a:noFill/>
          <a:ln w="381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algn="ctr" eaLnBrk="1" hangingPunct="1">
              <a:lnSpc>
                <a:spcPct val="90000"/>
              </a:lnSpc>
              <a:spcBef>
                <a:spcPct val="50000"/>
              </a:spcBef>
            </a:pPr>
            <a:r>
              <a:rPr lang="en-US" altLang="en-US" sz="1800" b="1" dirty="0"/>
              <a:t>Specialist</a:t>
            </a:r>
          </a:p>
          <a:p>
            <a:pPr algn="ctr" eaLnBrk="1" hangingPunct="1">
              <a:lnSpc>
                <a:spcPct val="90000"/>
              </a:lnSpc>
              <a:spcBef>
                <a:spcPct val="50000"/>
              </a:spcBef>
            </a:pPr>
            <a:r>
              <a:rPr lang="en-US" altLang="en-US" sz="1800" b="1" dirty="0"/>
              <a:t>Groups</a:t>
            </a:r>
          </a:p>
        </p:txBody>
      </p:sp>
      <p:sp>
        <p:nvSpPr>
          <p:cNvPr id="6154" name="Line 10">
            <a:extLst>
              <a:ext uri="{FF2B5EF4-FFF2-40B4-BE49-F238E27FC236}">
                <a16:creationId xmlns:a16="http://schemas.microsoft.com/office/drawing/2014/main" id="{070139B2-8953-6BA5-3DB1-720C2F7FD8EC}"/>
              </a:ext>
            </a:extLst>
          </p:cNvPr>
          <p:cNvSpPr>
            <a:spLocks noChangeShapeType="1"/>
          </p:cNvSpPr>
          <p:nvPr/>
        </p:nvSpPr>
        <p:spPr bwMode="auto">
          <a:xfrm flipH="1">
            <a:off x="5067300" y="4400550"/>
            <a:ext cx="400050" cy="5143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ZA" sz="1350"/>
          </a:p>
        </p:txBody>
      </p:sp>
      <p:sp>
        <p:nvSpPr>
          <p:cNvPr id="6155" name="Oval 11">
            <a:extLst>
              <a:ext uri="{FF2B5EF4-FFF2-40B4-BE49-F238E27FC236}">
                <a16:creationId xmlns:a16="http://schemas.microsoft.com/office/drawing/2014/main" id="{0A8098A8-E71A-B031-7F80-A13998CBB8F4}"/>
              </a:ext>
            </a:extLst>
          </p:cNvPr>
          <p:cNvSpPr>
            <a:spLocks noChangeArrowheads="1"/>
          </p:cNvSpPr>
          <p:nvPr/>
        </p:nvSpPr>
        <p:spPr bwMode="auto">
          <a:xfrm>
            <a:off x="3810000" y="4514850"/>
            <a:ext cx="1257300" cy="971550"/>
          </a:xfrm>
          <a:prstGeom prst="ellipse">
            <a:avLst/>
          </a:prstGeom>
          <a:noFill/>
          <a:ln w="381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algn="ctr" eaLnBrk="1" hangingPunct="1">
              <a:spcBef>
                <a:spcPct val="0"/>
              </a:spcBef>
            </a:pPr>
            <a:r>
              <a:rPr lang="en-US" altLang="en-US" sz="1800" b="1" dirty="0"/>
              <a:t>Resources</a:t>
            </a:r>
          </a:p>
          <a:p>
            <a:pPr algn="ctr" eaLnBrk="1" hangingPunct="1">
              <a:spcBef>
                <a:spcPct val="0"/>
              </a:spcBef>
            </a:pPr>
            <a:r>
              <a:rPr lang="en-US" altLang="en-US" sz="1800" b="1" dirty="0"/>
              <a:t>Authority</a:t>
            </a:r>
          </a:p>
          <a:p>
            <a:pPr algn="ctr" eaLnBrk="1" hangingPunct="1">
              <a:spcBef>
                <a:spcPct val="0"/>
              </a:spcBef>
            </a:pPr>
            <a:r>
              <a:rPr lang="en-US" altLang="en-US" sz="1800" b="1" dirty="0"/>
              <a:t>Treasury</a:t>
            </a:r>
          </a:p>
        </p:txBody>
      </p:sp>
      <p:sp>
        <p:nvSpPr>
          <p:cNvPr id="6156" name="Line 12">
            <a:extLst>
              <a:ext uri="{FF2B5EF4-FFF2-40B4-BE49-F238E27FC236}">
                <a16:creationId xmlns:a16="http://schemas.microsoft.com/office/drawing/2014/main" id="{617D6115-FA1B-4763-F396-DC8FAA87C1A1}"/>
              </a:ext>
            </a:extLst>
          </p:cNvPr>
          <p:cNvSpPr>
            <a:spLocks noChangeShapeType="1"/>
          </p:cNvSpPr>
          <p:nvPr/>
        </p:nvSpPr>
        <p:spPr bwMode="auto">
          <a:xfrm>
            <a:off x="6381750" y="4400550"/>
            <a:ext cx="457200" cy="62865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ZA" sz="1350"/>
          </a:p>
        </p:txBody>
      </p:sp>
      <p:sp>
        <p:nvSpPr>
          <p:cNvPr id="6157" name="Oval 13">
            <a:extLst>
              <a:ext uri="{FF2B5EF4-FFF2-40B4-BE49-F238E27FC236}">
                <a16:creationId xmlns:a16="http://schemas.microsoft.com/office/drawing/2014/main" id="{BE89AE81-A6EF-2C62-12C4-6FDB2B7CB368}"/>
              </a:ext>
            </a:extLst>
          </p:cNvPr>
          <p:cNvSpPr>
            <a:spLocks noChangeArrowheads="1"/>
          </p:cNvSpPr>
          <p:nvPr/>
        </p:nvSpPr>
        <p:spPr bwMode="auto">
          <a:xfrm>
            <a:off x="6838950" y="4514850"/>
            <a:ext cx="1257300" cy="971550"/>
          </a:xfrm>
          <a:prstGeom prst="ellipse">
            <a:avLst/>
          </a:prstGeom>
          <a:noFill/>
          <a:ln w="381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4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defRPr>
            </a:lvl3pPr>
            <a:lvl4pPr marL="1600200" indent="-228600">
              <a:spcBef>
                <a:spcPct val="20000"/>
              </a:spcBef>
              <a:defRPr sz="2400">
                <a:solidFill>
                  <a:schemeClr val="tx1"/>
                </a:solidFill>
                <a:latin typeface="Times New Roman" panose="02020603050405020304" pitchFamily="18" charset="0"/>
              </a:defRPr>
            </a:lvl4pPr>
            <a:lvl5pPr marL="2057400" indent="-228600">
              <a:spcBef>
                <a:spcPct val="20000"/>
              </a:spcBef>
              <a:defRPr sz="2400">
                <a:solidFill>
                  <a:schemeClr val="tx1"/>
                </a:solidFill>
                <a:latin typeface="Times New Roman" panose="02020603050405020304" pitchFamily="18" charset="0"/>
              </a:defRPr>
            </a:lvl5pPr>
            <a:lvl6pPr marL="2514600" indent="-228600" eaLnBrk="0" fontAlgn="base" hangingPunct="0">
              <a:spcBef>
                <a:spcPct val="2000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2000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2000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20000"/>
              </a:spcBef>
              <a:spcAft>
                <a:spcPct val="0"/>
              </a:spcAft>
              <a:defRPr sz="2400">
                <a:solidFill>
                  <a:schemeClr val="tx1"/>
                </a:solidFill>
                <a:latin typeface="Times New Roman" panose="02020603050405020304" pitchFamily="18" charset="0"/>
              </a:defRPr>
            </a:lvl9pPr>
          </a:lstStyle>
          <a:p>
            <a:pPr algn="ctr" eaLnBrk="1" hangingPunct="1">
              <a:spcBef>
                <a:spcPct val="0"/>
              </a:spcBef>
            </a:pPr>
            <a:r>
              <a:rPr lang="en-US" altLang="en-US" sz="1800" b="1"/>
              <a:t>Statistical</a:t>
            </a:r>
          </a:p>
          <a:p>
            <a:pPr algn="ctr" eaLnBrk="1" hangingPunct="1">
              <a:spcBef>
                <a:spcPct val="0"/>
              </a:spcBef>
            </a:pPr>
            <a:r>
              <a:rPr lang="en-US" altLang="en-US" sz="1800" b="1"/>
              <a:t>Authority</a:t>
            </a:r>
          </a:p>
          <a:p>
            <a:pPr algn="ctr" eaLnBrk="1" hangingPunct="1">
              <a:spcBef>
                <a:spcPct val="0"/>
              </a:spcBef>
            </a:pPr>
            <a:r>
              <a:rPr lang="en-US" altLang="en-US" sz="1800" b="1"/>
              <a:t>(NSS)</a:t>
            </a:r>
          </a:p>
        </p:txBody>
      </p:sp>
      <p:sp>
        <p:nvSpPr>
          <p:cNvPr id="4" name="Rectangle 3">
            <a:extLst>
              <a:ext uri="{FF2B5EF4-FFF2-40B4-BE49-F238E27FC236}">
                <a16:creationId xmlns:a16="http://schemas.microsoft.com/office/drawing/2014/main" id="{895CC73B-22EA-7192-B9CD-1FEAB8072419}"/>
              </a:ext>
            </a:extLst>
          </p:cNvPr>
          <p:cNvSpPr/>
          <p:nvPr/>
        </p:nvSpPr>
        <p:spPr>
          <a:xfrm>
            <a:off x="7408159" y="1844024"/>
            <a:ext cx="2584276" cy="1142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All forms of authority in politics, business, and NGOs </a:t>
            </a:r>
          </a:p>
        </p:txBody>
      </p:sp>
      <p:sp>
        <p:nvSpPr>
          <p:cNvPr id="5" name="Rectangle: Rounded Corners 4">
            <a:extLst>
              <a:ext uri="{FF2B5EF4-FFF2-40B4-BE49-F238E27FC236}">
                <a16:creationId xmlns:a16="http://schemas.microsoft.com/office/drawing/2014/main" id="{0E3B0A26-49FA-ED39-B5EC-4AB90A803671}"/>
              </a:ext>
            </a:extLst>
          </p:cNvPr>
          <p:cNvSpPr/>
          <p:nvPr/>
        </p:nvSpPr>
        <p:spPr>
          <a:xfrm>
            <a:off x="8807546" y="3429615"/>
            <a:ext cx="2257005"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Professional associations</a:t>
            </a:r>
          </a:p>
        </p:txBody>
      </p:sp>
      <p:sp>
        <p:nvSpPr>
          <p:cNvPr id="7" name="Callout: Up Arrow 6">
            <a:extLst>
              <a:ext uri="{FF2B5EF4-FFF2-40B4-BE49-F238E27FC236}">
                <a16:creationId xmlns:a16="http://schemas.microsoft.com/office/drawing/2014/main" id="{63D3F1D4-7940-8291-3A87-AB20561E0985}"/>
              </a:ext>
            </a:extLst>
          </p:cNvPr>
          <p:cNvSpPr/>
          <p:nvPr/>
        </p:nvSpPr>
        <p:spPr>
          <a:xfrm>
            <a:off x="5124450" y="4529484"/>
            <a:ext cx="1600200" cy="1635819"/>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Planning ministry and  related institutions</a:t>
            </a:r>
          </a:p>
        </p:txBody>
      </p:sp>
      <p:sp>
        <p:nvSpPr>
          <p:cNvPr id="8" name="Rectangle: Rounded Corners 7">
            <a:extLst>
              <a:ext uri="{FF2B5EF4-FFF2-40B4-BE49-F238E27FC236}">
                <a16:creationId xmlns:a16="http://schemas.microsoft.com/office/drawing/2014/main" id="{046B45A6-515E-11E2-992A-B6330D1A133C}"/>
              </a:ext>
            </a:extLst>
          </p:cNvPr>
          <p:cNvSpPr/>
          <p:nvPr/>
        </p:nvSpPr>
        <p:spPr>
          <a:xfrm>
            <a:off x="8324850" y="4890193"/>
            <a:ext cx="2584276" cy="9715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National Statistics Office and associated statistics producers</a:t>
            </a:r>
          </a:p>
        </p:txBody>
      </p:sp>
      <p:sp>
        <p:nvSpPr>
          <p:cNvPr id="9" name="Rectangle: Rounded Corners 8">
            <a:extLst>
              <a:ext uri="{FF2B5EF4-FFF2-40B4-BE49-F238E27FC236}">
                <a16:creationId xmlns:a16="http://schemas.microsoft.com/office/drawing/2014/main" id="{ACED63E8-2DD8-1F4E-45B0-D2A37BF7E8F4}"/>
              </a:ext>
            </a:extLst>
          </p:cNvPr>
          <p:cNvSpPr/>
          <p:nvPr/>
        </p:nvSpPr>
        <p:spPr>
          <a:xfrm>
            <a:off x="1282874" y="4666816"/>
            <a:ext cx="2043607"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ZA" dirty="0"/>
              <a:t>Revenue, Treasury, Reserve Bank and their attendant policies </a:t>
            </a:r>
          </a:p>
        </p:txBody>
      </p:sp>
      <p:sp>
        <p:nvSpPr>
          <p:cNvPr id="10" name="Rectangle: Rounded Corners 9">
            <a:extLst>
              <a:ext uri="{FF2B5EF4-FFF2-40B4-BE49-F238E27FC236}">
                <a16:creationId xmlns:a16="http://schemas.microsoft.com/office/drawing/2014/main" id="{05673DBC-3EBF-58DB-E78A-2D8BBF38A20C}"/>
              </a:ext>
            </a:extLst>
          </p:cNvPr>
          <p:cNvSpPr/>
          <p:nvPr/>
        </p:nvSpPr>
        <p:spPr>
          <a:xfrm>
            <a:off x="1137743" y="3303639"/>
            <a:ext cx="2043607"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ZA" dirty="0"/>
              <a:t>Increasingly Digital Platforms but Traditional ones as well</a:t>
            </a:r>
          </a:p>
        </p:txBody>
      </p:sp>
      <p:sp>
        <p:nvSpPr>
          <p:cNvPr id="2" name="Slide Number Placeholder 1">
            <a:extLst>
              <a:ext uri="{FF2B5EF4-FFF2-40B4-BE49-F238E27FC236}">
                <a16:creationId xmlns:a16="http://schemas.microsoft.com/office/drawing/2014/main" id="{05FDEE67-D5A0-11F1-B3BD-27E158FFF3A9}"/>
              </a:ext>
            </a:extLst>
          </p:cNvPr>
          <p:cNvSpPr>
            <a:spLocks noGrp="1"/>
          </p:cNvSpPr>
          <p:nvPr>
            <p:ph type="sldNum" sz="quarter" idx="12"/>
          </p:nvPr>
        </p:nvSpPr>
        <p:spPr/>
        <p:txBody>
          <a:bodyPr/>
          <a:lstStyle/>
          <a:p>
            <a:fld id="{CDA8F2EF-602D-4195-87F5-CB18CF4CBF14}" type="slidenum">
              <a:rPr lang="en-ZA" smtClean="0"/>
              <a:pPr/>
              <a:t>22</a:t>
            </a:fld>
            <a:endParaRPr lang="en-ZA"/>
          </a:p>
        </p:txBody>
      </p:sp>
      <p:sp>
        <p:nvSpPr>
          <p:cNvPr id="3" name="Right Arrow 2">
            <a:extLst>
              <a:ext uri="{FF2B5EF4-FFF2-40B4-BE49-F238E27FC236}">
                <a16:creationId xmlns:a16="http://schemas.microsoft.com/office/drawing/2014/main" id="{B5144679-0FAA-8EEF-708F-5D09FB976974}"/>
              </a:ext>
            </a:extLst>
          </p:cNvPr>
          <p:cNvSpPr/>
          <p:nvPr/>
        </p:nvSpPr>
        <p:spPr>
          <a:xfrm>
            <a:off x="6896100" y="2035237"/>
            <a:ext cx="280020" cy="529667"/>
          </a:xfrm>
          <a:prstGeom prst="rightArrow">
            <a:avLst/>
          </a:prstGeom>
          <a:solidFill>
            <a:srgbClr val="008C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245874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0FAEA-2644-D322-E35A-CD0BAEBCEEDA}"/>
              </a:ext>
            </a:extLst>
          </p:cNvPr>
          <p:cNvSpPr>
            <a:spLocks noGrp="1"/>
          </p:cNvSpPr>
          <p:nvPr>
            <p:ph type="ctrTitle"/>
          </p:nvPr>
        </p:nvSpPr>
        <p:spPr/>
        <p:txBody>
          <a:bodyPr/>
          <a:lstStyle/>
          <a:p>
            <a:endParaRPr lang="en-ZA" dirty="0"/>
          </a:p>
        </p:txBody>
      </p:sp>
      <p:sp>
        <p:nvSpPr>
          <p:cNvPr id="3" name="Subtitle 2">
            <a:extLst>
              <a:ext uri="{FF2B5EF4-FFF2-40B4-BE49-F238E27FC236}">
                <a16:creationId xmlns:a16="http://schemas.microsoft.com/office/drawing/2014/main" id="{E41CA07C-0DE4-BA41-0C03-43B6EA81A7E6}"/>
              </a:ext>
            </a:extLst>
          </p:cNvPr>
          <p:cNvSpPr>
            <a:spLocks noGrp="1"/>
          </p:cNvSpPr>
          <p:nvPr>
            <p:ph type="subTitle" idx="1"/>
          </p:nvPr>
        </p:nvSpPr>
        <p:spPr/>
        <p:txBody>
          <a:bodyPr/>
          <a:lstStyle/>
          <a:p>
            <a:endParaRPr lang="en-ZA" dirty="0"/>
          </a:p>
        </p:txBody>
      </p:sp>
      <p:graphicFrame>
        <p:nvGraphicFramePr>
          <p:cNvPr id="7" name="Diagram 6">
            <a:extLst>
              <a:ext uri="{FF2B5EF4-FFF2-40B4-BE49-F238E27FC236}">
                <a16:creationId xmlns:a16="http://schemas.microsoft.com/office/drawing/2014/main" id="{53914EFD-EFA1-4510-8EFD-9836800B5C41}"/>
              </a:ext>
            </a:extLst>
          </p:cNvPr>
          <p:cNvGraphicFramePr/>
          <p:nvPr/>
        </p:nvGraphicFramePr>
        <p:xfrm>
          <a:off x="1037550" y="139959"/>
          <a:ext cx="10457764" cy="64474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184922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29C57-986E-15D2-BDFB-4564A10DAB7C}"/>
              </a:ext>
            </a:extLst>
          </p:cNvPr>
          <p:cNvSpPr>
            <a:spLocks noGrp="1"/>
          </p:cNvSpPr>
          <p:nvPr>
            <p:ph type="ctrTitle"/>
          </p:nvPr>
        </p:nvSpPr>
        <p:spPr/>
        <p:txBody>
          <a:bodyPr/>
          <a:lstStyle/>
          <a:p>
            <a:endParaRPr lang="en-ZA" dirty="0"/>
          </a:p>
        </p:txBody>
      </p:sp>
      <p:sp>
        <p:nvSpPr>
          <p:cNvPr id="3" name="Subtitle 2">
            <a:extLst>
              <a:ext uri="{FF2B5EF4-FFF2-40B4-BE49-F238E27FC236}">
                <a16:creationId xmlns:a16="http://schemas.microsoft.com/office/drawing/2014/main" id="{55BB9B12-C5A4-88A5-1E72-D2F8DD258E36}"/>
              </a:ext>
            </a:extLst>
          </p:cNvPr>
          <p:cNvSpPr>
            <a:spLocks noGrp="1"/>
          </p:cNvSpPr>
          <p:nvPr>
            <p:ph type="subTitle" idx="1"/>
          </p:nvPr>
        </p:nvSpPr>
        <p:spPr/>
        <p:txBody>
          <a:bodyPr/>
          <a:lstStyle/>
          <a:p>
            <a:endParaRPr lang="en-ZA"/>
          </a:p>
        </p:txBody>
      </p:sp>
      <p:sp>
        <p:nvSpPr>
          <p:cNvPr id="5" name="TextBox 4">
            <a:extLst>
              <a:ext uri="{FF2B5EF4-FFF2-40B4-BE49-F238E27FC236}">
                <a16:creationId xmlns:a16="http://schemas.microsoft.com/office/drawing/2014/main" id="{5436C204-120E-725E-6B50-EFE96401245A}"/>
              </a:ext>
            </a:extLst>
          </p:cNvPr>
          <p:cNvSpPr txBox="1"/>
          <p:nvPr/>
        </p:nvSpPr>
        <p:spPr>
          <a:xfrm>
            <a:off x="707571" y="594836"/>
            <a:ext cx="10776857" cy="6124754"/>
          </a:xfrm>
          <a:prstGeom prst="rect">
            <a:avLst/>
          </a:prstGeom>
          <a:noFill/>
        </p:spPr>
        <p:txBody>
          <a:bodyPr wrap="square">
            <a:spAutoFit/>
          </a:bodyPr>
          <a:lstStyle/>
          <a:p>
            <a:pPr marL="457200" algn="just"/>
            <a:r>
              <a:rPr lang="en-US" sz="3200" b="1" dirty="0">
                <a:solidFill>
                  <a:srgbClr val="70AD47"/>
                </a:solidFill>
                <a:effectLst/>
                <a:latin typeface="Calibri" panose="020F0502020204030204" pitchFamily="34" charset="0"/>
                <a:ea typeface="Calibri" panose="020F0502020204030204" pitchFamily="34" charset="0"/>
                <a:cs typeface="Calibri" panose="020F0502020204030204" pitchFamily="34" charset="0"/>
              </a:rPr>
              <a:t>Sound Policy making</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dirty="0">
                <a:effectLst/>
                <a:latin typeface="Calibri" panose="020F0502020204030204" pitchFamily="34" charset="0"/>
                <a:ea typeface="Calibri" panose="020F0502020204030204" pitchFamily="34" charset="0"/>
                <a:cs typeface="Calibri" panose="020F0502020204030204" pitchFamily="34" charset="0"/>
              </a:rPr>
              <a:t>addresses </a:t>
            </a:r>
            <a:endParaRPr lang="en-US" sz="3200" dirty="0">
              <a:latin typeface="Calibri" panose="020F0502020204030204" pitchFamily="34" charset="0"/>
              <a:ea typeface="Calibri" panose="020F0502020204030204" pitchFamily="34" charset="0"/>
              <a:cs typeface="Calibri" panose="020F0502020204030204" pitchFamily="34" charset="0"/>
            </a:endParaRPr>
          </a:p>
          <a:p>
            <a:pPr marL="914400" indent="-457200" algn="just">
              <a:buFont typeface="Arial" panose="020B0604020202020204" pitchFamily="34" charset="0"/>
              <a:buChar char="•"/>
            </a:pPr>
            <a:r>
              <a:rPr lang="en-ZA" sz="3200" dirty="0">
                <a:effectLst/>
                <a:latin typeface="Calibri" panose="020F0502020204030204" pitchFamily="34" charset="0"/>
                <a:ea typeface="Calibri" panose="020F0502020204030204" pitchFamily="34" charset="0"/>
                <a:cs typeface="Calibri" panose="020F0502020204030204" pitchFamily="34" charset="0"/>
              </a:rPr>
              <a:t>strategic planning</a:t>
            </a:r>
          </a:p>
          <a:p>
            <a:pPr marL="914400" indent="-457200" algn="just">
              <a:buFont typeface="Arial" panose="020B0604020202020204" pitchFamily="34" charset="0"/>
              <a:buChar char="•"/>
            </a:pPr>
            <a:r>
              <a:rPr lang="en-ZA" sz="3200" dirty="0">
                <a:effectLst/>
                <a:latin typeface="Calibri" panose="020F0502020204030204" pitchFamily="34" charset="0"/>
                <a:ea typeface="Calibri" panose="020F0502020204030204" pitchFamily="34" charset="0"/>
                <a:cs typeface="Calibri" panose="020F0502020204030204" pitchFamily="34" charset="0"/>
              </a:rPr>
              <a:t> risk management, </a:t>
            </a:r>
            <a:endParaRPr lang="en-ZA" sz="3200" dirty="0">
              <a:latin typeface="Calibri" panose="020F0502020204030204" pitchFamily="34" charset="0"/>
              <a:ea typeface="Calibri" panose="020F0502020204030204" pitchFamily="34" charset="0"/>
              <a:cs typeface="Calibri" panose="020F0502020204030204" pitchFamily="34" charset="0"/>
            </a:endParaRPr>
          </a:p>
          <a:p>
            <a:pPr marL="914400" indent="-457200" algn="just">
              <a:buFont typeface="Arial" panose="020B0604020202020204" pitchFamily="34" charset="0"/>
              <a:buChar char="•"/>
            </a:pPr>
            <a:r>
              <a:rPr lang="en-ZA" sz="3200" dirty="0">
                <a:effectLst/>
                <a:latin typeface="Calibri" panose="020F0502020204030204" pitchFamily="34" charset="0"/>
                <a:ea typeface="Calibri" panose="020F0502020204030204" pitchFamily="34" charset="0"/>
                <a:cs typeface="Calibri" panose="020F0502020204030204" pitchFamily="34" charset="0"/>
              </a:rPr>
              <a:t>policy coherence, </a:t>
            </a:r>
            <a:endParaRPr lang="en-ZA" sz="3200" dirty="0">
              <a:latin typeface="Calibri" panose="020F0502020204030204" pitchFamily="34" charset="0"/>
              <a:ea typeface="Calibri" panose="020F0502020204030204" pitchFamily="34" charset="0"/>
              <a:cs typeface="Calibri" panose="020F0502020204030204" pitchFamily="34" charset="0"/>
            </a:endParaRPr>
          </a:p>
          <a:p>
            <a:pPr marL="914400" indent="-457200" algn="just">
              <a:buFont typeface="Arial" panose="020B0604020202020204" pitchFamily="34" charset="0"/>
              <a:buChar char="•"/>
            </a:pPr>
            <a:r>
              <a:rPr lang="en-ZA" sz="3200" dirty="0">
                <a:effectLst/>
                <a:latin typeface="Calibri" panose="020F0502020204030204" pitchFamily="34" charset="0"/>
                <a:ea typeface="Calibri" panose="020F0502020204030204" pitchFamily="34" charset="0"/>
                <a:cs typeface="Calibri" panose="020F0502020204030204" pitchFamily="34" charset="0"/>
              </a:rPr>
              <a:t>data sharing and national statistics, </a:t>
            </a:r>
          </a:p>
          <a:p>
            <a:pPr marL="914400" indent="-457200" algn="just">
              <a:buFont typeface="Arial" panose="020B0604020202020204" pitchFamily="34" charset="0"/>
              <a:buChar char="•"/>
            </a:pPr>
            <a:r>
              <a:rPr lang="en-ZA" sz="3200" dirty="0">
                <a:effectLst/>
                <a:latin typeface="Calibri" panose="020F0502020204030204" pitchFamily="34" charset="0"/>
                <a:ea typeface="Calibri" panose="020F0502020204030204" pitchFamily="34" charset="0"/>
                <a:cs typeface="Calibri" panose="020F0502020204030204" pitchFamily="34" charset="0"/>
              </a:rPr>
              <a:t>regulatory impact analysis and </a:t>
            </a:r>
            <a:endParaRPr lang="en-ZA" sz="3200" dirty="0">
              <a:latin typeface="Calibri" panose="020F0502020204030204" pitchFamily="34" charset="0"/>
              <a:ea typeface="Calibri" panose="020F0502020204030204" pitchFamily="34" charset="0"/>
              <a:cs typeface="Calibri" panose="020F0502020204030204" pitchFamily="34" charset="0"/>
            </a:endParaRPr>
          </a:p>
          <a:p>
            <a:pPr marL="914400" indent="-457200" algn="just">
              <a:buFont typeface="Arial" panose="020B0604020202020204" pitchFamily="34" charset="0"/>
              <a:buChar char="•"/>
            </a:pPr>
            <a:r>
              <a:rPr lang="en-ZA" sz="3200" dirty="0">
                <a:effectLst/>
                <a:latin typeface="Calibri" panose="020F0502020204030204" pitchFamily="34" charset="0"/>
                <a:ea typeface="Calibri" panose="020F0502020204030204" pitchFamily="34" charset="0"/>
                <a:cs typeface="Calibri" panose="020F0502020204030204" pitchFamily="34" charset="0"/>
              </a:rPr>
              <a:t>the role of science policy.  </a:t>
            </a:r>
          </a:p>
          <a:p>
            <a:pPr marL="457200" algn="just"/>
            <a:endParaRPr lang="en-ZA" sz="3200" dirty="0">
              <a:effectLst/>
              <a:latin typeface="Calibri" panose="020F0502020204030204" pitchFamily="34" charset="0"/>
              <a:ea typeface="Calibri" panose="020F0502020204030204" pitchFamily="34" charset="0"/>
              <a:cs typeface="Calibri" panose="020F0502020204030204" pitchFamily="34" charset="0"/>
            </a:endParaRPr>
          </a:p>
          <a:p>
            <a:pPr marL="457200" algn="just"/>
            <a:r>
              <a:rPr lang="en-ZA" sz="3200" dirty="0">
                <a:effectLst/>
                <a:latin typeface="Calibri" panose="020F0502020204030204" pitchFamily="34" charset="0"/>
                <a:ea typeface="Calibri" panose="020F0502020204030204" pitchFamily="34" charset="0"/>
                <a:cs typeface="Calibri" panose="020F0502020204030204" pitchFamily="34" charset="0"/>
              </a:rPr>
              <a:t>The study findings make a key point that:</a:t>
            </a:r>
          </a:p>
          <a:p>
            <a:pPr marL="457200" algn="just"/>
            <a:r>
              <a:rPr lang="en-US" sz="1800" dirty="0">
                <a:effectLst/>
                <a:latin typeface="Calibri" panose="020F0502020204030204" pitchFamily="34" charset="0"/>
                <a:ea typeface="Calibri" panose="020F0502020204030204" pitchFamily="34" charset="0"/>
                <a:cs typeface="Times New Roman" panose="02020603050405020304" pitchFamily="18" charset="0"/>
              </a:rPr>
              <a:t>“There is a clear lack of awareness and knowledge of the principles in many African countries. Ensuring the full success of the principles and strategies to ensure effective governance for sustainable development remains a challenge in many countries. Thus, developing more targeted reviews to identify gaps and examine the challenges faced in the implementation of the principles at national level well as the development of good practices for peer learning are needed.</a:t>
            </a:r>
            <a:r>
              <a:rPr lang="en-ZA" sz="3200" dirty="0">
                <a:effectLst/>
                <a:latin typeface="Calibri" panose="020F0502020204030204" pitchFamily="34" charset="0"/>
                <a:ea typeface="Calibri" panose="020F0502020204030204" pitchFamily="34" charset="0"/>
                <a:cs typeface="Calibri" panose="020F0502020204030204" pitchFamily="34" charset="0"/>
              </a:rPr>
              <a:t> </a:t>
            </a:r>
            <a:endParaRPr lang="en-ZA"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59117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097E4634-6454-9F7E-CCE6-DBD4BFEFC260}"/>
              </a:ext>
            </a:extLst>
          </p:cNvPr>
          <p:cNvGrpSpPr/>
          <p:nvPr/>
        </p:nvGrpSpPr>
        <p:grpSpPr>
          <a:xfrm>
            <a:off x="659526" y="1919490"/>
            <a:ext cx="3195895" cy="4319212"/>
            <a:chOff x="778765" y="1991681"/>
            <a:chExt cx="3195895" cy="3280638"/>
          </a:xfrm>
        </p:grpSpPr>
        <p:sp>
          <p:nvSpPr>
            <p:cNvPr id="20" name="Rectangle 19">
              <a:extLst>
                <a:ext uri="{FF2B5EF4-FFF2-40B4-BE49-F238E27FC236}">
                  <a16:creationId xmlns:a16="http://schemas.microsoft.com/office/drawing/2014/main" id="{6423C1E9-6D01-836E-F84B-F7AB2A2B5072}"/>
                </a:ext>
              </a:extLst>
            </p:cNvPr>
            <p:cNvSpPr/>
            <p:nvPr/>
          </p:nvSpPr>
          <p:spPr>
            <a:xfrm>
              <a:off x="778765" y="1991681"/>
              <a:ext cx="3195893" cy="328063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F07179E-1EDE-5571-725D-B88F681278C5}"/>
                </a:ext>
              </a:extLst>
            </p:cNvPr>
            <p:cNvSpPr/>
            <p:nvPr/>
          </p:nvSpPr>
          <p:spPr>
            <a:xfrm>
              <a:off x="784192" y="2148825"/>
              <a:ext cx="3190468" cy="978729"/>
            </a:xfrm>
            <a:prstGeom prst="rect">
              <a:avLst/>
            </a:prstGeom>
          </p:spPr>
          <p:txBody>
            <a:bodyPr wrap="square">
              <a:spAutoFit/>
            </a:bodyPr>
            <a:lstStyle/>
            <a:p>
              <a:pPr algn="ctr">
                <a:lnSpc>
                  <a:spcPct val="80000"/>
                </a:lnSpc>
              </a:pPr>
              <a:r>
                <a:rPr lang="en-US" sz="2400" b="1" dirty="0" err="1">
                  <a:solidFill>
                    <a:srgbClr val="FFFFFF"/>
                  </a:solidFill>
                </a:rPr>
                <a:t>iSbhujwa</a:t>
              </a:r>
              <a:r>
                <a:rPr lang="en-US" sz="2400" b="1" dirty="0">
                  <a:solidFill>
                    <a:srgbClr val="FFFFFF"/>
                  </a:solidFill>
                </a:rPr>
                <a:t> </a:t>
              </a:r>
              <a:br>
                <a:rPr lang="en-US" sz="2400" b="1" dirty="0">
                  <a:solidFill>
                    <a:srgbClr val="FFFFFF"/>
                  </a:solidFill>
                </a:rPr>
              </a:br>
              <a:r>
                <a:rPr lang="en-US" sz="2400" b="1" dirty="0">
                  <a:solidFill>
                    <a:srgbClr val="FFFFFF"/>
                  </a:solidFill>
                </a:rPr>
                <a:t>Trickle-down </a:t>
              </a:r>
              <a:br>
                <a:rPr lang="en-US" sz="2400" b="1" dirty="0">
                  <a:solidFill>
                    <a:srgbClr val="FFFFFF"/>
                  </a:solidFill>
                </a:rPr>
              </a:br>
              <a:r>
                <a:rPr lang="en-US" sz="2400" b="1" dirty="0">
                  <a:solidFill>
                    <a:srgbClr val="FFFFFF"/>
                  </a:solidFill>
                </a:rPr>
                <a:t>Outlook</a:t>
              </a:r>
            </a:p>
          </p:txBody>
        </p:sp>
        <p:sp>
          <p:nvSpPr>
            <p:cNvPr id="28" name="Rectangle 27">
              <a:extLst>
                <a:ext uri="{FF2B5EF4-FFF2-40B4-BE49-F238E27FC236}">
                  <a16:creationId xmlns:a16="http://schemas.microsoft.com/office/drawing/2014/main" id="{9CC86FC8-5C63-140E-047A-3E8BBE4CBD2E}"/>
                </a:ext>
              </a:extLst>
            </p:cNvPr>
            <p:cNvSpPr/>
            <p:nvPr/>
          </p:nvSpPr>
          <p:spPr>
            <a:xfrm>
              <a:off x="864725" y="2791157"/>
              <a:ext cx="3023972" cy="2298887"/>
            </a:xfrm>
            <a:prstGeom prst="rect">
              <a:avLst/>
            </a:prstGeom>
          </p:spPr>
          <p:txBody>
            <a:bodyPr wrap="square">
              <a:spAutoFit/>
            </a:bodyPr>
            <a:lstStyle/>
            <a:p>
              <a:pPr algn="just">
                <a:lnSpc>
                  <a:spcPct val="80000"/>
                </a:lnSpc>
              </a:pPr>
              <a:endParaRPr lang="en-US" sz="2400" b="1" dirty="0">
                <a:solidFill>
                  <a:srgbClr val="FF0000"/>
                </a:solidFill>
                <a:latin typeface="Arial" panose="020B0604020202020204" pitchFamily="34" charset="0"/>
                <a:cs typeface="Arial" panose="020B0604020202020204" pitchFamily="34" charset="0"/>
              </a:endParaRPr>
            </a:p>
            <a:p>
              <a:pPr algn="just">
                <a:lnSpc>
                  <a:spcPct val="80000"/>
                </a:lnSpc>
              </a:pPr>
              <a:r>
                <a:rPr lang="en-GB" sz="2400" b="1" baseline="30000" dirty="0" err="1">
                  <a:solidFill>
                    <a:srgbClr val="FF0000"/>
                  </a:solidFill>
                  <a:latin typeface="Arial" panose="020B0604020202020204" pitchFamily="34" charset="0"/>
                  <a:ea typeface="Roboto Light" panose="02000000000000000000" pitchFamily="2" charset="0"/>
                  <a:cs typeface="Arial" panose="020B0604020202020204" pitchFamily="34" charset="0"/>
                </a:rPr>
                <a:t>iSibhujwa</a:t>
              </a:r>
              <a:r>
                <a:rPr lang="en-GB" sz="2400" b="1" baseline="30000" dirty="0">
                  <a:solidFill>
                    <a:srgbClr val="FF0000"/>
                  </a:solidFill>
                  <a:latin typeface="Arial" panose="020B0604020202020204" pitchFamily="34" charset="0"/>
                  <a:ea typeface="Roboto Light" panose="02000000000000000000" pitchFamily="2" charset="0"/>
                  <a:cs typeface="Arial" panose="020B0604020202020204" pitchFamily="34" charset="0"/>
                </a:rPr>
                <a:t> is a South Africa torn by deepening social divides, daily protests and cynical self-interest.</a:t>
              </a:r>
            </a:p>
            <a:p>
              <a:pPr algn="just">
                <a:lnSpc>
                  <a:spcPct val="80000"/>
                </a:lnSpc>
              </a:pPr>
              <a:endParaRPr lang="en-US" sz="2400" b="1" dirty="0">
                <a:solidFill>
                  <a:srgbClr val="FF0000"/>
                </a:solidFill>
                <a:latin typeface="Arial" panose="020B0604020202020204" pitchFamily="34" charset="0"/>
                <a:cs typeface="Arial" panose="020B0604020202020204" pitchFamily="34" charset="0"/>
              </a:endParaRPr>
            </a:p>
            <a:p>
              <a:pPr algn="just">
                <a:lnSpc>
                  <a:spcPct val="80000"/>
                </a:lnSpc>
              </a:pPr>
              <a:endParaRPr lang="en-US" sz="1400" b="1" dirty="0">
                <a:solidFill>
                  <a:schemeClr val="bg2"/>
                </a:solidFill>
              </a:endParaRPr>
            </a:p>
            <a:p>
              <a:pPr algn="just">
                <a:lnSpc>
                  <a:spcPct val="80000"/>
                </a:lnSpc>
              </a:pPr>
              <a:r>
                <a:rPr lang="en-US" sz="1400" b="1" dirty="0">
                  <a:solidFill>
                    <a:schemeClr val="bg2"/>
                  </a:solidFill>
                </a:rPr>
                <a:t>If the recovery policy framework continues with the post-1996 policy status quo, i.e., the BAU scenario, the past trickle-down path will resume after the pandemic with the economy stuck in low growth and high rates of unemployment, poverty and inequality during the next decade.</a:t>
              </a:r>
              <a:endParaRPr lang="en-US" sz="1400" b="1" i="1" dirty="0">
                <a:solidFill>
                  <a:schemeClr val="bg2"/>
                </a:solidFill>
              </a:endParaRPr>
            </a:p>
          </p:txBody>
        </p:sp>
      </p:grpSp>
      <p:grpSp>
        <p:nvGrpSpPr>
          <p:cNvPr id="42" name="Group 41">
            <a:extLst>
              <a:ext uri="{FF2B5EF4-FFF2-40B4-BE49-F238E27FC236}">
                <a16:creationId xmlns:a16="http://schemas.microsoft.com/office/drawing/2014/main" id="{2AE2B587-7D2E-46FB-C017-40DE36BDB97F}"/>
              </a:ext>
            </a:extLst>
          </p:cNvPr>
          <p:cNvGrpSpPr/>
          <p:nvPr/>
        </p:nvGrpSpPr>
        <p:grpSpPr>
          <a:xfrm>
            <a:off x="4423148" y="2009818"/>
            <a:ext cx="3195893" cy="4301805"/>
            <a:chOff x="4423148" y="2009819"/>
            <a:chExt cx="3195893" cy="3337208"/>
          </a:xfrm>
        </p:grpSpPr>
        <p:sp>
          <p:nvSpPr>
            <p:cNvPr id="13" name="Rectangle 12">
              <a:extLst>
                <a:ext uri="{FF2B5EF4-FFF2-40B4-BE49-F238E27FC236}">
                  <a16:creationId xmlns:a16="http://schemas.microsoft.com/office/drawing/2014/main" id="{E2965174-F635-DBDD-0080-3071F005731F}"/>
                </a:ext>
              </a:extLst>
            </p:cNvPr>
            <p:cNvSpPr/>
            <p:nvPr/>
          </p:nvSpPr>
          <p:spPr>
            <a:xfrm>
              <a:off x="4423148" y="2009819"/>
              <a:ext cx="3195893" cy="328063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28CF516-052A-2436-E581-C80AE53990FC}"/>
                </a:ext>
              </a:extLst>
            </p:cNvPr>
            <p:cNvSpPr/>
            <p:nvPr/>
          </p:nvSpPr>
          <p:spPr>
            <a:xfrm>
              <a:off x="4423151" y="2146488"/>
              <a:ext cx="3190468" cy="978729"/>
            </a:xfrm>
            <a:prstGeom prst="rect">
              <a:avLst/>
            </a:prstGeom>
          </p:spPr>
          <p:txBody>
            <a:bodyPr wrap="square">
              <a:spAutoFit/>
            </a:bodyPr>
            <a:lstStyle/>
            <a:p>
              <a:pPr algn="ctr">
                <a:lnSpc>
                  <a:spcPct val="80000"/>
                </a:lnSpc>
              </a:pPr>
              <a:r>
                <a:rPr lang="en-US" sz="2400" b="1" dirty="0" err="1">
                  <a:solidFill>
                    <a:srgbClr val="FFFFFF"/>
                  </a:solidFill>
                </a:rPr>
                <a:t>Gwara</a:t>
              </a:r>
              <a:r>
                <a:rPr lang="en-US" sz="2400" b="1" dirty="0">
                  <a:solidFill>
                    <a:srgbClr val="FFFFFF"/>
                  </a:solidFill>
                </a:rPr>
                <a:t> </a:t>
              </a:r>
              <a:r>
                <a:rPr lang="en-US" sz="2400" b="1" dirty="0" err="1">
                  <a:solidFill>
                    <a:srgbClr val="FFFFFF"/>
                  </a:solidFill>
                </a:rPr>
                <a:t>Gwara</a:t>
              </a:r>
              <a:r>
                <a:rPr lang="en-US" sz="2400" b="1" dirty="0">
                  <a:solidFill>
                    <a:srgbClr val="FFFFFF"/>
                  </a:solidFill>
                </a:rPr>
                <a:t> </a:t>
              </a:r>
              <a:r>
                <a:rPr lang="en-US" sz="2400" b="1" dirty="0" err="1">
                  <a:solidFill>
                    <a:srgbClr val="FFFFFF"/>
                  </a:solidFill>
                </a:rPr>
                <a:t>Immiserizing</a:t>
              </a:r>
              <a:r>
                <a:rPr lang="en-US" sz="2400" b="1" dirty="0">
                  <a:solidFill>
                    <a:srgbClr val="FFFFFF"/>
                  </a:solidFill>
                </a:rPr>
                <a:t> </a:t>
              </a:r>
              <a:br>
                <a:rPr lang="en-US" sz="2400" b="1" dirty="0">
                  <a:solidFill>
                    <a:srgbClr val="FFFFFF"/>
                  </a:solidFill>
                </a:rPr>
              </a:br>
              <a:r>
                <a:rPr lang="en-US" sz="2400" b="1" dirty="0">
                  <a:solidFill>
                    <a:srgbClr val="FFFFFF"/>
                  </a:solidFill>
                </a:rPr>
                <a:t>Outlook</a:t>
              </a:r>
            </a:p>
          </p:txBody>
        </p:sp>
        <p:sp>
          <p:nvSpPr>
            <p:cNvPr id="30" name="Rectangle 29">
              <a:extLst>
                <a:ext uri="{FF2B5EF4-FFF2-40B4-BE49-F238E27FC236}">
                  <a16:creationId xmlns:a16="http://schemas.microsoft.com/office/drawing/2014/main" id="{51145050-0149-0B0E-3B14-343358433808}"/>
                </a:ext>
              </a:extLst>
            </p:cNvPr>
            <p:cNvSpPr/>
            <p:nvPr/>
          </p:nvSpPr>
          <p:spPr>
            <a:xfrm>
              <a:off x="4553501" y="2971691"/>
              <a:ext cx="3060117" cy="2375336"/>
            </a:xfrm>
            <a:prstGeom prst="rect">
              <a:avLst/>
            </a:prstGeom>
          </p:spPr>
          <p:txBody>
            <a:bodyPr wrap="square">
              <a:spAutoFit/>
            </a:bodyPr>
            <a:lstStyle/>
            <a:p>
              <a:pPr algn="just">
                <a:lnSpc>
                  <a:spcPct val="90000"/>
                </a:lnSpc>
              </a:pPr>
              <a:r>
                <a:rPr lang="en-GB" sz="2400" b="1" baseline="30000" dirty="0">
                  <a:solidFill>
                    <a:srgbClr val="FF0000"/>
                  </a:solidFill>
                  <a:latin typeface="Arial" panose="020B0604020202020204" pitchFamily="34" charset="0"/>
                  <a:ea typeface="Roboto Light" panose="02000000000000000000" pitchFamily="2" charset="0"/>
                  <a:cs typeface="Arial" panose="020B0604020202020204" pitchFamily="34" charset="0"/>
                </a:rPr>
                <a:t>Is a nation torn between immobility and restless energy, </a:t>
              </a:r>
              <a:r>
                <a:rPr lang="en-GB" sz="2400" b="1" baseline="30000" dirty="0" err="1">
                  <a:solidFill>
                    <a:srgbClr val="FF0000"/>
                  </a:solidFill>
                  <a:latin typeface="Arial" panose="020B0604020202020204" pitchFamily="34" charset="0"/>
                  <a:ea typeface="Roboto Light" panose="02000000000000000000" pitchFamily="2" charset="0"/>
                  <a:cs typeface="Arial" panose="020B0604020202020204" pitchFamily="34" charset="0"/>
                </a:rPr>
                <a:t>Gwara</a:t>
              </a:r>
              <a:r>
                <a:rPr lang="en-GB" sz="2400" b="1" baseline="30000" dirty="0">
                  <a:solidFill>
                    <a:srgbClr val="FF0000"/>
                  </a:solidFill>
                  <a:latin typeface="Arial" panose="020B0604020202020204" pitchFamily="34" charset="0"/>
                  <a:ea typeface="Roboto Light" panose="02000000000000000000" pitchFamily="2" charset="0"/>
                  <a:cs typeface="Arial" panose="020B0604020202020204" pitchFamily="34" charset="0"/>
                </a:rPr>
                <a:t> </a:t>
              </a:r>
              <a:r>
                <a:rPr lang="en-GB" sz="2400" b="1" baseline="30000" dirty="0" err="1">
                  <a:solidFill>
                    <a:srgbClr val="FF0000"/>
                  </a:solidFill>
                  <a:latin typeface="Arial" panose="020B0604020202020204" pitchFamily="34" charset="0"/>
                  <a:ea typeface="Roboto Light" panose="02000000000000000000" pitchFamily="2" charset="0"/>
                  <a:cs typeface="Arial" panose="020B0604020202020204" pitchFamily="34" charset="0"/>
                </a:rPr>
                <a:t>Gwara</a:t>
              </a:r>
              <a:r>
                <a:rPr lang="en-GB" sz="2400" b="1" baseline="30000" dirty="0">
                  <a:solidFill>
                    <a:srgbClr val="FF0000"/>
                  </a:solidFill>
                  <a:latin typeface="Arial" panose="020B0604020202020204" pitchFamily="34" charset="0"/>
                  <a:ea typeface="Roboto Light" panose="02000000000000000000" pitchFamily="2" charset="0"/>
                  <a:cs typeface="Arial" panose="020B0604020202020204" pitchFamily="34" charset="0"/>
                </a:rPr>
                <a:t> embodies a demoralized land or disorder and decay.</a:t>
              </a:r>
              <a:endParaRPr lang="en-ZA" sz="2400" b="1" dirty="0">
                <a:solidFill>
                  <a:srgbClr val="FF0000"/>
                </a:solidFill>
                <a:latin typeface="Arial" panose="020B0604020202020204" pitchFamily="34" charset="0"/>
                <a:ea typeface="Roboto Light" panose="02000000000000000000" pitchFamily="2" charset="0"/>
                <a:cs typeface="Arial" panose="020B0604020202020204" pitchFamily="34" charset="0"/>
              </a:endParaRPr>
            </a:p>
            <a:p>
              <a:pPr algn="just">
                <a:lnSpc>
                  <a:spcPct val="90000"/>
                </a:lnSpc>
              </a:pPr>
              <a:endParaRPr lang="en-US" sz="1400" b="1" dirty="0">
                <a:solidFill>
                  <a:schemeClr val="bg1"/>
                </a:solidFill>
              </a:endParaRPr>
            </a:p>
            <a:p>
              <a:pPr algn="just">
                <a:lnSpc>
                  <a:spcPct val="90000"/>
                </a:lnSpc>
              </a:pPr>
              <a:r>
                <a:rPr lang="en-US" sz="1400" b="1" dirty="0">
                  <a:solidFill>
                    <a:schemeClr val="bg1"/>
                  </a:solidFill>
                </a:rPr>
                <a:t>If the recovery policy framework augments the post-1996 policy status quo with contractionary measures, such as a more austere fiscal policy, the future outlook will trend more towards an </a:t>
              </a:r>
              <a:r>
                <a:rPr lang="en-US" sz="1400" b="1" dirty="0" err="1">
                  <a:solidFill>
                    <a:schemeClr val="bg1"/>
                  </a:solidFill>
                </a:rPr>
                <a:t>immiserizing</a:t>
              </a:r>
              <a:r>
                <a:rPr lang="en-US" sz="1400" b="1" dirty="0">
                  <a:solidFill>
                    <a:schemeClr val="bg1"/>
                  </a:solidFill>
                </a:rPr>
                <a:t> growth path of </a:t>
              </a:r>
              <a:r>
                <a:rPr lang="en-US" sz="1400" b="1" dirty="0" err="1">
                  <a:solidFill>
                    <a:schemeClr val="bg1"/>
                  </a:solidFill>
                </a:rPr>
                <a:t>Gwara</a:t>
              </a:r>
              <a:r>
                <a:rPr lang="en-US" sz="1400" b="1" dirty="0">
                  <a:solidFill>
                    <a:schemeClr val="bg1"/>
                  </a:solidFill>
                </a:rPr>
                <a:t> </a:t>
              </a:r>
              <a:r>
                <a:rPr lang="en-US" sz="1400" b="1" dirty="0" err="1">
                  <a:solidFill>
                    <a:schemeClr val="bg1"/>
                  </a:solidFill>
                </a:rPr>
                <a:t>Gwara</a:t>
              </a:r>
              <a:r>
                <a:rPr lang="en-US" sz="1400" b="1" dirty="0">
                  <a:solidFill>
                    <a:schemeClr val="bg1"/>
                  </a:solidFill>
                </a:rPr>
                <a:t> Scenario.</a:t>
              </a:r>
            </a:p>
          </p:txBody>
        </p:sp>
      </p:grpSp>
      <p:grpSp>
        <p:nvGrpSpPr>
          <p:cNvPr id="44" name="Group 43">
            <a:extLst>
              <a:ext uri="{FF2B5EF4-FFF2-40B4-BE49-F238E27FC236}">
                <a16:creationId xmlns:a16="http://schemas.microsoft.com/office/drawing/2014/main" id="{8DBB37AB-85C6-55E6-2D87-96663B3604B5}"/>
              </a:ext>
            </a:extLst>
          </p:cNvPr>
          <p:cNvGrpSpPr/>
          <p:nvPr/>
        </p:nvGrpSpPr>
        <p:grpSpPr>
          <a:xfrm>
            <a:off x="8077886" y="1936893"/>
            <a:ext cx="3205306" cy="4374732"/>
            <a:chOff x="8058008" y="2004732"/>
            <a:chExt cx="3205306" cy="3280638"/>
          </a:xfrm>
        </p:grpSpPr>
        <p:sp>
          <p:nvSpPr>
            <p:cNvPr id="6" name="Rectangle 5">
              <a:extLst>
                <a:ext uri="{FF2B5EF4-FFF2-40B4-BE49-F238E27FC236}">
                  <a16:creationId xmlns:a16="http://schemas.microsoft.com/office/drawing/2014/main" id="{9A850507-4732-9FED-B0BE-E7350831BA46}"/>
                </a:ext>
              </a:extLst>
            </p:cNvPr>
            <p:cNvSpPr/>
            <p:nvPr/>
          </p:nvSpPr>
          <p:spPr>
            <a:xfrm>
              <a:off x="8058008" y="2004732"/>
              <a:ext cx="3195893" cy="328063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6D67F24-31AC-15E4-5CCB-517222DB7F1F}"/>
                </a:ext>
              </a:extLst>
            </p:cNvPr>
            <p:cNvSpPr/>
            <p:nvPr/>
          </p:nvSpPr>
          <p:spPr>
            <a:xfrm>
              <a:off x="8072846" y="2146792"/>
              <a:ext cx="3190468" cy="978729"/>
            </a:xfrm>
            <a:prstGeom prst="rect">
              <a:avLst/>
            </a:prstGeom>
          </p:spPr>
          <p:txBody>
            <a:bodyPr wrap="square">
              <a:spAutoFit/>
            </a:bodyPr>
            <a:lstStyle/>
            <a:p>
              <a:pPr algn="ctr">
                <a:lnSpc>
                  <a:spcPct val="80000"/>
                </a:lnSpc>
              </a:pPr>
              <a:r>
                <a:rPr lang="en-US" sz="2400" b="1" dirty="0" err="1">
                  <a:solidFill>
                    <a:srgbClr val="FFFFFF"/>
                  </a:solidFill>
                </a:rPr>
                <a:t>Nayi</a:t>
              </a:r>
              <a:r>
                <a:rPr lang="en-US" sz="2400" b="1" dirty="0">
                  <a:solidFill>
                    <a:srgbClr val="FFFFFF"/>
                  </a:solidFill>
                </a:rPr>
                <a:t>-le-Walk </a:t>
              </a:r>
              <a:br>
                <a:rPr lang="en-US" sz="2400" b="1" dirty="0">
                  <a:solidFill>
                    <a:srgbClr val="FFFFFF"/>
                  </a:solidFill>
                </a:rPr>
              </a:br>
              <a:r>
                <a:rPr lang="en-US" sz="2400" b="1" dirty="0">
                  <a:solidFill>
                    <a:srgbClr val="FFFFFF"/>
                  </a:solidFill>
                </a:rPr>
                <a:t>Pro-Poor </a:t>
              </a:r>
              <a:br>
                <a:rPr lang="en-US" sz="2400" b="1" dirty="0">
                  <a:solidFill>
                    <a:srgbClr val="FFFFFF"/>
                  </a:solidFill>
                </a:rPr>
              </a:br>
              <a:r>
                <a:rPr lang="en-US" sz="2400" b="1" dirty="0">
                  <a:solidFill>
                    <a:srgbClr val="FFFFFF"/>
                  </a:solidFill>
                </a:rPr>
                <a:t>Outlook</a:t>
              </a:r>
            </a:p>
          </p:txBody>
        </p:sp>
        <p:sp>
          <p:nvSpPr>
            <p:cNvPr id="32" name="Rectangle 31">
              <a:extLst>
                <a:ext uri="{FF2B5EF4-FFF2-40B4-BE49-F238E27FC236}">
                  <a16:creationId xmlns:a16="http://schemas.microsoft.com/office/drawing/2014/main" id="{FFD2591B-C7FD-F8D9-D185-B14202B2B062}"/>
                </a:ext>
              </a:extLst>
            </p:cNvPr>
            <p:cNvSpPr/>
            <p:nvPr/>
          </p:nvSpPr>
          <p:spPr>
            <a:xfrm>
              <a:off x="8133372" y="2848085"/>
              <a:ext cx="3045164" cy="2437285"/>
            </a:xfrm>
            <a:prstGeom prst="rect">
              <a:avLst/>
            </a:prstGeom>
          </p:spPr>
          <p:txBody>
            <a:bodyPr wrap="square">
              <a:spAutoFit/>
            </a:bodyPr>
            <a:lstStyle/>
            <a:p>
              <a:pPr algn="just">
                <a:lnSpc>
                  <a:spcPct val="90000"/>
                </a:lnSpc>
              </a:pPr>
              <a:r>
                <a:rPr lang="en-GB" sz="2400" b="1" baseline="30000" dirty="0">
                  <a:solidFill>
                    <a:srgbClr val="FF0000"/>
                  </a:solidFill>
                  <a:latin typeface="Arial" panose="020B0604020202020204" pitchFamily="34" charset="0"/>
                  <a:ea typeface="Roboto Light" panose="02000000000000000000" pitchFamily="2" charset="0"/>
                  <a:cs typeface="Arial" panose="020B0604020202020204" pitchFamily="34" charset="0"/>
                </a:rPr>
                <a:t>South Africa where growing social cohesion, economic expansion and a renewed sense of constitutionalism get South Africa going.</a:t>
              </a:r>
              <a:endParaRPr lang="en-US" sz="1400" b="1" dirty="0">
                <a:solidFill>
                  <a:schemeClr val="bg2"/>
                </a:solidFill>
              </a:endParaRPr>
            </a:p>
            <a:p>
              <a:pPr algn="just">
                <a:lnSpc>
                  <a:spcPct val="90000"/>
                </a:lnSpc>
              </a:pPr>
              <a:r>
                <a:rPr lang="en-US" sz="1400" b="1" dirty="0">
                  <a:solidFill>
                    <a:schemeClr val="bg2"/>
                  </a:solidFill>
                </a:rPr>
                <a:t>If the recovery policy framework reflects a shift from the post-1996 policy status quo and embraces a policy framework similar to the Six-Pillar scenario, the future outlook will trend more towards an inclusive pro-poor path of </a:t>
              </a:r>
              <a:r>
                <a:rPr lang="en-US" sz="1400" b="1" dirty="0" err="1">
                  <a:solidFill>
                    <a:schemeClr val="bg2"/>
                  </a:solidFill>
                </a:rPr>
                <a:t>Nayi</a:t>
              </a:r>
              <a:r>
                <a:rPr lang="en-US" sz="1400" b="1" dirty="0">
                  <a:solidFill>
                    <a:schemeClr val="bg2"/>
                  </a:solidFill>
                </a:rPr>
                <a:t> le Walk scenario, enabling South Africa to recover from its chronic economic crisis.</a:t>
              </a:r>
            </a:p>
          </p:txBody>
        </p:sp>
      </p:grpSp>
      <p:cxnSp>
        <p:nvCxnSpPr>
          <p:cNvPr id="38" name="Straight Connector 37">
            <a:extLst>
              <a:ext uri="{FF2B5EF4-FFF2-40B4-BE49-F238E27FC236}">
                <a16:creationId xmlns:a16="http://schemas.microsoft.com/office/drawing/2014/main" id="{53530C0C-A65F-34F7-DB91-204371BE1A8B}"/>
              </a:ext>
            </a:extLst>
          </p:cNvPr>
          <p:cNvCxnSpPr>
            <a:cxnSpLocks/>
          </p:cNvCxnSpPr>
          <p:nvPr/>
        </p:nvCxnSpPr>
        <p:spPr>
          <a:xfrm>
            <a:off x="4157127" y="2009819"/>
            <a:ext cx="0" cy="3324835"/>
          </a:xfrm>
          <a:prstGeom prst="line">
            <a:avLst/>
          </a:prstGeom>
          <a:ln w="38100" cap="rnd">
            <a:solidFill>
              <a:schemeClr val="bg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CB8EE21-CDF0-27BD-F227-E1CE60F9E14C}"/>
              </a:ext>
            </a:extLst>
          </p:cNvPr>
          <p:cNvCxnSpPr>
            <a:cxnSpLocks/>
          </p:cNvCxnSpPr>
          <p:nvPr/>
        </p:nvCxnSpPr>
        <p:spPr>
          <a:xfrm>
            <a:off x="7801664" y="2009819"/>
            <a:ext cx="0" cy="3324835"/>
          </a:xfrm>
          <a:prstGeom prst="line">
            <a:avLst/>
          </a:prstGeom>
          <a:ln w="38100" cap="rnd">
            <a:solidFill>
              <a:schemeClr val="bg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9D9E120A-F18D-B61A-F7FA-6DD36BD3070F}"/>
              </a:ext>
            </a:extLst>
          </p:cNvPr>
          <p:cNvGrpSpPr/>
          <p:nvPr/>
        </p:nvGrpSpPr>
        <p:grpSpPr>
          <a:xfrm>
            <a:off x="0" y="8689"/>
            <a:ext cx="1726163" cy="3132100"/>
            <a:chOff x="7289836" y="2651124"/>
            <a:chExt cx="3163210" cy="3802211"/>
          </a:xfrm>
          <a:effectLst>
            <a:outerShdw blurRad="127000" dir="13500000" sy="23000" kx="1200000" algn="br" rotWithShape="0">
              <a:prstClr val="black">
                <a:alpha val="15000"/>
              </a:prstClr>
            </a:outerShdw>
          </a:effectLst>
        </p:grpSpPr>
        <p:sp>
          <p:nvSpPr>
            <p:cNvPr id="3" name="Freeform 1004">
              <a:extLst>
                <a:ext uri="{FF2B5EF4-FFF2-40B4-BE49-F238E27FC236}">
                  <a16:creationId xmlns:a16="http://schemas.microsoft.com/office/drawing/2014/main" id="{2AD89F61-9FE0-E5FB-2E69-A1E268ED28BA}"/>
                </a:ext>
              </a:extLst>
            </p:cNvPr>
            <p:cNvSpPr>
              <a:spLocks/>
            </p:cNvSpPr>
            <p:nvPr/>
          </p:nvSpPr>
          <p:spPr bwMode="auto">
            <a:xfrm>
              <a:off x="7423151" y="2651124"/>
              <a:ext cx="2788288" cy="3802211"/>
            </a:xfrm>
            <a:custGeom>
              <a:avLst/>
              <a:gdLst>
                <a:gd name="T0" fmla="*/ 703 w 1407"/>
                <a:gd name="T1" fmla="*/ 1921 h 1921"/>
                <a:gd name="T2" fmla="*/ 680 w 1407"/>
                <a:gd name="T3" fmla="*/ 1909 h 1921"/>
                <a:gd name="T4" fmla="*/ 630 w 1407"/>
                <a:gd name="T5" fmla="*/ 1879 h 1921"/>
                <a:gd name="T6" fmla="*/ 548 w 1407"/>
                <a:gd name="T7" fmla="*/ 1817 h 1921"/>
                <a:gd name="T8" fmla="*/ 431 w 1407"/>
                <a:gd name="T9" fmla="*/ 1703 h 1921"/>
                <a:gd name="T10" fmla="*/ 315 w 1407"/>
                <a:gd name="T11" fmla="*/ 1562 h 1921"/>
                <a:gd name="T12" fmla="*/ 206 w 1407"/>
                <a:gd name="T13" fmla="*/ 1396 h 1921"/>
                <a:gd name="T14" fmla="*/ 134 w 1407"/>
                <a:gd name="T15" fmla="*/ 1260 h 1921"/>
                <a:gd name="T16" fmla="*/ 93 w 1407"/>
                <a:gd name="T17" fmla="*/ 1164 h 1921"/>
                <a:gd name="T18" fmla="*/ 58 w 1407"/>
                <a:gd name="T19" fmla="*/ 1065 h 1921"/>
                <a:gd name="T20" fmla="*/ 31 w 1407"/>
                <a:gd name="T21" fmla="*/ 964 h 1921"/>
                <a:gd name="T22" fmla="*/ 11 w 1407"/>
                <a:gd name="T23" fmla="*/ 860 h 1921"/>
                <a:gd name="T24" fmla="*/ 1 w 1407"/>
                <a:gd name="T25" fmla="*/ 757 h 1921"/>
                <a:gd name="T26" fmla="*/ 0 w 1407"/>
                <a:gd name="T27" fmla="*/ 704 h 1921"/>
                <a:gd name="T28" fmla="*/ 0 w 1407"/>
                <a:gd name="T29" fmla="*/ 667 h 1921"/>
                <a:gd name="T30" fmla="*/ 7 w 1407"/>
                <a:gd name="T31" fmla="*/ 597 h 1921"/>
                <a:gd name="T32" fmla="*/ 22 w 1407"/>
                <a:gd name="T33" fmla="*/ 529 h 1921"/>
                <a:gd name="T34" fmla="*/ 42 w 1407"/>
                <a:gd name="T35" fmla="*/ 461 h 1921"/>
                <a:gd name="T36" fmla="*/ 68 w 1407"/>
                <a:gd name="T37" fmla="*/ 399 h 1921"/>
                <a:gd name="T38" fmla="*/ 101 w 1407"/>
                <a:gd name="T39" fmla="*/ 339 h 1921"/>
                <a:gd name="T40" fmla="*/ 140 w 1407"/>
                <a:gd name="T41" fmla="*/ 282 h 1921"/>
                <a:gd name="T42" fmla="*/ 182 w 1407"/>
                <a:gd name="T43" fmla="*/ 230 h 1921"/>
                <a:gd name="T44" fmla="*/ 230 w 1407"/>
                <a:gd name="T45" fmla="*/ 183 h 1921"/>
                <a:gd name="T46" fmla="*/ 282 w 1407"/>
                <a:gd name="T47" fmla="*/ 140 h 1921"/>
                <a:gd name="T48" fmla="*/ 338 w 1407"/>
                <a:gd name="T49" fmla="*/ 102 h 1921"/>
                <a:gd name="T50" fmla="*/ 399 w 1407"/>
                <a:gd name="T51" fmla="*/ 70 h 1921"/>
                <a:gd name="T52" fmla="*/ 461 w 1407"/>
                <a:gd name="T53" fmla="*/ 43 h 1921"/>
                <a:gd name="T54" fmla="*/ 527 w 1407"/>
                <a:gd name="T55" fmla="*/ 22 h 1921"/>
                <a:gd name="T56" fmla="*/ 596 w 1407"/>
                <a:gd name="T57" fmla="*/ 8 h 1921"/>
                <a:gd name="T58" fmla="*/ 667 w 1407"/>
                <a:gd name="T59" fmla="*/ 1 h 1921"/>
                <a:gd name="T60" fmla="*/ 703 w 1407"/>
                <a:gd name="T61" fmla="*/ 0 h 1921"/>
                <a:gd name="T62" fmla="*/ 740 w 1407"/>
                <a:gd name="T63" fmla="*/ 1 h 1921"/>
                <a:gd name="T64" fmla="*/ 811 w 1407"/>
                <a:gd name="T65" fmla="*/ 8 h 1921"/>
                <a:gd name="T66" fmla="*/ 880 w 1407"/>
                <a:gd name="T67" fmla="*/ 22 h 1921"/>
                <a:gd name="T68" fmla="*/ 946 w 1407"/>
                <a:gd name="T69" fmla="*/ 43 h 1921"/>
                <a:gd name="T70" fmla="*/ 1009 w 1407"/>
                <a:gd name="T71" fmla="*/ 70 h 1921"/>
                <a:gd name="T72" fmla="*/ 1069 w 1407"/>
                <a:gd name="T73" fmla="*/ 102 h 1921"/>
                <a:gd name="T74" fmla="*/ 1125 w 1407"/>
                <a:gd name="T75" fmla="*/ 140 h 1921"/>
                <a:gd name="T76" fmla="*/ 1177 w 1407"/>
                <a:gd name="T77" fmla="*/ 183 h 1921"/>
                <a:gd name="T78" fmla="*/ 1225 w 1407"/>
                <a:gd name="T79" fmla="*/ 230 h 1921"/>
                <a:gd name="T80" fmla="*/ 1267 w 1407"/>
                <a:gd name="T81" fmla="*/ 282 h 1921"/>
                <a:gd name="T82" fmla="*/ 1306 w 1407"/>
                <a:gd name="T83" fmla="*/ 339 h 1921"/>
                <a:gd name="T84" fmla="*/ 1339 w 1407"/>
                <a:gd name="T85" fmla="*/ 399 h 1921"/>
                <a:gd name="T86" fmla="*/ 1365 w 1407"/>
                <a:gd name="T87" fmla="*/ 461 h 1921"/>
                <a:gd name="T88" fmla="*/ 1385 w 1407"/>
                <a:gd name="T89" fmla="*/ 529 h 1921"/>
                <a:gd name="T90" fmla="*/ 1400 w 1407"/>
                <a:gd name="T91" fmla="*/ 597 h 1921"/>
                <a:gd name="T92" fmla="*/ 1407 w 1407"/>
                <a:gd name="T93" fmla="*/ 667 h 1921"/>
                <a:gd name="T94" fmla="*/ 1407 w 1407"/>
                <a:gd name="T95" fmla="*/ 704 h 1921"/>
                <a:gd name="T96" fmla="*/ 1407 w 1407"/>
                <a:gd name="T97" fmla="*/ 757 h 1921"/>
                <a:gd name="T98" fmla="*/ 1397 w 1407"/>
                <a:gd name="T99" fmla="*/ 860 h 1921"/>
                <a:gd name="T100" fmla="*/ 1378 w 1407"/>
                <a:gd name="T101" fmla="*/ 964 h 1921"/>
                <a:gd name="T102" fmla="*/ 1349 w 1407"/>
                <a:gd name="T103" fmla="*/ 1065 h 1921"/>
                <a:gd name="T104" fmla="*/ 1314 w 1407"/>
                <a:gd name="T105" fmla="*/ 1164 h 1921"/>
                <a:gd name="T106" fmla="*/ 1273 w 1407"/>
                <a:gd name="T107" fmla="*/ 1260 h 1921"/>
                <a:gd name="T108" fmla="*/ 1201 w 1407"/>
                <a:gd name="T109" fmla="*/ 1396 h 1921"/>
                <a:gd name="T110" fmla="*/ 1092 w 1407"/>
                <a:gd name="T111" fmla="*/ 1562 h 1921"/>
                <a:gd name="T112" fmla="*/ 976 w 1407"/>
                <a:gd name="T113" fmla="*/ 1703 h 1921"/>
                <a:gd name="T114" fmla="*/ 859 w 1407"/>
                <a:gd name="T115" fmla="*/ 1817 h 1921"/>
                <a:gd name="T116" fmla="*/ 777 w 1407"/>
                <a:gd name="T117" fmla="*/ 1879 h 1921"/>
                <a:gd name="T118" fmla="*/ 727 w 1407"/>
                <a:gd name="T119" fmla="*/ 1909 h 1921"/>
                <a:gd name="T120" fmla="*/ 703 w 1407"/>
                <a:gd name="T121" fmla="*/ 1921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07" h="1921">
                  <a:moveTo>
                    <a:pt x="703" y="1921"/>
                  </a:moveTo>
                  <a:lnTo>
                    <a:pt x="680" y="1909"/>
                  </a:lnTo>
                  <a:lnTo>
                    <a:pt x="630" y="1879"/>
                  </a:lnTo>
                  <a:lnTo>
                    <a:pt x="548" y="1817"/>
                  </a:lnTo>
                  <a:lnTo>
                    <a:pt x="431" y="1703"/>
                  </a:lnTo>
                  <a:lnTo>
                    <a:pt x="315" y="1562"/>
                  </a:lnTo>
                  <a:lnTo>
                    <a:pt x="206" y="1396"/>
                  </a:lnTo>
                  <a:lnTo>
                    <a:pt x="134" y="1260"/>
                  </a:lnTo>
                  <a:lnTo>
                    <a:pt x="93" y="1164"/>
                  </a:lnTo>
                  <a:lnTo>
                    <a:pt x="58" y="1065"/>
                  </a:lnTo>
                  <a:lnTo>
                    <a:pt x="31" y="964"/>
                  </a:lnTo>
                  <a:lnTo>
                    <a:pt x="11" y="860"/>
                  </a:lnTo>
                  <a:lnTo>
                    <a:pt x="1" y="757"/>
                  </a:lnTo>
                  <a:lnTo>
                    <a:pt x="0" y="704"/>
                  </a:lnTo>
                  <a:lnTo>
                    <a:pt x="0" y="667"/>
                  </a:lnTo>
                  <a:lnTo>
                    <a:pt x="7" y="597"/>
                  </a:lnTo>
                  <a:lnTo>
                    <a:pt x="22" y="529"/>
                  </a:lnTo>
                  <a:lnTo>
                    <a:pt x="42" y="461"/>
                  </a:lnTo>
                  <a:lnTo>
                    <a:pt x="68" y="399"/>
                  </a:lnTo>
                  <a:lnTo>
                    <a:pt x="101" y="339"/>
                  </a:lnTo>
                  <a:lnTo>
                    <a:pt x="140" y="282"/>
                  </a:lnTo>
                  <a:lnTo>
                    <a:pt x="182" y="230"/>
                  </a:lnTo>
                  <a:lnTo>
                    <a:pt x="230" y="183"/>
                  </a:lnTo>
                  <a:lnTo>
                    <a:pt x="282" y="140"/>
                  </a:lnTo>
                  <a:lnTo>
                    <a:pt x="338" y="102"/>
                  </a:lnTo>
                  <a:lnTo>
                    <a:pt x="399" y="70"/>
                  </a:lnTo>
                  <a:lnTo>
                    <a:pt x="461" y="43"/>
                  </a:lnTo>
                  <a:lnTo>
                    <a:pt x="527" y="22"/>
                  </a:lnTo>
                  <a:lnTo>
                    <a:pt x="596" y="8"/>
                  </a:lnTo>
                  <a:lnTo>
                    <a:pt x="667" y="1"/>
                  </a:lnTo>
                  <a:lnTo>
                    <a:pt x="703" y="0"/>
                  </a:lnTo>
                  <a:lnTo>
                    <a:pt x="740" y="1"/>
                  </a:lnTo>
                  <a:lnTo>
                    <a:pt x="811" y="8"/>
                  </a:lnTo>
                  <a:lnTo>
                    <a:pt x="880" y="22"/>
                  </a:lnTo>
                  <a:lnTo>
                    <a:pt x="946" y="43"/>
                  </a:lnTo>
                  <a:lnTo>
                    <a:pt x="1009" y="70"/>
                  </a:lnTo>
                  <a:lnTo>
                    <a:pt x="1069" y="102"/>
                  </a:lnTo>
                  <a:lnTo>
                    <a:pt x="1125" y="140"/>
                  </a:lnTo>
                  <a:lnTo>
                    <a:pt x="1177" y="183"/>
                  </a:lnTo>
                  <a:lnTo>
                    <a:pt x="1225" y="230"/>
                  </a:lnTo>
                  <a:lnTo>
                    <a:pt x="1267" y="282"/>
                  </a:lnTo>
                  <a:lnTo>
                    <a:pt x="1306" y="339"/>
                  </a:lnTo>
                  <a:lnTo>
                    <a:pt x="1339" y="399"/>
                  </a:lnTo>
                  <a:lnTo>
                    <a:pt x="1365" y="461"/>
                  </a:lnTo>
                  <a:lnTo>
                    <a:pt x="1385" y="529"/>
                  </a:lnTo>
                  <a:lnTo>
                    <a:pt x="1400" y="597"/>
                  </a:lnTo>
                  <a:lnTo>
                    <a:pt x="1407" y="667"/>
                  </a:lnTo>
                  <a:lnTo>
                    <a:pt x="1407" y="704"/>
                  </a:lnTo>
                  <a:lnTo>
                    <a:pt x="1407" y="757"/>
                  </a:lnTo>
                  <a:lnTo>
                    <a:pt x="1397" y="860"/>
                  </a:lnTo>
                  <a:lnTo>
                    <a:pt x="1378" y="964"/>
                  </a:lnTo>
                  <a:lnTo>
                    <a:pt x="1349" y="1065"/>
                  </a:lnTo>
                  <a:lnTo>
                    <a:pt x="1314" y="1164"/>
                  </a:lnTo>
                  <a:lnTo>
                    <a:pt x="1273" y="1260"/>
                  </a:lnTo>
                  <a:lnTo>
                    <a:pt x="1201" y="1396"/>
                  </a:lnTo>
                  <a:lnTo>
                    <a:pt x="1092" y="1562"/>
                  </a:lnTo>
                  <a:lnTo>
                    <a:pt x="976" y="1703"/>
                  </a:lnTo>
                  <a:lnTo>
                    <a:pt x="859" y="1817"/>
                  </a:lnTo>
                  <a:lnTo>
                    <a:pt x="777" y="1879"/>
                  </a:lnTo>
                  <a:lnTo>
                    <a:pt x="727" y="1909"/>
                  </a:lnTo>
                  <a:lnTo>
                    <a:pt x="703" y="1921"/>
                  </a:lnTo>
                  <a:close/>
                </a:path>
              </a:pathLst>
            </a:custGeom>
            <a:solidFill>
              <a:srgbClr val="2D3E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 name="Freeform 1005">
              <a:extLst>
                <a:ext uri="{FF2B5EF4-FFF2-40B4-BE49-F238E27FC236}">
                  <a16:creationId xmlns:a16="http://schemas.microsoft.com/office/drawing/2014/main" id="{C3DE6E5F-79CE-F7D3-8AD7-F1B703AF84BE}"/>
                </a:ext>
              </a:extLst>
            </p:cNvPr>
            <p:cNvSpPr>
              <a:spLocks/>
            </p:cNvSpPr>
            <p:nvPr/>
          </p:nvSpPr>
          <p:spPr bwMode="auto">
            <a:xfrm>
              <a:off x="8817295" y="2651124"/>
              <a:ext cx="1394144" cy="3802211"/>
            </a:xfrm>
            <a:custGeom>
              <a:avLst/>
              <a:gdLst>
                <a:gd name="T0" fmla="*/ 0 w 704"/>
                <a:gd name="T1" fmla="*/ 0 h 1921"/>
                <a:gd name="T2" fmla="*/ 37 w 704"/>
                <a:gd name="T3" fmla="*/ 1 h 1921"/>
                <a:gd name="T4" fmla="*/ 108 w 704"/>
                <a:gd name="T5" fmla="*/ 8 h 1921"/>
                <a:gd name="T6" fmla="*/ 177 w 704"/>
                <a:gd name="T7" fmla="*/ 22 h 1921"/>
                <a:gd name="T8" fmla="*/ 243 w 704"/>
                <a:gd name="T9" fmla="*/ 43 h 1921"/>
                <a:gd name="T10" fmla="*/ 306 w 704"/>
                <a:gd name="T11" fmla="*/ 70 h 1921"/>
                <a:gd name="T12" fmla="*/ 366 w 704"/>
                <a:gd name="T13" fmla="*/ 102 h 1921"/>
                <a:gd name="T14" fmla="*/ 422 w 704"/>
                <a:gd name="T15" fmla="*/ 140 h 1921"/>
                <a:gd name="T16" fmla="*/ 474 w 704"/>
                <a:gd name="T17" fmla="*/ 183 h 1921"/>
                <a:gd name="T18" fmla="*/ 522 w 704"/>
                <a:gd name="T19" fmla="*/ 230 h 1921"/>
                <a:gd name="T20" fmla="*/ 564 w 704"/>
                <a:gd name="T21" fmla="*/ 282 h 1921"/>
                <a:gd name="T22" fmla="*/ 603 w 704"/>
                <a:gd name="T23" fmla="*/ 339 h 1921"/>
                <a:gd name="T24" fmla="*/ 636 w 704"/>
                <a:gd name="T25" fmla="*/ 399 h 1921"/>
                <a:gd name="T26" fmla="*/ 662 w 704"/>
                <a:gd name="T27" fmla="*/ 461 h 1921"/>
                <a:gd name="T28" fmla="*/ 682 w 704"/>
                <a:gd name="T29" fmla="*/ 529 h 1921"/>
                <a:gd name="T30" fmla="*/ 697 w 704"/>
                <a:gd name="T31" fmla="*/ 597 h 1921"/>
                <a:gd name="T32" fmla="*/ 704 w 704"/>
                <a:gd name="T33" fmla="*/ 667 h 1921"/>
                <a:gd name="T34" fmla="*/ 704 w 704"/>
                <a:gd name="T35" fmla="*/ 704 h 1921"/>
                <a:gd name="T36" fmla="*/ 704 w 704"/>
                <a:gd name="T37" fmla="*/ 757 h 1921"/>
                <a:gd name="T38" fmla="*/ 694 w 704"/>
                <a:gd name="T39" fmla="*/ 860 h 1921"/>
                <a:gd name="T40" fmla="*/ 675 w 704"/>
                <a:gd name="T41" fmla="*/ 964 h 1921"/>
                <a:gd name="T42" fmla="*/ 646 w 704"/>
                <a:gd name="T43" fmla="*/ 1065 h 1921"/>
                <a:gd name="T44" fmla="*/ 611 w 704"/>
                <a:gd name="T45" fmla="*/ 1164 h 1921"/>
                <a:gd name="T46" fmla="*/ 570 w 704"/>
                <a:gd name="T47" fmla="*/ 1260 h 1921"/>
                <a:gd name="T48" fmla="*/ 498 w 704"/>
                <a:gd name="T49" fmla="*/ 1396 h 1921"/>
                <a:gd name="T50" fmla="*/ 389 w 704"/>
                <a:gd name="T51" fmla="*/ 1562 h 1921"/>
                <a:gd name="T52" fmla="*/ 273 w 704"/>
                <a:gd name="T53" fmla="*/ 1703 h 1921"/>
                <a:gd name="T54" fmla="*/ 156 w 704"/>
                <a:gd name="T55" fmla="*/ 1817 h 1921"/>
                <a:gd name="T56" fmla="*/ 74 w 704"/>
                <a:gd name="T57" fmla="*/ 1879 h 1921"/>
                <a:gd name="T58" fmla="*/ 24 w 704"/>
                <a:gd name="T59" fmla="*/ 1909 h 1921"/>
                <a:gd name="T60" fmla="*/ 0 w 704"/>
                <a:gd name="T61" fmla="*/ 1921 h 1921"/>
                <a:gd name="T62" fmla="*/ 0 w 704"/>
                <a:gd name="T63" fmla="*/ 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4" h="1921">
                  <a:moveTo>
                    <a:pt x="0" y="0"/>
                  </a:moveTo>
                  <a:lnTo>
                    <a:pt x="37" y="1"/>
                  </a:lnTo>
                  <a:lnTo>
                    <a:pt x="108" y="8"/>
                  </a:lnTo>
                  <a:lnTo>
                    <a:pt x="177" y="22"/>
                  </a:lnTo>
                  <a:lnTo>
                    <a:pt x="243" y="43"/>
                  </a:lnTo>
                  <a:lnTo>
                    <a:pt x="306" y="70"/>
                  </a:lnTo>
                  <a:lnTo>
                    <a:pt x="366" y="102"/>
                  </a:lnTo>
                  <a:lnTo>
                    <a:pt x="422" y="140"/>
                  </a:lnTo>
                  <a:lnTo>
                    <a:pt x="474" y="183"/>
                  </a:lnTo>
                  <a:lnTo>
                    <a:pt x="522" y="230"/>
                  </a:lnTo>
                  <a:lnTo>
                    <a:pt x="564" y="282"/>
                  </a:lnTo>
                  <a:lnTo>
                    <a:pt x="603" y="339"/>
                  </a:lnTo>
                  <a:lnTo>
                    <a:pt x="636" y="399"/>
                  </a:lnTo>
                  <a:lnTo>
                    <a:pt x="662" y="461"/>
                  </a:lnTo>
                  <a:lnTo>
                    <a:pt x="682" y="529"/>
                  </a:lnTo>
                  <a:lnTo>
                    <a:pt x="697" y="597"/>
                  </a:lnTo>
                  <a:lnTo>
                    <a:pt x="704" y="667"/>
                  </a:lnTo>
                  <a:lnTo>
                    <a:pt x="704" y="704"/>
                  </a:lnTo>
                  <a:lnTo>
                    <a:pt x="704" y="757"/>
                  </a:lnTo>
                  <a:lnTo>
                    <a:pt x="694" y="860"/>
                  </a:lnTo>
                  <a:lnTo>
                    <a:pt x="675" y="964"/>
                  </a:lnTo>
                  <a:lnTo>
                    <a:pt x="646" y="1065"/>
                  </a:lnTo>
                  <a:lnTo>
                    <a:pt x="611" y="1164"/>
                  </a:lnTo>
                  <a:lnTo>
                    <a:pt x="570" y="1260"/>
                  </a:lnTo>
                  <a:lnTo>
                    <a:pt x="498" y="1396"/>
                  </a:lnTo>
                  <a:lnTo>
                    <a:pt x="389" y="1562"/>
                  </a:lnTo>
                  <a:lnTo>
                    <a:pt x="273" y="1703"/>
                  </a:lnTo>
                  <a:lnTo>
                    <a:pt x="156" y="1817"/>
                  </a:lnTo>
                  <a:lnTo>
                    <a:pt x="74" y="1879"/>
                  </a:lnTo>
                  <a:lnTo>
                    <a:pt x="24" y="1909"/>
                  </a:lnTo>
                  <a:lnTo>
                    <a:pt x="0" y="1921"/>
                  </a:lnTo>
                  <a:lnTo>
                    <a:pt x="0" y="0"/>
                  </a:lnTo>
                  <a:close/>
                </a:path>
              </a:pathLst>
            </a:custGeom>
            <a:solidFill>
              <a:schemeClr val="bg1">
                <a:alpha val="30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5" name="Freeform 1006">
              <a:extLst>
                <a:ext uri="{FF2B5EF4-FFF2-40B4-BE49-F238E27FC236}">
                  <a16:creationId xmlns:a16="http://schemas.microsoft.com/office/drawing/2014/main" id="{DABA5AD4-75B1-490A-1B48-1ABD47621D2C}"/>
                </a:ext>
              </a:extLst>
            </p:cNvPr>
            <p:cNvSpPr>
              <a:spLocks/>
            </p:cNvSpPr>
            <p:nvPr/>
          </p:nvSpPr>
          <p:spPr bwMode="auto">
            <a:xfrm>
              <a:off x="7289836" y="3189256"/>
              <a:ext cx="3163210" cy="17199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34290" rIns="0" bIns="34290" numCol="1" anchor="ctr" anchorCtr="0" compatLnSpc="1">
              <a:prstTxWarp prst="textNoShape">
                <a:avLst/>
              </a:prstTxWarp>
            </a:bodyPr>
            <a:lstStyle/>
            <a:p>
              <a:pPr algn="ct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ERRP – DDM &amp;  Master Plans</a:t>
              </a:r>
            </a:p>
          </p:txBody>
        </p:sp>
      </p:grpSp>
      <p:sp>
        <p:nvSpPr>
          <p:cNvPr id="8" name="Title 7">
            <a:extLst>
              <a:ext uri="{FF2B5EF4-FFF2-40B4-BE49-F238E27FC236}">
                <a16:creationId xmlns:a16="http://schemas.microsoft.com/office/drawing/2014/main" id="{DF1B5FEE-9320-A560-3315-5121A8D30475}"/>
              </a:ext>
            </a:extLst>
          </p:cNvPr>
          <p:cNvSpPr>
            <a:spLocks noGrp="1"/>
          </p:cNvSpPr>
          <p:nvPr>
            <p:ph type="title"/>
          </p:nvPr>
        </p:nvSpPr>
        <p:spPr/>
        <p:txBody>
          <a:bodyPr>
            <a:normAutofit fontScale="90000"/>
          </a:bodyPr>
          <a:lstStyle/>
          <a:p>
            <a:pPr algn="ctr"/>
            <a:r>
              <a:rPr lang="en-US" sz="4400" dirty="0"/>
              <a:t>Levers of Sound Policy Making </a:t>
            </a:r>
            <a:br>
              <a:rPr lang="en-US" sz="4400" dirty="0"/>
            </a:br>
            <a:r>
              <a:rPr lang="en-ZA" dirty="0"/>
              <a:t>Being Intentional</a:t>
            </a:r>
            <a:br>
              <a:rPr lang="en-ZA" dirty="0"/>
            </a:br>
            <a:r>
              <a:rPr lang="en-ZA" sz="4000" dirty="0"/>
              <a:t>By Designing Policies and Quantifying Impacts</a:t>
            </a:r>
          </a:p>
        </p:txBody>
      </p:sp>
    </p:spTree>
    <p:extLst>
      <p:ext uri="{BB962C8B-B14F-4D97-AF65-F5344CB8AC3E}">
        <p14:creationId xmlns:p14="http://schemas.microsoft.com/office/powerpoint/2010/main" val="342319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down)">
                                      <p:cBhvr>
                                        <p:cTn id="11" dur="500"/>
                                        <p:tgtEl>
                                          <p:spTgt spid="3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500"/>
                                        <p:tgtEl>
                                          <p:spTgt spid="4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927B3B-36D1-4A0A-8AE8-47E93600C949}"/>
              </a:ext>
            </a:extLst>
          </p:cNvPr>
          <p:cNvSpPr>
            <a:spLocks noGrp="1"/>
          </p:cNvSpPr>
          <p:nvPr>
            <p:ph type="title"/>
          </p:nvPr>
        </p:nvSpPr>
        <p:spPr>
          <a:xfrm>
            <a:off x="2082240" y="241399"/>
            <a:ext cx="9977576" cy="1092994"/>
          </a:xfrm>
        </p:spPr>
        <p:txBody>
          <a:bodyPr>
            <a:normAutofit fontScale="90000"/>
          </a:bodyPr>
          <a:lstStyle/>
          <a:p>
            <a:pPr algn="ctr"/>
            <a:r>
              <a:rPr lang="en-US" sz="3300" b="1" dirty="0">
                <a:solidFill>
                  <a:srgbClr val="82B74F"/>
                </a:solidFill>
                <a:latin typeface="+mn-lt"/>
              </a:rPr>
              <a:t>Gwara </a:t>
            </a:r>
            <a:r>
              <a:rPr lang="en-US" sz="3300" b="1" dirty="0" err="1">
                <a:solidFill>
                  <a:srgbClr val="82B74F"/>
                </a:solidFill>
                <a:latin typeface="+mn-lt"/>
              </a:rPr>
              <a:t>Gwara</a:t>
            </a:r>
            <a:r>
              <a:rPr lang="en-US" sz="3300" b="1" dirty="0">
                <a:solidFill>
                  <a:srgbClr val="82B74F"/>
                </a:solidFill>
                <a:latin typeface="+mn-lt"/>
              </a:rPr>
              <a:t>: </a:t>
            </a:r>
            <a:r>
              <a:rPr lang="en-US" sz="3300" b="1" dirty="0" err="1">
                <a:solidFill>
                  <a:srgbClr val="82B74F"/>
                </a:solidFill>
                <a:latin typeface="+mn-lt"/>
              </a:rPr>
              <a:t>Immiserising</a:t>
            </a:r>
            <a:r>
              <a:rPr lang="en-US" sz="3300" b="1" dirty="0">
                <a:solidFill>
                  <a:srgbClr val="82B74F"/>
                </a:solidFill>
                <a:latin typeface="+mn-lt"/>
              </a:rPr>
              <a:t> growth</a:t>
            </a:r>
            <a:br>
              <a:rPr lang="en-US" sz="3300" b="1" dirty="0">
                <a:solidFill>
                  <a:srgbClr val="82B74F"/>
                </a:solidFill>
                <a:latin typeface="+mn-lt"/>
              </a:rPr>
            </a:br>
            <a:r>
              <a:rPr lang="en-US" sz="3300" b="1" dirty="0">
                <a:solidFill>
                  <a:srgbClr val="82B74F"/>
                </a:solidFill>
                <a:latin typeface="+mn-lt"/>
              </a:rPr>
              <a:t>Policy drivers</a:t>
            </a:r>
            <a:br>
              <a:rPr lang="en-US" sz="3300" b="1" dirty="0">
                <a:solidFill>
                  <a:srgbClr val="82B74F"/>
                </a:solidFill>
                <a:latin typeface="+mn-lt"/>
              </a:rPr>
            </a:br>
            <a:br>
              <a:rPr lang="en-US" sz="3300" b="1" dirty="0">
                <a:solidFill>
                  <a:srgbClr val="82B74F"/>
                </a:solidFill>
                <a:latin typeface="+mn-lt"/>
              </a:rPr>
            </a:br>
            <a:endParaRPr lang="en-US" sz="3300" b="1" dirty="0">
              <a:solidFill>
                <a:srgbClr val="82B74F"/>
              </a:solidFill>
              <a:latin typeface="+mn-lt"/>
            </a:endParaRPr>
          </a:p>
        </p:txBody>
      </p:sp>
      <p:sp>
        <p:nvSpPr>
          <p:cNvPr id="5" name="Content Placeholder 4">
            <a:extLst>
              <a:ext uri="{FF2B5EF4-FFF2-40B4-BE49-F238E27FC236}">
                <a16:creationId xmlns:a16="http://schemas.microsoft.com/office/drawing/2014/main" id="{58C215A7-59D8-42C2-9405-FCAB22E4B62F}"/>
              </a:ext>
            </a:extLst>
          </p:cNvPr>
          <p:cNvSpPr>
            <a:spLocks noGrp="1"/>
          </p:cNvSpPr>
          <p:nvPr>
            <p:ph idx="1"/>
          </p:nvPr>
        </p:nvSpPr>
        <p:spPr>
          <a:xfrm>
            <a:off x="6244262" y="1053162"/>
            <a:ext cx="5667291" cy="4136231"/>
          </a:xfrm>
        </p:spPr>
        <p:txBody>
          <a:bodyPr>
            <a:noAutofit/>
          </a:bodyPr>
          <a:lstStyle/>
          <a:p>
            <a:endParaRPr lang="en-US" sz="1800" dirty="0">
              <a:latin typeface="+mn-lt"/>
            </a:endParaRPr>
          </a:p>
          <a:p>
            <a:r>
              <a:rPr lang="en-US" sz="1800" dirty="0">
                <a:latin typeface="+mn-lt"/>
              </a:rPr>
              <a:t>After the 2019 election, the new government’s main focus was on  </a:t>
            </a:r>
            <a:r>
              <a:rPr lang="en-US" sz="1800" b="1" dirty="0">
                <a:latin typeface="+mn-lt"/>
              </a:rPr>
              <a:t>uprooting “state capture” </a:t>
            </a:r>
            <a:r>
              <a:rPr lang="en-US" sz="1800" dirty="0">
                <a:latin typeface="+mn-lt"/>
              </a:rPr>
              <a:t>as a way to reignite the economy. </a:t>
            </a:r>
          </a:p>
          <a:p>
            <a:pPr lvl="1"/>
            <a:r>
              <a:rPr lang="en-US" sz="1800" dirty="0"/>
              <a:t>E</a:t>
            </a:r>
            <a:r>
              <a:rPr lang="en-GB" sz="1800" dirty="0"/>
              <a:t>ven less income and wealth trickle down to the masses as the austerity-focused approach imposed </a:t>
            </a:r>
            <a:r>
              <a:rPr lang="en-GB" sz="1800" b="1" dirty="0"/>
              <a:t>annual cuts in real spending on social services </a:t>
            </a:r>
            <a:r>
              <a:rPr lang="en-GB" sz="1800" dirty="0"/>
              <a:t>and government transfers.  </a:t>
            </a:r>
            <a:endParaRPr lang="en-US" sz="1800" dirty="0"/>
          </a:p>
          <a:p>
            <a:pPr lvl="1"/>
            <a:r>
              <a:rPr lang="en-GB" sz="1800" dirty="0"/>
              <a:t>After the 2024 election, </a:t>
            </a:r>
            <a:r>
              <a:rPr lang="en-GB" sz="1800" b="1" dirty="0"/>
              <a:t>under a coalition government</a:t>
            </a:r>
            <a:r>
              <a:rPr lang="en-GB" sz="1800" dirty="0"/>
              <a:t>, there were </a:t>
            </a:r>
            <a:r>
              <a:rPr lang="en-GB" sz="1800" b="1" dirty="0"/>
              <a:t>increasing talks of “shock therapy” </a:t>
            </a:r>
            <a:r>
              <a:rPr lang="en-GB" sz="1800" dirty="0"/>
              <a:t>from some key cabinet members. </a:t>
            </a:r>
          </a:p>
          <a:p>
            <a:pPr lvl="1"/>
            <a:r>
              <a:rPr lang="en-GB" sz="1800" dirty="0"/>
              <a:t>Consequently, measures were adopted to </a:t>
            </a:r>
            <a:r>
              <a:rPr lang="en-GB" sz="1800" b="1" dirty="0"/>
              <a:t>withdraw state subsidies, cut public works programmes, reduce the real value of social grants, privatise more of the SOEs</a:t>
            </a:r>
            <a:r>
              <a:rPr lang="en-GB" sz="1800" dirty="0"/>
              <a:t>, abandon Buy South Africa and localisation policies, cut taxes and adopt a more restrictive inflation targeting approach. </a:t>
            </a:r>
          </a:p>
          <a:p>
            <a:pPr lvl="1"/>
            <a:r>
              <a:rPr lang="en-GB" sz="1800" dirty="0"/>
              <a:t>As an outcomes of these measures, the country moved to an </a:t>
            </a:r>
            <a:r>
              <a:rPr lang="en-GB" sz="1800" b="1" dirty="0"/>
              <a:t>immiserising growth path</a:t>
            </a:r>
            <a:r>
              <a:rPr lang="en-GB" sz="1800" dirty="0"/>
              <a:t>, </a:t>
            </a:r>
            <a:r>
              <a:rPr lang="en-US" sz="1800" dirty="0"/>
              <a:t>with the rich getting richer and the poor getting poorer.</a:t>
            </a:r>
          </a:p>
        </p:txBody>
      </p:sp>
      <p:pic>
        <p:nvPicPr>
          <p:cNvPr id="9" name="Picture 8" descr="A picture containing building, boat, shelf, indoor&#10;&#10;Description automatically generated">
            <a:extLst>
              <a:ext uri="{FF2B5EF4-FFF2-40B4-BE49-F238E27FC236}">
                <a16:creationId xmlns:a16="http://schemas.microsoft.com/office/drawing/2014/main" id="{CA29764E-9AA7-4369-ABAF-A64B466F5D56}"/>
              </a:ext>
            </a:extLst>
          </p:cNvPr>
          <p:cNvPicPr>
            <a:picLocks noChangeAspect="1"/>
          </p:cNvPicPr>
          <p:nvPr/>
        </p:nvPicPr>
        <p:blipFill rotWithShape="1">
          <a:blip r:embed="rId3">
            <a:extLst>
              <a:ext uri="{28A0092B-C50C-407E-A947-70E740481C1C}">
                <a14:useLocalDpi xmlns:a14="http://schemas.microsoft.com/office/drawing/2010/main" val="0"/>
              </a:ext>
            </a:extLst>
          </a:blip>
          <a:srcRect l="30923" r="29028" b="1"/>
          <a:stretch/>
        </p:blipFill>
        <p:spPr>
          <a:xfrm>
            <a:off x="428709" y="857258"/>
            <a:ext cx="5667291" cy="5143493"/>
          </a:xfrm>
          <a:prstGeom prst="rect">
            <a:avLst/>
          </a:prstGeom>
          <a:effectLst/>
        </p:spPr>
      </p:pic>
    </p:spTree>
    <p:extLst>
      <p:ext uri="{BB962C8B-B14F-4D97-AF65-F5344CB8AC3E}">
        <p14:creationId xmlns:p14="http://schemas.microsoft.com/office/powerpoint/2010/main" val="4859163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66F3275-8C49-42A6-8E4F-E10A89175188}"/>
              </a:ext>
            </a:extLst>
          </p:cNvPr>
          <p:cNvSpPr>
            <a:spLocks noGrp="1"/>
          </p:cNvSpPr>
          <p:nvPr>
            <p:ph type="title"/>
          </p:nvPr>
        </p:nvSpPr>
        <p:spPr>
          <a:xfrm>
            <a:off x="1964636" y="-205273"/>
            <a:ext cx="11708296" cy="1261872"/>
          </a:xfrm>
        </p:spPr>
        <p:txBody>
          <a:bodyPr>
            <a:normAutofit/>
          </a:bodyPr>
          <a:lstStyle/>
          <a:p>
            <a:r>
              <a:rPr lang="en-US" sz="3300" b="1" dirty="0">
                <a:solidFill>
                  <a:srgbClr val="DACA1A"/>
                </a:solidFill>
                <a:latin typeface="+mn-lt"/>
              </a:rPr>
              <a:t>Nayi le </a:t>
            </a:r>
            <a:r>
              <a:rPr lang="en-US" sz="3300" b="1" dirty="0" err="1">
                <a:solidFill>
                  <a:srgbClr val="DACA1A"/>
                </a:solidFill>
                <a:latin typeface="+mn-lt"/>
              </a:rPr>
              <a:t>Walk:Pro-growth</a:t>
            </a:r>
            <a:r>
              <a:rPr lang="en-US" sz="3300" b="1" dirty="0">
                <a:solidFill>
                  <a:srgbClr val="DACA1A"/>
                </a:solidFill>
                <a:latin typeface="+mn-lt"/>
              </a:rPr>
              <a:t> Pro-poor path</a:t>
            </a:r>
            <a:br>
              <a:rPr lang="en-US" sz="3300" b="1" dirty="0">
                <a:solidFill>
                  <a:srgbClr val="DACA1A"/>
                </a:solidFill>
                <a:latin typeface="+mn-lt"/>
              </a:rPr>
            </a:br>
            <a:r>
              <a:rPr lang="en-US" sz="3300" b="1" dirty="0">
                <a:solidFill>
                  <a:srgbClr val="DACA1A"/>
                </a:solidFill>
                <a:latin typeface="+mn-lt"/>
              </a:rPr>
              <a:t>Policy Drivers</a:t>
            </a:r>
          </a:p>
        </p:txBody>
      </p:sp>
      <p:sp>
        <p:nvSpPr>
          <p:cNvPr id="15" name="Content Placeholder 14">
            <a:extLst>
              <a:ext uri="{FF2B5EF4-FFF2-40B4-BE49-F238E27FC236}">
                <a16:creationId xmlns:a16="http://schemas.microsoft.com/office/drawing/2014/main" id="{075F0D02-52F6-4446-9F57-52034491BF31}"/>
              </a:ext>
            </a:extLst>
          </p:cNvPr>
          <p:cNvSpPr>
            <a:spLocks noGrp="1"/>
          </p:cNvSpPr>
          <p:nvPr>
            <p:ph idx="1"/>
          </p:nvPr>
        </p:nvSpPr>
        <p:spPr>
          <a:xfrm>
            <a:off x="4441214" y="630936"/>
            <a:ext cx="7750785" cy="3844480"/>
          </a:xfrm>
        </p:spPr>
        <p:txBody>
          <a:bodyPr>
            <a:noAutofit/>
          </a:bodyPr>
          <a:lstStyle/>
          <a:p>
            <a:r>
              <a:rPr lang="en-US" sz="2400" dirty="0">
                <a:latin typeface="+mn-lt"/>
              </a:rPr>
              <a:t>Austerity gives way to a </a:t>
            </a:r>
            <a:r>
              <a:rPr lang="en-US" sz="2400" b="1" dirty="0">
                <a:latin typeface="+mn-lt"/>
              </a:rPr>
              <a:t>growth orientated approach</a:t>
            </a:r>
            <a:r>
              <a:rPr lang="en-US" sz="2400" dirty="0">
                <a:latin typeface="+mn-lt"/>
              </a:rPr>
              <a:t> that includes:</a:t>
            </a:r>
          </a:p>
          <a:p>
            <a:pPr marL="257175" indent="-257175"/>
            <a:r>
              <a:rPr lang="en-US" sz="2400" dirty="0">
                <a:latin typeface="+mn-lt"/>
              </a:rPr>
              <a:t>Pro-growth macroeconomic policy that provides </a:t>
            </a:r>
            <a:r>
              <a:rPr lang="en-US" sz="2400" b="1" dirty="0">
                <a:latin typeface="+mn-lt"/>
              </a:rPr>
              <a:t>a life raft </a:t>
            </a:r>
            <a:r>
              <a:rPr lang="en-US" sz="2400" dirty="0">
                <a:latin typeface="+mn-lt"/>
              </a:rPr>
              <a:t>for the country, with fiscal policy providing </a:t>
            </a:r>
            <a:r>
              <a:rPr lang="en-US" sz="2400" b="1" dirty="0">
                <a:latin typeface="+mn-lt"/>
              </a:rPr>
              <a:t>higher funding for economic and social infrastructure investment and service delivery</a:t>
            </a:r>
            <a:r>
              <a:rPr lang="en-US" sz="2400" dirty="0">
                <a:latin typeface="+mn-lt"/>
              </a:rPr>
              <a:t>. </a:t>
            </a:r>
          </a:p>
          <a:p>
            <a:pPr marL="257175" indent="-257175"/>
            <a:r>
              <a:rPr lang="en-US" sz="2400" dirty="0">
                <a:latin typeface="+mn-lt"/>
              </a:rPr>
              <a:t>Monetary policy supports economic growth and eases </a:t>
            </a:r>
            <a:r>
              <a:rPr lang="en-US" sz="2400" b="1" dirty="0">
                <a:latin typeface="+mn-lt"/>
              </a:rPr>
              <a:t>access to credit </a:t>
            </a:r>
            <a:r>
              <a:rPr lang="en-US" sz="2400" dirty="0">
                <a:latin typeface="+mn-lt"/>
              </a:rPr>
              <a:t>by the private sector (business and households) </a:t>
            </a:r>
          </a:p>
          <a:p>
            <a:pPr marL="257175" indent="-257175"/>
            <a:r>
              <a:rPr lang="en-US" sz="2400" dirty="0">
                <a:latin typeface="+mn-lt"/>
              </a:rPr>
              <a:t>Social policy is directed toward creating </a:t>
            </a:r>
            <a:r>
              <a:rPr lang="en-US" sz="2400" b="1" dirty="0">
                <a:latin typeface="+mn-lt"/>
              </a:rPr>
              <a:t>part-time jobs for the unskilled-unemployed</a:t>
            </a:r>
            <a:r>
              <a:rPr lang="en-US" sz="2400" dirty="0">
                <a:latin typeface="+mn-lt"/>
              </a:rPr>
              <a:t> and lowering poverty</a:t>
            </a:r>
          </a:p>
          <a:p>
            <a:pPr marL="257175" indent="-257175"/>
            <a:r>
              <a:rPr lang="en-US" sz="2400" b="1" dirty="0">
                <a:latin typeface="+mn-lt"/>
              </a:rPr>
              <a:t>Trade and industry policy is centered on a social contract </a:t>
            </a:r>
            <a:r>
              <a:rPr lang="en-US" sz="2400" dirty="0">
                <a:latin typeface="+mn-lt"/>
              </a:rPr>
              <a:t>where  corporations get extra support in return for creating good paying jobs in the country</a:t>
            </a:r>
          </a:p>
          <a:p>
            <a:pPr marL="257175" indent="-257175"/>
            <a:r>
              <a:rPr lang="en-US" sz="2400" b="1" dirty="0">
                <a:latin typeface="+mn-lt"/>
              </a:rPr>
              <a:t>PIC significantly invest in the economy</a:t>
            </a:r>
            <a:r>
              <a:rPr lang="en-US" sz="2400" dirty="0">
                <a:latin typeface="+mn-lt"/>
              </a:rPr>
              <a:t>, especially the manufacturing sector</a:t>
            </a:r>
          </a:p>
        </p:txBody>
      </p:sp>
      <p:pic>
        <p:nvPicPr>
          <p:cNvPr id="5" name="Picture 4" descr="A group of people sitting at a table&#10;&#10;Description automatically generated">
            <a:extLst>
              <a:ext uri="{FF2B5EF4-FFF2-40B4-BE49-F238E27FC236}">
                <a16:creationId xmlns:a16="http://schemas.microsoft.com/office/drawing/2014/main" id="{E1BD02F6-9DDD-4F6D-939E-AF7DAD98D57A}"/>
              </a:ext>
            </a:extLst>
          </p:cNvPr>
          <p:cNvPicPr>
            <a:picLocks noChangeAspect="1"/>
          </p:cNvPicPr>
          <p:nvPr/>
        </p:nvPicPr>
        <p:blipFill rotWithShape="1">
          <a:blip r:embed="rId3">
            <a:extLst>
              <a:ext uri="{28A0092B-C50C-407E-A947-70E740481C1C}">
                <a14:useLocalDpi xmlns:a14="http://schemas.microsoft.com/office/drawing/2010/main" val="0"/>
              </a:ext>
            </a:extLst>
          </a:blip>
          <a:srcRect l="21956" r="32924" b="-1"/>
          <a:stretch/>
        </p:blipFill>
        <p:spPr>
          <a:xfrm>
            <a:off x="205410" y="857258"/>
            <a:ext cx="4167808" cy="5143493"/>
          </a:xfrm>
          <a:prstGeom prst="rect">
            <a:avLst/>
          </a:prstGeom>
          <a:effectLst/>
        </p:spPr>
      </p:pic>
    </p:spTree>
    <p:extLst>
      <p:ext uri="{BB962C8B-B14F-4D97-AF65-F5344CB8AC3E}">
        <p14:creationId xmlns:p14="http://schemas.microsoft.com/office/powerpoint/2010/main" val="17400624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927B3B-36D1-4A0A-8AE8-47E93600C949}"/>
              </a:ext>
            </a:extLst>
          </p:cNvPr>
          <p:cNvSpPr>
            <a:spLocks noGrp="1"/>
          </p:cNvSpPr>
          <p:nvPr>
            <p:ph type="title"/>
          </p:nvPr>
        </p:nvSpPr>
        <p:spPr>
          <a:xfrm>
            <a:off x="1172817" y="0"/>
            <a:ext cx="10684566" cy="1125134"/>
          </a:xfrm>
        </p:spPr>
        <p:txBody>
          <a:bodyPr>
            <a:normAutofit/>
          </a:bodyPr>
          <a:lstStyle/>
          <a:p>
            <a:r>
              <a:rPr lang="en-US" sz="3300" b="1" dirty="0">
                <a:solidFill>
                  <a:srgbClr val="22B1B3"/>
                </a:solidFill>
                <a:latin typeface="+mn-lt"/>
              </a:rPr>
              <a:t>Isibhujwa: Trickle down path</a:t>
            </a:r>
            <a:br>
              <a:rPr lang="en-US" sz="3300" b="1" dirty="0">
                <a:solidFill>
                  <a:srgbClr val="22B1B3"/>
                </a:solidFill>
                <a:latin typeface="+mn-lt"/>
              </a:rPr>
            </a:br>
            <a:r>
              <a:rPr lang="en-US" sz="3300" b="1" dirty="0">
                <a:solidFill>
                  <a:srgbClr val="22B1B3"/>
                </a:solidFill>
                <a:latin typeface="+mn-lt"/>
              </a:rPr>
              <a:t>Policy Drivers</a:t>
            </a:r>
          </a:p>
        </p:txBody>
      </p:sp>
      <p:sp>
        <p:nvSpPr>
          <p:cNvPr id="64" name="Content Placeholder 17">
            <a:extLst>
              <a:ext uri="{FF2B5EF4-FFF2-40B4-BE49-F238E27FC236}">
                <a16:creationId xmlns:a16="http://schemas.microsoft.com/office/drawing/2014/main" id="{745EC697-CA6D-4C80-A6F4-4B1F4E2102DD}"/>
              </a:ext>
            </a:extLst>
          </p:cNvPr>
          <p:cNvSpPr>
            <a:spLocks noGrp="1"/>
          </p:cNvSpPr>
          <p:nvPr>
            <p:ph idx="1"/>
          </p:nvPr>
        </p:nvSpPr>
        <p:spPr>
          <a:xfrm>
            <a:off x="6193712" y="562567"/>
            <a:ext cx="5330630" cy="3414136"/>
          </a:xfrm>
        </p:spPr>
        <p:txBody>
          <a:bodyPr vert="horz" wrap="square" lIns="68580" tIns="34290" rIns="68580" bIns="34290" rtlCol="0">
            <a:noAutofit/>
          </a:bodyPr>
          <a:lstStyle/>
          <a:p>
            <a:pPr>
              <a:buNone/>
            </a:pPr>
            <a:endParaRPr lang="en-GB" dirty="0">
              <a:latin typeface="+mn-lt"/>
            </a:endParaRPr>
          </a:p>
          <a:p>
            <a:r>
              <a:rPr lang="en-GB" sz="2400" dirty="0">
                <a:latin typeface="+mn-lt"/>
              </a:rPr>
              <a:t>In this scenario, the </a:t>
            </a:r>
            <a:r>
              <a:rPr lang="en-GB" sz="2400" b="1" dirty="0">
                <a:latin typeface="+mn-lt"/>
              </a:rPr>
              <a:t>policy status quo is retained </a:t>
            </a:r>
            <a:r>
              <a:rPr lang="en-GB" sz="2400" dirty="0">
                <a:latin typeface="+mn-lt"/>
              </a:rPr>
              <a:t>after the 2019 election. </a:t>
            </a:r>
          </a:p>
          <a:p>
            <a:r>
              <a:rPr lang="en-GB" sz="2400" dirty="0">
                <a:latin typeface="+mn-lt"/>
              </a:rPr>
              <a:t>Microeconomic supply side measures are used to propel the economy onto a </a:t>
            </a:r>
            <a:r>
              <a:rPr lang="en-GB" sz="2400" b="1" dirty="0">
                <a:latin typeface="+mn-lt"/>
              </a:rPr>
              <a:t>higher growth and employment path …</a:t>
            </a:r>
          </a:p>
          <a:p>
            <a:r>
              <a:rPr lang="en-GB" sz="2400" dirty="0">
                <a:latin typeface="+mn-lt"/>
              </a:rPr>
              <a:t>while the </a:t>
            </a:r>
            <a:r>
              <a:rPr lang="en-GB" sz="2400" b="1" dirty="0">
                <a:latin typeface="+mn-lt"/>
              </a:rPr>
              <a:t>macroeconomic austerity approach </a:t>
            </a:r>
            <a:r>
              <a:rPr lang="en-GB" sz="2400" dirty="0">
                <a:latin typeface="+mn-lt"/>
              </a:rPr>
              <a:t>is directed to reduce the debt through expenditure cuts. </a:t>
            </a:r>
          </a:p>
          <a:p>
            <a:r>
              <a:rPr lang="en-GB" sz="2400" dirty="0">
                <a:latin typeface="+mn-lt"/>
              </a:rPr>
              <a:t>Consequently, future performance of the </a:t>
            </a:r>
            <a:r>
              <a:rPr lang="en-GB" sz="2400" b="1" dirty="0">
                <a:latin typeface="+mn-lt"/>
              </a:rPr>
              <a:t>economy continues to resemble the past.</a:t>
            </a:r>
            <a:r>
              <a:rPr lang="en-GB" sz="2400" dirty="0">
                <a:latin typeface="+mn-lt"/>
              </a:rPr>
              <a:t> </a:t>
            </a:r>
          </a:p>
          <a:p>
            <a:r>
              <a:rPr lang="en-GB" sz="2400" dirty="0">
                <a:latin typeface="+mn-lt"/>
              </a:rPr>
              <a:t>The economy stuck in a low growth path and </a:t>
            </a:r>
            <a:r>
              <a:rPr lang="en-GB" sz="2400" b="1" dirty="0">
                <a:latin typeface="+mn-lt"/>
              </a:rPr>
              <a:t>benefiting the rich more </a:t>
            </a:r>
            <a:r>
              <a:rPr lang="en-GB" sz="2400" dirty="0">
                <a:latin typeface="+mn-lt"/>
              </a:rPr>
              <a:t>than the poor.</a:t>
            </a:r>
          </a:p>
          <a:p>
            <a:r>
              <a:rPr lang="en-GB" sz="2400" dirty="0">
                <a:latin typeface="+mn-lt"/>
              </a:rPr>
              <a:t>Continue on the </a:t>
            </a:r>
            <a:r>
              <a:rPr lang="en-GB" sz="2400" b="1" dirty="0">
                <a:latin typeface="+mn-lt"/>
              </a:rPr>
              <a:t>austerity pathway</a:t>
            </a:r>
            <a:r>
              <a:rPr lang="en-GB" sz="2400" dirty="0">
                <a:latin typeface="+mn-lt"/>
              </a:rPr>
              <a:t>…</a:t>
            </a:r>
          </a:p>
          <a:p>
            <a:pPr>
              <a:buNone/>
            </a:pPr>
            <a:endParaRPr lang="en-US" dirty="0">
              <a:latin typeface="+mn-lt"/>
            </a:endParaRPr>
          </a:p>
        </p:txBody>
      </p:sp>
      <p:pic>
        <p:nvPicPr>
          <p:cNvPr id="16" name="Picture 15" descr="A close up of a piece of paper&#10;&#10;Description automatically generated">
            <a:extLst>
              <a:ext uri="{FF2B5EF4-FFF2-40B4-BE49-F238E27FC236}">
                <a16:creationId xmlns:a16="http://schemas.microsoft.com/office/drawing/2014/main" id="{09F4E009-94DE-4706-97C0-F284C2A66CF3}"/>
              </a:ext>
            </a:extLst>
          </p:cNvPr>
          <p:cNvPicPr>
            <a:picLocks noChangeAspect="1"/>
          </p:cNvPicPr>
          <p:nvPr/>
        </p:nvPicPr>
        <p:blipFill rotWithShape="1">
          <a:blip r:embed="rId3">
            <a:extLst>
              <a:ext uri="{28A0092B-C50C-407E-A947-70E740481C1C}">
                <a14:useLocalDpi xmlns:a14="http://schemas.microsoft.com/office/drawing/2010/main" val="0"/>
              </a:ext>
            </a:extLst>
          </a:blip>
          <a:srcRect l="38589" r="10716"/>
          <a:stretch/>
        </p:blipFill>
        <p:spPr>
          <a:xfrm>
            <a:off x="737118" y="1306286"/>
            <a:ext cx="5094515" cy="5272963"/>
          </a:xfrm>
          <a:prstGeom prst="rect">
            <a:avLst/>
          </a:prstGeom>
          <a:effectLst/>
        </p:spPr>
      </p:pic>
    </p:spTree>
    <p:extLst>
      <p:ext uri="{BB962C8B-B14F-4D97-AF65-F5344CB8AC3E}">
        <p14:creationId xmlns:p14="http://schemas.microsoft.com/office/powerpoint/2010/main" val="34469033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a:extLst>
              <a:ext uri="{FF2B5EF4-FFF2-40B4-BE49-F238E27FC236}">
                <a16:creationId xmlns:a16="http://schemas.microsoft.com/office/drawing/2014/main" id="{C5A2C1F4-90EF-4B29-8AF5-09ED9139700D}"/>
              </a:ext>
            </a:extLst>
          </p:cNvPr>
          <p:cNvSpPr>
            <a:spLocks noGrp="1" noChangeArrowheads="1"/>
          </p:cNvSpPr>
          <p:nvPr>
            <p:ph type="title"/>
          </p:nvPr>
        </p:nvSpPr>
        <p:spPr bwMode="auto">
          <a:xfrm>
            <a:off x="3181350" y="857250"/>
            <a:ext cx="5829300" cy="857250"/>
          </a:xfrm>
          <a:solidFill>
            <a:srgbClr val="FFFFFF"/>
          </a:solidFill>
          <a:ln>
            <a:solidFill>
              <a:srgbClr val="000000"/>
            </a:solidFill>
            <a:miter lim="800000"/>
            <a:headEnd/>
            <a:tailEnd/>
          </a:ln>
        </p:spPr>
        <p:txBody>
          <a:bodyPr vert="horz" wrap="square" lIns="68580" tIns="34290" rIns="68580" bIns="34290" numCol="1" rtlCol="0" anchor="t" anchorCtr="0" compatLnSpc="1">
            <a:prstTxWarp prst="textNoShape">
              <a:avLst/>
            </a:prstTxWarp>
            <a:normAutofit fontScale="90000"/>
          </a:bodyPr>
          <a:lstStyle/>
          <a:p>
            <a:pPr algn="ctr"/>
            <a:r>
              <a:rPr lang="en-US" sz="2400" dirty="0"/>
              <a:t>Economic Geography</a:t>
            </a:r>
            <a:br>
              <a:rPr lang="en-US" sz="2400" dirty="0"/>
            </a:br>
            <a:r>
              <a:rPr lang="en-US" altLang="en-US" sz="2100" dirty="0"/>
              <a:t>              </a:t>
            </a:r>
            <a:br>
              <a:rPr lang="en-US" altLang="en-US" sz="2100" dirty="0"/>
            </a:br>
            <a:r>
              <a:rPr lang="en-US" altLang="en-US" sz="2100" dirty="0"/>
              <a:t>The SA urban rank-size – 1996, 2003</a:t>
            </a:r>
          </a:p>
        </p:txBody>
      </p:sp>
      <p:graphicFrame>
        <p:nvGraphicFramePr>
          <p:cNvPr id="169987" name="Object 3">
            <a:extLst>
              <a:ext uri="{FF2B5EF4-FFF2-40B4-BE49-F238E27FC236}">
                <a16:creationId xmlns:a16="http://schemas.microsoft.com/office/drawing/2014/main" id="{4C5B3972-18F2-4D05-82F5-118169ED66D8}"/>
              </a:ext>
            </a:extLst>
          </p:cNvPr>
          <p:cNvGraphicFramePr>
            <a:graphicFrameLocks noChangeAspect="1"/>
          </p:cNvGraphicFramePr>
          <p:nvPr/>
        </p:nvGraphicFramePr>
        <p:xfrm>
          <a:off x="2667000" y="1828800"/>
          <a:ext cx="6858000" cy="3886200"/>
        </p:xfrm>
        <a:graphic>
          <a:graphicData uri="http://schemas.openxmlformats.org/presentationml/2006/ole">
            <mc:AlternateContent xmlns:mc="http://schemas.openxmlformats.org/markup-compatibility/2006">
              <mc:Choice xmlns:v="urn:schemas-microsoft-com:vml" Requires="v">
                <p:oleObj name="Chart" r:id="rId2" imgW="4677156" imgH="2600554" progId="Excel.Chart.8">
                  <p:embed/>
                </p:oleObj>
              </mc:Choice>
              <mc:Fallback>
                <p:oleObj name="Chart" r:id="rId2" imgW="4677156" imgH="2600554" progId="Excel.Chart.8">
                  <p:embed/>
                  <p:pic>
                    <p:nvPicPr>
                      <p:cNvPr id="169987" name="Object 3">
                        <a:extLst>
                          <a:ext uri="{FF2B5EF4-FFF2-40B4-BE49-F238E27FC236}">
                            <a16:creationId xmlns:a16="http://schemas.microsoft.com/office/drawing/2014/main" id="{4C5B3972-18F2-4D05-82F5-118169ED66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828800"/>
                        <a:ext cx="68580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Box 3">
            <a:extLst>
              <a:ext uri="{FF2B5EF4-FFF2-40B4-BE49-F238E27FC236}">
                <a16:creationId xmlns:a16="http://schemas.microsoft.com/office/drawing/2014/main" id="{3308C061-3FD7-4E94-B4DA-7E23140B5901}"/>
              </a:ext>
            </a:extLst>
          </p:cNvPr>
          <p:cNvSpPr txBox="1"/>
          <p:nvPr/>
        </p:nvSpPr>
        <p:spPr>
          <a:xfrm rot="5400000">
            <a:off x="-414830" y="3134350"/>
            <a:ext cx="4633513" cy="461665"/>
          </a:xfrm>
          <a:prstGeom prst="rect">
            <a:avLst/>
          </a:prstGeom>
          <a:noFill/>
        </p:spPr>
        <p:txBody>
          <a:bodyPr wrap="none" rtlCol="0">
            <a:spAutoFit/>
          </a:bodyPr>
          <a:lstStyle/>
          <a:p>
            <a:r>
              <a:rPr lang="en-GB" sz="2400" dirty="0"/>
              <a:t> </a:t>
            </a:r>
            <a:r>
              <a:rPr lang="en-GB" sz="2400" b="1" dirty="0">
                <a:highlight>
                  <a:srgbClr val="00FF00"/>
                </a:highlight>
              </a:rPr>
              <a:t>Integration</a:t>
            </a:r>
            <a:r>
              <a:rPr lang="en-GB" sz="2400" dirty="0"/>
              <a:t> Tools as a Driving Force</a:t>
            </a:r>
            <a:endParaRPr lang="en-ZA"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E9C3A-EB3D-48ED-B85F-A369952F0E69}"/>
              </a:ext>
            </a:extLst>
          </p:cNvPr>
          <p:cNvSpPr>
            <a:spLocks noGrp="1"/>
          </p:cNvSpPr>
          <p:nvPr>
            <p:ph type="title"/>
          </p:nvPr>
        </p:nvSpPr>
        <p:spPr>
          <a:solidFill>
            <a:schemeClr val="accent3">
              <a:lumMod val="50000"/>
            </a:schemeClr>
          </a:solidFill>
        </p:spPr>
        <p:txBody>
          <a:bodyPr>
            <a:noAutofit/>
          </a:bodyPr>
          <a:lstStyle/>
          <a:p>
            <a:pPr algn="ctr"/>
            <a:r>
              <a:rPr lang="en-US" sz="4000" b="1" dirty="0">
                <a:solidFill>
                  <a:schemeClr val="bg1"/>
                </a:solidFill>
              </a:rPr>
              <a:t>Summative view of South Africa@28</a:t>
            </a:r>
            <a:br>
              <a:rPr lang="en-US" sz="4000" b="1" dirty="0">
                <a:solidFill>
                  <a:schemeClr val="bg1"/>
                </a:solidFill>
              </a:rPr>
            </a:br>
            <a:endParaRPr lang="en-US" sz="4000" b="1" dirty="0">
              <a:solidFill>
                <a:schemeClr val="bg1"/>
              </a:solidFill>
            </a:endParaRPr>
          </a:p>
        </p:txBody>
      </p:sp>
      <p:sp>
        <p:nvSpPr>
          <p:cNvPr id="3" name="Content Placeholder 2">
            <a:extLst>
              <a:ext uri="{FF2B5EF4-FFF2-40B4-BE49-F238E27FC236}">
                <a16:creationId xmlns:a16="http://schemas.microsoft.com/office/drawing/2014/main" id="{C7BF0C9B-9281-4941-A12E-49D80B811C95}"/>
              </a:ext>
            </a:extLst>
          </p:cNvPr>
          <p:cNvSpPr>
            <a:spLocks noGrp="1"/>
          </p:cNvSpPr>
          <p:nvPr>
            <p:ph idx="1"/>
          </p:nvPr>
        </p:nvSpPr>
        <p:spPr/>
        <p:txBody>
          <a:bodyPr>
            <a:noAutofit/>
          </a:bodyPr>
          <a:lstStyle/>
          <a:p>
            <a:r>
              <a:rPr lang="en-US" sz="2000" b="1" dirty="0">
                <a:solidFill>
                  <a:schemeClr val="tx1">
                    <a:lumMod val="65000"/>
                    <a:lumOff val="35000"/>
                  </a:schemeClr>
                </a:solidFill>
              </a:rPr>
              <a:t>Persistent South African economic challenges include: low economic growth, high unemployment rates, high poverty rates, and high income and wealth inequality.</a:t>
            </a:r>
          </a:p>
          <a:p>
            <a:r>
              <a:rPr lang="en-US" sz="2000" b="1" dirty="0">
                <a:solidFill>
                  <a:schemeClr val="tx1">
                    <a:lumMod val="65000"/>
                    <a:lumOff val="35000"/>
                  </a:schemeClr>
                </a:solidFill>
              </a:rPr>
              <a:t>These overall challenges are strongly inter-related, with direct and indirect impacts on future growth of companies and industries.</a:t>
            </a:r>
          </a:p>
          <a:p>
            <a:r>
              <a:rPr lang="en-US" sz="2000" b="1" dirty="0">
                <a:solidFill>
                  <a:schemeClr val="tx1">
                    <a:lumMod val="65000"/>
                    <a:lumOff val="35000"/>
                  </a:schemeClr>
                </a:solidFill>
              </a:rPr>
              <a:t>Yet, companies need to attract and nourish high caliber personnel who can make forward-looking assessments of the changing needs of the economy and the financial sector due to </a:t>
            </a:r>
            <a:r>
              <a:rPr lang="en-US" sz="2000" b="1" dirty="0" err="1">
                <a:solidFill>
                  <a:schemeClr val="tx1">
                    <a:lumMod val="65000"/>
                    <a:lumOff val="35000"/>
                  </a:schemeClr>
                </a:solidFill>
              </a:rPr>
              <a:t>globalisation</a:t>
            </a:r>
            <a:r>
              <a:rPr lang="en-US" sz="2000" b="1" dirty="0">
                <a:solidFill>
                  <a:schemeClr val="tx1">
                    <a:lumMod val="65000"/>
                    <a:lumOff val="35000"/>
                  </a:schemeClr>
                </a:solidFill>
              </a:rPr>
              <a:t>, economic restructuring, technological and organizational change, and changing demographics. </a:t>
            </a:r>
          </a:p>
          <a:p>
            <a:r>
              <a:rPr lang="en-US" sz="2000" b="1" dirty="0">
                <a:solidFill>
                  <a:schemeClr val="tx1">
                    <a:lumMod val="65000"/>
                    <a:lumOff val="35000"/>
                  </a:schemeClr>
                </a:solidFill>
              </a:rPr>
              <a:t>Globally economic models are used as part of regular and systematic early warning systems to forecast, develop scenarios and other means to inform firm level policy design and implementation.</a:t>
            </a:r>
          </a:p>
          <a:p>
            <a:r>
              <a:rPr lang="en-US" sz="2000" b="1" dirty="0">
                <a:solidFill>
                  <a:schemeClr val="tx1">
                    <a:lumMod val="65000"/>
                    <a:lumOff val="35000"/>
                  </a:schemeClr>
                </a:solidFill>
              </a:rPr>
              <a:t>South Africa has a shortage of high caliber personnel with these advanced analytical skills . </a:t>
            </a:r>
          </a:p>
          <a:p>
            <a:endParaRPr lang="en-US" sz="2000" b="1" dirty="0">
              <a:solidFill>
                <a:schemeClr val="tx1">
                  <a:lumMod val="65000"/>
                  <a:lumOff val="35000"/>
                </a:schemeClr>
              </a:solidFill>
            </a:endParaRPr>
          </a:p>
          <a:p>
            <a:endParaRPr lang="en-US" sz="2000" b="1" dirty="0">
              <a:solidFill>
                <a:schemeClr val="tx1">
                  <a:lumMod val="65000"/>
                  <a:lumOff val="35000"/>
                </a:schemeClr>
              </a:solidFill>
            </a:endParaRPr>
          </a:p>
        </p:txBody>
      </p:sp>
    </p:spTree>
    <p:extLst>
      <p:ext uri="{BB962C8B-B14F-4D97-AF65-F5344CB8AC3E}">
        <p14:creationId xmlns:p14="http://schemas.microsoft.com/office/powerpoint/2010/main" val="22354684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4" name="Picture 2">
            <a:extLst>
              <a:ext uri="{FF2B5EF4-FFF2-40B4-BE49-F238E27FC236}">
                <a16:creationId xmlns:a16="http://schemas.microsoft.com/office/drawing/2014/main" id="{1AD7EB6E-612C-4DAF-BE98-79AA28F310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1218" y="1592820"/>
            <a:ext cx="3634296" cy="3806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ight Brace 15">
            <a:extLst>
              <a:ext uri="{FF2B5EF4-FFF2-40B4-BE49-F238E27FC236}">
                <a16:creationId xmlns:a16="http://schemas.microsoft.com/office/drawing/2014/main" id="{E5777D57-B282-4BE5-883F-B661F1F772DA}"/>
              </a:ext>
            </a:extLst>
          </p:cNvPr>
          <p:cNvSpPr/>
          <p:nvPr/>
        </p:nvSpPr>
        <p:spPr>
          <a:xfrm>
            <a:off x="6559063" y="3841077"/>
            <a:ext cx="87440" cy="51435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sz="1013"/>
          </a:p>
        </p:txBody>
      </p:sp>
      <p:sp>
        <p:nvSpPr>
          <p:cNvPr id="2" name="TextBox 1">
            <a:extLst>
              <a:ext uri="{FF2B5EF4-FFF2-40B4-BE49-F238E27FC236}">
                <a16:creationId xmlns:a16="http://schemas.microsoft.com/office/drawing/2014/main" id="{56C2F61E-FC5A-4834-AD99-9A977F520B5A}"/>
              </a:ext>
            </a:extLst>
          </p:cNvPr>
          <p:cNvSpPr txBox="1"/>
          <p:nvPr/>
        </p:nvSpPr>
        <p:spPr>
          <a:xfrm rot="5400000">
            <a:off x="4394972" y="3535050"/>
            <a:ext cx="3308471" cy="507831"/>
          </a:xfrm>
          <a:prstGeom prst="rect">
            <a:avLst/>
          </a:prstGeom>
          <a:noFill/>
        </p:spPr>
        <p:txBody>
          <a:bodyPr wrap="none" rtlCol="0">
            <a:spAutoFit/>
          </a:bodyPr>
          <a:lstStyle/>
          <a:p>
            <a:pPr algn="ctr"/>
            <a:r>
              <a:rPr lang="en-ZA" sz="1350" b="1" dirty="0"/>
              <a:t>Understanding the Space Economy Matters </a:t>
            </a:r>
          </a:p>
          <a:p>
            <a:pPr algn="ctr"/>
            <a:r>
              <a:rPr lang="en-ZA" sz="1350" b="1" dirty="0"/>
              <a:t>especially in </a:t>
            </a:r>
            <a:r>
              <a:rPr lang="en-ZA" sz="1350" b="1" dirty="0" err="1"/>
              <a:t>theContext</a:t>
            </a:r>
            <a:r>
              <a:rPr lang="en-ZA" sz="1350" b="1" dirty="0"/>
              <a:t> of COVID19 </a:t>
            </a:r>
          </a:p>
        </p:txBody>
      </p:sp>
      <p:pic>
        <p:nvPicPr>
          <p:cNvPr id="4" name="Picture 3">
            <a:extLst>
              <a:ext uri="{FF2B5EF4-FFF2-40B4-BE49-F238E27FC236}">
                <a16:creationId xmlns:a16="http://schemas.microsoft.com/office/drawing/2014/main" id="{79604CFF-6748-4F76-98B8-C36D36D743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0742" y="991008"/>
            <a:ext cx="4141433" cy="5009742"/>
          </a:xfrm>
          <a:prstGeom prst="rect">
            <a:avLst/>
          </a:prstGeom>
        </p:spPr>
      </p:pic>
      <p:sp>
        <p:nvSpPr>
          <p:cNvPr id="6" name="TextBox 5">
            <a:extLst>
              <a:ext uri="{FF2B5EF4-FFF2-40B4-BE49-F238E27FC236}">
                <a16:creationId xmlns:a16="http://schemas.microsoft.com/office/drawing/2014/main" id="{670D03F3-5E91-4F34-AE1A-6BD1795F882F}"/>
              </a:ext>
            </a:extLst>
          </p:cNvPr>
          <p:cNvSpPr txBox="1"/>
          <p:nvPr/>
        </p:nvSpPr>
        <p:spPr>
          <a:xfrm rot="5400000">
            <a:off x="-414830" y="3134350"/>
            <a:ext cx="4633513" cy="461665"/>
          </a:xfrm>
          <a:prstGeom prst="rect">
            <a:avLst/>
          </a:prstGeom>
          <a:noFill/>
        </p:spPr>
        <p:txBody>
          <a:bodyPr wrap="none" rtlCol="0">
            <a:spAutoFit/>
          </a:bodyPr>
          <a:lstStyle/>
          <a:p>
            <a:r>
              <a:rPr lang="en-GB" sz="2400" dirty="0"/>
              <a:t> </a:t>
            </a:r>
            <a:r>
              <a:rPr lang="en-GB" sz="2400" b="1" dirty="0">
                <a:highlight>
                  <a:srgbClr val="00FF00"/>
                </a:highlight>
              </a:rPr>
              <a:t>Integration</a:t>
            </a:r>
            <a:r>
              <a:rPr lang="en-GB" sz="2400" dirty="0"/>
              <a:t> Tools as a Driving Force</a:t>
            </a:r>
            <a:endParaRPr lang="en-ZA" sz="2400" dirty="0"/>
          </a:p>
        </p:txBody>
      </p:sp>
      <p:sp>
        <p:nvSpPr>
          <p:cNvPr id="5" name="TextBox 4">
            <a:extLst>
              <a:ext uri="{FF2B5EF4-FFF2-40B4-BE49-F238E27FC236}">
                <a16:creationId xmlns:a16="http://schemas.microsoft.com/office/drawing/2014/main" id="{7A096BC6-0D56-1E85-870E-770648E604EA}"/>
              </a:ext>
            </a:extLst>
          </p:cNvPr>
          <p:cNvSpPr txBox="1"/>
          <p:nvPr/>
        </p:nvSpPr>
        <p:spPr>
          <a:xfrm>
            <a:off x="3254346" y="487918"/>
            <a:ext cx="6097554" cy="369332"/>
          </a:xfrm>
          <a:prstGeom prst="rect">
            <a:avLst/>
          </a:prstGeom>
          <a:noFill/>
        </p:spPr>
        <p:txBody>
          <a:bodyPr wrap="square">
            <a:spAutoFit/>
          </a:bodyPr>
          <a:lstStyle/>
          <a:p>
            <a:pPr algn="ctr"/>
            <a:r>
              <a:rPr lang="en-US" sz="1800" dirty="0"/>
              <a:t>Economic Geography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4" name="Picture 2">
            <a:extLst>
              <a:ext uri="{FF2B5EF4-FFF2-40B4-BE49-F238E27FC236}">
                <a16:creationId xmlns:a16="http://schemas.microsoft.com/office/drawing/2014/main" id="{1AD7EB6E-612C-4DAF-BE98-79AA28F310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8709" y="966936"/>
            <a:ext cx="4200773" cy="5074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65EC674C-0BFB-42CD-92B8-3B3B0816BF6A}"/>
              </a:ext>
            </a:extLst>
          </p:cNvPr>
          <p:cNvSpPr txBox="1"/>
          <p:nvPr/>
        </p:nvSpPr>
        <p:spPr>
          <a:xfrm>
            <a:off x="5325620" y="3187297"/>
            <a:ext cx="1061367" cy="300082"/>
          </a:xfrm>
          <a:prstGeom prst="rect">
            <a:avLst/>
          </a:prstGeom>
          <a:noFill/>
        </p:spPr>
        <p:txBody>
          <a:bodyPr wrap="square" rtlCol="0">
            <a:spAutoFit/>
          </a:bodyPr>
          <a:lstStyle/>
          <a:p>
            <a:r>
              <a:rPr lang="en-GB" sz="1350" dirty="0">
                <a:solidFill>
                  <a:srgbClr val="002060"/>
                </a:solidFill>
              </a:rPr>
              <a:t>UBER</a:t>
            </a:r>
            <a:endParaRPr lang="en-ZA" sz="1350" dirty="0">
              <a:solidFill>
                <a:srgbClr val="002060"/>
              </a:solidFill>
            </a:endParaRPr>
          </a:p>
        </p:txBody>
      </p:sp>
      <p:sp>
        <p:nvSpPr>
          <p:cNvPr id="4" name="TextBox 3">
            <a:extLst>
              <a:ext uri="{FF2B5EF4-FFF2-40B4-BE49-F238E27FC236}">
                <a16:creationId xmlns:a16="http://schemas.microsoft.com/office/drawing/2014/main" id="{68F96C1A-395F-4CBD-9395-763DDF6F6DED}"/>
              </a:ext>
            </a:extLst>
          </p:cNvPr>
          <p:cNvSpPr txBox="1"/>
          <p:nvPr/>
        </p:nvSpPr>
        <p:spPr>
          <a:xfrm>
            <a:off x="5142289" y="3744061"/>
            <a:ext cx="1125245" cy="300082"/>
          </a:xfrm>
          <a:prstGeom prst="rect">
            <a:avLst/>
          </a:prstGeom>
          <a:noFill/>
        </p:spPr>
        <p:txBody>
          <a:bodyPr wrap="square" rtlCol="0">
            <a:spAutoFit/>
          </a:bodyPr>
          <a:lstStyle/>
          <a:p>
            <a:r>
              <a:rPr lang="en-GB" sz="1350" dirty="0">
                <a:solidFill>
                  <a:srgbClr val="FF0000"/>
                </a:solidFill>
              </a:rPr>
              <a:t>Locational</a:t>
            </a:r>
            <a:endParaRPr lang="en-ZA" sz="1350" dirty="0">
              <a:solidFill>
                <a:srgbClr val="FF0000"/>
              </a:solidFill>
            </a:endParaRPr>
          </a:p>
        </p:txBody>
      </p:sp>
      <p:sp>
        <p:nvSpPr>
          <p:cNvPr id="8" name="TextBox 7">
            <a:extLst>
              <a:ext uri="{FF2B5EF4-FFF2-40B4-BE49-F238E27FC236}">
                <a16:creationId xmlns:a16="http://schemas.microsoft.com/office/drawing/2014/main" id="{37672A65-F147-4EDD-8B03-247ACB537134}"/>
              </a:ext>
            </a:extLst>
          </p:cNvPr>
          <p:cNvSpPr txBox="1"/>
          <p:nvPr/>
        </p:nvSpPr>
        <p:spPr>
          <a:xfrm>
            <a:off x="5174228" y="3432289"/>
            <a:ext cx="1125245" cy="300082"/>
          </a:xfrm>
          <a:prstGeom prst="rect">
            <a:avLst/>
          </a:prstGeom>
          <a:noFill/>
        </p:spPr>
        <p:txBody>
          <a:bodyPr wrap="square" rtlCol="0">
            <a:spAutoFit/>
          </a:bodyPr>
          <a:lstStyle/>
          <a:p>
            <a:r>
              <a:rPr lang="en-GB" sz="1350" dirty="0">
                <a:solidFill>
                  <a:srgbClr val="FF0000"/>
                </a:solidFill>
              </a:rPr>
              <a:t>Locational</a:t>
            </a:r>
            <a:endParaRPr lang="en-ZA" sz="1350" dirty="0">
              <a:solidFill>
                <a:srgbClr val="FF0000"/>
              </a:solidFill>
            </a:endParaRPr>
          </a:p>
        </p:txBody>
      </p:sp>
      <p:sp>
        <p:nvSpPr>
          <p:cNvPr id="13" name="TextBox 12">
            <a:extLst>
              <a:ext uri="{FF2B5EF4-FFF2-40B4-BE49-F238E27FC236}">
                <a16:creationId xmlns:a16="http://schemas.microsoft.com/office/drawing/2014/main" id="{8FF4D0FB-6A44-4393-BDED-D2277041B066}"/>
              </a:ext>
            </a:extLst>
          </p:cNvPr>
          <p:cNvSpPr txBox="1"/>
          <p:nvPr/>
        </p:nvSpPr>
        <p:spPr>
          <a:xfrm>
            <a:off x="5765833" y="1423201"/>
            <a:ext cx="1873846" cy="300082"/>
          </a:xfrm>
          <a:prstGeom prst="rect">
            <a:avLst/>
          </a:prstGeom>
          <a:noFill/>
        </p:spPr>
        <p:txBody>
          <a:bodyPr wrap="none" rtlCol="0">
            <a:spAutoFit/>
          </a:bodyPr>
          <a:lstStyle/>
          <a:p>
            <a:r>
              <a:rPr lang="en-GB" sz="1350" b="1" dirty="0"/>
              <a:t>Of Locational attributes</a:t>
            </a:r>
            <a:endParaRPr lang="en-ZA" sz="1350" b="1" dirty="0"/>
          </a:p>
        </p:txBody>
      </p:sp>
      <p:sp>
        <p:nvSpPr>
          <p:cNvPr id="21" name="Rectangle 20">
            <a:extLst>
              <a:ext uri="{FF2B5EF4-FFF2-40B4-BE49-F238E27FC236}">
                <a16:creationId xmlns:a16="http://schemas.microsoft.com/office/drawing/2014/main" id="{B71519F7-CFDF-4308-A30A-7F42DC1F9B3B}"/>
              </a:ext>
            </a:extLst>
          </p:cNvPr>
          <p:cNvSpPr/>
          <p:nvPr/>
        </p:nvSpPr>
        <p:spPr>
          <a:xfrm>
            <a:off x="2424354" y="4265011"/>
            <a:ext cx="3995436" cy="5677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b="1" dirty="0"/>
              <a:t>Primary Sector</a:t>
            </a:r>
            <a:r>
              <a:rPr lang="en-GB" sz="1350" dirty="0"/>
              <a:t> </a:t>
            </a:r>
            <a:endParaRPr lang="en-ZA" sz="1350" dirty="0"/>
          </a:p>
        </p:txBody>
      </p:sp>
      <p:sp>
        <p:nvSpPr>
          <p:cNvPr id="17" name="Rectangle 16">
            <a:extLst>
              <a:ext uri="{FF2B5EF4-FFF2-40B4-BE49-F238E27FC236}">
                <a16:creationId xmlns:a16="http://schemas.microsoft.com/office/drawing/2014/main" id="{1E694FBD-1192-4EE4-B5C1-B76C34B107EC}"/>
              </a:ext>
            </a:extLst>
          </p:cNvPr>
          <p:cNvSpPr/>
          <p:nvPr/>
        </p:nvSpPr>
        <p:spPr>
          <a:xfrm>
            <a:off x="2396304" y="3988012"/>
            <a:ext cx="4051536" cy="276999"/>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b="1" dirty="0"/>
              <a:t>Secondary</a:t>
            </a:r>
            <a:endParaRPr lang="en-ZA" sz="1350" b="1" dirty="0"/>
          </a:p>
        </p:txBody>
      </p:sp>
      <p:sp>
        <p:nvSpPr>
          <p:cNvPr id="19" name="Rectangle 18">
            <a:extLst>
              <a:ext uri="{FF2B5EF4-FFF2-40B4-BE49-F238E27FC236}">
                <a16:creationId xmlns:a16="http://schemas.microsoft.com/office/drawing/2014/main" id="{5060F7F2-664B-456E-A369-70A78A5CC1B6}"/>
              </a:ext>
            </a:extLst>
          </p:cNvPr>
          <p:cNvSpPr/>
          <p:nvPr/>
        </p:nvSpPr>
        <p:spPr>
          <a:xfrm>
            <a:off x="2384720" y="2250226"/>
            <a:ext cx="4051536" cy="172742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b="1" dirty="0"/>
              <a:t>Tertiary</a:t>
            </a:r>
            <a:endParaRPr lang="en-ZA" sz="1350" b="1" dirty="0"/>
          </a:p>
        </p:txBody>
      </p:sp>
      <p:pic>
        <p:nvPicPr>
          <p:cNvPr id="24" name="Picture 23">
            <a:extLst>
              <a:ext uri="{FF2B5EF4-FFF2-40B4-BE49-F238E27FC236}">
                <a16:creationId xmlns:a16="http://schemas.microsoft.com/office/drawing/2014/main" id="{53815EDF-DAF4-4162-95A3-76101972AD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9425" y="1325590"/>
            <a:ext cx="4141433" cy="5009742"/>
          </a:xfrm>
          <a:prstGeom prst="rect">
            <a:avLst/>
          </a:prstGeom>
        </p:spPr>
      </p:pic>
      <p:sp>
        <p:nvSpPr>
          <p:cNvPr id="25" name="Left Brace 24">
            <a:extLst>
              <a:ext uri="{FF2B5EF4-FFF2-40B4-BE49-F238E27FC236}">
                <a16:creationId xmlns:a16="http://schemas.microsoft.com/office/drawing/2014/main" id="{0C0C1DA7-D64B-4BDA-936C-D33D4189BEE6}"/>
              </a:ext>
            </a:extLst>
          </p:cNvPr>
          <p:cNvSpPr/>
          <p:nvPr/>
        </p:nvSpPr>
        <p:spPr>
          <a:xfrm>
            <a:off x="6824101" y="3037663"/>
            <a:ext cx="442379" cy="110357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sz="2100" b="1" dirty="0">
              <a:solidFill>
                <a:srgbClr val="FF0000"/>
              </a:solidFill>
            </a:endParaRPr>
          </a:p>
        </p:txBody>
      </p:sp>
      <p:sp>
        <p:nvSpPr>
          <p:cNvPr id="14" name="TextBox 13">
            <a:extLst>
              <a:ext uri="{FF2B5EF4-FFF2-40B4-BE49-F238E27FC236}">
                <a16:creationId xmlns:a16="http://schemas.microsoft.com/office/drawing/2014/main" id="{426B0608-A27B-4E79-9850-1748F4224042}"/>
              </a:ext>
            </a:extLst>
          </p:cNvPr>
          <p:cNvSpPr txBox="1"/>
          <p:nvPr/>
        </p:nvSpPr>
        <p:spPr>
          <a:xfrm rot="5400000">
            <a:off x="-414830" y="3134350"/>
            <a:ext cx="4633513" cy="461665"/>
          </a:xfrm>
          <a:prstGeom prst="rect">
            <a:avLst/>
          </a:prstGeom>
          <a:noFill/>
        </p:spPr>
        <p:txBody>
          <a:bodyPr wrap="none" rtlCol="0">
            <a:spAutoFit/>
          </a:bodyPr>
          <a:lstStyle/>
          <a:p>
            <a:r>
              <a:rPr lang="en-GB" sz="2400" dirty="0"/>
              <a:t> </a:t>
            </a:r>
            <a:r>
              <a:rPr lang="en-GB" sz="2400" b="1" dirty="0">
                <a:highlight>
                  <a:srgbClr val="00FF00"/>
                </a:highlight>
              </a:rPr>
              <a:t>Integration</a:t>
            </a:r>
            <a:r>
              <a:rPr lang="en-GB" sz="2400" dirty="0"/>
              <a:t> Tools as a Driving Force</a:t>
            </a:r>
            <a:endParaRPr lang="en-ZA" sz="2400" dirty="0"/>
          </a:p>
        </p:txBody>
      </p:sp>
      <p:sp>
        <p:nvSpPr>
          <p:cNvPr id="3" name="TextBox 2">
            <a:extLst>
              <a:ext uri="{FF2B5EF4-FFF2-40B4-BE49-F238E27FC236}">
                <a16:creationId xmlns:a16="http://schemas.microsoft.com/office/drawing/2014/main" id="{87F159BD-85D7-7D82-7A9F-1B62E0E16BB7}"/>
              </a:ext>
            </a:extLst>
          </p:cNvPr>
          <p:cNvSpPr txBox="1"/>
          <p:nvPr/>
        </p:nvSpPr>
        <p:spPr>
          <a:xfrm>
            <a:off x="4905569" y="473473"/>
            <a:ext cx="6097554" cy="369332"/>
          </a:xfrm>
          <a:prstGeom prst="rect">
            <a:avLst/>
          </a:prstGeom>
          <a:noFill/>
        </p:spPr>
        <p:txBody>
          <a:bodyPr wrap="square">
            <a:spAutoFit/>
          </a:bodyPr>
          <a:lstStyle/>
          <a:p>
            <a:pPr algn="just"/>
            <a:r>
              <a:rPr lang="en-US" sz="1800" dirty="0"/>
              <a:t>Economic Geography</a:t>
            </a:r>
          </a:p>
        </p:txBody>
      </p:sp>
    </p:spTree>
    <p:extLst>
      <p:ext uri="{BB962C8B-B14F-4D97-AF65-F5344CB8AC3E}">
        <p14:creationId xmlns:p14="http://schemas.microsoft.com/office/powerpoint/2010/main" val="30179869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96859C7-D057-CA58-43C3-4513A260F9AB}"/>
              </a:ext>
            </a:extLst>
          </p:cNvPr>
          <p:cNvSpPr txBox="1"/>
          <p:nvPr/>
        </p:nvSpPr>
        <p:spPr>
          <a:xfrm>
            <a:off x="484219" y="977522"/>
            <a:ext cx="11504645" cy="7140416"/>
          </a:xfrm>
          <a:prstGeom prst="rect">
            <a:avLst/>
          </a:prstGeom>
          <a:noFill/>
        </p:spPr>
        <p:txBody>
          <a:bodyPr wrap="square" rtlCol="0">
            <a:spAutoFit/>
          </a:bodyPr>
          <a:lstStyle/>
          <a:p>
            <a:pPr marL="285750" indent="-285750">
              <a:buFont typeface="Arial" panose="020B0604020202020204" pitchFamily="34" charset="0"/>
              <a:buChar char="•"/>
            </a:pPr>
            <a:r>
              <a:rPr lang="en-ZA" sz="1600" b="1" dirty="0">
                <a:latin typeface="Arial" panose="020B0604020202020204" pitchFamily="34" charset="0"/>
                <a:cs typeface="Arial" panose="020B0604020202020204" pitchFamily="34" charset="0"/>
              </a:rPr>
              <a:t>Scenarios matter because they </a:t>
            </a:r>
            <a:r>
              <a:rPr lang="en-ZA" sz="1600" b="1" dirty="0">
                <a:solidFill>
                  <a:srgbClr val="FF0000"/>
                </a:solidFill>
                <a:latin typeface="Arial" panose="020B0604020202020204" pitchFamily="34" charset="0"/>
                <a:cs typeface="Arial" panose="020B0604020202020204" pitchFamily="34" charset="0"/>
              </a:rPr>
              <a:t>Define a National Agenda</a:t>
            </a:r>
            <a:r>
              <a:rPr lang="en-ZA" sz="1600" b="1" dirty="0">
                <a:latin typeface="Arial" panose="020B0604020202020204" pitchFamily="34" charset="0"/>
                <a:cs typeface="Arial" panose="020B0604020202020204" pitchFamily="34" charset="0"/>
              </a:rPr>
              <a:t> that addresses a </a:t>
            </a:r>
            <a:r>
              <a:rPr lang="en-ZA" sz="1600" b="1" dirty="0">
                <a:solidFill>
                  <a:srgbClr val="FF0000"/>
                </a:solidFill>
                <a:latin typeface="Arial" panose="020B0604020202020204" pitchFamily="34" charset="0"/>
                <a:cs typeface="Arial" panose="020B0604020202020204" pitchFamily="34" charset="0"/>
              </a:rPr>
              <a:t>Socially Desirable Goal</a:t>
            </a:r>
          </a:p>
          <a:p>
            <a:pPr marL="285750" indent="-285750">
              <a:buFont typeface="Arial" panose="020B0604020202020204" pitchFamily="34" charset="0"/>
              <a:buChar char="•"/>
            </a:pPr>
            <a:endParaRPr lang="en-ZA" sz="16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ZA" sz="1600" b="1" dirty="0">
                <a:latin typeface="Arial" panose="020B0604020202020204" pitchFamily="34" charset="0"/>
                <a:cs typeface="Arial" panose="020B0604020202020204" pitchFamily="34" charset="0"/>
              </a:rPr>
              <a:t>Translating Scenarios into policies matters because they generate a </a:t>
            </a:r>
            <a:r>
              <a:rPr lang="en-ZA" sz="1600" b="1" dirty="0">
                <a:solidFill>
                  <a:srgbClr val="FF0000"/>
                </a:solidFill>
                <a:latin typeface="Arial" panose="020B0604020202020204" pitchFamily="34" charset="0"/>
                <a:cs typeface="Arial" panose="020B0604020202020204" pitchFamily="34" charset="0"/>
              </a:rPr>
              <a:t>Compelling and uniting Political Mobilisation</a:t>
            </a:r>
            <a:r>
              <a:rPr lang="en-ZA" sz="1600" b="1" dirty="0">
                <a:latin typeface="Arial" panose="020B0604020202020204" pitchFamily="34" charset="0"/>
                <a:cs typeface="Arial" panose="020B0604020202020204" pitchFamily="34" charset="0"/>
              </a:rPr>
              <a:t> towards achieving a </a:t>
            </a:r>
            <a:r>
              <a:rPr lang="en-ZA" sz="1600" b="1" dirty="0">
                <a:solidFill>
                  <a:srgbClr val="FF0000"/>
                </a:solidFill>
                <a:latin typeface="Arial" panose="020B0604020202020204" pitchFamily="34" charset="0"/>
                <a:cs typeface="Arial" panose="020B0604020202020204" pitchFamily="34" charset="0"/>
              </a:rPr>
              <a:t>Socially Desirable Goal</a:t>
            </a:r>
          </a:p>
          <a:p>
            <a:pPr marL="285750" indent="-285750">
              <a:buFont typeface="Arial" panose="020B0604020202020204" pitchFamily="34" charset="0"/>
              <a:buChar char="•"/>
            </a:pPr>
            <a:endParaRPr lang="en-ZA" sz="16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ZA" sz="16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ZA" sz="1600" b="1" dirty="0">
                <a:latin typeface="Arial" panose="020B0604020202020204" pitchFamily="34" charset="0"/>
                <a:cs typeface="Arial" panose="020B0604020202020204" pitchFamily="34" charset="0"/>
              </a:rPr>
              <a:t>Quantifying scenarios matters because the </a:t>
            </a:r>
            <a:r>
              <a:rPr lang="en-ZA" sz="1600" b="1" dirty="0">
                <a:solidFill>
                  <a:srgbClr val="FF0000"/>
                </a:solidFill>
                <a:latin typeface="Arial" panose="020B0604020202020204" pitchFamily="34" charset="0"/>
                <a:cs typeface="Arial" panose="020B0604020202020204" pitchFamily="34" charset="0"/>
              </a:rPr>
              <a:t>Path Towards Impact is Knowable</a:t>
            </a:r>
            <a:r>
              <a:rPr lang="en-ZA" sz="1600" b="1" dirty="0">
                <a:latin typeface="Arial" panose="020B0604020202020204" pitchFamily="34" charset="0"/>
                <a:cs typeface="Arial" panose="020B0604020202020204" pitchFamily="34" charset="0"/>
              </a:rPr>
              <a:t> and </a:t>
            </a:r>
            <a:r>
              <a:rPr lang="en-ZA" sz="1600" b="1" dirty="0">
                <a:solidFill>
                  <a:srgbClr val="FF0000"/>
                </a:solidFill>
                <a:latin typeface="Arial" panose="020B0604020202020204" pitchFamily="34" charset="0"/>
                <a:cs typeface="Arial" panose="020B0604020202020204" pitchFamily="34" charset="0"/>
              </a:rPr>
              <a:t>Discoverable </a:t>
            </a:r>
            <a:r>
              <a:rPr lang="en-ZA" sz="1600" b="1" dirty="0">
                <a:latin typeface="Arial" panose="020B0604020202020204" pitchFamily="34" charset="0"/>
                <a:cs typeface="Arial" panose="020B0604020202020204" pitchFamily="34" charset="0"/>
              </a:rPr>
              <a:t>ahead of implementation thus it can be elaborated upon and thus</a:t>
            </a:r>
          </a:p>
          <a:p>
            <a:r>
              <a:rPr lang="en-ZA" sz="1600" b="1" dirty="0">
                <a:latin typeface="Arial" panose="020B0604020202020204" pitchFamily="34" charset="0"/>
                <a:cs typeface="Arial" panose="020B0604020202020204" pitchFamily="34" charset="0"/>
              </a:rPr>
              <a:t> </a:t>
            </a:r>
          </a:p>
          <a:p>
            <a:pPr marL="742950" lvl="1" indent="-285750">
              <a:buFont typeface="Arial" panose="020B0604020202020204" pitchFamily="34" charset="0"/>
              <a:buChar char="•"/>
            </a:pPr>
            <a:r>
              <a:rPr lang="en-ZA" sz="1600" b="1" dirty="0">
                <a:solidFill>
                  <a:srgbClr val="FF0000"/>
                </a:solidFill>
                <a:latin typeface="Arial" panose="020B0604020202020204" pitchFamily="34" charset="0"/>
                <a:cs typeface="Arial" panose="020B0604020202020204" pitchFamily="34" charset="0"/>
              </a:rPr>
              <a:t>Sound choices can be made</a:t>
            </a:r>
          </a:p>
          <a:p>
            <a:pPr marL="742950" lvl="1" indent="-285750">
              <a:buFont typeface="Arial" panose="020B0604020202020204" pitchFamily="34" charset="0"/>
              <a:buChar char="•"/>
            </a:pPr>
            <a:r>
              <a:rPr lang="en-ZA" sz="1600" b="1" dirty="0">
                <a:solidFill>
                  <a:srgbClr val="FF0000"/>
                </a:solidFill>
                <a:latin typeface="Arial" panose="020B0604020202020204" pitchFamily="34" charset="0"/>
                <a:cs typeface="Arial" panose="020B0604020202020204" pitchFamily="34" charset="0"/>
              </a:rPr>
              <a:t>Accountability can be exacted</a:t>
            </a:r>
          </a:p>
          <a:p>
            <a:endParaRPr lang="en-ZA" sz="16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ZA" sz="1600" b="1" dirty="0">
                <a:latin typeface="Arial" panose="020B0604020202020204" pitchFamily="34" charset="0"/>
                <a:cs typeface="Arial" panose="020B0604020202020204" pitchFamily="34" charset="0"/>
              </a:rPr>
              <a:t>Embedding scenarios as a necessary condition for public policy matters for consistency of foresight </a:t>
            </a:r>
          </a:p>
          <a:p>
            <a:pPr marL="285750" indent="-285750">
              <a:buFont typeface="Arial" panose="020B0604020202020204" pitchFamily="34" charset="0"/>
              <a:buChar char="•"/>
            </a:pPr>
            <a:endParaRPr lang="en-ZA" sz="16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ZA" sz="16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ZA" sz="1600" b="1" dirty="0">
                <a:solidFill>
                  <a:srgbClr val="FF0000"/>
                </a:solidFill>
                <a:latin typeface="Arial" panose="020B0604020202020204" pitchFamily="34" charset="0"/>
                <a:cs typeface="Arial" panose="020B0604020202020204" pitchFamily="34" charset="0"/>
              </a:rPr>
              <a:t>Capacitating the state functionaries</a:t>
            </a:r>
            <a:r>
              <a:rPr lang="en-ZA" sz="1600" b="1" dirty="0">
                <a:latin typeface="Arial" panose="020B0604020202020204" pitchFamily="34" charset="0"/>
                <a:cs typeface="Arial" panose="020B0604020202020204" pitchFamily="34" charset="0"/>
              </a:rPr>
              <a:t> in government, private sector, civil society and  general public with</a:t>
            </a:r>
          </a:p>
          <a:p>
            <a:r>
              <a:rPr lang="en-ZA" sz="1600" b="1" dirty="0">
                <a:latin typeface="Arial" panose="020B0604020202020204" pitchFamily="34" charset="0"/>
                <a:cs typeface="Arial" panose="020B0604020202020204" pitchFamily="34" charset="0"/>
              </a:rPr>
              <a:t> </a:t>
            </a:r>
          </a:p>
          <a:p>
            <a:pPr marL="742950" lvl="1" indent="-285750">
              <a:buFont typeface="Arial" panose="020B0604020202020204" pitchFamily="34" charset="0"/>
              <a:buChar char="•"/>
            </a:pPr>
            <a:r>
              <a:rPr lang="en-ZA" sz="1600" b="1" dirty="0">
                <a:latin typeface="Arial" panose="020B0604020202020204" pitchFamily="34" charset="0"/>
                <a:cs typeface="Arial" panose="020B0604020202020204" pitchFamily="34" charset="0"/>
              </a:rPr>
              <a:t>Scenario design</a:t>
            </a:r>
          </a:p>
          <a:p>
            <a:pPr marL="742950" lvl="1" indent="-285750">
              <a:buFont typeface="Arial" panose="020B0604020202020204" pitchFamily="34" charset="0"/>
              <a:buChar char="•"/>
            </a:pPr>
            <a:r>
              <a:rPr lang="en-ZA" sz="1600" b="1" dirty="0">
                <a:latin typeface="Arial" panose="020B0604020202020204" pitchFamily="34" charset="0"/>
                <a:cs typeface="Arial" panose="020B0604020202020204" pitchFamily="34" charset="0"/>
              </a:rPr>
              <a:t>Econometric quantification through tools of foresight and </a:t>
            </a:r>
          </a:p>
          <a:p>
            <a:pPr marL="742950" lvl="1" indent="-285750">
              <a:buFont typeface="Arial" panose="020B0604020202020204" pitchFamily="34" charset="0"/>
              <a:buChar char="•"/>
            </a:pPr>
            <a:r>
              <a:rPr lang="en-ZA" sz="1600" b="1" dirty="0">
                <a:latin typeface="Arial" panose="020B0604020202020204" pitchFamily="34" charset="0"/>
                <a:cs typeface="Arial" panose="020B0604020202020204" pitchFamily="34" charset="0"/>
              </a:rPr>
              <a:t>Choice design</a:t>
            </a:r>
          </a:p>
          <a:p>
            <a:pPr lvl="1"/>
            <a:endParaRPr lang="en-ZA" sz="1600" b="1" dirty="0">
              <a:latin typeface="Arial" panose="020B0604020202020204" pitchFamily="34" charset="0"/>
              <a:cs typeface="Arial" panose="020B0604020202020204" pitchFamily="34" charset="0"/>
            </a:endParaRPr>
          </a:p>
          <a:p>
            <a:pPr lvl="1"/>
            <a:r>
              <a:rPr lang="en-ZA" sz="1600" b="1" dirty="0">
                <a:latin typeface="Arial" panose="020B0604020202020204" pitchFamily="34" charset="0"/>
                <a:cs typeface="Arial" panose="020B0604020202020204" pitchFamily="34" charset="0"/>
              </a:rPr>
              <a:t>Should improve the </a:t>
            </a:r>
            <a:r>
              <a:rPr lang="en-ZA" sz="1600" b="1" dirty="0">
                <a:solidFill>
                  <a:srgbClr val="FF0000"/>
                </a:solidFill>
                <a:latin typeface="Arial" panose="020B0604020202020204" pitchFamily="34" charset="0"/>
                <a:cs typeface="Arial" panose="020B0604020202020204" pitchFamily="34" charset="0"/>
              </a:rPr>
              <a:t>quality of policy choices</a:t>
            </a:r>
            <a:r>
              <a:rPr lang="en-ZA" sz="1600" b="1" dirty="0">
                <a:latin typeface="Arial" panose="020B0604020202020204" pitchFamily="34" charset="0"/>
                <a:cs typeface="Arial" panose="020B0604020202020204" pitchFamily="34" charset="0"/>
              </a:rPr>
              <a:t> and create a </a:t>
            </a:r>
            <a:r>
              <a:rPr lang="en-ZA" sz="1600" b="1" dirty="0">
                <a:solidFill>
                  <a:srgbClr val="FF0000"/>
                </a:solidFill>
                <a:latin typeface="Arial" panose="020B0604020202020204" pitchFamily="34" charset="0"/>
                <a:cs typeface="Arial" panose="020B0604020202020204" pitchFamily="34" charset="0"/>
              </a:rPr>
              <a:t>unified assurance supervisory system</a:t>
            </a:r>
          </a:p>
          <a:p>
            <a:pPr lvl="1"/>
            <a:r>
              <a:rPr lang="en-ZA" sz="1600" b="1" dirty="0">
                <a:solidFill>
                  <a:srgbClr val="FF0000"/>
                </a:solidFill>
                <a:latin typeface="Arial" panose="020B0604020202020204" pitchFamily="34" charset="0"/>
                <a:cs typeface="Arial" panose="020B0604020202020204" pitchFamily="34" charset="0"/>
              </a:rPr>
              <a:t> </a:t>
            </a:r>
          </a:p>
          <a:p>
            <a:endParaRPr lang="en-ZA"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ZA"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ZA"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ZA"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ZA" b="1"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6477DF20-016C-1AC3-39D7-08F9B2C073E3}"/>
              </a:ext>
            </a:extLst>
          </p:cNvPr>
          <p:cNvSpPr>
            <a:spLocks noGrp="1"/>
          </p:cNvSpPr>
          <p:nvPr>
            <p:ph type="title"/>
          </p:nvPr>
        </p:nvSpPr>
        <p:spPr>
          <a:xfrm>
            <a:off x="333375" y="0"/>
            <a:ext cx="11991975" cy="1059305"/>
          </a:xfrm>
        </p:spPr>
        <p:txBody>
          <a:bodyPr>
            <a:normAutofit/>
          </a:bodyPr>
          <a:lstStyle/>
          <a:p>
            <a:pPr algn="ctr"/>
            <a:r>
              <a:rPr lang="en-US" sz="2000" b="1" dirty="0"/>
              <a:t>Pre-Conditions For A Capacitated State</a:t>
            </a:r>
          </a:p>
        </p:txBody>
      </p:sp>
    </p:spTree>
    <p:extLst>
      <p:ext uri="{BB962C8B-B14F-4D97-AF65-F5344CB8AC3E}">
        <p14:creationId xmlns:p14="http://schemas.microsoft.com/office/powerpoint/2010/main" val="852598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sz="half" idx="2"/>
          </p:nvPr>
        </p:nvGraphicFramePr>
        <p:xfrm>
          <a:off x="1981203" y="3657600"/>
          <a:ext cx="8229597" cy="2895606"/>
        </p:xfrm>
        <a:graphic>
          <a:graphicData uri="http://schemas.openxmlformats.org/drawingml/2006/table">
            <a:tbl>
              <a:tblPr/>
              <a:tblGrid>
                <a:gridCol w="836023">
                  <a:extLst>
                    <a:ext uri="{9D8B030D-6E8A-4147-A177-3AD203B41FA5}">
                      <a16:colId xmlns:a16="http://schemas.microsoft.com/office/drawing/2014/main" val="20000"/>
                    </a:ext>
                  </a:extLst>
                </a:gridCol>
                <a:gridCol w="121920">
                  <a:extLst>
                    <a:ext uri="{9D8B030D-6E8A-4147-A177-3AD203B41FA5}">
                      <a16:colId xmlns:a16="http://schemas.microsoft.com/office/drawing/2014/main" val="20001"/>
                    </a:ext>
                  </a:extLst>
                </a:gridCol>
                <a:gridCol w="836023">
                  <a:extLst>
                    <a:ext uri="{9D8B030D-6E8A-4147-A177-3AD203B41FA5}">
                      <a16:colId xmlns:a16="http://schemas.microsoft.com/office/drawing/2014/main" val="20002"/>
                    </a:ext>
                  </a:extLst>
                </a:gridCol>
                <a:gridCol w="91440">
                  <a:extLst>
                    <a:ext uri="{9D8B030D-6E8A-4147-A177-3AD203B41FA5}">
                      <a16:colId xmlns:a16="http://schemas.microsoft.com/office/drawing/2014/main" val="20003"/>
                    </a:ext>
                  </a:extLst>
                </a:gridCol>
                <a:gridCol w="836023">
                  <a:extLst>
                    <a:ext uri="{9D8B030D-6E8A-4147-A177-3AD203B41FA5}">
                      <a16:colId xmlns:a16="http://schemas.microsoft.com/office/drawing/2014/main" val="20004"/>
                    </a:ext>
                  </a:extLst>
                </a:gridCol>
                <a:gridCol w="87085">
                  <a:extLst>
                    <a:ext uri="{9D8B030D-6E8A-4147-A177-3AD203B41FA5}">
                      <a16:colId xmlns:a16="http://schemas.microsoft.com/office/drawing/2014/main" val="20005"/>
                    </a:ext>
                  </a:extLst>
                </a:gridCol>
                <a:gridCol w="836023">
                  <a:extLst>
                    <a:ext uri="{9D8B030D-6E8A-4147-A177-3AD203B41FA5}">
                      <a16:colId xmlns:a16="http://schemas.microsoft.com/office/drawing/2014/main" val="20006"/>
                    </a:ext>
                  </a:extLst>
                </a:gridCol>
                <a:gridCol w="87085">
                  <a:extLst>
                    <a:ext uri="{9D8B030D-6E8A-4147-A177-3AD203B41FA5}">
                      <a16:colId xmlns:a16="http://schemas.microsoft.com/office/drawing/2014/main" val="20007"/>
                    </a:ext>
                  </a:extLst>
                </a:gridCol>
                <a:gridCol w="801188">
                  <a:extLst>
                    <a:ext uri="{9D8B030D-6E8A-4147-A177-3AD203B41FA5}">
                      <a16:colId xmlns:a16="http://schemas.microsoft.com/office/drawing/2014/main" val="20008"/>
                    </a:ext>
                  </a:extLst>
                </a:gridCol>
                <a:gridCol w="87085">
                  <a:extLst>
                    <a:ext uri="{9D8B030D-6E8A-4147-A177-3AD203B41FA5}">
                      <a16:colId xmlns:a16="http://schemas.microsoft.com/office/drawing/2014/main" val="20009"/>
                    </a:ext>
                  </a:extLst>
                </a:gridCol>
                <a:gridCol w="875212">
                  <a:extLst>
                    <a:ext uri="{9D8B030D-6E8A-4147-A177-3AD203B41FA5}">
                      <a16:colId xmlns:a16="http://schemas.microsoft.com/office/drawing/2014/main" val="20010"/>
                    </a:ext>
                  </a:extLst>
                </a:gridCol>
                <a:gridCol w="69668">
                  <a:extLst>
                    <a:ext uri="{9D8B030D-6E8A-4147-A177-3AD203B41FA5}">
                      <a16:colId xmlns:a16="http://schemas.microsoft.com/office/drawing/2014/main" val="20011"/>
                    </a:ext>
                  </a:extLst>
                </a:gridCol>
                <a:gridCol w="836023">
                  <a:extLst>
                    <a:ext uri="{9D8B030D-6E8A-4147-A177-3AD203B41FA5}">
                      <a16:colId xmlns:a16="http://schemas.microsoft.com/office/drawing/2014/main" val="20012"/>
                    </a:ext>
                  </a:extLst>
                </a:gridCol>
                <a:gridCol w="69668">
                  <a:extLst>
                    <a:ext uri="{9D8B030D-6E8A-4147-A177-3AD203B41FA5}">
                      <a16:colId xmlns:a16="http://schemas.microsoft.com/office/drawing/2014/main" val="20013"/>
                    </a:ext>
                  </a:extLst>
                </a:gridCol>
                <a:gridCol w="836023">
                  <a:extLst>
                    <a:ext uri="{9D8B030D-6E8A-4147-A177-3AD203B41FA5}">
                      <a16:colId xmlns:a16="http://schemas.microsoft.com/office/drawing/2014/main" val="20014"/>
                    </a:ext>
                  </a:extLst>
                </a:gridCol>
                <a:gridCol w="87085">
                  <a:extLst>
                    <a:ext uri="{9D8B030D-6E8A-4147-A177-3AD203B41FA5}">
                      <a16:colId xmlns:a16="http://schemas.microsoft.com/office/drawing/2014/main" val="20015"/>
                    </a:ext>
                  </a:extLst>
                </a:gridCol>
                <a:gridCol w="836023">
                  <a:extLst>
                    <a:ext uri="{9D8B030D-6E8A-4147-A177-3AD203B41FA5}">
                      <a16:colId xmlns:a16="http://schemas.microsoft.com/office/drawing/2014/main" val="20016"/>
                    </a:ext>
                  </a:extLst>
                </a:gridCol>
              </a:tblGrid>
              <a:tr h="413658">
                <a:tc rowSpan="7">
                  <a:txBody>
                    <a:bodyPr/>
                    <a:lstStyle/>
                    <a:p>
                      <a:pPr algn="ctr" fontAlgn="ctr"/>
                      <a:r>
                        <a:rPr lang="en-US" sz="1600" b="1" i="0" u="none" strike="noStrike" dirty="0">
                          <a:solidFill>
                            <a:srgbClr val="FFFFFF"/>
                          </a:solidFill>
                          <a:latin typeface="Calibri"/>
                        </a:rPr>
                        <a:t>Financial statistics</a:t>
                      </a:r>
                    </a:p>
                  </a:txBody>
                  <a:tcPr marL="0" marR="0" marT="0" marB="0" vert="vert270" anchor="ctr">
                    <a:lnL>
                      <a:noFill/>
                    </a:lnL>
                    <a:lnR>
                      <a:noFill/>
                    </a:lnR>
                    <a:lnT>
                      <a:noFill/>
                    </a:lnT>
                    <a:lnB>
                      <a:noFill/>
                    </a:lnB>
                    <a:solidFill>
                      <a:srgbClr val="E46D0A"/>
                    </a:solidFill>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rowSpan="7">
                  <a:txBody>
                    <a:bodyPr/>
                    <a:lstStyle/>
                    <a:p>
                      <a:pPr algn="ctr" fontAlgn="ctr"/>
                      <a:r>
                        <a:rPr lang="en-US" sz="1600" b="1" i="0" u="none" strike="noStrike" dirty="0" err="1">
                          <a:solidFill>
                            <a:srgbClr val="FFFFFF"/>
                          </a:solidFill>
                          <a:latin typeface="Calibri"/>
                        </a:rPr>
                        <a:t>Labour</a:t>
                      </a:r>
                      <a:r>
                        <a:rPr lang="en-US" sz="1600" b="1" i="0" u="none" strike="noStrike" dirty="0">
                          <a:solidFill>
                            <a:srgbClr val="FFFFFF"/>
                          </a:solidFill>
                          <a:latin typeface="Calibri"/>
                        </a:rPr>
                        <a:t> force quarterly survey</a:t>
                      </a:r>
                    </a:p>
                  </a:txBody>
                  <a:tcPr marL="0" marR="0" marT="0" marB="0" vert="vert270" anchor="ctr">
                    <a:lnL>
                      <a:noFill/>
                    </a:lnL>
                    <a:lnR>
                      <a:noFill/>
                    </a:lnR>
                    <a:lnT>
                      <a:noFill/>
                    </a:lnT>
                    <a:lnB>
                      <a:noFill/>
                    </a:lnB>
                    <a:solidFill>
                      <a:srgbClr val="E46D0A"/>
                    </a:solidFill>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rowSpan="7">
                  <a:txBody>
                    <a:bodyPr/>
                    <a:lstStyle/>
                    <a:p>
                      <a:pPr algn="ctr" fontAlgn="ctr"/>
                      <a:r>
                        <a:rPr lang="en-US" sz="1600" b="1" i="0" u="none" strike="noStrike" dirty="0">
                          <a:solidFill>
                            <a:srgbClr val="FFFFFF"/>
                          </a:solidFill>
                          <a:latin typeface="Calibri"/>
                        </a:rPr>
                        <a:t> Employment and Earnings</a:t>
                      </a:r>
                    </a:p>
                  </a:txBody>
                  <a:tcPr marL="0" marR="0" marT="0" marB="0" vert="vert270" anchor="ctr">
                    <a:lnL>
                      <a:noFill/>
                    </a:lnL>
                    <a:lnR>
                      <a:noFill/>
                    </a:lnR>
                    <a:lnT>
                      <a:noFill/>
                    </a:lnT>
                    <a:lnB>
                      <a:noFill/>
                    </a:lnB>
                    <a:solidFill>
                      <a:srgbClr val="E46D0A"/>
                    </a:solidFill>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rowSpan="7">
                  <a:txBody>
                    <a:bodyPr/>
                    <a:lstStyle/>
                    <a:p>
                      <a:pPr algn="ctr" fontAlgn="ctr"/>
                      <a:r>
                        <a:rPr lang="en-US" sz="1600" b="1" i="0" u="none" strike="noStrike" dirty="0">
                          <a:solidFill>
                            <a:srgbClr val="FFFFFF"/>
                          </a:solidFill>
                          <a:latin typeface="Calibri"/>
                        </a:rPr>
                        <a:t> Census</a:t>
                      </a:r>
                    </a:p>
                  </a:txBody>
                  <a:tcPr marL="0" marR="0" marT="0" marB="0" vert="vert270" anchor="ctr">
                    <a:lnL>
                      <a:noFill/>
                    </a:lnL>
                    <a:lnR>
                      <a:noFill/>
                    </a:lnR>
                    <a:lnT>
                      <a:noFill/>
                    </a:lnT>
                    <a:lnB>
                      <a:noFill/>
                    </a:lnB>
                    <a:solidFill>
                      <a:srgbClr val="E46D0A"/>
                    </a:solidFill>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rowSpan="7">
                  <a:txBody>
                    <a:bodyPr/>
                    <a:lstStyle/>
                    <a:p>
                      <a:pPr algn="ctr" fontAlgn="ctr"/>
                      <a:r>
                        <a:rPr lang="en-US" sz="1600" b="1" i="0" u="none" strike="noStrike" dirty="0">
                          <a:solidFill>
                            <a:srgbClr val="FFFFFF"/>
                          </a:solidFill>
                          <a:latin typeface="Calibri"/>
                        </a:rPr>
                        <a:t> Industry and trade statistics</a:t>
                      </a:r>
                    </a:p>
                  </a:txBody>
                  <a:tcPr marL="0" marR="0" marT="0" marB="0" vert="vert270" anchor="ctr">
                    <a:lnL>
                      <a:noFill/>
                    </a:lnL>
                    <a:lnR>
                      <a:noFill/>
                    </a:lnR>
                    <a:lnT>
                      <a:noFill/>
                    </a:lnT>
                    <a:lnB>
                      <a:noFill/>
                    </a:lnB>
                    <a:solidFill>
                      <a:srgbClr val="E46D0A"/>
                    </a:solidFill>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rowSpan="7">
                  <a:txBody>
                    <a:bodyPr/>
                    <a:lstStyle/>
                    <a:p>
                      <a:pPr algn="ctr" fontAlgn="ctr"/>
                      <a:r>
                        <a:rPr lang="en-US" sz="1600" b="1" i="0" u="none" strike="noStrike" dirty="0">
                          <a:solidFill>
                            <a:srgbClr val="FFFFFF"/>
                          </a:solidFill>
                          <a:latin typeface="Calibri"/>
                        </a:rPr>
                        <a:t> Price data</a:t>
                      </a:r>
                    </a:p>
                  </a:txBody>
                  <a:tcPr marL="0" marR="0" marT="0" marB="0" vert="vert270" anchor="ctr">
                    <a:lnL>
                      <a:noFill/>
                    </a:lnL>
                    <a:lnR>
                      <a:noFill/>
                    </a:lnR>
                    <a:lnT>
                      <a:noFill/>
                    </a:lnT>
                    <a:lnB>
                      <a:noFill/>
                    </a:lnB>
                    <a:solidFill>
                      <a:srgbClr val="E46D0A"/>
                    </a:solidFill>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rowSpan="7">
                  <a:txBody>
                    <a:bodyPr/>
                    <a:lstStyle/>
                    <a:p>
                      <a:pPr algn="ctr" fontAlgn="ctr"/>
                      <a:r>
                        <a:rPr lang="en-US" sz="1600" b="1" i="0" u="none" strike="noStrike" dirty="0">
                          <a:solidFill>
                            <a:srgbClr val="FFFFFF"/>
                          </a:solidFill>
                          <a:latin typeface="Calibri"/>
                        </a:rPr>
                        <a:t> Service delivery and poverty</a:t>
                      </a:r>
                    </a:p>
                  </a:txBody>
                  <a:tcPr marL="0" marR="0" marT="0" marB="0" vert="vert270" anchor="ctr">
                    <a:lnL>
                      <a:noFill/>
                    </a:lnL>
                    <a:lnR>
                      <a:noFill/>
                    </a:lnR>
                    <a:lnT>
                      <a:noFill/>
                    </a:lnT>
                    <a:lnB>
                      <a:noFill/>
                    </a:lnB>
                    <a:solidFill>
                      <a:srgbClr val="E46D0A"/>
                    </a:solidFill>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rowSpan="7">
                  <a:txBody>
                    <a:bodyPr/>
                    <a:lstStyle/>
                    <a:p>
                      <a:pPr algn="ctr" fontAlgn="ctr"/>
                      <a:r>
                        <a:rPr lang="en-US" sz="1600" b="1" i="0" u="none" strike="noStrike" dirty="0">
                          <a:solidFill>
                            <a:srgbClr val="FFFFFF"/>
                          </a:solidFill>
                          <a:latin typeface="Calibri"/>
                        </a:rPr>
                        <a:t> Population profile</a:t>
                      </a:r>
                    </a:p>
                  </a:txBody>
                  <a:tcPr marL="0" marR="0" marT="0" marB="0" vert="vert270" anchor="ctr">
                    <a:lnL>
                      <a:noFill/>
                    </a:lnL>
                    <a:lnR>
                      <a:noFill/>
                    </a:lnR>
                    <a:lnT>
                      <a:noFill/>
                    </a:lnT>
                    <a:lnB>
                      <a:noFill/>
                    </a:lnB>
                    <a:solidFill>
                      <a:srgbClr val="E46D0A"/>
                    </a:solidFill>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rowSpan="7">
                  <a:txBody>
                    <a:bodyPr/>
                    <a:lstStyle/>
                    <a:p>
                      <a:pPr algn="ctr" fontAlgn="ctr"/>
                      <a:r>
                        <a:rPr lang="en-US" sz="1600" b="0" i="0" u="none" strike="noStrike" dirty="0">
                          <a:solidFill>
                            <a:srgbClr val="FFFFFF"/>
                          </a:solidFill>
                          <a:latin typeface="Calibri"/>
                        </a:rPr>
                        <a:t> </a:t>
                      </a:r>
                      <a:r>
                        <a:rPr lang="en-US" sz="1600" b="1" i="0" u="none" strike="noStrike" dirty="0">
                          <a:solidFill>
                            <a:srgbClr val="FFFFFF"/>
                          </a:solidFill>
                          <a:latin typeface="Calibri"/>
                        </a:rPr>
                        <a:t>Community Survey</a:t>
                      </a:r>
                    </a:p>
                  </a:txBody>
                  <a:tcPr marL="0" marR="0" marT="0" marB="0" vert="vert270" anchor="ctr">
                    <a:lnL>
                      <a:noFill/>
                    </a:lnL>
                    <a:lnR>
                      <a:noFill/>
                    </a:lnR>
                    <a:lnT>
                      <a:noFill/>
                    </a:lnT>
                    <a:lnB>
                      <a:noFill/>
                    </a:lnB>
                    <a:solidFill>
                      <a:srgbClr val="E46D0A"/>
                    </a:solidFill>
                  </a:tcPr>
                </a:tc>
                <a:extLst>
                  <a:ext uri="{0D108BD9-81ED-4DB2-BD59-A6C34878D82A}">
                    <a16:rowId xmlns:a16="http://schemas.microsoft.com/office/drawing/2014/main" val="10000"/>
                  </a:ext>
                </a:extLst>
              </a:tr>
              <a:tr h="413658">
                <a:tc v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v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v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v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v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v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v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v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vMerge="1">
                  <a:txBody>
                    <a:bodyPr/>
                    <a:lstStyle/>
                    <a:p>
                      <a:endParaRPr lang="en-US"/>
                    </a:p>
                  </a:txBody>
                  <a:tcPr/>
                </a:tc>
                <a:extLst>
                  <a:ext uri="{0D108BD9-81ED-4DB2-BD59-A6C34878D82A}">
                    <a16:rowId xmlns:a16="http://schemas.microsoft.com/office/drawing/2014/main" val="10001"/>
                  </a:ext>
                </a:extLst>
              </a:tr>
              <a:tr h="413658">
                <a:tc v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v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v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v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v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v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v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v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vMerge="1">
                  <a:txBody>
                    <a:bodyPr/>
                    <a:lstStyle/>
                    <a:p>
                      <a:endParaRPr lang="en-US"/>
                    </a:p>
                  </a:txBody>
                  <a:tcPr/>
                </a:tc>
                <a:extLst>
                  <a:ext uri="{0D108BD9-81ED-4DB2-BD59-A6C34878D82A}">
                    <a16:rowId xmlns:a16="http://schemas.microsoft.com/office/drawing/2014/main" val="10002"/>
                  </a:ext>
                </a:extLst>
              </a:tr>
              <a:tr h="413658">
                <a:tc v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v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v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v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v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v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v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v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vMerge="1">
                  <a:txBody>
                    <a:bodyPr/>
                    <a:lstStyle/>
                    <a:p>
                      <a:endParaRPr lang="en-US"/>
                    </a:p>
                  </a:txBody>
                  <a:tcPr/>
                </a:tc>
                <a:extLst>
                  <a:ext uri="{0D108BD9-81ED-4DB2-BD59-A6C34878D82A}">
                    <a16:rowId xmlns:a16="http://schemas.microsoft.com/office/drawing/2014/main" val="10003"/>
                  </a:ext>
                </a:extLst>
              </a:tr>
              <a:tr h="413658">
                <a:tc v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v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v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v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v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v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v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v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vMerge="1">
                  <a:txBody>
                    <a:bodyPr/>
                    <a:lstStyle/>
                    <a:p>
                      <a:endParaRPr lang="en-US"/>
                    </a:p>
                  </a:txBody>
                  <a:tcPr/>
                </a:tc>
                <a:extLst>
                  <a:ext uri="{0D108BD9-81ED-4DB2-BD59-A6C34878D82A}">
                    <a16:rowId xmlns:a16="http://schemas.microsoft.com/office/drawing/2014/main" val="10004"/>
                  </a:ext>
                </a:extLst>
              </a:tr>
              <a:tr h="413658">
                <a:tc v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v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v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v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v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v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v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v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vMerge="1">
                  <a:txBody>
                    <a:bodyPr/>
                    <a:lstStyle/>
                    <a:p>
                      <a:endParaRPr lang="en-US"/>
                    </a:p>
                  </a:txBody>
                  <a:tcPr/>
                </a:tc>
                <a:extLst>
                  <a:ext uri="{0D108BD9-81ED-4DB2-BD59-A6C34878D82A}">
                    <a16:rowId xmlns:a16="http://schemas.microsoft.com/office/drawing/2014/main" val="10005"/>
                  </a:ext>
                </a:extLst>
              </a:tr>
              <a:tr h="413658">
                <a:tc v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v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v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v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v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v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vMerge="1">
                  <a:txBody>
                    <a:bodyPr/>
                    <a:lstStyle/>
                    <a:p>
                      <a:endParaRPr lang="en-US"/>
                    </a:p>
                  </a:txBody>
                  <a:tcPr/>
                </a:tc>
                <a:tc>
                  <a:txBody>
                    <a:bodyPr/>
                    <a:lstStyle/>
                    <a:p>
                      <a:pPr algn="l" fontAlgn="b"/>
                      <a:r>
                        <a:rPr lang="en-US" sz="1100" b="0" i="0" u="none" strike="noStrike">
                          <a:solidFill>
                            <a:srgbClr val="000000"/>
                          </a:solidFill>
                          <a:latin typeface="Calibri"/>
                        </a:rPr>
                        <a:t> </a:t>
                      </a:r>
                    </a:p>
                  </a:txBody>
                  <a:tcPr marL="0" marR="0" marT="0" marB="0" anchor="b">
                    <a:lnL>
                      <a:noFill/>
                    </a:lnL>
                    <a:lnR>
                      <a:noFill/>
                    </a:lnR>
                    <a:lnT>
                      <a:noFill/>
                    </a:lnT>
                    <a:lnB>
                      <a:noFill/>
                    </a:lnB>
                    <a:solidFill>
                      <a:srgbClr val="FFFFFF"/>
                    </a:solidFill>
                  </a:tcPr>
                </a:tc>
                <a:tc vMerge="1">
                  <a:txBody>
                    <a:bodyPr/>
                    <a:lstStyle/>
                    <a:p>
                      <a:endParaRPr lang="en-US"/>
                    </a:p>
                  </a:txBody>
                  <a:tcPr/>
                </a:tc>
                <a:tc>
                  <a:txBody>
                    <a:bodyPr/>
                    <a:lstStyle/>
                    <a:p>
                      <a:pPr algn="l" fontAlgn="b"/>
                      <a:r>
                        <a:rPr lang="en-US" sz="1100" b="0" i="0" u="none" strike="noStrike" dirty="0">
                          <a:solidFill>
                            <a:srgbClr val="000000"/>
                          </a:solidFill>
                          <a:latin typeface="Calibri"/>
                        </a:rPr>
                        <a:t> </a:t>
                      </a:r>
                    </a:p>
                  </a:txBody>
                  <a:tcPr marL="0" marR="0" marT="0" marB="0" anchor="b">
                    <a:lnL>
                      <a:noFill/>
                    </a:lnL>
                    <a:lnR>
                      <a:noFill/>
                    </a:lnR>
                    <a:lnT>
                      <a:noFill/>
                    </a:lnT>
                    <a:lnB>
                      <a:noFill/>
                    </a:lnB>
                    <a:solidFill>
                      <a:srgbClr val="FFFFFF"/>
                    </a:solidFill>
                  </a:tcPr>
                </a:tc>
                <a:tc vMerge="1">
                  <a:txBody>
                    <a:bodyPr/>
                    <a:lstStyle/>
                    <a:p>
                      <a:endParaRPr lang="en-US"/>
                    </a:p>
                  </a:txBody>
                  <a:tcPr/>
                </a:tc>
                <a:extLst>
                  <a:ext uri="{0D108BD9-81ED-4DB2-BD59-A6C34878D82A}">
                    <a16:rowId xmlns:a16="http://schemas.microsoft.com/office/drawing/2014/main" val="10006"/>
                  </a:ext>
                </a:extLst>
              </a:tr>
            </a:tbl>
          </a:graphicData>
        </a:graphic>
      </p:graphicFrame>
      <p:sp>
        <p:nvSpPr>
          <p:cNvPr id="5" name="Title 1"/>
          <p:cNvSpPr>
            <a:spLocks noGrp="1"/>
          </p:cNvSpPr>
          <p:nvPr>
            <p:ph type="title"/>
          </p:nvPr>
        </p:nvSpPr>
        <p:spPr>
          <a:xfrm>
            <a:off x="1458548" y="156144"/>
            <a:ext cx="9605635" cy="1059305"/>
          </a:xfrm>
          <a:solidFill>
            <a:schemeClr val="accent3">
              <a:lumMod val="50000"/>
            </a:schemeClr>
          </a:solidFill>
        </p:spPr>
        <p:txBody>
          <a:bodyPr>
            <a:normAutofit fontScale="90000"/>
          </a:bodyPr>
          <a:lstStyle/>
          <a:p>
            <a:r>
              <a:rPr lang="en-US" sz="3600" dirty="0">
                <a:solidFill>
                  <a:schemeClr val="bg1"/>
                </a:solidFill>
              </a:rPr>
              <a:t>Pre-Conditions: Provision of Raw Data Intelligence (Level 1)</a:t>
            </a:r>
          </a:p>
        </p:txBody>
      </p:sp>
      <p:sp>
        <p:nvSpPr>
          <p:cNvPr id="7" name="Content Placeholder 6"/>
          <p:cNvSpPr>
            <a:spLocks noGrp="1"/>
          </p:cNvSpPr>
          <p:nvPr>
            <p:ph sz="half" idx="1"/>
          </p:nvPr>
        </p:nvSpPr>
        <p:spPr>
          <a:xfrm>
            <a:off x="2021636" y="1954764"/>
            <a:ext cx="8229600" cy="1600200"/>
          </a:xfrm>
        </p:spPr>
        <p:txBody>
          <a:bodyPr>
            <a:normAutofit fontScale="70000" lnSpcReduction="20000"/>
          </a:bodyPr>
          <a:lstStyle/>
          <a:p>
            <a:r>
              <a:rPr lang="en-US" dirty="0">
                <a:solidFill>
                  <a:schemeClr val="tx2">
                    <a:lumMod val="50000"/>
                  </a:schemeClr>
                </a:solidFill>
              </a:rPr>
              <a:t>Post 1994, Stats SA developed the internal capacity to provide raw data intelligence to government and the public. Today, Stats SA collects and makes available extensive economic and demographic data. </a:t>
            </a:r>
          </a:p>
          <a:p>
            <a:r>
              <a:rPr lang="en-US" dirty="0">
                <a:solidFill>
                  <a:schemeClr val="tx2">
                    <a:lumMod val="50000"/>
                  </a:schemeClr>
                </a:solidFill>
              </a:rPr>
              <a:t>Government and the public have </a:t>
            </a:r>
            <a:r>
              <a:rPr lang="en-US" dirty="0" err="1">
                <a:solidFill>
                  <a:schemeClr val="tx2">
                    <a:lumMod val="50000"/>
                  </a:schemeClr>
                </a:solidFill>
              </a:rPr>
              <a:t>utilised</a:t>
            </a:r>
            <a:r>
              <a:rPr lang="en-US" dirty="0">
                <a:solidFill>
                  <a:schemeClr val="tx2">
                    <a:lumMod val="50000"/>
                  </a:schemeClr>
                </a:solidFill>
              </a:rPr>
              <a:t> Stats SA data for research, policy analysis, and policy development.</a:t>
            </a:r>
          </a:p>
        </p:txBody>
      </p:sp>
    </p:spTree>
    <p:extLst>
      <p:ext uri="{BB962C8B-B14F-4D97-AF65-F5344CB8AC3E}">
        <p14:creationId xmlns:p14="http://schemas.microsoft.com/office/powerpoint/2010/main" val="26787060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430556" y="274195"/>
            <a:ext cx="9605635" cy="1059305"/>
          </a:xfrm>
          <a:solidFill>
            <a:schemeClr val="accent3">
              <a:lumMod val="50000"/>
            </a:schemeClr>
          </a:solidFill>
        </p:spPr>
        <p:txBody>
          <a:bodyPr>
            <a:normAutofit fontScale="90000"/>
          </a:bodyPr>
          <a:lstStyle/>
          <a:p>
            <a:r>
              <a:rPr lang="en-US" sz="3600" dirty="0" err="1">
                <a:solidFill>
                  <a:schemeClr val="bg1"/>
                </a:solidFill>
              </a:rPr>
              <a:t>PreConditions</a:t>
            </a:r>
            <a:r>
              <a:rPr lang="en-US" sz="3600" dirty="0">
                <a:solidFill>
                  <a:schemeClr val="bg1"/>
                </a:solidFill>
              </a:rPr>
              <a:t> Provision of Basic Analytical Intelligence (Level 2)</a:t>
            </a:r>
          </a:p>
        </p:txBody>
      </p:sp>
      <p:sp>
        <p:nvSpPr>
          <p:cNvPr id="7" name="Content Placeholder 6"/>
          <p:cNvSpPr>
            <a:spLocks noGrp="1"/>
          </p:cNvSpPr>
          <p:nvPr>
            <p:ph sz="half" idx="1"/>
          </p:nvPr>
        </p:nvSpPr>
        <p:spPr>
          <a:xfrm>
            <a:off x="2012302" y="2001417"/>
            <a:ext cx="8229600" cy="2057399"/>
          </a:xfrm>
        </p:spPr>
        <p:txBody>
          <a:bodyPr>
            <a:normAutofit fontScale="62500" lnSpcReduction="20000"/>
          </a:bodyPr>
          <a:lstStyle/>
          <a:p>
            <a:r>
              <a:rPr lang="en-US" dirty="0">
                <a:solidFill>
                  <a:schemeClr val="tx2">
                    <a:lumMod val="50000"/>
                  </a:schemeClr>
                </a:solidFill>
              </a:rPr>
              <a:t>Beyond data collection, Stats SA has used its statistical database to built a number of basic economic policy tools.</a:t>
            </a:r>
          </a:p>
          <a:p>
            <a:r>
              <a:rPr lang="en-US" dirty="0">
                <a:solidFill>
                  <a:schemeClr val="tx2">
                    <a:lumMod val="50000"/>
                  </a:schemeClr>
                </a:solidFill>
              </a:rPr>
              <a:t>These tools reflect accounting relationships that underlie the economy’s current structure with significant detail based on its collected economic and </a:t>
            </a:r>
            <a:br>
              <a:rPr lang="en-US" dirty="0">
                <a:solidFill>
                  <a:schemeClr val="tx2">
                    <a:lumMod val="50000"/>
                  </a:schemeClr>
                </a:solidFill>
              </a:rPr>
            </a:br>
            <a:r>
              <a:rPr lang="en-US" dirty="0">
                <a:solidFill>
                  <a:schemeClr val="tx2">
                    <a:lumMod val="50000"/>
                  </a:schemeClr>
                </a:solidFill>
              </a:rPr>
              <a:t>demographic data.</a:t>
            </a:r>
          </a:p>
          <a:p>
            <a:r>
              <a:rPr lang="en-US" dirty="0">
                <a:solidFill>
                  <a:schemeClr val="tx2">
                    <a:lumMod val="50000"/>
                  </a:schemeClr>
                </a:solidFill>
              </a:rPr>
              <a:t>However, accounting frameworks are unable to forecast economic performance because they are static and do not include dynamic properties of the economy.</a:t>
            </a:r>
          </a:p>
        </p:txBody>
      </p:sp>
      <p:graphicFrame>
        <p:nvGraphicFramePr>
          <p:cNvPr id="13" name="Content Placeholder 12"/>
          <p:cNvGraphicFramePr>
            <a:graphicFrameLocks noGrp="1"/>
          </p:cNvGraphicFramePr>
          <p:nvPr>
            <p:ph sz="half" idx="2"/>
          </p:nvPr>
        </p:nvGraphicFramePr>
        <p:xfrm>
          <a:off x="1905000" y="4191001"/>
          <a:ext cx="8382000" cy="1600199"/>
        </p:xfrm>
        <a:graphic>
          <a:graphicData uri="http://schemas.openxmlformats.org/drawingml/2006/table">
            <a:tbl>
              <a:tblPr/>
              <a:tblGrid>
                <a:gridCol w="1831474">
                  <a:extLst>
                    <a:ext uri="{9D8B030D-6E8A-4147-A177-3AD203B41FA5}">
                      <a16:colId xmlns:a16="http://schemas.microsoft.com/office/drawing/2014/main" val="20000"/>
                    </a:ext>
                  </a:extLst>
                </a:gridCol>
                <a:gridCol w="93578">
                  <a:extLst>
                    <a:ext uri="{9D8B030D-6E8A-4147-A177-3AD203B41FA5}">
                      <a16:colId xmlns:a16="http://schemas.microsoft.com/office/drawing/2014/main" val="20001"/>
                    </a:ext>
                  </a:extLst>
                </a:gridCol>
                <a:gridCol w="1791370">
                  <a:extLst>
                    <a:ext uri="{9D8B030D-6E8A-4147-A177-3AD203B41FA5}">
                      <a16:colId xmlns:a16="http://schemas.microsoft.com/office/drawing/2014/main" val="20002"/>
                    </a:ext>
                  </a:extLst>
                </a:gridCol>
                <a:gridCol w="89122">
                  <a:extLst>
                    <a:ext uri="{9D8B030D-6E8A-4147-A177-3AD203B41FA5}">
                      <a16:colId xmlns:a16="http://schemas.microsoft.com/office/drawing/2014/main" val="20003"/>
                    </a:ext>
                  </a:extLst>
                </a:gridCol>
                <a:gridCol w="1791369">
                  <a:extLst>
                    <a:ext uri="{9D8B030D-6E8A-4147-A177-3AD203B41FA5}">
                      <a16:colId xmlns:a16="http://schemas.microsoft.com/office/drawing/2014/main" val="20004"/>
                    </a:ext>
                  </a:extLst>
                </a:gridCol>
                <a:gridCol w="71297">
                  <a:extLst>
                    <a:ext uri="{9D8B030D-6E8A-4147-A177-3AD203B41FA5}">
                      <a16:colId xmlns:a16="http://schemas.microsoft.com/office/drawing/2014/main" val="20005"/>
                    </a:ext>
                  </a:extLst>
                </a:gridCol>
                <a:gridCol w="2713790">
                  <a:extLst>
                    <a:ext uri="{9D8B030D-6E8A-4147-A177-3AD203B41FA5}">
                      <a16:colId xmlns:a16="http://schemas.microsoft.com/office/drawing/2014/main" val="20006"/>
                    </a:ext>
                  </a:extLst>
                </a:gridCol>
              </a:tblGrid>
              <a:tr h="789972">
                <a:tc rowSpan="2">
                  <a:txBody>
                    <a:bodyPr/>
                    <a:lstStyle/>
                    <a:p>
                      <a:pPr algn="ctr" fontAlgn="ctr"/>
                      <a:r>
                        <a:rPr lang="en-US" sz="1600" b="0" i="0" u="none" strike="noStrike" dirty="0">
                          <a:solidFill>
                            <a:srgbClr val="FFFFFF"/>
                          </a:solidFill>
                          <a:latin typeface="Calibri"/>
                        </a:rPr>
                        <a:t>Input-Output Table</a:t>
                      </a:r>
                    </a:p>
                  </a:txBody>
                  <a:tcPr marL="0" marR="0" marT="0" marB="0" anchor="ctr">
                    <a:lnL>
                      <a:noFill/>
                    </a:lnL>
                    <a:lnR>
                      <a:noFill/>
                    </a:lnR>
                    <a:lnT>
                      <a:noFill/>
                    </a:lnT>
                    <a:lnB>
                      <a:noFill/>
                    </a:lnB>
                    <a:solidFill>
                      <a:srgbClr val="953735"/>
                    </a:solidFill>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rowSpan="2">
                  <a:txBody>
                    <a:bodyPr/>
                    <a:lstStyle/>
                    <a:p>
                      <a:pPr algn="ctr" fontAlgn="ctr"/>
                      <a:r>
                        <a:rPr lang="en-US" sz="1600" b="0" i="0" u="none" strike="noStrike" dirty="0">
                          <a:solidFill>
                            <a:srgbClr val="FFFFFF"/>
                          </a:solidFill>
                          <a:latin typeface="Calibri"/>
                        </a:rPr>
                        <a:t>Supply &amp; Use Table</a:t>
                      </a:r>
                    </a:p>
                  </a:txBody>
                  <a:tcPr marL="0" marR="0" marT="0" marB="0" anchor="ctr">
                    <a:lnL>
                      <a:noFill/>
                    </a:lnL>
                    <a:lnR>
                      <a:noFill/>
                    </a:lnR>
                    <a:lnT>
                      <a:noFill/>
                    </a:lnT>
                    <a:lnB>
                      <a:noFill/>
                    </a:lnB>
                    <a:solidFill>
                      <a:srgbClr val="953735"/>
                    </a:solidFill>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rowSpan="2">
                  <a:txBody>
                    <a:bodyPr/>
                    <a:lstStyle/>
                    <a:p>
                      <a:pPr algn="ctr" fontAlgn="ctr"/>
                      <a:r>
                        <a:rPr lang="en-US" sz="1600" b="0" i="0" u="none" strike="noStrike" dirty="0">
                          <a:solidFill>
                            <a:srgbClr val="FFFFFF"/>
                          </a:solidFill>
                          <a:latin typeface="Calibri"/>
                        </a:rPr>
                        <a:t>Social Accounting Matrix (SAM)</a:t>
                      </a:r>
                    </a:p>
                  </a:txBody>
                  <a:tcPr marL="0" marR="0" marT="0" marB="0" anchor="ctr">
                    <a:lnL>
                      <a:noFill/>
                    </a:lnL>
                    <a:lnR>
                      <a:noFill/>
                    </a:lnR>
                    <a:lnT>
                      <a:noFill/>
                    </a:lnT>
                    <a:lnB>
                      <a:noFill/>
                    </a:lnB>
                    <a:solidFill>
                      <a:srgbClr val="953735"/>
                    </a:solidFill>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rowSpan="2">
                  <a:txBody>
                    <a:bodyPr/>
                    <a:lstStyle/>
                    <a:p>
                      <a:pPr algn="ctr" fontAlgn="ctr"/>
                      <a:r>
                        <a:rPr lang="en-US" sz="1600" b="0" i="0" u="none" strike="noStrike" dirty="0">
                          <a:solidFill>
                            <a:srgbClr val="FFFFFF"/>
                          </a:solidFill>
                          <a:latin typeface="Calibri"/>
                        </a:rPr>
                        <a:t>Growth Accounting     Framework (GAF)</a:t>
                      </a:r>
                    </a:p>
                  </a:txBody>
                  <a:tcPr marL="0" marR="0" marT="0" marB="0" anchor="ctr">
                    <a:lnL>
                      <a:noFill/>
                    </a:lnL>
                    <a:lnR>
                      <a:noFill/>
                    </a:lnR>
                    <a:lnT>
                      <a:noFill/>
                    </a:lnT>
                    <a:lnB>
                      <a:noFill/>
                    </a:lnB>
                    <a:solidFill>
                      <a:srgbClr val="953735"/>
                    </a:solidFill>
                  </a:tcPr>
                </a:tc>
                <a:extLst>
                  <a:ext uri="{0D108BD9-81ED-4DB2-BD59-A6C34878D82A}">
                    <a16:rowId xmlns:a16="http://schemas.microsoft.com/office/drawing/2014/main" val="10000"/>
                  </a:ext>
                </a:extLst>
              </a:tr>
              <a:tr h="810227">
                <a:tc vMerge="1">
                  <a:txBody>
                    <a:bodyPr/>
                    <a:lstStyle/>
                    <a:p>
                      <a:endParaRPr lang="en-US"/>
                    </a:p>
                  </a:txBody>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vMerge="1">
                  <a:txBody>
                    <a:bodyPr/>
                    <a:lstStyle/>
                    <a:p>
                      <a:endParaRPr lang="en-US"/>
                    </a:p>
                  </a:txBody>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vMerge="1">
                  <a:txBody>
                    <a:bodyPr/>
                    <a:lstStyle/>
                    <a:p>
                      <a:endParaRPr lang="en-US"/>
                    </a:p>
                  </a:txBody>
                  <a:tcPr/>
                </a:tc>
                <a:tc>
                  <a:txBody>
                    <a:bodyPr/>
                    <a:lstStyle/>
                    <a:p>
                      <a:pPr algn="l" fontAlgn="b"/>
                      <a:endParaRPr lang="en-US" sz="1100" b="0" i="0" u="none" strike="noStrike" dirty="0">
                        <a:solidFill>
                          <a:srgbClr val="000000"/>
                        </a:solidFill>
                        <a:latin typeface="Calibri"/>
                      </a:endParaRPr>
                    </a:p>
                  </a:txBody>
                  <a:tcPr marL="0" marR="0" marT="0" marB="0" anchor="b">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689490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2CB8B-4AD8-4B31-AFA2-0E4A502072A9}"/>
              </a:ext>
            </a:extLst>
          </p:cNvPr>
          <p:cNvSpPr>
            <a:spLocks noGrp="1"/>
          </p:cNvSpPr>
          <p:nvPr>
            <p:ph type="title"/>
          </p:nvPr>
        </p:nvSpPr>
        <p:spPr>
          <a:xfrm>
            <a:off x="1361661" y="804520"/>
            <a:ext cx="3997823" cy="1049235"/>
          </a:xfrm>
        </p:spPr>
        <p:txBody>
          <a:bodyPr>
            <a:normAutofit fontScale="90000"/>
          </a:bodyPr>
          <a:lstStyle/>
          <a:p>
            <a:r>
              <a:rPr lang="en-US" sz="2500" b="1" dirty="0"/>
              <a:t>Deploying Econometric Tools of Foresight Built on Stats SA data</a:t>
            </a:r>
          </a:p>
        </p:txBody>
      </p:sp>
      <p:sp>
        <p:nvSpPr>
          <p:cNvPr id="3" name="Content Placeholder 2">
            <a:extLst>
              <a:ext uri="{FF2B5EF4-FFF2-40B4-BE49-F238E27FC236}">
                <a16:creationId xmlns:a16="http://schemas.microsoft.com/office/drawing/2014/main" id="{F2ED19A7-467C-4885-BE81-E794FD299E12}"/>
              </a:ext>
            </a:extLst>
          </p:cNvPr>
          <p:cNvSpPr>
            <a:spLocks noGrp="1"/>
          </p:cNvSpPr>
          <p:nvPr>
            <p:ph idx="1"/>
          </p:nvPr>
        </p:nvSpPr>
        <p:spPr>
          <a:xfrm>
            <a:off x="379445" y="2015732"/>
            <a:ext cx="4755427" cy="4106773"/>
          </a:xfrm>
        </p:spPr>
        <p:txBody>
          <a:bodyPr>
            <a:normAutofit fontScale="62500" lnSpcReduction="20000"/>
          </a:bodyPr>
          <a:lstStyle/>
          <a:p>
            <a:pPr marL="0" indent="0">
              <a:lnSpc>
                <a:spcPct val="110000"/>
              </a:lnSpc>
              <a:buNone/>
            </a:pPr>
            <a:r>
              <a:rPr lang="en-US" sz="2400" dirty="0"/>
              <a:t>EMA is founded on more than 30 years of experience building economic models for 65 countries and delivering training workshops throughout the world. </a:t>
            </a:r>
          </a:p>
          <a:p>
            <a:pPr marL="0" indent="0">
              <a:lnSpc>
                <a:spcPct val="110000"/>
              </a:lnSpc>
              <a:buNone/>
            </a:pPr>
            <a:r>
              <a:rPr lang="en-US" sz="2400" dirty="0"/>
              <a:t>This includes a suite of South African models that:</a:t>
            </a:r>
          </a:p>
          <a:p>
            <a:pPr>
              <a:lnSpc>
                <a:spcPct val="110000"/>
              </a:lnSpc>
            </a:pPr>
            <a:r>
              <a:rPr lang="en-US" sz="2400" dirty="0"/>
              <a:t>Built using a wide range of Stats SA time series and household survey data.</a:t>
            </a:r>
          </a:p>
          <a:p>
            <a:pPr>
              <a:lnSpc>
                <a:spcPct val="110000"/>
              </a:lnSpc>
            </a:pPr>
            <a:r>
              <a:rPr lang="en-US" sz="2400" dirty="0"/>
              <a:t>Directly linked to government departments</a:t>
            </a:r>
          </a:p>
          <a:p>
            <a:pPr>
              <a:lnSpc>
                <a:spcPct val="110000"/>
              </a:lnSpc>
            </a:pPr>
            <a:r>
              <a:rPr lang="en-US" sz="2400" dirty="0"/>
              <a:t>Designed to quantify, in a consistent manner, the economic and social impact of diverse national and provincial government plans and policies</a:t>
            </a:r>
          </a:p>
          <a:p>
            <a:pPr>
              <a:lnSpc>
                <a:spcPct val="110000"/>
              </a:lnSpc>
            </a:pPr>
            <a:r>
              <a:rPr lang="en-US" sz="2400" dirty="0"/>
              <a:t>Cloud based system with a user-friendly web-platform.</a:t>
            </a:r>
          </a:p>
          <a:p>
            <a:pPr marL="0" indent="0">
              <a:lnSpc>
                <a:spcPct val="110000"/>
              </a:lnSpc>
              <a:buNone/>
            </a:pPr>
            <a:r>
              <a:rPr lang="en-US" sz="3800" dirty="0">
                <a:solidFill>
                  <a:srgbClr val="00467A"/>
                </a:solidFill>
              </a:rPr>
              <a:t>EMA courses provide learners access to these models and direct hands-on experience.</a:t>
            </a:r>
          </a:p>
          <a:p>
            <a:pPr>
              <a:lnSpc>
                <a:spcPct val="110000"/>
              </a:lnSpc>
            </a:pPr>
            <a:endParaRPr lang="en-US" sz="2400" dirty="0"/>
          </a:p>
          <a:p>
            <a:pPr>
              <a:lnSpc>
                <a:spcPct val="110000"/>
              </a:lnSpc>
            </a:pPr>
            <a:endParaRPr lang="en-US" sz="2400" dirty="0"/>
          </a:p>
        </p:txBody>
      </p:sp>
      <p:pic>
        <p:nvPicPr>
          <p:cNvPr id="5" name="Content Placeholder 8">
            <a:extLst>
              <a:ext uri="{FF2B5EF4-FFF2-40B4-BE49-F238E27FC236}">
                <a16:creationId xmlns:a16="http://schemas.microsoft.com/office/drawing/2014/main" id="{0865BB77-4120-2BE3-D85F-687AA5EA140B}"/>
              </a:ext>
            </a:extLst>
          </p:cNvPr>
          <p:cNvPicPr>
            <a:picLocks noChangeAspect="1"/>
          </p:cNvPicPr>
          <p:nvPr/>
        </p:nvPicPr>
        <p:blipFill rotWithShape="1">
          <a:blip r:embed="rId2"/>
          <a:srcRect t="4983" r="1" b="4922"/>
          <a:stretch/>
        </p:blipFill>
        <p:spPr>
          <a:xfrm>
            <a:off x="5243804" y="1116344"/>
            <a:ext cx="6568751" cy="5340439"/>
          </a:xfrm>
          <a:prstGeom prst="rect">
            <a:avLst/>
          </a:prstGeom>
        </p:spPr>
      </p:pic>
      <p:sp>
        <p:nvSpPr>
          <p:cNvPr id="4" name="Content Placeholder 2">
            <a:extLst>
              <a:ext uri="{FF2B5EF4-FFF2-40B4-BE49-F238E27FC236}">
                <a16:creationId xmlns:a16="http://schemas.microsoft.com/office/drawing/2014/main" id="{DB1D29A0-766F-EA73-F8D7-9B3041E9B6C4}"/>
              </a:ext>
            </a:extLst>
          </p:cNvPr>
          <p:cNvSpPr txBox="1">
            <a:spLocks/>
          </p:cNvSpPr>
          <p:nvPr/>
        </p:nvSpPr>
        <p:spPr>
          <a:xfrm>
            <a:off x="6268280" y="1853755"/>
            <a:ext cx="5014621" cy="4268750"/>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endParaRPr lang="en-US" dirty="0"/>
          </a:p>
        </p:txBody>
      </p:sp>
      <p:pic>
        <p:nvPicPr>
          <p:cNvPr id="7" name="Picture 6" descr="Logo, company name&#10;&#10;Description automatically generated">
            <a:extLst>
              <a:ext uri="{FF2B5EF4-FFF2-40B4-BE49-F238E27FC236}">
                <a16:creationId xmlns:a16="http://schemas.microsoft.com/office/drawing/2014/main" id="{9D44A732-0CBC-178D-3C1F-72B5DA48B60F}"/>
              </a:ext>
            </a:extLst>
          </p:cNvPr>
          <p:cNvPicPr>
            <a:picLocks noChangeAspect="1"/>
          </p:cNvPicPr>
          <p:nvPr/>
        </p:nvPicPr>
        <p:blipFill>
          <a:blip r:embed="rId3"/>
          <a:stretch>
            <a:fillRect/>
          </a:stretch>
        </p:blipFill>
        <p:spPr>
          <a:xfrm>
            <a:off x="0" y="6152322"/>
            <a:ext cx="1553497" cy="705678"/>
          </a:xfrm>
          <a:prstGeom prst="rect">
            <a:avLst/>
          </a:prstGeom>
        </p:spPr>
      </p:pic>
    </p:spTree>
    <p:extLst>
      <p:ext uri="{BB962C8B-B14F-4D97-AF65-F5344CB8AC3E}">
        <p14:creationId xmlns:p14="http://schemas.microsoft.com/office/powerpoint/2010/main" val="1863667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E9C3A-EB3D-48ED-B85F-A369952F0E69}"/>
              </a:ext>
            </a:extLst>
          </p:cNvPr>
          <p:cNvSpPr>
            <a:spLocks noGrp="1"/>
          </p:cNvSpPr>
          <p:nvPr>
            <p:ph type="title"/>
          </p:nvPr>
        </p:nvSpPr>
        <p:spPr/>
        <p:txBody>
          <a:bodyPr>
            <a:normAutofit/>
          </a:bodyPr>
          <a:lstStyle/>
          <a:p>
            <a:r>
              <a:rPr lang="en-US" b="1" dirty="0"/>
              <a:t>Pre-Conditions Being Intentional in understanding the role of Parliament?</a:t>
            </a:r>
          </a:p>
        </p:txBody>
      </p:sp>
      <p:sp>
        <p:nvSpPr>
          <p:cNvPr id="3" name="Content Placeholder 2">
            <a:extLst>
              <a:ext uri="{FF2B5EF4-FFF2-40B4-BE49-F238E27FC236}">
                <a16:creationId xmlns:a16="http://schemas.microsoft.com/office/drawing/2014/main" id="{C7BF0C9B-9281-4941-A12E-49D80B811C95}"/>
              </a:ext>
            </a:extLst>
          </p:cNvPr>
          <p:cNvSpPr>
            <a:spLocks noGrp="1"/>
          </p:cNvSpPr>
          <p:nvPr>
            <p:ph idx="1"/>
          </p:nvPr>
        </p:nvSpPr>
        <p:spPr>
          <a:xfrm>
            <a:off x="1451579" y="2015732"/>
            <a:ext cx="9603275" cy="3798214"/>
          </a:xfrm>
        </p:spPr>
        <p:txBody>
          <a:bodyPr>
            <a:normAutofit/>
          </a:bodyPr>
          <a:lstStyle/>
          <a:p>
            <a:pPr marL="0" indent="0">
              <a:buNone/>
            </a:pPr>
            <a:r>
              <a:rPr lang="en-US" sz="2600" dirty="0"/>
              <a:t>The main functions of the SA Parliament are:</a:t>
            </a:r>
          </a:p>
          <a:p>
            <a:r>
              <a:rPr lang="en-US" sz="2600" dirty="0"/>
              <a:t>To check and challenge the work of the government (scrutiny)</a:t>
            </a:r>
          </a:p>
          <a:p>
            <a:r>
              <a:rPr lang="en-US" sz="2600" dirty="0"/>
              <a:t>To make and change laws (legislation)</a:t>
            </a:r>
          </a:p>
          <a:p>
            <a:r>
              <a:rPr lang="en-US" sz="2600" dirty="0"/>
              <a:t>To debate the important issues of the day (debating) </a:t>
            </a:r>
          </a:p>
          <a:p>
            <a:r>
              <a:rPr lang="en-US" sz="2600" dirty="0"/>
              <a:t>To check and approve government spending (budget/taxes)</a:t>
            </a:r>
            <a:endParaRPr lang="en-US" dirty="0"/>
          </a:p>
          <a:p>
            <a:pPr marL="0" indent="0">
              <a:buNone/>
            </a:pPr>
            <a:endParaRPr lang="en-US" dirty="0"/>
          </a:p>
        </p:txBody>
      </p:sp>
      <p:sp>
        <p:nvSpPr>
          <p:cNvPr id="4" name="TextBox 3">
            <a:extLst>
              <a:ext uri="{FF2B5EF4-FFF2-40B4-BE49-F238E27FC236}">
                <a16:creationId xmlns:a16="http://schemas.microsoft.com/office/drawing/2014/main" id="{CF5C9D97-1F5F-C618-FB36-59EEEBEEE207}"/>
              </a:ext>
            </a:extLst>
          </p:cNvPr>
          <p:cNvSpPr txBox="1"/>
          <p:nvPr/>
        </p:nvSpPr>
        <p:spPr>
          <a:xfrm>
            <a:off x="1588247" y="6252263"/>
            <a:ext cx="9759596" cy="523220"/>
          </a:xfrm>
          <a:prstGeom prst="rect">
            <a:avLst/>
          </a:prstGeom>
          <a:noFill/>
        </p:spPr>
        <p:txBody>
          <a:bodyPr wrap="none" rtlCol="0">
            <a:spAutoFit/>
          </a:bodyPr>
          <a:lstStyle/>
          <a:p>
            <a:pPr algn="ctr"/>
            <a:r>
              <a:rPr lang="en-ZA" sz="2800" b="1" dirty="0">
                <a:solidFill>
                  <a:schemeClr val="bg1"/>
                </a:solidFill>
              </a:rPr>
              <a:t>In Short - Leading and Managing A Very Complex System</a:t>
            </a:r>
          </a:p>
        </p:txBody>
      </p:sp>
    </p:spTree>
    <p:extLst>
      <p:ext uri="{BB962C8B-B14F-4D97-AF65-F5344CB8AC3E}">
        <p14:creationId xmlns:p14="http://schemas.microsoft.com/office/powerpoint/2010/main" val="38282081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E9C3A-EB3D-48ED-B85F-A369952F0E69}"/>
              </a:ext>
            </a:extLst>
          </p:cNvPr>
          <p:cNvSpPr>
            <a:spLocks noGrp="1"/>
          </p:cNvSpPr>
          <p:nvPr>
            <p:ph type="title"/>
          </p:nvPr>
        </p:nvSpPr>
        <p:spPr>
          <a:xfrm>
            <a:off x="1451579" y="417443"/>
            <a:ext cx="9859151" cy="1436311"/>
          </a:xfrm>
        </p:spPr>
        <p:txBody>
          <a:bodyPr>
            <a:normAutofit fontScale="90000"/>
          </a:bodyPr>
          <a:lstStyle/>
          <a:p>
            <a:br>
              <a:rPr lang="en-US" b="1" dirty="0"/>
            </a:br>
            <a:r>
              <a:rPr lang="en-US" b="1" dirty="0"/>
              <a:t>Precondition – Being intentional in understanding what local authorities need the most?</a:t>
            </a:r>
          </a:p>
        </p:txBody>
      </p:sp>
      <p:sp>
        <p:nvSpPr>
          <p:cNvPr id="3" name="Content Placeholder 2">
            <a:extLst>
              <a:ext uri="{FF2B5EF4-FFF2-40B4-BE49-F238E27FC236}">
                <a16:creationId xmlns:a16="http://schemas.microsoft.com/office/drawing/2014/main" id="{C7BF0C9B-9281-4941-A12E-49D80B811C95}"/>
              </a:ext>
            </a:extLst>
          </p:cNvPr>
          <p:cNvSpPr>
            <a:spLocks noGrp="1"/>
          </p:cNvSpPr>
          <p:nvPr>
            <p:ph idx="1"/>
          </p:nvPr>
        </p:nvSpPr>
        <p:spPr>
          <a:xfrm>
            <a:off x="1451579" y="2715659"/>
            <a:ext cx="9603275" cy="3798214"/>
          </a:xfrm>
        </p:spPr>
        <p:txBody>
          <a:bodyPr>
            <a:normAutofit/>
          </a:bodyPr>
          <a:lstStyle/>
          <a:p>
            <a:pPr marL="0" indent="0">
              <a:buNone/>
            </a:pPr>
            <a:r>
              <a:rPr lang="en-US" sz="2600" dirty="0"/>
              <a:t>To effectively and progressively deliver better services over space but to do so they need </a:t>
            </a:r>
            <a:r>
              <a:rPr lang="en-US" sz="2600" b="1" dirty="0">
                <a:solidFill>
                  <a:srgbClr val="00467A"/>
                </a:solidFill>
              </a:rPr>
              <a:t>knowledge of various social and economic topics</a:t>
            </a:r>
            <a:r>
              <a:rPr lang="en-US" sz="2600" dirty="0">
                <a:solidFill>
                  <a:srgbClr val="00467A"/>
                </a:solidFill>
              </a:rPr>
              <a:t>,</a:t>
            </a:r>
            <a:r>
              <a:rPr lang="en-US" sz="2600" dirty="0"/>
              <a:t> such as:</a:t>
            </a:r>
          </a:p>
          <a:p>
            <a:pPr lvl="1"/>
            <a:r>
              <a:rPr lang="en-US" sz="2000" dirty="0"/>
              <a:t>Macroeconomics and budget related issues and policies</a:t>
            </a:r>
          </a:p>
          <a:p>
            <a:pPr lvl="1"/>
            <a:r>
              <a:rPr lang="en-US" sz="2000" dirty="0" err="1"/>
              <a:t>Labour</a:t>
            </a:r>
            <a:r>
              <a:rPr lang="en-US" sz="2000" dirty="0"/>
              <a:t> market, skills demand and supply and the 4IR</a:t>
            </a:r>
          </a:p>
          <a:p>
            <a:pPr lvl="1"/>
            <a:r>
              <a:rPr lang="en-US" sz="2000" dirty="0"/>
              <a:t>Poverty and inequality and role of social protection policies</a:t>
            </a:r>
          </a:p>
          <a:p>
            <a:pPr lvl="1"/>
            <a:r>
              <a:rPr lang="en-US" sz="2000" dirty="0"/>
              <a:t>Global warming and green economy options and implications</a:t>
            </a:r>
            <a:endParaRPr lang="en-US" sz="2600" dirty="0"/>
          </a:p>
          <a:p>
            <a:pPr marL="0" indent="0">
              <a:buNone/>
            </a:pPr>
            <a:endParaRPr lang="en-US" dirty="0"/>
          </a:p>
        </p:txBody>
      </p:sp>
      <p:sp>
        <p:nvSpPr>
          <p:cNvPr id="4" name="TextBox 3">
            <a:extLst>
              <a:ext uri="{FF2B5EF4-FFF2-40B4-BE49-F238E27FC236}">
                <a16:creationId xmlns:a16="http://schemas.microsoft.com/office/drawing/2014/main" id="{9E2E0391-A746-8C97-7251-E82D7CBB9CF4}"/>
              </a:ext>
            </a:extLst>
          </p:cNvPr>
          <p:cNvSpPr txBox="1"/>
          <p:nvPr/>
        </p:nvSpPr>
        <p:spPr>
          <a:xfrm>
            <a:off x="1588247" y="6252263"/>
            <a:ext cx="9759596" cy="523220"/>
          </a:xfrm>
          <a:prstGeom prst="rect">
            <a:avLst/>
          </a:prstGeom>
          <a:noFill/>
        </p:spPr>
        <p:txBody>
          <a:bodyPr wrap="none" rtlCol="0">
            <a:spAutoFit/>
          </a:bodyPr>
          <a:lstStyle/>
          <a:p>
            <a:pPr algn="ctr"/>
            <a:r>
              <a:rPr lang="en-ZA" sz="2800" b="1" dirty="0">
                <a:solidFill>
                  <a:schemeClr val="bg1"/>
                </a:solidFill>
              </a:rPr>
              <a:t>In Short - Leading and Managing A Very Complex System</a:t>
            </a:r>
          </a:p>
        </p:txBody>
      </p:sp>
    </p:spTree>
    <p:extLst>
      <p:ext uri="{BB962C8B-B14F-4D97-AF65-F5344CB8AC3E}">
        <p14:creationId xmlns:p14="http://schemas.microsoft.com/office/powerpoint/2010/main" val="8183824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E9C3A-EB3D-48ED-B85F-A369952F0E69}"/>
              </a:ext>
            </a:extLst>
          </p:cNvPr>
          <p:cNvSpPr>
            <a:spLocks noGrp="1"/>
          </p:cNvSpPr>
          <p:nvPr>
            <p:ph type="title"/>
          </p:nvPr>
        </p:nvSpPr>
        <p:spPr>
          <a:xfrm>
            <a:off x="551868" y="617768"/>
            <a:ext cx="11531276" cy="1049235"/>
          </a:xfrm>
        </p:spPr>
        <p:txBody>
          <a:bodyPr>
            <a:noAutofit/>
          </a:bodyPr>
          <a:lstStyle/>
          <a:p>
            <a:pPr algn="ctr"/>
            <a:r>
              <a:rPr lang="de-DE" sz="2400" dirty="0">
                <a:latin typeface="Arial" panose="020B0604020202020204" pitchFamily="34" charset="0"/>
                <a:ea typeface="Times New Roman"/>
                <a:cs typeface="Arial" panose="020B0604020202020204" pitchFamily="34" charset="0"/>
              </a:rPr>
              <a:t>Being Intentional</a:t>
            </a:r>
            <a:br>
              <a:rPr lang="de-DE" sz="2400" dirty="0">
                <a:latin typeface="Arial" panose="020B0604020202020204" pitchFamily="34" charset="0"/>
                <a:ea typeface="Times New Roman"/>
                <a:cs typeface="Arial" panose="020B0604020202020204" pitchFamily="34" charset="0"/>
              </a:rPr>
            </a:br>
            <a:r>
              <a:rPr lang="de-DE" sz="2400" dirty="0">
                <a:latin typeface="Arial" panose="020B0604020202020204" pitchFamily="34" charset="0"/>
                <a:ea typeface="Times New Roman"/>
                <a:cs typeface="Arial" panose="020B0604020202020204" pitchFamily="34" charset="0"/>
              </a:rPr>
              <a:t>Translate Socially Desirable Goals through a Politically Compelling and Economicallly Feasible Agenda Legally and, Managing Consequences by Holding the Executive to Account</a:t>
            </a:r>
            <a:endParaRPr lang="en-US" sz="2400" b="1" dirty="0"/>
          </a:p>
        </p:txBody>
      </p:sp>
      <p:sp>
        <p:nvSpPr>
          <p:cNvPr id="3" name="Content Placeholder 2">
            <a:extLst>
              <a:ext uri="{FF2B5EF4-FFF2-40B4-BE49-F238E27FC236}">
                <a16:creationId xmlns:a16="http://schemas.microsoft.com/office/drawing/2014/main" id="{C7BF0C9B-9281-4941-A12E-49D80B811C95}"/>
              </a:ext>
            </a:extLst>
          </p:cNvPr>
          <p:cNvSpPr>
            <a:spLocks noGrp="1"/>
          </p:cNvSpPr>
          <p:nvPr>
            <p:ph idx="1"/>
          </p:nvPr>
        </p:nvSpPr>
        <p:spPr>
          <a:xfrm>
            <a:off x="1451579" y="2015732"/>
            <a:ext cx="9603275" cy="3798214"/>
          </a:xfrm>
        </p:spPr>
        <p:txBody>
          <a:bodyPr>
            <a:normAutofit lnSpcReduction="10000"/>
          </a:bodyPr>
          <a:lstStyle/>
          <a:p>
            <a:r>
              <a:rPr lang="en-US" sz="2600" dirty="0"/>
              <a:t>A capable state with high caliber public sector personnel is needed to make regular forward-looking assessments for effectiveness of plans and policies to address the challenges and to anticipate the changing needs of the economy due to </a:t>
            </a:r>
            <a:r>
              <a:rPr lang="en-US" sz="2600" dirty="0" err="1"/>
              <a:t>globalisation</a:t>
            </a:r>
            <a:r>
              <a:rPr lang="en-US" sz="2600" dirty="0"/>
              <a:t>, economic restructuring, technological and organizational change, and demographic developments. </a:t>
            </a:r>
          </a:p>
          <a:p>
            <a:r>
              <a:rPr lang="en-US" sz="2600" dirty="0" err="1"/>
              <a:t>Utilising</a:t>
            </a:r>
            <a:r>
              <a:rPr lang="en-US" sz="2600" dirty="0"/>
              <a:t> economic models as part and parcel of regular and systematic early warning systems that employ forecasting, scenario development and other approaches is essential for informed policy design and implementation.  However,  this presupposes high caliber public sector personnel. </a:t>
            </a:r>
            <a:endParaRPr lang="en-US" dirty="0"/>
          </a:p>
        </p:txBody>
      </p:sp>
      <p:sp>
        <p:nvSpPr>
          <p:cNvPr id="4" name="TextBox 3">
            <a:extLst>
              <a:ext uri="{FF2B5EF4-FFF2-40B4-BE49-F238E27FC236}">
                <a16:creationId xmlns:a16="http://schemas.microsoft.com/office/drawing/2014/main" id="{3F622D31-4A51-7355-78F3-44CA62AD2801}"/>
              </a:ext>
            </a:extLst>
          </p:cNvPr>
          <p:cNvSpPr txBox="1"/>
          <p:nvPr/>
        </p:nvSpPr>
        <p:spPr>
          <a:xfrm>
            <a:off x="2676525" y="6162675"/>
            <a:ext cx="8119210" cy="523220"/>
          </a:xfrm>
          <a:prstGeom prst="rect">
            <a:avLst/>
          </a:prstGeom>
          <a:noFill/>
        </p:spPr>
        <p:txBody>
          <a:bodyPr wrap="none" rtlCol="0">
            <a:spAutoFit/>
          </a:bodyPr>
          <a:lstStyle/>
          <a:p>
            <a:r>
              <a:rPr lang="en-US" sz="2800" b="1" dirty="0">
                <a:solidFill>
                  <a:schemeClr val="bg1"/>
                </a:solidFill>
              </a:rPr>
              <a:t>The Need for  economic modelling In the State</a:t>
            </a:r>
            <a:endParaRPr lang="en-ZA" sz="2800" dirty="0">
              <a:solidFill>
                <a:schemeClr val="bg1"/>
              </a:solidFill>
            </a:endParaRPr>
          </a:p>
        </p:txBody>
      </p:sp>
    </p:spTree>
    <p:extLst>
      <p:ext uri="{BB962C8B-B14F-4D97-AF65-F5344CB8AC3E}">
        <p14:creationId xmlns:p14="http://schemas.microsoft.com/office/powerpoint/2010/main" val="16307431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ED19A7-467C-4885-BE81-E794FD299E12}"/>
              </a:ext>
            </a:extLst>
          </p:cNvPr>
          <p:cNvSpPr>
            <a:spLocks noGrp="1"/>
          </p:cNvSpPr>
          <p:nvPr>
            <p:ph idx="1"/>
          </p:nvPr>
        </p:nvSpPr>
        <p:spPr/>
        <p:txBody>
          <a:bodyPr>
            <a:normAutofit/>
          </a:bodyPr>
          <a:lstStyle/>
          <a:p>
            <a:r>
              <a:rPr lang="en-US" dirty="0"/>
              <a:t>To support the development of a more capable public sector with innovative tools in their hands, </a:t>
            </a:r>
            <a:r>
              <a:rPr lang="en-US" b="1" dirty="0"/>
              <a:t>Economic Modelling Academy (</a:t>
            </a:r>
            <a:r>
              <a:rPr lang="en-US" sz="2000" b="1" dirty="0">
                <a:effectLst/>
                <a:ea typeface="Calibri" panose="020F0502020204030204" pitchFamily="34" charset="0"/>
                <a:cs typeface="Times New Roman" panose="02020603050405020304" pitchFamily="18" charset="0"/>
              </a:rPr>
              <a:t>EMA</a:t>
            </a:r>
            <a:r>
              <a:rPr lang="en-US" b="1" dirty="0"/>
              <a:t>) </a:t>
            </a:r>
            <a:r>
              <a:rPr lang="en-US" dirty="0"/>
              <a:t>provides capacity building in economic analysis and modelling for current and future government officials, leaders and practitioners in South Africa and beyond.</a:t>
            </a:r>
            <a:endParaRPr lang="en-US" dirty="0">
              <a:solidFill>
                <a:schemeClr val="bg2">
                  <a:lumMod val="75000"/>
                </a:schemeClr>
              </a:solidFill>
            </a:endParaRPr>
          </a:p>
          <a:p>
            <a:r>
              <a:rPr lang="en-US" dirty="0"/>
              <a:t>EMA’s goal is to develop high caliber public sector personnel with the capacity to effectively plan, monitor and evaluate diverse national and sub-national policies using accessible economic models.</a:t>
            </a:r>
          </a:p>
        </p:txBody>
      </p:sp>
      <p:sp>
        <p:nvSpPr>
          <p:cNvPr id="4" name="TextBox 3">
            <a:extLst>
              <a:ext uri="{FF2B5EF4-FFF2-40B4-BE49-F238E27FC236}">
                <a16:creationId xmlns:a16="http://schemas.microsoft.com/office/drawing/2014/main" id="{68E6E3F9-6C01-1A33-C25A-AB14AB78EB6E}"/>
              </a:ext>
            </a:extLst>
          </p:cNvPr>
          <p:cNvSpPr txBox="1"/>
          <p:nvPr/>
        </p:nvSpPr>
        <p:spPr>
          <a:xfrm>
            <a:off x="2676525" y="6162675"/>
            <a:ext cx="8119210" cy="523220"/>
          </a:xfrm>
          <a:prstGeom prst="rect">
            <a:avLst/>
          </a:prstGeom>
          <a:noFill/>
        </p:spPr>
        <p:txBody>
          <a:bodyPr wrap="none" rtlCol="0">
            <a:spAutoFit/>
          </a:bodyPr>
          <a:lstStyle/>
          <a:p>
            <a:r>
              <a:rPr lang="en-US" sz="2800" b="1" dirty="0">
                <a:solidFill>
                  <a:schemeClr val="bg1"/>
                </a:solidFill>
              </a:rPr>
              <a:t>The Need for  economic modelling In the State</a:t>
            </a:r>
            <a:endParaRPr lang="en-ZA" sz="2800" dirty="0">
              <a:solidFill>
                <a:schemeClr val="bg1"/>
              </a:solidFill>
            </a:endParaRPr>
          </a:p>
        </p:txBody>
      </p:sp>
      <p:sp>
        <p:nvSpPr>
          <p:cNvPr id="6" name="Title 5">
            <a:extLst>
              <a:ext uri="{FF2B5EF4-FFF2-40B4-BE49-F238E27FC236}">
                <a16:creationId xmlns:a16="http://schemas.microsoft.com/office/drawing/2014/main" id="{F7120285-3A38-336B-12D8-484AA10A979C}"/>
              </a:ext>
            </a:extLst>
          </p:cNvPr>
          <p:cNvSpPr>
            <a:spLocks noGrp="1"/>
          </p:cNvSpPr>
          <p:nvPr>
            <p:ph type="title"/>
          </p:nvPr>
        </p:nvSpPr>
        <p:spPr/>
        <p:txBody>
          <a:bodyPr/>
          <a:lstStyle/>
          <a:p>
            <a:endParaRPr lang="en-ZA"/>
          </a:p>
        </p:txBody>
      </p:sp>
      <p:sp>
        <p:nvSpPr>
          <p:cNvPr id="7" name="Title 1">
            <a:extLst>
              <a:ext uri="{FF2B5EF4-FFF2-40B4-BE49-F238E27FC236}">
                <a16:creationId xmlns:a16="http://schemas.microsoft.com/office/drawing/2014/main" id="{AAC451CD-2A39-C562-0007-DDDD198C8F3C}"/>
              </a:ext>
            </a:extLst>
          </p:cNvPr>
          <p:cNvSpPr txBox="1">
            <a:spLocks/>
          </p:cNvSpPr>
          <p:nvPr/>
        </p:nvSpPr>
        <p:spPr>
          <a:xfrm>
            <a:off x="66675" y="172105"/>
            <a:ext cx="12125325" cy="104923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de-DE" sz="2400" dirty="0">
                <a:latin typeface="Arial" panose="020B0604020202020204" pitchFamily="34" charset="0"/>
                <a:ea typeface="Times New Roman"/>
                <a:cs typeface="Arial" panose="020B0604020202020204" pitchFamily="34" charset="0"/>
              </a:rPr>
              <a:t>Translate Socially Desirable Goals through a Politically Compelling and Economicallly Feasible Agenda Legally and, Managing Consequences by Holding the Executive to Account</a:t>
            </a:r>
            <a:endParaRPr lang="en-US" sz="2400" b="1" dirty="0"/>
          </a:p>
        </p:txBody>
      </p:sp>
    </p:spTree>
    <p:extLst>
      <p:ext uri="{BB962C8B-B14F-4D97-AF65-F5344CB8AC3E}">
        <p14:creationId xmlns:p14="http://schemas.microsoft.com/office/powerpoint/2010/main" val="2219619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9F8FF-B958-7323-07BC-2C0BAA45CEE4}"/>
              </a:ext>
            </a:extLst>
          </p:cNvPr>
          <p:cNvSpPr>
            <a:spLocks noGrp="1"/>
          </p:cNvSpPr>
          <p:nvPr>
            <p:ph type="ctrTitle"/>
          </p:nvPr>
        </p:nvSpPr>
        <p:spPr/>
        <p:txBody>
          <a:bodyPr/>
          <a:lstStyle/>
          <a:p>
            <a:endParaRPr lang="en-ZA"/>
          </a:p>
        </p:txBody>
      </p:sp>
      <p:sp>
        <p:nvSpPr>
          <p:cNvPr id="3" name="Subtitle 2">
            <a:extLst>
              <a:ext uri="{FF2B5EF4-FFF2-40B4-BE49-F238E27FC236}">
                <a16:creationId xmlns:a16="http://schemas.microsoft.com/office/drawing/2014/main" id="{06F746C6-56BE-9D81-4D60-507A4DF269F4}"/>
              </a:ext>
            </a:extLst>
          </p:cNvPr>
          <p:cNvSpPr>
            <a:spLocks noGrp="1"/>
          </p:cNvSpPr>
          <p:nvPr>
            <p:ph type="subTitle" idx="1"/>
          </p:nvPr>
        </p:nvSpPr>
        <p:spPr/>
        <p:txBody>
          <a:bodyPr/>
          <a:lstStyle/>
          <a:p>
            <a:endParaRPr lang="en-ZA"/>
          </a:p>
        </p:txBody>
      </p:sp>
      <p:pic>
        <p:nvPicPr>
          <p:cNvPr id="5" name="Picture 4">
            <a:extLst>
              <a:ext uri="{FF2B5EF4-FFF2-40B4-BE49-F238E27FC236}">
                <a16:creationId xmlns:a16="http://schemas.microsoft.com/office/drawing/2014/main" id="{8C19617E-AC37-F12B-0D1F-131B44EC1E9D}"/>
              </a:ext>
            </a:extLst>
          </p:cNvPr>
          <p:cNvPicPr>
            <a:picLocks noChangeAspect="1"/>
          </p:cNvPicPr>
          <p:nvPr/>
        </p:nvPicPr>
        <p:blipFill rotWithShape="1">
          <a:blip r:embed="rId2"/>
          <a:srcRect l="13561" t="16072" r="49080" b="34055"/>
          <a:stretch/>
        </p:blipFill>
        <p:spPr bwMode="auto">
          <a:xfrm>
            <a:off x="323850" y="876300"/>
            <a:ext cx="11449050" cy="5715000"/>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6832AE7D-BBFA-068D-879C-92605E9A9402}"/>
              </a:ext>
            </a:extLst>
          </p:cNvPr>
          <p:cNvSpPr txBox="1"/>
          <p:nvPr/>
        </p:nvSpPr>
        <p:spPr>
          <a:xfrm>
            <a:off x="1590675" y="600075"/>
            <a:ext cx="8762655" cy="369332"/>
          </a:xfrm>
          <a:prstGeom prst="rect">
            <a:avLst/>
          </a:prstGeom>
          <a:noFill/>
        </p:spPr>
        <p:txBody>
          <a:bodyPr wrap="none" rtlCol="0">
            <a:spAutoFit/>
          </a:bodyPr>
          <a:lstStyle/>
          <a:p>
            <a:r>
              <a:rPr lang="en-ZA" b="1" dirty="0"/>
              <a:t>MONT FLEUR SCENARIO 1992 by SHELL had a set of policies but these were not quantified</a:t>
            </a:r>
          </a:p>
        </p:txBody>
      </p:sp>
      <p:grpSp>
        <p:nvGrpSpPr>
          <p:cNvPr id="4" name="Group 3">
            <a:extLst>
              <a:ext uri="{FF2B5EF4-FFF2-40B4-BE49-F238E27FC236}">
                <a16:creationId xmlns:a16="http://schemas.microsoft.com/office/drawing/2014/main" id="{E2E229BE-906F-3030-AA59-0C86B31B50C6}"/>
              </a:ext>
            </a:extLst>
          </p:cNvPr>
          <p:cNvGrpSpPr/>
          <p:nvPr/>
        </p:nvGrpSpPr>
        <p:grpSpPr>
          <a:xfrm>
            <a:off x="660630" y="1097154"/>
            <a:ext cx="1420370" cy="1951718"/>
            <a:chOff x="7423151" y="2651124"/>
            <a:chExt cx="2788288" cy="3802211"/>
          </a:xfrm>
          <a:effectLst>
            <a:outerShdw blurRad="127000" dir="13500000" sy="23000" kx="1200000" algn="br" rotWithShape="0">
              <a:prstClr val="black">
                <a:alpha val="15000"/>
              </a:prstClr>
            </a:outerShdw>
          </a:effectLst>
        </p:grpSpPr>
        <p:sp>
          <p:nvSpPr>
            <p:cNvPr id="7" name="Freeform 1004">
              <a:extLst>
                <a:ext uri="{FF2B5EF4-FFF2-40B4-BE49-F238E27FC236}">
                  <a16:creationId xmlns:a16="http://schemas.microsoft.com/office/drawing/2014/main" id="{D8DE1660-B92A-0C1B-DBD9-1CBA01054763}"/>
                </a:ext>
              </a:extLst>
            </p:cNvPr>
            <p:cNvSpPr>
              <a:spLocks/>
            </p:cNvSpPr>
            <p:nvPr/>
          </p:nvSpPr>
          <p:spPr bwMode="auto">
            <a:xfrm>
              <a:off x="7423151" y="2651124"/>
              <a:ext cx="2788288" cy="3802211"/>
            </a:xfrm>
            <a:custGeom>
              <a:avLst/>
              <a:gdLst>
                <a:gd name="T0" fmla="*/ 703 w 1407"/>
                <a:gd name="T1" fmla="*/ 1921 h 1921"/>
                <a:gd name="T2" fmla="*/ 680 w 1407"/>
                <a:gd name="T3" fmla="*/ 1909 h 1921"/>
                <a:gd name="T4" fmla="*/ 630 w 1407"/>
                <a:gd name="T5" fmla="*/ 1879 h 1921"/>
                <a:gd name="T6" fmla="*/ 548 w 1407"/>
                <a:gd name="T7" fmla="*/ 1817 h 1921"/>
                <a:gd name="T8" fmla="*/ 431 w 1407"/>
                <a:gd name="T9" fmla="*/ 1703 h 1921"/>
                <a:gd name="T10" fmla="*/ 315 w 1407"/>
                <a:gd name="T11" fmla="*/ 1562 h 1921"/>
                <a:gd name="T12" fmla="*/ 206 w 1407"/>
                <a:gd name="T13" fmla="*/ 1396 h 1921"/>
                <a:gd name="T14" fmla="*/ 134 w 1407"/>
                <a:gd name="T15" fmla="*/ 1260 h 1921"/>
                <a:gd name="T16" fmla="*/ 93 w 1407"/>
                <a:gd name="T17" fmla="*/ 1164 h 1921"/>
                <a:gd name="T18" fmla="*/ 58 w 1407"/>
                <a:gd name="T19" fmla="*/ 1065 h 1921"/>
                <a:gd name="T20" fmla="*/ 31 w 1407"/>
                <a:gd name="T21" fmla="*/ 964 h 1921"/>
                <a:gd name="T22" fmla="*/ 11 w 1407"/>
                <a:gd name="T23" fmla="*/ 860 h 1921"/>
                <a:gd name="T24" fmla="*/ 1 w 1407"/>
                <a:gd name="T25" fmla="*/ 757 h 1921"/>
                <a:gd name="T26" fmla="*/ 0 w 1407"/>
                <a:gd name="T27" fmla="*/ 704 h 1921"/>
                <a:gd name="T28" fmla="*/ 0 w 1407"/>
                <a:gd name="T29" fmla="*/ 667 h 1921"/>
                <a:gd name="T30" fmla="*/ 7 w 1407"/>
                <a:gd name="T31" fmla="*/ 597 h 1921"/>
                <a:gd name="T32" fmla="*/ 22 w 1407"/>
                <a:gd name="T33" fmla="*/ 529 h 1921"/>
                <a:gd name="T34" fmla="*/ 42 w 1407"/>
                <a:gd name="T35" fmla="*/ 461 h 1921"/>
                <a:gd name="T36" fmla="*/ 68 w 1407"/>
                <a:gd name="T37" fmla="*/ 399 h 1921"/>
                <a:gd name="T38" fmla="*/ 101 w 1407"/>
                <a:gd name="T39" fmla="*/ 339 h 1921"/>
                <a:gd name="T40" fmla="*/ 140 w 1407"/>
                <a:gd name="T41" fmla="*/ 282 h 1921"/>
                <a:gd name="T42" fmla="*/ 182 w 1407"/>
                <a:gd name="T43" fmla="*/ 230 h 1921"/>
                <a:gd name="T44" fmla="*/ 230 w 1407"/>
                <a:gd name="T45" fmla="*/ 183 h 1921"/>
                <a:gd name="T46" fmla="*/ 282 w 1407"/>
                <a:gd name="T47" fmla="*/ 140 h 1921"/>
                <a:gd name="T48" fmla="*/ 338 w 1407"/>
                <a:gd name="T49" fmla="*/ 102 h 1921"/>
                <a:gd name="T50" fmla="*/ 399 w 1407"/>
                <a:gd name="T51" fmla="*/ 70 h 1921"/>
                <a:gd name="T52" fmla="*/ 461 w 1407"/>
                <a:gd name="T53" fmla="*/ 43 h 1921"/>
                <a:gd name="T54" fmla="*/ 527 w 1407"/>
                <a:gd name="T55" fmla="*/ 22 h 1921"/>
                <a:gd name="T56" fmla="*/ 596 w 1407"/>
                <a:gd name="T57" fmla="*/ 8 h 1921"/>
                <a:gd name="T58" fmla="*/ 667 w 1407"/>
                <a:gd name="T59" fmla="*/ 1 h 1921"/>
                <a:gd name="T60" fmla="*/ 703 w 1407"/>
                <a:gd name="T61" fmla="*/ 0 h 1921"/>
                <a:gd name="T62" fmla="*/ 740 w 1407"/>
                <a:gd name="T63" fmla="*/ 1 h 1921"/>
                <a:gd name="T64" fmla="*/ 811 w 1407"/>
                <a:gd name="T65" fmla="*/ 8 h 1921"/>
                <a:gd name="T66" fmla="*/ 880 w 1407"/>
                <a:gd name="T67" fmla="*/ 22 h 1921"/>
                <a:gd name="T68" fmla="*/ 946 w 1407"/>
                <a:gd name="T69" fmla="*/ 43 h 1921"/>
                <a:gd name="T70" fmla="*/ 1009 w 1407"/>
                <a:gd name="T71" fmla="*/ 70 h 1921"/>
                <a:gd name="T72" fmla="*/ 1069 w 1407"/>
                <a:gd name="T73" fmla="*/ 102 h 1921"/>
                <a:gd name="T74" fmla="*/ 1125 w 1407"/>
                <a:gd name="T75" fmla="*/ 140 h 1921"/>
                <a:gd name="T76" fmla="*/ 1177 w 1407"/>
                <a:gd name="T77" fmla="*/ 183 h 1921"/>
                <a:gd name="T78" fmla="*/ 1225 w 1407"/>
                <a:gd name="T79" fmla="*/ 230 h 1921"/>
                <a:gd name="T80" fmla="*/ 1267 w 1407"/>
                <a:gd name="T81" fmla="*/ 282 h 1921"/>
                <a:gd name="T82" fmla="*/ 1306 w 1407"/>
                <a:gd name="T83" fmla="*/ 339 h 1921"/>
                <a:gd name="T84" fmla="*/ 1339 w 1407"/>
                <a:gd name="T85" fmla="*/ 399 h 1921"/>
                <a:gd name="T86" fmla="*/ 1365 w 1407"/>
                <a:gd name="T87" fmla="*/ 461 h 1921"/>
                <a:gd name="T88" fmla="*/ 1385 w 1407"/>
                <a:gd name="T89" fmla="*/ 529 h 1921"/>
                <a:gd name="T90" fmla="*/ 1400 w 1407"/>
                <a:gd name="T91" fmla="*/ 597 h 1921"/>
                <a:gd name="T92" fmla="*/ 1407 w 1407"/>
                <a:gd name="T93" fmla="*/ 667 h 1921"/>
                <a:gd name="T94" fmla="*/ 1407 w 1407"/>
                <a:gd name="T95" fmla="*/ 704 h 1921"/>
                <a:gd name="T96" fmla="*/ 1407 w 1407"/>
                <a:gd name="T97" fmla="*/ 757 h 1921"/>
                <a:gd name="T98" fmla="*/ 1397 w 1407"/>
                <a:gd name="T99" fmla="*/ 860 h 1921"/>
                <a:gd name="T100" fmla="*/ 1378 w 1407"/>
                <a:gd name="T101" fmla="*/ 964 h 1921"/>
                <a:gd name="T102" fmla="*/ 1349 w 1407"/>
                <a:gd name="T103" fmla="*/ 1065 h 1921"/>
                <a:gd name="T104" fmla="*/ 1314 w 1407"/>
                <a:gd name="T105" fmla="*/ 1164 h 1921"/>
                <a:gd name="T106" fmla="*/ 1273 w 1407"/>
                <a:gd name="T107" fmla="*/ 1260 h 1921"/>
                <a:gd name="T108" fmla="*/ 1201 w 1407"/>
                <a:gd name="T109" fmla="*/ 1396 h 1921"/>
                <a:gd name="T110" fmla="*/ 1092 w 1407"/>
                <a:gd name="T111" fmla="*/ 1562 h 1921"/>
                <a:gd name="T112" fmla="*/ 976 w 1407"/>
                <a:gd name="T113" fmla="*/ 1703 h 1921"/>
                <a:gd name="T114" fmla="*/ 859 w 1407"/>
                <a:gd name="T115" fmla="*/ 1817 h 1921"/>
                <a:gd name="T116" fmla="*/ 777 w 1407"/>
                <a:gd name="T117" fmla="*/ 1879 h 1921"/>
                <a:gd name="T118" fmla="*/ 727 w 1407"/>
                <a:gd name="T119" fmla="*/ 1909 h 1921"/>
                <a:gd name="T120" fmla="*/ 703 w 1407"/>
                <a:gd name="T121" fmla="*/ 1921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07" h="1921">
                  <a:moveTo>
                    <a:pt x="703" y="1921"/>
                  </a:moveTo>
                  <a:lnTo>
                    <a:pt x="680" y="1909"/>
                  </a:lnTo>
                  <a:lnTo>
                    <a:pt x="630" y="1879"/>
                  </a:lnTo>
                  <a:lnTo>
                    <a:pt x="548" y="1817"/>
                  </a:lnTo>
                  <a:lnTo>
                    <a:pt x="431" y="1703"/>
                  </a:lnTo>
                  <a:lnTo>
                    <a:pt x="315" y="1562"/>
                  </a:lnTo>
                  <a:lnTo>
                    <a:pt x="206" y="1396"/>
                  </a:lnTo>
                  <a:lnTo>
                    <a:pt x="134" y="1260"/>
                  </a:lnTo>
                  <a:lnTo>
                    <a:pt x="93" y="1164"/>
                  </a:lnTo>
                  <a:lnTo>
                    <a:pt x="58" y="1065"/>
                  </a:lnTo>
                  <a:lnTo>
                    <a:pt x="31" y="964"/>
                  </a:lnTo>
                  <a:lnTo>
                    <a:pt x="11" y="860"/>
                  </a:lnTo>
                  <a:lnTo>
                    <a:pt x="1" y="757"/>
                  </a:lnTo>
                  <a:lnTo>
                    <a:pt x="0" y="704"/>
                  </a:lnTo>
                  <a:lnTo>
                    <a:pt x="0" y="667"/>
                  </a:lnTo>
                  <a:lnTo>
                    <a:pt x="7" y="597"/>
                  </a:lnTo>
                  <a:lnTo>
                    <a:pt x="22" y="529"/>
                  </a:lnTo>
                  <a:lnTo>
                    <a:pt x="42" y="461"/>
                  </a:lnTo>
                  <a:lnTo>
                    <a:pt x="68" y="399"/>
                  </a:lnTo>
                  <a:lnTo>
                    <a:pt x="101" y="339"/>
                  </a:lnTo>
                  <a:lnTo>
                    <a:pt x="140" y="282"/>
                  </a:lnTo>
                  <a:lnTo>
                    <a:pt x="182" y="230"/>
                  </a:lnTo>
                  <a:lnTo>
                    <a:pt x="230" y="183"/>
                  </a:lnTo>
                  <a:lnTo>
                    <a:pt x="282" y="140"/>
                  </a:lnTo>
                  <a:lnTo>
                    <a:pt x="338" y="102"/>
                  </a:lnTo>
                  <a:lnTo>
                    <a:pt x="399" y="70"/>
                  </a:lnTo>
                  <a:lnTo>
                    <a:pt x="461" y="43"/>
                  </a:lnTo>
                  <a:lnTo>
                    <a:pt x="527" y="22"/>
                  </a:lnTo>
                  <a:lnTo>
                    <a:pt x="596" y="8"/>
                  </a:lnTo>
                  <a:lnTo>
                    <a:pt x="667" y="1"/>
                  </a:lnTo>
                  <a:lnTo>
                    <a:pt x="703" y="0"/>
                  </a:lnTo>
                  <a:lnTo>
                    <a:pt x="740" y="1"/>
                  </a:lnTo>
                  <a:lnTo>
                    <a:pt x="811" y="8"/>
                  </a:lnTo>
                  <a:lnTo>
                    <a:pt x="880" y="22"/>
                  </a:lnTo>
                  <a:lnTo>
                    <a:pt x="946" y="43"/>
                  </a:lnTo>
                  <a:lnTo>
                    <a:pt x="1009" y="70"/>
                  </a:lnTo>
                  <a:lnTo>
                    <a:pt x="1069" y="102"/>
                  </a:lnTo>
                  <a:lnTo>
                    <a:pt x="1125" y="140"/>
                  </a:lnTo>
                  <a:lnTo>
                    <a:pt x="1177" y="183"/>
                  </a:lnTo>
                  <a:lnTo>
                    <a:pt x="1225" y="230"/>
                  </a:lnTo>
                  <a:lnTo>
                    <a:pt x="1267" y="282"/>
                  </a:lnTo>
                  <a:lnTo>
                    <a:pt x="1306" y="339"/>
                  </a:lnTo>
                  <a:lnTo>
                    <a:pt x="1339" y="399"/>
                  </a:lnTo>
                  <a:lnTo>
                    <a:pt x="1365" y="461"/>
                  </a:lnTo>
                  <a:lnTo>
                    <a:pt x="1385" y="529"/>
                  </a:lnTo>
                  <a:lnTo>
                    <a:pt x="1400" y="597"/>
                  </a:lnTo>
                  <a:lnTo>
                    <a:pt x="1407" y="667"/>
                  </a:lnTo>
                  <a:lnTo>
                    <a:pt x="1407" y="704"/>
                  </a:lnTo>
                  <a:lnTo>
                    <a:pt x="1407" y="757"/>
                  </a:lnTo>
                  <a:lnTo>
                    <a:pt x="1397" y="860"/>
                  </a:lnTo>
                  <a:lnTo>
                    <a:pt x="1378" y="964"/>
                  </a:lnTo>
                  <a:lnTo>
                    <a:pt x="1349" y="1065"/>
                  </a:lnTo>
                  <a:lnTo>
                    <a:pt x="1314" y="1164"/>
                  </a:lnTo>
                  <a:lnTo>
                    <a:pt x="1273" y="1260"/>
                  </a:lnTo>
                  <a:lnTo>
                    <a:pt x="1201" y="1396"/>
                  </a:lnTo>
                  <a:lnTo>
                    <a:pt x="1092" y="1562"/>
                  </a:lnTo>
                  <a:lnTo>
                    <a:pt x="976" y="1703"/>
                  </a:lnTo>
                  <a:lnTo>
                    <a:pt x="859" y="1817"/>
                  </a:lnTo>
                  <a:lnTo>
                    <a:pt x="777" y="1879"/>
                  </a:lnTo>
                  <a:lnTo>
                    <a:pt x="727" y="1909"/>
                  </a:lnTo>
                  <a:lnTo>
                    <a:pt x="703" y="1921"/>
                  </a:lnTo>
                  <a:close/>
                </a:path>
              </a:pathLst>
            </a:custGeom>
            <a:solidFill>
              <a:srgbClr val="E84C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 name="Freeform 1005">
              <a:extLst>
                <a:ext uri="{FF2B5EF4-FFF2-40B4-BE49-F238E27FC236}">
                  <a16:creationId xmlns:a16="http://schemas.microsoft.com/office/drawing/2014/main" id="{C16977CC-8E24-FEA1-87F8-CC57F68A80EC}"/>
                </a:ext>
              </a:extLst>
            </p:cNvPr>
            <p:cNvSpPr>
              <a:spLocks/>
            </p:cNvSpPr>
            <p:nvPr/>
          </p:nvSpPr>
          <p:spPr bwMode="auto">
            <a:xfrm>
              <a:off x="8817295" y="2651124"/>
              <a:ext cx="1394144" cy="3802211"/>
            </a:xfrm>
            <a:custGeom>
              <a:avLst/>
              <a:gdLst>
                <a:gd name="T0" fmla="*/ 0 w 704"/>
                <a:gd name="T1" fmla="*/ 0 h 1921"/>
                <a:gd name="T2" fmla="*/ 37 w 704"/>
                <a:gd name="T3" fmla="*/ 1 h 1921"/>
                <a:gd name="T4" fmla="*/ 108 w 704"/>
                <a:gd name="T5" fmla="*/ 8 h 1921"/>
                <a:gd name="T6" fmla="*/ 177 w 704"/>
                <a:gd name="T7" fmla="*/ 22 h 1921"/>
                <a:gd name="T8" fmla="*/ 243 w 704"/>
                <a:gd name="T9" fmla="*/ 43 h 1921"/>
                <a:gd name="T10" fmla="*/ 306 w 704"/>
                <a:gd name="T11" fmla="*/ 70 h 1921"/>
                <a:gd name="T12" fmla="*/ 366 w 704"/>
                <a:gd name="T13" fmla="*/ 102 h 1921"/>
                <a:gd name="T14" fmla="*/ 422 w 704"/>
                <a:gd name="T15" fmla="*/ 140 h 1921"/>
                <a:gd name="T16" fmla="*/ 474 w 704"/>
                <a:gd name="T17" fmla="*/ 183 h 1921"/>
                <a:gd name="T18" fmla="*/ 522 w 704"/>
                <a:gd name="T19" fmla="*/ 230 h 1921"/>
                <a:gd name="T20" fmla="*/ 564 w 704"/>
                <a:gd name="T21" fmla="*/ 282 h 1921"/>
                <a:gd name="T22" fmla="*/ 603 w 704"/>
                <a:gd name="T23" fmla="*/ 339 h 1921"/>
                <a:gd name="T24" fmla="*/ 636 w 704"/>
                <a:gd name="T25" fmla="*/ 399 h 1921"/>
                <a:gd name="T26" fmla="*/ 662 w 704"/>
                <a:gd name="T27" fmla="*/ 461 h 1921"/>
                <a:gd name="T28" fmla="*/ 682 w 704"/>
                <a:gd name="T29" fmla="*/ 529 h 1921"/>
                <a:gd name="T30" fmla="*/ 697 w 704"/>
                <a:gd name="T31" fmla="*/ 597 h 1921"/>
                <a:gd name="T32" fmla="*/ 704 w 704"/>
                <a:gd name="T33" fmla="*/ 667 h 1921"/>
                <a:gd name="T34" fmla="*/ 704 w 704"/>
                <a:gd name="T35" fmla="*/ 704 h 1921"/>
                <a:gd name="T36" fmla="*/ 704 w 704"/>
                <a:gd name="T37" fmla="*/ 757 h 1921"/>
                <a:gd name="T38" fmla="*/ 694 w 704"/>
                <a:gd name="T39" fmla="*/ 860 h 1921"/>
                <a:gd name="T40" fmla="*/ 675 w 704"/>
                <a:gd name="T41" fmla="*/ 964 h 1921"/>
                <a:gd name="T42" fmla="*/ 646 w 704"/>
                <a:gd name="T43" fmla="*/ 1065 h 1921"/>
                <a:gd name="T44" fmla="*/ 611 w 704"/>
                <a:gd name="T45" fmla="*/ 1164 h 1921"/>
                <a:gd name="T46" fmla="*/ 570 w 704"/>
                <a:gd name="T47" fmla="*/ 1260 h 1921"/>
                <a:gd name="T48" fmla="*/ 498 w 704"/>
                <a:gd name="T49" fmla="*/ 1396 h 1921"/>
                <a:gd name="T50" fmla="*/ 389 w 704"/>
                <a:gd name="T51" fmla="*/ 1562 h 1921"/>
                <a:gd name="T52" fmla="*/ 273 w 704"/>
                <a:gd name="T53" fmla="*/ 1703 h 1921"/>
                <a:gd name="T54" fmla="*/ 156 w 704"/>
                <a:gd name="T55" fmla="*/ 1817 h 1921"/>
                <a:gd name="T56" fmla="*/ 74 w 704"/>
                <a:gd name="T57" fmla="*/ 1879 h 1921"/>
                <a:gd name="T58" fmla="*/ 24 w 704"/>
                <a:gd name="T59" fmla="*/ 1909 h 1921"/>
                <a:gd name="T60" fmla="*/ 0 w 704"/>
                <a:gd name="T61" fmla="*/ 1921 h 1921"/>
                <a:gd name="T62" fmla="*/ 0 w 704"/>
                <a:gd name="T63" fmla="*/ 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4" h="1921">
                  <a:moveTo>
                    <a:pt x="0" y="0"/>
                  </a:moveTo>
                  <a:lnTo>
                    <a:pt x="37" y="1"/>
                  </a:lnTo>
                  <a:lnTo>
                    <a:pt x="108" y="8"/>
                  </a:lnTo>
                  <a:lnTo>
                    <a:pt x="177" y="22"/>
                  </a:lnTo>
                  <a:lnTo>
                    <a:pt x="243" y="43"/>
                  </a:lnTo>
                  <a:lnTo>
                    <a:pt x="306" y="70"/>
                  </a:lnTo>
                  <a:lnTo>
                    <a:pt x="366" y="102"/>
                  </a:lnTo>
                  <a:lnTo>
                    <a:pt x="422" y="140"/>
                  </a:lnTo>
                  <a:lnTo>
                    <a:pt x="474" y="183"/>
                  </a:lnTo>
                  <a:lnTo>
                    <a:pt x="522" y="230"/>
                  </a:lnTo>
                  <a:lnTo>
                    <a:pt x="564" y="282"/>
                  </a:lnTo>
                  <a:lnTo>
                    <a:pt x="603" y="339"/>
                  </a:lnTo>
                  <a:lnTo>
                    <a:pt x="636" y="399"/>
                  </a:lnTo>
                  <a:lnTo>
                    <a:pt x="662" y="461"/>
                  </a:lnTo>
                  <a:lnTo>
                    <a:pt x="682" y="529"/>
                  </a:lnTo>
                  <a:lnTo>
                    <a:pt x="697" y="597"/>
                  </a:lnTo>
                  <a:lnTo>
                    <a:pt x="704" y="667"/>
                  </a:lnTo>
                  <a:lnTo>
                    <a:pt x="704" y="704"/>
                  </a:lnTo>
                  <a:lnTo>
                    <a:pt x="704" y="757"/>
                  </a:lnTo>
                  <a:lnTo>
                    <a:pt x="694" y="860"/>
                  </a:lnTo>
                  <a:lnTo>
                    <a:pt x="675" y="964"/>
                  </a:lnTo>
                  <a:lnTo>
                    <a:pt x="646" y="1065"/>
                  </a:lnTo>
                  <a:lnTo>
                    <a:pt x="611" y="1164"/>
                  </a:lnTo>
                  <a:lnTo>
                    <a:pt x="570" y="1260"/>
                  </a:lnTo>
                  <a:lnTo>
                    <a:pt x="498" y="1396"/>
                  </a:lnTo>
                  <a:lnTo>
                    <a:pt x="389" y="1562"/>
                  </a:lnTo>
                  <a:lnTo>
                    <a:pt x="273" y="1703"/>
                  </a:lnTo>
                  <a:lnTo>
                    <a:pt x="156" y="1817"/>
                  </a:lnTo>
                  <a:lnTo>
                    <a:pt x="74" y="1879"/>
                  </a:lnTo>
                  <a:lnTo>
                    <a:pt x="24" y="1909"/>
                  </a:lnTo>
                  <a:lnTo>
                    <a:pt x="0" y="1921"/>
                  </a:lnTo>
                  <a:lnTo>
                    <a:pt x="0" y="0"/>
                  </a:lnTo>
                  <a:close/>
                </a:path>
              </a:pathLst>
            </a:custGeom>
            <a:solidFill>
              <a:schemeClr val="bg1">
                <a:alpha val="30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9" name="Freeform 1006">
              <a:extLst>
                <a:ext uri="{FF2B5EF4-FFF2-40B4-BE49-F238E27FC236}">
                  <a16:creationId xmlns:a16="http://schemas.microsoft.com/office/drawing/2014/main" id="{5ED0CECD-3019-5635-94B8-B7E14C68870D}"/>
                </a:ext>
              </a:extLst>
            </p:cNvPr>
            <p:cNvSpPr>
              <a:spLocks/>
            </p:cNvSpPr>
            <p:nvPr/>
          </p:nvSpPr>
          <p:spPr bwMode="auto">
            <a:xfrm>
              <a:off x="7668708" y="2904605"/>
              <a:ext cx="2289250" cy="22892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34290" rIns="0" bIns="34290" numCol="1" anchor="ctr" anchorCtr="0" compatLnSpc="1">
              <a:prstTxWarp prst="textNoShape">
                <a:avLst/>
              </a:prstTxWarp>
            </a:bodyPr>
            <a:lstStyle/>
            <a:p>
              <a:pPr lvl="0" algn="ctr"/>
              <a:r>
                <a:rPr lang="en-US" sz="1200" b="1" dirty="0">
                  <a:solidFill>
                    <a:srgbClr val="E84C3D"/>
                  </a:solidFill>
                  <a:latin typeface="Open Sans" panose="020B0606030504020204" pitchFamily="34" charset="0"/>
                  <a:ea typeface="Open Sans" panose="020B0606030504020204" pitchFamily="34" charset="0"/>
                  <a:cs typeface="Open Sans" panose="020B0606030504020204" pitchFamily="34" charset="0"/>
                </a:rPr>
                <a:t>GEAR</a:t>
              </a:r>
            </a:p>
          </p:txBody>
        </p:sp>
      </p:grpSp>
      <p:sp>
        <p:nvSpPr>
          <p:cNvPr id="11" name="TextBox 10">
            <a:extLst>
              <a:ext uri="{FF2B5EF4-FFF2-40B4-BE49-F238E27FC236}">
                <a16:creationId xmlns:a16="http://schemas.microsoft.com/office/drawing/2014/main" id="{C7BA7E89-D87E-4C6A-D339-0BAC426F90ED}"/>
              </a:ext>
            </a:extLst>
          </p:cNvPr>
          <p:cNvSpPr txBox="1"/>
          <p:nvPr/>
        </p:nvSpPr>
        <p:spPr>
          <a:xfrm>
            <a:off x="4998773" y="200432"/>
            <a:ext cx="2396490" cy="646331"/>
          </a:xfrm>
          <a:prstGeom prst="rect">
            <a:avLst/>
          </a:prstGeom>
          <a:noFill/>
        </p:spPr>
        <p:txBody>
          <a:bodyPr wrap="none" rtlCol="0">
            <a:spAutoFit/>
          </a:bodyPr>
          <a:lstStyle/>
          <a:p>
            <a:r>
              <a:rPr lang="en-US" sz="1800" dirty="0"/>
              <a:t>Scenarios unintentional</a:t>
            </a:r>
          </a:p>
          <a:p>
            <a:endParaRPr lang="en-ZA" dirty="0"/>
          </a:p>
        </p:txBody>
      </p:sp>
    </p:spTree>
    <p:extLst>
      <p:ext uri="{BB962C8B-B14F-4D97-AF65-F5344CB8AC3E}">
        <p14:creationId xmlns:p14="http://schemas.microsoft.com/office/powerpoint/2010/main" val="35346365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9721-411A-4721-8D40-78C50A5598C2}"/>
              </a:ext>
            </a:extLst>
          </p:cNvPr>
          <p:cNvSpPr>
            <a:spLocks noGrp="1"/>
          </p:cNvSpPr>
          <p:nvPr>
            <p:ph type="title"/>
          </p:nvPr>
        </p:nvSpPr>
        <p:spPr>
          <a:xfrm>
            <a:off x="1449217" y="804889"/>
            <a:ext cx="9605635" cy="1059305"/>
          </a:xfrm>
        </p:spPr>
        <p:txBody>
          <a:bodyPr>
            <a:normAutofit fontScale="90000"/>
          </a:bodyPr>
          <a:lstStyle/>
          <a:p>
            <a:r>
              <a:rPr lang="en-US" b="1" dirty="0"/>
              <a:t>EMA’s initial six certificate </a:t>
            </a:r>
            <a:r>
              <a:rPr lang="en-US" b="1" dirty="0" err="1"/>
              <a:t>programmes</a:t>
            </a:r>
            <a:br>
              <a:rPr lang="en-US" b="1" dirty="0"/>
            </a:br>
            <a:br>
              <a:rPr lang="en-US" b="1" dirty="0"/>
            </a:br>
            <a:endParaRPr lang="en-US" sz="2000" b="1" dirty="0"/>
          </a:p>
        </p:txBody>
      </p:sp>
      <p:sp>
        <p:nvSpPr>
          <p:cNvPr id="3" name="Content Placeholder 2">
            <a:extLst>
              <a:ext uri="{FF2B5EF4-FFF2-40B4-BE49-F238E27FC236}">
                <a16:creationId xmlns:a16="http://schemas.microsoft.com/office/drawing/2014/main" id="{6E3D8076-2CA5-40E8-BEF0-C49A0F6069AA}"/>
              </a:ext>
            </a:extLst>
          </p:cNvPr>
          <p:cNvSpPr>
            <a:spLocks noGrp="1"/>
          </p:cNvSpPr>
          <p:nvPr>
            <p:ph sz="half" idx="1"/>
          </p:nvPr>
        </p:nvSpPr>
        <p:spPr>
          <a:xfrm>
            <a:off x="1449217" y="2116373"/>
            <a:ext cx="8851733" cy="3781851"/>
          </a:xfrm>
        </p:spPr>
        <p:txBody>
          <a:bodyPr>
            <a:normAutofit/>
          </a:bodyPr>
          <a:lstStyle/>
          <a:p>
            <a:pPr marL="457200" lvl="0" indent="-457200">
              <a:buFont typeface="+mj-lt"/>
              <a:buAutoNum type="arabicPeriod"/>
            </a:pPr>
            <a:r>
              <a:rPr lang="en-US" dirty="0"/>
              <a:t>Certificate in Multi-Sector Macroeconomic Modelling</a:t>
            </a:r>
          </a:p>
          <a:p>
            <a:pPr marL="457200" indent="-457200">
              <a:buFont typeface="+mj-lt"/>
              <a:buAutoNum type="arabicPeriod"/>
            </a:pPr>
            <a:r>
              <a:rPr lang="en-US" dirty="0"/>
              <a:t>Certificate in Modelling Provincial-District-Municipal Economies</a:t>
            </a:r>
          </a:p>
          <a:p>
            <a:pPr marL="457200" lvl="0" indent="-457200">
              <a:buFont typeface="+mj-lt"/>
              <a:buAutoNum type="arabicPeriod"/>
            </a:pPr>
            <a:r>
              <a:rPr lang="en-US" dirty="0"/>
              <a:t>Certificate in Poverty-Inequality Modelling</a:t>
            </a:r>
          </a:p>
          <a:p>
            <a:pPr marL="457200" lvl="0" indent="-457200">
              <a:buFont typeface="+mj-lt"/>
              <a:buAutoNum type="arabicPeriod"/>
            </a:pPr>
            <a:r>
              <a:rPr lang="en-US" dirty="0"/>
              <a:t>Certificate in Modelling Social Protection</a:t>
            </a:r>
          </a:p>
          <a:p>
            <a:pPr marL="457200" lvl="0" indent="-457200">
              <a:buFont typeface="+mj-lt"/>
              <a:buAutoNum type="arabicPeriod"/>
            </a:pPr>
            <a:r>
              <a:rPr lang="en-US" dirty="0"/>
              <a:t>Certificate in Skills Demand and Supply Modelling</a:t>
            </a:r>
          </a:p>
          <a:p>
            <a:pPr marL="457200" lvl="0" indent="-457200">
              <a:buFont typeface="+mj-lt"/>
              <a:buAutoNum type="arabicPeriod"/>
            </a:pPr>
            <a:r>
              <a:rPr lang="en-US" dirty="0"/>
              <a:t>Certificate in Green Economy Modelling</a:t>
            </a:r>
          </a:p>
        </p:txBody>
      </p:sp>
    </p:spTree>
    <p:extLst>
      <p:ext uri="{BB962C8B-B14F-4D97-AF65-F5344CB8AC3E}">
        <p14:creationId xmlns:p14="http://schemas.microsoft.com/office/powerpoint/2010/main" val="22225482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533CA-AB37-4913-81D0-CF2ADDBF6383}"/>
              </a:ext>
            </a:extLst>
          </p:cNvPr>
          <p:cNvSpPr>
            <a:spLocks noGrp="1"/>
          </p:cNvSpPr>
          <p:nvPr>
            <p:ph type="ctrTitle"/>
          </p:nvPr>
        </p:nvSpPr>
        <p:spPr>
          <a:xfrm>
            <a:off x="-488876" y="4470400"/>
            <a:ext cx="11878236" cy="2387600"/>
          </a:xfrm>
        </p:spPr>
        <p:txBody>
          <a:bodyPr>
            <a:noAutofit/>
          </a:bodyPr>
          <a:lstStyle/>
          <a:p>
            <a:pPr marL="849630" marR="849630" indent="152400" algn="l">
              <a:lnSpc>
                <a:spcPts val="2400"/>
              </a:lnSpc>
              <a:spcAft>
                <a:spcPts val="800"/>
              </a:spcAft>
            </a:pPr>
            <a:r>
              <a:rPr lang="en-ZA" sz="1800" dirty="0">
                <a:solidFill>
                  <a:srgbClr val="000000"/>
                </a:solidFill>
                <a:latin typeface="Georgia" panose="02040502050405020303" pitchFamily="18" charset="0"/>
                <a:ea typeface="Times New Roman" panose="02020603050405020304" pitchFamily="18" charset="0"/>
                <a:cs typeface="Times New Roman" panose="02020603050405020304" pitchFamily="18" charset="0"/>
              </a:rPr>
              <a:t>T</a:t>
            </a:r>
            <a:r>
              <a:rPr lang="en-ZA"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he first is communist conceit; the second—illiteracy, and the third—bribery.</a:t>
            </a:r>
            <a:br>
              <a:rPr lang="en-ZA" sz="1800" dirty="0">
                <a:effectLst/>
                <a:latin typeface="Calibri" panose="020F0502020204030204" pitchFamily="34" charset="0"/>
                <a:ea typeface="Calibri" panose="020F0502020204030204" pitchFamily="34" charset="0"/>
                <a:cs typeface="Times New Roman" panose="02020603050405020304" pitchFamily="18" charset="0"/>
              </a:rPr>
            </a:br>
            <a:r>
              <a:rPr lang="en-ZA" sz="1800" b="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The First Enemy—Communist Conceit</a:t>
            </a:r>
            <a:br>
              <a:rPr lang="en-ZA" sz="1800" dirty="0">
                <a:effectLst/>
                <a:latin typeface="Calibri" panose="020F0502020204030204" pitchFamily="34" charset="0"/>
                <a:ea typeface="Calibri" panose="020F0502020204030204" pitchFamily="34" charset="0"/>
                <a:cs typeface="Times New Roman" panose="02020603050405020304" pitchFamily="18" charset="0"/>
              </a:rPr>
            </a:br>
            <a:r>
              <a:rPr lang="en-ZA"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A member of the Communist Party, who has not yet been combed out, and who imagines he can solve all his problems by issuing communist decrees, is guilty of communist conceit. Because he is still a member of the ruling party and is employed in some government office, he imagines this entitles him to talk about the results of political education. </a:t>
            </a:r>
            <a:br>
              <a:rPr lang="en-ZA" sz="1800" dirty="0">
                <a:effectLst/>
                <a:latin typeface="Calibri" panose="020F0502020204030204" pitchFamily="34" charset="0"/>
                <a:ea typeface="Calibri" panose="020F0502020204030204" pitchFamily="34" charset="0"/>
                <a:cs typeface="Times New Roman" panose="02020603050405020304" pitchFamily="18" charset="0"/>
              </a:rPr>
            </a:br>
            <a:r>
              <a:rPr lang="en-ZA" sz="1800" b="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The Second Enemy—Illiteracy</a:t>
            </a:r>
            <a:br>
              <a:rPr lang="en-ZA" sz="1800" dirty="0">
                <a:effectLst/>
                <a:latin typeface="Calibri" panose="020F0502020204030204" pitchFamily="34" charset="0"/>
                <a:ea typeface="Calibri" panose="020F0502020204030204" pitchFamily="34" charset="0"/>
                <a:cs typeface="Times New Roman" panose="02020603050405020304" pitchFamily="18" charset="0"/>
              </a:rPr>
            </a:br>
            <a:r>
              <a:rPr lang="en-ZA"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So long as there is such a thing as illiteracy in our country it is too much to talk about political education. This is not a political problem; it is a condition without which it is useless talking about politics. An illiterate person stands outside politics, he must first learn his ABC. Without that there can be no politics; without that there are rumours, gossip, fairy-tales and prejudices, but not politics.</a:t>
            </a:r>
            <a:br>
              <a:rPr lang="en-ZA" sz="1800" dirty="0">
                <a:effectLst/>
                <a:latin typeface="Calibri" panose="020F0502020204030204" pitchFamily="34" charset="0"/>
                <a:ea typeface="Calibri" panose="020F0502020204030204" pitchFamily="34" charset="0"/>
                <a:cs typeface="Times New Roman" panose="02020603050405020304" pitchFamily="18" charset="0"/>
              </a:rPr>
            </a:br>
            <a:r>
              <a:rPr lang="en-ZA" sz="1800" b="1"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The Third Enemy—Bribery</a:t>
            </a:r>
            <a:br>
              <a:rPr lang="en-ZA" sz="1800" dirty="0">
                <a:effectLst/>
                <a:latin typeface="Calibri" panose="020F0502020204030204" pitchFamily="34" charset="0"/>
                <a:ea typeface="Calibri" panose="020F0502020204030204" pitchFamily="34" charset="0"/>
                <a:cs typeface="Times New Roman" panose="02020603050405020304" pitchFamily="18" charset="0"/>
              </a:rPr>
            </a:br>
            <a:r>
              <a:rPr lang="en-ZA" sz="18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Here we have not even an approach to politics; here it is impossible to pursue politics, because all measures are left hanging in the air and produce absolutely no results. A law applied in conditions which permit of widespread bribery can only make things worse. Under such conditions no politics whatever can be pursued; the fundamental condition for engaging in politics is lacking. To be able to outline our political tasks to the people, to be able to say to the masses what things we must strive for (and this is what we should be doing!), we must understand that a higher cultural level of the masses is what is required. </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itle 11">
            <a:extLst>
              <a:ext uri="{FF2B5EF4-FFF2-40B4-BE49-F238E27FC236}">
                <a16:creationId xmlns:a16="http://schemas.microsoft.com/office/drawing/2014/main" id="{D45BF517-851E-43CB-A16E-7348103E151D}"/>
              </a:ext>
            </a:extLst>
          </p:cNvPr>
          <p:cNvSpPr txBox="1">
            <a:spLocks/>
          </p:cNvSpPr>
          <p:nvPr/>
        </p:nvSpPr>
        <p:spPr>
          <a:xfrm>
            <a:off x="729600" y="152400"/>
            <a:ext cx="10659760" cy="480131"/>
          </a:xfrm>
          <a:prstGeom prst="rect">
            <a:avLst/>
          </a:prstGeom>
          <a:noFill/>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GB" sz="2800" b="1" dirty="0">
                <a:solidFill>
                  <a:srgbClr val="FF0000"/>
                </a:solidFill>
                <a:latin typeface="Open Sans" panose="020B0606030504020204" pitchFamily="34" charset="0"/>
              </a:rPr>
              <a:t>In 1920 Lenin to the Russians could be saying this about us</a:t>
            </a:r>
          </a:p>
        </p:txBody>
      </p:sp>
    </p:spTree>
    <p:extLst>
      <p:ext uri="{BB962C8B-B14F-4D97-AF65-F5344CB8AC3E}">
        <p14:creationId xmlns:p14="http://schemas.microsoft.com/office/powerpoint/2010/main" val="4074580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99110-15C3-00AE-B1DF-CD7849FB69CF}"/>
              </a:ext>
            </a:extLst>
          </p:cNvPr>
          <p:cNvSpPr>
            <a:spLocks noGrp="1"/>
          </p:cNvSpPr>
          <p:nvPr>
            <p:ph type="ctrTitle"/>
          </p:nvPr>
        </p:nvSpPr>
        <p:spPr/>
        <p:txBody>
          <a:bodyPr/>
          <a:lstStyle/>
          <a:p>
            <a:endParaRPr lang="en-ZA"/>
          </a:p>
        </p:txBody>
      </p:sp>
      <p:sp>
        <p:nvSpPr>
          <p:cNvPr id="3" name="Subtitle 2">
            <a:extLst>
              <a:ext uri="{FF2B5EF4-FFF2-40B4-BE49-F238E27FC236}">
                <a16:creationId xmlns:a16="http://schemas.microsoft.com/office/drawing/2014/main" id="{7EBBE4F7-58C6-DFA3-C6FD-FECF4D304164}"/>
              </a:ext>
            </a:extLst>
          </p:cNvPr>
          <p:cNvSpPr>
            <a:spLocks noGrp="1"/>
          </p:cNvSpPr>
          <p:nvPr>
            <p:ph type="subTitle" idx="1"/>
          </p:nvPr>
        </p:nvSpPr>
        <p:spPr/>
        <p:txBody>
          <a:bodyPr/>
          <a:lstStyle/>
          <a:p>
            <a:endParaRPr lang="en-ZA"/>
          </a:p>
        </p:txBody>
      </p:sp>
      <p:pic>
        <p:nvPicPr>
          <p:cNvPr id="4" name="Picture 3" descr="Timeline&#10;&#10;Description automatically generated">
            <a:extLst>
              <a:ext uri="{FF2B5EF4-FFF2-40B4-BE49-F238E27FC236}">
                <a16:creationId xmlns:a16="http://schemas.microsoft.com/office/drawing/2014/main" id="{F65B7BC8-E2B7-24C4-6799-EB7B4094EB35}"/>
              </a:ext>
            </a:extLst>
          </p:cNvPr>
          <p:cNvPicPr>
            <a:picLocks noChangeAspect="1"/>
          </p:cNvPicPr>
          <p:nvPr/>
        </p:nvPicPr>
        <p:blipFill>
          <a:blip r:embed="rId2"/>
          <a:stretch>
            <a:fillRect/>
          </a:stretch>
        </p:blipFill>
        <p:spPr>
          <a:xfrm>
            <a:off x="87475" y="1512888"/>
            <a:ext cx="12126296" cy="5345112"/>
          </a:xfrm>
          <a:prstGeom prst="rect">
            <a:avLst/>
          </a:prstGeom>
        </p:spPr>
      </p:pic>
      <p:sp>
        <p:nvSpPr>
          <p:cNvPr id="5" name="TextBox 4">
            <a:extLst>
              <a:ext uri="{FF2B5EF4-FFF2-40B4-BE49-F238E27FC236}">
                <a16:creationId xmlns:a16="http://schemas.microsoft.com/office/drawing/2014/main" id="{DAE12F73-7574-7B60-D3F4-36AFD464C8A8}"/>
              </a:ext>
            </a:extLst>
          </p:cNvPr>
          <p:cNvSpPr txBox="1"/>
          <p:nvPr/>
        </p:nvSpPr>
        <p:spPr>
          <a:xfrm>
            <a:off x="65305" y="847134"/>
            <a:ext cx="12002870" cy="646331"/>
          </a:xfrm>
          <a:prstGeom prst="rect">
            <a:avLst/>
          </a:prstGeom>
          <a:noFill/>
        </p:spPr>
        <p:txBody>
          <a:bodyPr wrap="square" rtlCol="0">
            <a:spAutoFit/>
          </a:bodyPr>
          <a:lstStyle/>
          <a:p>
            <a:r>
              <a:rPr lang="en-ZA" b="1" dirty="0"/>
              <a:t>MEMORIES OF THE FUTURE by </a:t>
            </a:r>
            <a:r>
              <a:rPr lang="en-ZA" b="1" dirty="0">
                <a:solidFill>
                  <a:srgbClr val="FF0000"/>
                </a:solidFill>
              </a:rPr>
              <a:t>Government</a:t>
            </a:r>
            <a:r>
              <a:rPr lang="en-ZA" b="1" dirty="0"/>
              <a:t> were a representation of storylines without policies but </a:t>
            </a:r>
          </a:p>
          <a:p>
            <a:r>
              <a:rPr lang="en-ZA" b="1" dirty="0"/>
              <a:t>was a course Correction to the Mont Fleur Scenarios which deviated from the initial RDP but did not sustain</a:t>
            </a:r>
          </a:p>
        </p:txBody>
      </p:sp>
      <p:grpSp>
        <p:nvGrpSpPr>
          <p:cNvPr id="6" name="Group 5">
            <a:extLst>
              <a:ext uri="{FF2B5EF4-FFF2-40B4-BE49-F238E27FC236}">
                <a16:creationId xmlns:a16="http://schemas.microsoft.com/office/drawing/2014/main" id="{104A078D-8BB1-8AE6-49F1-5D012DEE0546}"/>
              </a:ext>
            </a:extLst>
          </p:cNvPr>
          <p:cNvGrpSpPr/>
          <p:nvPr/>
        </p:nvGrpSpPr>
        <p:grpSpPr>
          <a:xfrm>
            <a:off x="9027267" y="3092538"/>
            <a:ext cx="1015893" cy="1385308"/>
            <a:chOff x="7423151" y="2651124"/>
            <a:chExt cx="2788288" cy="3802211"/>
          </a:xfrm>
          <a:effectLst>
            <a:outerShdw blurRad="127000" dir="13500000" sy="23000" kx="1200000" algn="br" rotWithShape="0">
              <a:prstClr val="black">
                <a:alpha val="15000"/>
              </a:prstClr>
            </a:outerShdw>
          </a:effectLst>
        </p:grpSpPr>
        <p:sp>
          <p:nvSpPr>
            <p:cNvPr id="7" name="Freeform 1004">
              <a:extLst>
                <a:ext uri="{FF2B5EF4-FFF2-40B4-BE49-F238E27FC236}">
                  <a16:creationId xmlns:a16="http://schemas.microsoft.com/office/drawing/2014/main" id="{992B41B0-AFA5-13F7-0111-5114C351C57E}"/>
                </a:ext>
              </a:extLst>
            </p:cNvPr>
            <p:cNvSpPr>
              <a:spLocks/>
            </p:cNvSpPr>
            <p:nvPr/>
          </p:nvSpPr>
          <p:spPr bwMode="auto">
            <a:xfrm>
              <a:off x="7423151" y="2651124"/>
              <a:ext cx="2788288" cy="3802211"/>
            </a:xfrm>
            <a:custGeom>
              <a:avLst/>
              <a:gdLst>
                <a:gd name="T0" fmla="*/ 703 w 1407"/>
                <a:gd name="T1" fmla="*/ 1921 h 1921"/>
                <a:gd name="T2" fmla="*/ 680 w 1407"/>
                <a:gd name="T3" fmla="*/ 1909 h 1921"/>
                <a:gd name="T4" fmla="*/ 630 w 1407"/>
                <a:gd name="T5" fmla="*/ 1879 h 1921"/>
                <a:gd name="T6" fmla="*/ 548 w 1407"/>
                <a:gd name="T7" fmla="*/ 1817 h 1921"/>
                <a:gd name="T8" fmla="*/ 431 w 1407"/>
                <a:gd name="T9" fmla="*/ 1703 h 1921"/>
                <a:gd name="T10" fmla="*/ 315 w 1407"/>
                <a:gd name="T11" fmla="*/ 1562 h 1921"/>
                <a:gd name="T12" fmla="*/ 206 w 1407"/>
                <a:gd name="T13" fmla="*/ 1396 h 1921"/>
                <a:gd name="T14" fmla="*/ 134 w 1407"/>
                <a:gd name="T15" fmla="*/ 1260 h 1921"/>
                <a:gd name="T16" fmla="*/ 93 w 1407"/>
                <a:gd name="T17" fmla="*/ 1164 h 1921"/>
                <a:gd name="T18" fmla="*/ 58 w 1407"/>
                <a:gd name="T19" fmla="*/ 1065 h 1921"/>
                <a:gd name="T20" fmla="*/ 31 w 1407"/>
                <a:gd name="T21" fmla="*/ 964 h 1921"/>
                <a:gd name="T22" fmla="*/ 11 w 1407"/>
                <a:gd name="T23" fmla="*/ 860 h 1921"/>
                <a:gd name="T24" fmla="*/ 1 w 1407"/>
                <a:gd name="T25" fmla="*/ 757 h 1921"/>
                <a:gd name="T26" fmla="*/ 0 w 1407"/>
                <a:gd name="T27" fmla="*/ 704 h 1921"/>
                <a:gd name="T28" fmla="*/ 0 w 1407"/>
                <a:gd name="T29" fmla="*/ 667 h 1921"/>
                <a:gd name="T30" fmla="*/ 7 w 1407"/>
                <a:gd name="T31" fmla="*/ 597 h 1921"/>
                <a:gd name="T32" fmla="*/ 22 w 1407"/>
                <a:gd name="T33" fmla="*/ 529 h 1921"/>
                <a:gd name="T34" fmla="*/ 42 w 1407"/>
                <a:gd name="T35" fmla="*/ 461 h 1921"/>
                <a:gd name="T36" fmla="*/ 68 w 1407"/>
                <a:gd name="T37" fmla="*/ 399 h 1921"/>
                <a:gd name="T38" fmla="*/ 101 w 1407"/>
                <a:gd name="T39" fmla="*/ 339 h 1921"/>
                <a:gd name="T40" fmla="*/ 140 w 1407"/>
                <a:gd name="T41" fmla="*/ 282 h 1921"/>
                <a:gd name="T42" fmla="*/ 182 w 1407"/>
                <a:gd name="T43" fmla="*/ 230 h 1921"/>
                <a:gd name="T44" fmla="*/ 230 w 1407"/>
                <a:gd name="T45" fmla="*/ 183 h 1921"/>
                <a:gd name="T46" fmla="*/ 282 w 1407"/>
                <a:gd name="T47" fmla="*/ 140 h 1921"/>
                <a:gd name="T48" fmla="*/ 338 w 1407"/>
                <a:gd name="T49" fmla="*/ 102 h 1921"/>
                <a:gd name="T50" fmla="*/ 399 w 1407"/>
                <a:gd name="T51" fmla="*/ 70 h 1921"/>
                <a:gd name="T52" fmla="*/ 461 w 1407"/>
                <a:gd name="T53" fmla="*/ 43 h 1921"/>
                <a:gd name="T54" fmla="*/ 527 w 1407"/>
                <a:gd name="T55" fmla="*/ 22 h 1921"/>
                <a:gd name="T56" fmla="*/ 596 w 1407"/>
                <a:gd name="T57" fmla="*/ 8 h 1921"/>
                <a:gd name="T58" fmla="*/ 667 w 1407"/>
                <a:gd name="T59" fmla="*/ 1 h 1921"/>
                <a:gd name="T60" fmla="*/ 703 w 1407"/>
                <a:gd name="T61" fmla="*/ 0 h 1921"/>
                <a:gd name="T62" fmla="*/ 740 w 1407"/>
                <a:gd name="T63" fmla="*/ 1 h 1921"/>
                <a:gd name="T64" fmla="*/ 811 w 1407"/>
                <a:gd name="T65" fmla="*/ 8 h 1921"/>
                <a:gd name="T66" fmla="*/ 880 w 1407"/>
                <a:gd name="T67" fmla="*/ 22 h 1921"/>
                <a:gd name="T68" fmla="*/ 946 w 1407"/>
                <a:gd name="T69" fmla="*/ 43 h 1921"/>
                <a:gd name="T70" fmla="*/ 1009 w 1407"/>
                <a:gd name="T71" fmla="*/ 70 h 1921"/>
                <a:gd name="T72" fmla="*/ 1069 w 1407"/>
                <a:gd name="T73" fmla="*/ 102 h 1921"/>
                <a:gd name="T74" fmla="*/ 1125 w 1407"/>
                <a:gd name="T75" fmla="*/ 140 h 1921"/>
                <a:gd name="T76" fmla="*/ 1177 w 1407"/>
                <a:gd name="T77" fmla="*/ 183 h 1921"/>
                <a:gd name="T78" fmla="*/ 1225 w 1407"/>
                <a:gd name="T79" fmla="*/ 230 h 1921"/>
                <a:gd name="T80" fmla="*/ 1267 w 1407"/>
                <a:gd name="T81" fmla="*/ 282 h 1921"/>
                <a:gd name="T82" fmla="*/ 1306 w 1407"/>
                <a:gd name="T83" fmla="*/ 339 h 1921"/>
                <a:gd name="T84" fmla="*/ 1339 w 1407"/>
                <a:gd name="T85" fmla="*/ 399 h 1921"/>
                <a:gd name="T86" fmla="*/ 1365 w 1407"/>
                <a:gd name="T87" fmla="*/ 461 h 1921"/>
                <a:gd name="T88" fmla="*/ 1385 w 1407"/>
                <a:gd name="T89" fmla="*/ 529 h 1921"/>
                <a:gd name="T90" fmla="*/ 1400 w 1407"/>
                <a:gd name="T91" fmla="*/ 597 h 1921"/>
                <a:gd name="T92" fmla="*/ 1407 w 1407"/>
                <a:gd name="T93" fmla="*/ 667 h 1921"/>
                <a:gd name="T94" fmla="*/ 1407 w 1407"/>
                <a:gd name="T95" fmla="*/ 704 h 1921"/>
                <a:gd name="T96" fmla="*/ 1407 w 1407"/>
                <a:gd name="T97" fmla="*/ 757 h 1921"/>
                <a:gd name="T98" fmla="*/ 1397 w 1407"/>
                <a:gd name="T99" fmla="*/ 860 h 1921"/>
                <a:gd name="T100" fmla="*/ 1378 w 1407"/>
                <a:gd name="T101" fmla="*/ 964 h 1921"/>
                <a:gd name="T102" fmla="*/ 1349 w 1407"/>
                <a:gd name="T103" fmla="*/ 1065 h 1921"/>
                <a:gd name="T104" fmla="*/ 1314 w 1407"/>
                <a:gd name="T105" fmla="*/ 1164 h 1921"/>
                <a:gd name="T106" fmla="*/ 1273 w 1407"/>
                <a:gd name="T107" fmla="*/ 1260 h 1921"/>
                <a:gd name="T108" fmla="*/ 1201 w 1407"/>
                <a:gd name="T109" fmla="*/ 1396 h 1921"/>
                <a:gd name="T110" fmla="*/ 1092 w 1407"/>
                <a:gd name="T111" fmla="*/ 1562 h 1921"/>
                <a:gd name="T112" fmla="*/ 976 w 1407"/>
                <a:gd name="T113" fmla="*/ 1703 h 1921"/>
                <a:gd name="T114" fmla="*/ 859 w 1407"/>
                <a:gd name="T115" fmla="*/ 1817 h 1921"/>
                <a:gd name="T116" fmla="*/ 777 w 1407"/>
                <a:gd name="T117" fmla="*/ 1879 h 1921"/>
                <a:gd name="T118" fmla="*/ 727 w 1407"/>
                <a:gd name="T119" fmla="*/ 1909 h 1921"/>
                <a:gd name="T120" fmla="*/ 703 w 1407"/>
                <a:gd name="T121" fmla="*/ 1921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07" h="1921">
                  <a:moveTo>
                    <a:pt x="703" y="1921"/>
                  </a:moveTo>
                  <a:lnTo>
                    <a:pt x="680" y="1909"/>
                  </a:lnTo>
                  <a:lnTo>
                    <a:pt x="630" y="1879"/>
                  </a:lnTo>
                  <a:lnTo>
                    <a:pt x="548" y="1817"/>
                  </a:lnTo>
                  <a:lnTo>
                    <a:pt x="431" y="1703"/>
                  </a:lnTo>
                  <a:lnTo>
                    <a:pt x="315" y="1562"/>
                  </a:lnTo>
                  <a:lnTo>
                    <a:pt x="206" y="1396"/>
                  </a:lnTo>
                  <a:lnTo>
                    <a:pt x="134" y="1260"/>
                  </a:lnTo>
                  <a:lnTo>
                    <a:pt x="93" y="1164"/>
                  </a:lnTo>
                  <a:lnTo>
                    <a:pt x="58" y="1065"/>
                  </a:lnTo>
                  <a:lnTo>
                    <a:pt x="31" y="964"/>
                  </a:lnTo>
                  <a:lnTo>
                    <a:pt x="11" y="860"/>
                  </a:lnTo>
                  <a:lnTo>
                    <a:pt x="1" y="757"/>
                  </a:lnTo>
                  <a:lnTo>
                    <a:pt x="0" y="704"/>
                  </a:lnTo>
                  <a:lnTo>
                    <a:pt x="0" y="667"/>
                  </a:lnTo>
                  <a:lnTo>
                    <a:pt x="7" y="597"/>
                  </a:lnTo>
                  <a:lnTo>
                    <a:pt x="22" y="529"/>
                  </a:lnTo>
                  <a:lnTo>
                    <a:pt x="42" y="461"/>
                  </a:lnTo>
                  <a:lnTo>
                    <a:pt x="68" y="399"/>
                  </a:lnTo>
                  <a:lnTo>
                    <a:pt x="101" y="339"/>
                  </a:lnTo>
                  <a:lnTo>
                    <a:pt x="140" y="282"/>
                  </a:lnTo>
                  <a:lnTo>
                    <a:pt x="182" y="230"/>
                  </a:lnTo>
                  <a:lnTo>
                    <a:pt x="230" y="183"/>
                  </a:lnTo>
                  <a:lnTo>
                    <a:pt x="282" y="140"/>
                  </a:lnTo>
                  <a:lnTo>
                    <a:pt x="338" y="102"/>
                  </a:lnTo>
                  <a:lnTo>
                    <a:pt x="399" y="70"/>
                  </a:lnTo>
                  <a:lnTo>
                    <a:pt x="461" y="43"/>
                  </a:lnTo>
                  <a:lnTo>
                    <a:pt x="527" y="22"/>
                  </a:lnTo>
                  <a:lnTo>
                    <a:pt x="596" y="8"/>
                  </a:lnTo>
                  <a:lnTo>
                    <a:pt x="667" y="1"/>
                  </a:lnTo>
                  <a:lnTo>
                    <a:pt x="703" y="0"/>
                  </a:lnTo>
                  <a:lnTo>
                    <a:pt x="740" y="1"/>
                  </a:lnTo>
                  <a:lnTo>
                    <a:pt x="811" y="8"/>
                  </a:lnTo>
                  <a:lnTo>
                    <a:pt x="880" y="22"/>
                  </a:lnTo>
                  <a:lnTo>
                    <a:pt x="946" y="43"/>
                  </a:lnTo>
                  <a:lnTo>
                    <a:pt x="1009" y="70"/>
                  </a:lnTo>
                  <a:lnTo>
                    <a:pt x="1069" y="102"/>
                  </a:lnTo>
                  <a:lnTo>
                    <a:pt x="1125" y="140"/>
                  </a:lnTo>
                  <a:lnTo>
                    <a:pt x="1177" y="183"/>
                  </a:lnTo>
                  <a:lnTo>
                    <a:pt x="1225" y="230"/>
                  </a:lnTo>
                  <a:lnTo>
                    <a:pt x="1267" y="282"/>
                  </a:lnTo>
                  <a:lnTo>
                    <a:pt x="1306" y="339"/>
                  </a:lnTo>
                  <a:lnTo>
                    <a:pt x="1339" y="399"/>
                  </a:lnTo>
                  <a:lnTo>
                    <a:pt x="1365" y="461"/>
                  </a:lnTo>
                  <a:lnTo>
                    <a:pt x="1385" y="529"/>
                  </a:lnTo>
                  <a:lnTo>
                    <a:pt x="1400" y="597"/>
                  </a:lnTo>
                  <a:lnTo>
                    <a:pt x="1407" y="667"/>
                  </a:lnTo>
                  <a:lnTo>
                    <a:pt x="1407" y="704"/>
                  </a:lnTo>
                  <a:lnTo>
                    <a:pt x="1407" y="757"/>
                  </a:lnTo>
                  <a:lnTo>
                    <a:pt x="1397" y="860"/>
                  </a:lnTo>
                  <a:lnTo>
                    <a:pt x="1378" y="964"/>
                  </a:lnTo>
                  <a:lnTo>
                    <a:pt x="1349" y="1065"/>
                  </a:lnTo>
                  <a:lnTo>
                    <a:pt x="1314" y="1164"/>
                  </a:lnTo>
                  <a:lnTo>
                    <a:pt x="1273" y="1260"/>
                  </a:lnTo>
                  <a:lnTo>
                    <a:pt x="1201" y="1396"/>
                  </a:lnTo>
                  <a:lnTo>
                    <a:pt x="1092" y="1562"/>
                  </a:lnTo>
                  <a:lnTo>
                    <a:pt x="976" y="1703"/>
                  </a:lnTo>
                  <a:lnTo>
                    <a:pt x="859" y="1817"/>
                  </a:lnTo>
                  <a:lnTo>
                    <a:pt x="777" y="1879"/>
                  </a:lnTo>
                  <a:lnTo>
                    <a:pt x="727" y="1909"/>
                  </a:lnTo>
                  <a:lnTo>
                    <a:pt x="703" y="1921"/>
                  </a:lnTo>
                  <a:close/>
                </a:path>
              </a:pathLst>
            </a:custGeom>
            <a:solidFill>
              <a:srgbClr val="27AE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 name="Freeform 1005">
              <a:extLst>
                <a:ext uri="{FF2B5EF4-FFF2-40B4-BE49-F238E27FC236}">
                  <a16:creationId xmlns:a16="http://schemas.microsoft.com/office/drawing/2014/main" id="{B14F04C2-AB35-3FC4-5963-860A5E13887A}"/>
                </a:ext>
              </a:extLst>
            </p:cNvPr>
            <p:cNvSpPr>
              <a:spLocks/>
            </p:cNvSpPr>
            <p:nvPr/>
          </p:nvSpPr>
          <p:spPr bwMode="auto">
            <a:xfrm>
              <a:off x="8817295" y="2651124"/>
              <a:ext cx="1394144" cy="3802211"/>
            </a:xfrm>
            <a:custGeom>
              <a:avLst/>
              <a:gdLst>
                <a:gd name="T0" fmla="*/ 0 w 704"/>
                <a:gd name="T1" fmla="*/ 0 h 1921"/>
                <a:gd name="T2" fmla="*/ 37 w 704"/>
                <a:gd name="T3" fmla="*/ 1 h 1921"/>
                <a:gd name="T4" fmla="*/ 108 w 704"/>
                <a:gd name="T5" fmla="*/ 8 h 1921"/>
                <a:gd name="T6" fmla="*/ 177 w 704"/>
                <a:gd name="T7" fmla="*/ 22 h 1921"/>
                <a:gd name="T8" fmla="*/ 243 w 704"/>
                <a:gd name="T9" fmla="*/ 43 h 1921"/>
                <a:gd name="T10" fmla="*/ 306 w 704"/>
                <a:gd name="T11" fmla="*/ 70 h 1921"/>
                <a:gd name="T12" fmla="*/ 366 w 704"/>
                <a:gd name="T13" fmla="*/ 102 h 1921"/>
                <a:gd name="T14" fmla="*/ 422 w 704"/>
                <a:gd name="T15" fmla="*/ 140 h 1921"/>
                <a:gd name="T16" fmla="*/ 474 w 704"/>
                <a:gd name="T17" fmla="*/ 183 h 1921"/>
                <a:gd name="T18" fmla="*/ 522 w 704"/>
                <a:gd name="T19" fmla="*/ 230 h 1921"/>
                <a:gd name="T20" fmla="*/ 564 w 704"/>
                <a:gd name="T21" fmla="*/ 282 h 1921"/>
                <a:gd name="T22" fmla="*/ 603 w 704"/>
                <a:gd name="T23" fmla="*/ 339 h 1921"/>
                <a:gd name="T24" fmla="*/ 636 w 704"/>
                <a:gd name="T25" fmla="*/ 399 h 1921"/>
                <a:gd name="T26" fmla="*/ 662 w 704"/>
                <a:gd name="T27" fmla="*/ 461 h 1921"/>
                <a:gd name="T28" fmla="*/ 682 w 704"/>
                <a:gd name="T29" fmla="*/ 529 h 1921"/>
                <a:gd name="T30" fmla="*/ 697 w 704"/>
                <a:gd name="T31" fmla="*/ 597 h 1921"/>
                <a:gd name="T32" fmla="*/ 704 w 704"/>
                <a:gd name="T33" fmla="*/ 667 h 1921"/>
                <a:gd name="T34" fmla="*/ 704 w 704"/>
                <a:gd name="T35" fmla="*/ 704 h 1921"/>
                <a:gd name="T36" fmla="*/ 704 w 704"/>
                <a:gd name="T37" fmla="*/ 757 h 1921"/>
                <a:gd name="T38" fmla="*/ 694 w 704"/>
                <a:gd name="T39" fmla="*/ 860 h 1921"/>
                <a:gd name="T40" fmla="*/ 675 w 704"/>
                <a:gd name="T41" fmla="*/ 964 h 1921"/>
                <a:gd name="T42" fmla="*/ 646 w 704"/>
                <a:gd name="T43" fmla="*/ 1065 h 1921"/>
                <a:gd name="T44" fmla="*/ 611 w 704"/>
                <a:gd name="T45" fmla="*/ 1164 h 1921"/>
                <a:gd name="T46" fmla="*/ 570 w 704"/>
                <a:gd name="T47" fmla="*/ 1260 h 1921"/>
                <a:gd name="T48" fmla="*/ 498 w 704"/>
                <a:gd name="T49" fmla="*/ 1396 h 1921"/>
                <a:gd name="T50" fmla="*/ 389 w 704"/>
                <a:gd name="T51" fmla="*/ 1562 h 1921"/>
                <a:gd name="T52" fmla="*/ 273 w 704"/>
                <a:gd name="T53" fmla="*/ 1703 h 1921"/>
                <a:gd name="T54" fmla="*/ 156 w 704"/>
                <a:gd name="T55" fmla="*/ 1817 h 1921"/>
                <a:gd name="T56" fmla="*/ 74 w 704"/>
                <a:gd name="T57" fmla="*/ 1879 h 1921"/>
                <a:gd name="T58" fmla="*/ 24 w 704"/>
                <a:gd name="T59" fmla="*/ 1909 h 1921"/>
                <a:gd name="T60" fmla="*/ 0 w 704"/>
                <a:gd name="T61" fmla="*/ 1921 h 1921"/>
                <a:gd name="T62" fmla="*/ 0 w 704"/>
                <a:gd name="T63" fmla="*/ 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4" h="1921">
                  <a:moveTo>
                    <a:pt x="0" y="0"/>
                  </a:moveTo>
                  <a:lnTo>
                    <a:pt x="37" y="1"/>
                  </a:lnTo>
                  <a:lnTo>
                    <a:pt x="108" y="8"/>
                  </a:lnTo>
                  <a:lnTo>
                    <a:pt x="177" y="22"/>
                  </a:lnTo>
                  <a:lnTo>
                    <a:pt x="243" y="43"/>
                  </a:lnTo>
                  <a:lnTo>
                    <a:pt x="306" y="70"/>
                  </a:lnTo>
                  <a:lnTo>
                    <a:pt x="366" y="102"/>
                  </a:lnTo>
                  <a:lnTo>
                    <a:pt x="422" y="140"/>
                  </a:lnTo>
                  <a:lnTo>
                    <a:pt x="474" y="183"/>
                  </a:lnTo>
                  <a:lnTo>
                    <a:pt x="522" y="230"/>
                  </a:lnTo>
                  <a:lnTo>
                    <a:pt x="564" y="282"/>
                  </a:lnTo>
                  <a:lnTo>
                    <a:pt x="603" y="339"/>
                  </a:lnTo>
                  <a:lnTo>
                    <a:pt x="636" y="399"/>
                  </a:lnTo>
                  <a:lnTo>
                    <a:pt x="662" y="461"/>
                  </a:lnTo>
                  <a:lnTo>
                    <a:pt x="682" y="529"/>
                  </a:lnTo>
                  <a:lnTo>
                    <a:pt x="697" y="597"/>
                  </a:lnTo>
                  <a:lnTo>
                    <a:pt x="704" y="667"/>
                  </a:lnTo>
                  <a:lnTo>
                    <a:pt x="704" y="704"/>
                  </a:lnTo>
                  <a:lnTo>
                    <a:pt x="704" y="757"/>
                  </a:lnTo>
                  <a:lnTo>
                    <a:pt x="694" y="860"/>
                  </a:lnTo>
                  <a:lnTo>
                    <a:pt x="675" y="964"/>
                  </a:lnTo>
                  <a:lnTo>
                    <a:pt x="646" y="1065"/>
                  </a:lnTo>
                  <a:lnTo>
                    <a:pt x="611" y="1164"/>
                  </a:lnTo>
                  <a:lnTo>
                    <a:pt x="570" y="1260"/>
                  </a:lnTo>
                  <a:lnTo>
                    <a:pt x="498" y="1396"/>
                  </a:lnTo>
                  <a:lnTo>
                    <a:pt x="389" y="1562"/>
                  </a:lnTo>
                  <a:lnTo>
                    <a:pt x="273" y="1703"/>
                  </a:lnTo>
                  <a:lnTo>
                    <a:pt x="156" y="1817"/>
                  </a:lnTo>
                  <a:lnTo>
                    <a:pt x="74" y="1879"/>
                  </a:lnTo>
                  <a:lnTo>
                    <a:pt x="24" y="1909"/>
                  </a:lnTo>
                  <a:lnTo>
                    <a:pt x="0" y="1921"/>
                  </a:lnTo>
                  <a:lnTo>
                    <a:pt x="0" y="0"/>
                  </a:lnTo>
                  <a:close/>
                </a:path>
              </a:pathLst>
            </a:custGeom>
            <a:solidFill>
              <a:schemeClr val="bg1">
                <a:alpha val="30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9" name="Freeform 1006">
              <a:extLst>
                <a:ext uri="{FF2B5EF4-FFF2-40B4-BE49-F238E27FC236}">
                  <a16:creationId xmlns:a16="http://schemas.microsoft.com/office/drawing/2014/main" id="{D9B8A327-09D4-A382-B310-63104474C7B0}"/>
                </a:ext>
              </a:extLst>
            </p:cNvPr>
            <p:cNvSpPr>
              <a:spLocks/>
            </p:cNvSpPr>
            <p:nvPr/>
          </p:nvSpPr>
          <p:spPr bwMode="auto">
            <a:xfrm>
              <a:off x="7668708" y="2904605"/>
              <a:ext cx="2452563" cy="228925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34290" rIns="0" bIns="34290" numCol="1" anchor="ctr" anchorCtr="0" compatLnSpc="1">
              <a:prstTxWarp prst="textNoShape">
                <a:avLst/>
              </a:prstTxWarp>
            </a:bodyPr>
            <a:lstStyle/>
            <a:p>
              <a:pPr lvl="0" algn="ctr"/>
              <a:r>
                <a:rPr lang="en-US" sz="1400" b="1" dirty="0">
                  <a:solidFill>
                    <a:srgbClr val="27AE61"/>
                  </a:solidFill>
                  <a:latin typeface="Open Sans" panose="020B0606030504020204" pitchFamily="34" charset="0"/>
                  <a:ea typeface="Open Sans" panose="020B0606030504020204" pitchFamily="34" charset="0"/>
                  <a:cs typeface="Open Sans" panose="020B0606030504020204" pitchFamily="34" charset="0"/>
                </a:rPr>
                <a:t>ASGISA</a:t>
              </a:r>
            </a:p>
          </p:txBody>
        </p:sp>
      </p:grpSp>
      <p:sp>
        <p:nvSpPr>
          <p:cNvPr id="12" name="TextBox 11">
            <a:extLst>
              <a:ext uri="{FF2B5EF4-FFF2-40B4-BE49-F238E27FC236}">
                <a16:creationId xmlns:a16="http://schemas.microsoft.com/office/drawing/2014/main" id="{1D33172A-74D9-1CE3-2C13-6AA9B39958E9}"/>
              </a:ext>
            </a:extLst>
          </p:cNvPr>
          <p:cNvSpPr txBox="1"/>
          <p:nvPr/>
        </p:nvSpPr>
        <p:spPr>
          <a:xfrm>
            <a:off x="4966219" y="203586"/>
            <a:ext cx="6106884" cy="369332"/>
          </a:xfrm>
          <a:prstGeom prst="rect">
            <a:avLst/>
          </a:prstGeom>
          <a:noFill/>
        </p:spPr>
        <p:txBody>
          <a:bodyPr wrap="square">
            <a:spAutoFit/>
          </a:bodyPr>
          <a:lstStyle/>
          <a:p>
            <a:pPr algn="just"/>
            <a:r>
              <a:rPr lang="en-US" sz="1800" dirty="0"/>
              <a:t>Scenarios unintentional</a:t>
            </a:r>
          </a:p>
        </p:txBody>
      </p:sp>
    </p:spTree>
    <p:extLst>
      <p:ext uri="{BB962C8B-B14F-4D97-AF65-F5344CB8AC3E}">
        <p14:creationId xmlns:p14="http://schemas.microsoft.com/office/powerpoint/2010/main" val="3010282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758" y="274638"/>
            <a:ext cx="11387135" cy="1143000"/>
          </a:xfrm>
        </p:spPr>
        <p:txBody>
          <a:bodyPr>
            <a:normAutofit fontScale="90000"/>
          </a:bodyPr>
          <a:lstStyle/>
          <a:p>
            <a:pPr algn="ctr"/>
            <a:r>
              <a:rPr lang="en-US" sz="1800" b="1" dirty="0"/>
              <a:t>Scenarios unintentional</a:t>
            </a:r>
            <a:br>
              <a:rPr lang="en-US" sz="1800" b="1" dirty="0"/>
            </a:br>
            <a:br>
              <a:rPr lang="en-US" sz="1800" dirty="0"/>
            </a:br>
            <a:br>
              <a:rPr lang="en-US" sz="1800" dirty="0"/>
            </a:br>
            <a:r>
              <a:rPr lang="en-US" sz="1800" dirty="0"/>
              <a:t>The Future We Chose Scenarios SA 2025 by </a:t>
            </a:r>
            <a:r>
              <a:rPr lang="en-US" sz="1800" dirty="0">
                <a:solidFill>
                  <a:srgbClr val="FF0000"/>
                </a:solidFill>
              </a:rPr>
              <a:t>government</a:t>
            </a:r>
            <a:r>
              <a:rPr lang="en-US" sz="1800" dirty="0"/>
              <a:t> was an interpretation of post Polokwane  and Was a representation of story lines without policies</a:t>
            </a:r>
          </a:p>
        </p:txBody>
      </p:sp>
      <p:graphicFrame>
        <p:nvGraphicFramePr>
          <p:cNvPr id="9" name="Table 4">
            <a:extLst>
              <a:ext uri="{FF2B5EF4-FFF2-40B4-BE49-F238E27FC236}">
                <a16:creationId xmlns:a16="http://schemas.microsoft.com/office/drawing/2014/main" id="{B7082420-1F17-3673-176D-BD4153805BDC}"/>
              </a:ext>
            </a:extLst>
          </p:cNvPr>
          <p:cNvGraphicFramePr>
            <a:graphicFrameLocks noGrp="1"/>
          </p:cNvGraphicFramePr>
          <p:nvPr>
            <p:ph idx="1"/>
          </p:nvPr>
        </p:nvGraphicFramePr>
        <p:xfrm>
          <a:off x="371476" y="1380931"/>
          <a:ext cx="11387136" cy="4942288"/>
        </p:xfrm>
        <a:graphic>
          <a:graphicData uri="http://schemas.openxmlformats.org/drawingml/2006/table">
            <a:tbl>
              <a:tblPr firstRow="1" bandRow="1">
                <a:noFill/>
                <a:tableStyleId>{3B4B98B0-60AC-42C2-AFA5-B58CD77FA1E5}</a:tableStyleId>
              </a:tblPr>
              <a:tblGrid>
                <a:gridCol w="3795712">
                  <a:extLst>
                    <a:ext uri="{9D8B030D-6E8A-4147-A177-3AD203B41FA5}">
                      <a16:colId xmlns:a16="http://schemas.microsoft.com/office/drawing/2014/main" val="2981917977"/>
                    </a:ext>
                  </a:extLst>
                </a:gridCol>
                <a:gridCol w="3795712">
                  <a:extLst>
                    <a:ext uri="{9D8B030D-6E8A-4147-A177-3AD203B41FA5}">
                      <a16:colId xmlns:a16="http://schemas.microsoft.com/office/drawing/2014/main" val="945233394"/>
                    </a:ext>
                  </a:extLst>
                </a:gridCol>
                <a:gridCol w="3795712">
                  <a:extLst>
                    <a:ext uri="{9D8B030D-6E8A-4147-A177-3AD203B41FA5}">
                      <a16:colId xmlns:a16="http://schemas.microsoft.com/office/drawing/2014/main" val="2572263168"/>
                    </a:ext>
                  </a:extLst>
                </a:gridCol>
              </a:tblGrid>
              <a:tr h="615321">
                <a:tc>
                  <a:txBody>
                    <a:bodyPr/>
                    <a:lstStyle/>
                    <a:p>
                      <a:pPr algn="ctr"/>
                      <a:r>
                        <a:rPr lang="en-US" sz="2400" b="1" cap="all" spc="150" dirty="0">
                          <a:solidFill>
                            <a:schemeClr val="lt1"/>
                          </a:solidFill>
                        </a:rPr>
                        <a:t>Not yet uhuru</a:t>
                      </a:r>
                    </a:p>
                  </a:txBody>
                  <a:tcPr marL="182784" marR="182784" marT="151061" marB="151061">
                    <a:lnL w="12700" cmpd="sng">
                      <a:noFill/>
                    </a:lnL>
                    <a:lnR w="12700" cmpd="sng">
                      <a:noFill/>
                    </a:lnR>
                    <a:lnT w="12700" cmpd="sng">
                      <a:noFill/>
                    </a:lnT>
                    <a:lnB w="38100" cmpd="sng">
                      <a:noFill/>
                    </a:lnB>
                    <a:solidFill>
                      <a:schemeClr val="accent1"/>
                    </a:solidFill>
                  </a:tcPr>
                </a:tc>
                <a:tc>
                  <a:txBody>
                    <a:bodyPr/>
                    <a:lstStyle/>
                    <a:p>
                      <a:pPr algn="ctr"/>
                      <a:r>
                        <a:rPr lang="en-US" sz="2400" b="1" cap="all" spc="150" dirty="0" err="1">
                          <a:solidFill>
                            <a:schemeClr val="lt1"/>
                          </a:solidFill>
                        </a:rPr>
                        <a:t>Nkalakatha</a:t>
                      </a:r>
                      <a:endParaRPr lang="en-US" sz="2400" b="1" cap="all" spc="150" dirty="0">
                        <a:solidFill>
                          <a:schemeClr val="lt1"/>
                        </a:solidFill>
                      </a:endParaRPr>
                    </a:p>
                  </a:txBody>
                  <a:tcPr marL="182784" marR="182784" marT="151061" marB="151061">
                    <a:lnL w="12700" cmpd="sng">
                      <a:noFill/>
                    </a:lnL>
                    <a:lnR w="12700" cmpd="sng">
                      <a:noFill/>
                    </a:lnR>
                    <a:lnT w="12700" cmpd="sng">
                      <a:noFill/>
                    </a:lnT>
                    <a:lnB w="38100" cmpd="sng">
                      <a:noFill/>
                    </a:lnB>
                    <a:solidFill>
                      <a:schemeClr val="accent1"/>
                    </a:solidFill>
                  </a:tcPr>
                </a:tc>
                <a:tc>
                  <a:txBody>
                    <a:bodyPr/>
                    <a:lstStyle/>
                    <a:p>
                      <a:pPr algn="ctr"/>
                      <a:r>
                        <a:rPr lang="en-US" sz="2400" b="1" cap="all" spc="150" dirty="0" err="1">
                          <a:solidFill>
                            <a:schemeClr val="lt1"/>
                          </a:solidFill>
                        </a:rPr>
                        <a:t>muvhango</a:t>
                      </a:r>
                      <a:endParaRPr lang="en-US" sz="2400" b="1" cap="all" spc="150" dirty="0">
                        <a:solidFill>
                          <a:schemeClr val="lt1"/>
                        </a:solidFill>
                      </a:endParaRPr>
                    </a:p>
                  </a:txBody>
                  <a:tcPr marL="182784" marR="182784" marT="151061" marB="151061">
                    <a:lnL w="12700" cmpd="sng">
                      <a:noFill/>
                    </a:lnL>
                    <a:lnR w="12700" cmpd="sng">
                      <a:noFill/>
                    </a:lnR>
                    <a:lnT w="12700" cmpd="sng">
                      <a:noFill/>
                    </a:lnT>
                    <a:lnB w="38100" cmpd="sng">
                      <a:noFill/>
                    </a:lnB>
                    <a:solidFill>
                      <a:schemeClr val="accent1"/>
                    </a:solidFill>
                  </a:tcPr>
                </a:tc>
                <a:extLst>
                  <a:ext uri="{0D108BD9-81ED-4DB2-BD59-A6C34878D82A}">
                    <a16:rowId xmlns:a16="http://schemas.microsoft.com/office/drawing/2014/main" val="2580512675"/>
                  </a:ext>
                </a:extLst>
              </a:tr>
              <a:tr h="2187872">
                <a:tc>
                  <a:txBody>
                    <a:bodyPr/>
                    <a:lstStyle/>
                    <a:p>
                      <a:pPr algn="l"/>
                      <a:r>
                        <a:rPr lang="en-GB" sz="1700" b="0" dirty="0"/>
                        <a:t>A Government strongly committed to accelerating economic growth struggles in the face of deteriorating global conditions and severe ecological challenges</a:t>
                      </a:r>
                    </a:p>
                    <a:p>
                      <a:pPr algn="l"/>
                      <a:endParaRPr lang="en-GB" sz="1700" b="0" dirty="0"/>
                    </a:p>
                    <a:p>
                      <a:pPr algn="l"/>
                      <a:endParaRPr lang="en-GB" sz="1700" b="0" dirty="0"/>
                    </a:p>
                    <a:p>
                      <a:pPr marL="285750" indent="-285750" algn="l">
                        <a:buFont typeface="Arial" panose="020B0604020202020204" pitchFamily="34" charset="0"/>
                        <a:buChar char="•"/>
                      </a:pPr>
                      <a:r>
                        <a:rPr lang="en-ZA" sz="1700" b="0" dirty="0"/>
                        <a:t>Me first, you later</a:t>
                      </a:r>
                      <a:r>
                        <a:rPr lang="en-GB" sz="1700" b="0" dirty="0"/>
                        <a:t>.</a:t>
                      </a:r>
                      <a:endParaRPr lang="en-ZA" sz="1700" b="0" dirty="0"/>
                    </a:p>
                  </a:txBody>
                  <a:tcPr marL="182784" marR="182784" marT="151061" marB="151061" anchor="ctr">
                    <a:lnL w="12700" cmpd="sng">
                      <a:noFill/>
                      <a:prstDash val="solid"/>
                    </a:lnL>
                    <a:lnR w="12700" cmpd="sng">
                      <a:noFill/>
                      <a:prstDash val="solid"/>
                    </a:lnR>
                    <a:lnT w="38100" cmpd="sng">
                      <a:noFill/>
                    </a:lnT>
                    <a:lnB w="12700" cmpd="sng">
                      <a:noFill/>
                      <a:prstDash val="solid"/>
                    </a:lnB>
                    <a:noFill/>
                  </a:tcPr>
                </a:tc>
                <a:tc>
                  <a:txBody>
                    <a:bodyPr/>
                    <a:lstStyle/>
                    <a:p>
                      <a:pPr algn="l"/>
                      <a:r>
                        <a:rPr lang="en-GB" sz="1700" b="0" dirty="0"/>
                        <a:t>Determined to play a more central role in the economy, Government prioritises poverty reduction and skills enhancement by articulating a national vision and fostering partnerships… </a:t>
                      </a:r>
                    </a:p>
                    <a:p>
                      <a:pPr algn="l"/>
                      <a:endParaRPr lang="en-GB" sz="1700" b="0" cap="none" spc="0" dirty="0">
                        <a:solidFill>
                          <a:schemeClr val="tx1"/>
                        </a:solidFill>
                      </a:endParaRPr>
                    </a:p>
                    <a:p>
                      <a:pPr algn="l"/>
                      <a:r>
                        <a:rPr lang="en-GB" sz="1700" b="0" dirty="0"/>
                        <a:t>The Dreamers become the Do-</a:t>
                      </a:r>
                      <a:r>
                        <a:rPr lang="en-GB" sz="1700" b="0" dirty="0" err="1"/>
                        <a:t>ers</a:t>
                      </a:r>
                      <a:endParaRPr lang="en-GB" sz="1700" b="0" dirty="0"/>
                    </a:p>
                  </a:txBody>
                  <a:tcPr marL="182784" marR="182784" marT="151061" marB="151061" anchor="ctr">
                    <a:lnL w="12700" cmpd="sng">
                      <a:noFill/>
                      <a:prstDash val="solid"/>
                    </a:lnL>
                    <a:lnR w="12700" cmpd="sng">
                      <a:noFill/>
                      <a:prstDash val="solid"/>
                    </a:lnR>
                    <a:lnT w="38100" cmpd="sng">
                      <a:noFill/>
                    </a:lnT>
                    <a:lnB w="12700" cmpd="sng">
                      <a:noFill/>
                      <a:prstDash val="solid"/>
                    </a:lnB>
                    <a:noFill/>
                  </a:tcPr>
                </a:tc>
                <a:tc>
                  <a:txBody>
                    <a:bodyPr/>
                    <a:lstStyle/>
                    <a:p>
                      <a:pPr algn="l"/>
                      <a:r>
                        <a:rPr lang="en-GB" sz="1700" b="0" dirty="0"/>
                        <a:t>Despite an initial resurgence of the economy, and positive world conditions, the Government battles to govern well</a:t>
                      </a:r>
                    </a:p>
                    <a:p>
                      <a:pPr algn="l"/>
                      <a:endParaRPr lang="en-GB" sz="1700" b="0" cap="none" spc="0" dirty="0">
                        <a:solidFill>
                          <a:schemeClr val="tx1"/>
                        </a:solidFill>
                      </a:endParaRPr>
                    </a:p>
                    <a:p>
                      <a:pPr algn="l"/>
                      <a:endParaRPr lang="en-GB" sz="1700" b="0" cap="none" spc="0" dirty="0">
                        <a:solidFill>
                          <a:schemeClr val="tx1"/>
                        </a:solidFill>
                      </a:endParaRPr>
                    </a:p>
                    <a:p>
                      <a:pPr algn="l"/>
                      <a:endParaRPr lang="en-GB" sz="1700" b="0" cap="none" spc="0" dirty="0">
                        <a:solidFill>
                          <a:schemeClr val="tx1"/>
                        </a:solidFill>
                      </a:endParaRPr>
                    </a:p>
                    <a:p>
                      <a:pPr algn="l"/>
                      <a:r>
                        <a:rPr lang="en-ZA" sz="1700" b="0" dirty="0"/>
                        <a:t>Bang Goes the Boom</a:t>
                      </a:r>
                      <a:endParaRPr lang="en-US" sz="1700" b="0" cap="none" spc="0" dirty="0">
                        <a:solidFill>
                          <a:schemeClr val="tx1"/>
                        </a:solidFill>
                      </a:endParaRPr>
                    </a:p>
                  </a:txBody>
                  <a:tcPr marL="182784" marR="182784" marT="151061" marB="151061" anchor="ctr">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2085369860"/>
                  </a:ext>
                </a:extLst>
              </a:tr>
              <a:tr h="755727">
                <a:tc>
                  <a:txBody>
                    <a:bodyPr/>
                    <a:lstStyle/>
                    <a:p>
                      <a:pPr marL="285750" indent="-285750" algn="l">
                        <a:buFont typeface="Arial" panose="020B0604020202020204" pitchFamily="34" charset="0"/>
                        <a:buChar char="•"/>
                      </a:pPr>
                      <a:r>
                        <a:rPr lang="en-GB" sz="1700" b="0" dirty="0"/>
                        <a:t>The Have-Lots vs the Have-Nothings.</a:t>
                      </a:r>
                      <a:endParaRPr lang="en-US" sz="1700" b="0" cap="none" spc="0" dirty="0">
                        <a:solidFill>
                          <a:schemeClr val="tx1"/>
                        </a:solidFill>
                      </a:endParaRPr>
                    </a:p>
                  </a:txBody>
                  <a:tcPr marL="182784" marR="182784" marT="151061" marB="151061"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l"/>
                      <a:r>
                        <a:rPr lang="en-ZA" sz="1700" b="0" dirty="0"/>
                        <a:t>One Nation, One Destiny</a:t>
                      </a:r>
                      <a:endParaRPr lang="en-US" sz="1700" b="0" cap="none" spc="0" dirty="0">
                        <a:solidFill>
                          <a:schemeClr val="tx1"/>
                        </a:solidFill>
                      </a:endParaRPr>
                    </a:p>
                  </a:txBody>
                  <a:tcPr marL="182784" marR="182784" marT="151061" marB="151061"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l"/>
                      <a:r>
                        <a:rPr lang="en-ZA" sz="1700" b="0" dirty="0"/>
                        <a:t>Politician vs Politician</a:t>
                      </a:r>
                      <a:endParaRPr lang="en-US" sz="1700" b="0" cap="none" spc="0" dirty="0">
                        <a:solidFill>
                          <a:schemeClr val="tx1"/>
                        </a:solidFill>
                      </a:endParaRPr>
                    </a:p>
                  </a:txBody>
                  <a:tcPr marL="182784" marR="182784" marT="151061" marB="151061" anchor="ctr">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4252228359"/>
                  </a:ext>
                </a:extLst>
              </a:tr>
              <a:tr h="994418">
                <a:tc>
                  <a:txBody>
                    <a:bodyPr/>
                    <a:lstStyle/>
                    <a:p>
                      <a:pPr marL="285750" indent="-285750" algn="l">
                        <a:buFont typeface="Arial" panose="020B0604020202020204" pitchFamily="34" charset="0"/>
                        <a:buChar char="•"/>
                      </a:pPr>
                      <a:r>
                        <a:rPr lang="en-ZA" sz="1700" b="0" dirty="0"/>
                        <a:t>Black Power, White Money                                                                      </a:t>
                      </a:r>
                      <a:endParaRPr lang="en-ZA" sz="1700" b="0" cap="none" spc="0" dirty="0">
                        <a:solidFill>
                          <a:schemeClr val="tx1"/>
                        </a:solidFill>
                      </a:endParaRPr>
                    </a:p>
                    <a:p>
                      <a:pPr marL="285750" indent="-285750" algn="l">
                        <a:buFont typeface="Arial" panose="020B0604020202020204" pitchFamily="34" charset="0"/>
                        <a:buChar char="•"/>
                      </a:pPr>
                      <a:endParaRPr lang="en-ZA" sz="1700" b="0" cap="none" spc="0" dirty="0">
                        <a:solidFill>
                          <a:schemeClr val="tx1"/>
                        </a:solidFill>
                      </a:endParaRPr>
                    </a:p>
                    <a:p>
                      <a:pPr marL="285750" indent="-285750" algn="l">
                        <a:buFont typeface="Arial" panose="020B0604020202020204" pitchFamily="34" charset="0"/>
                        <a:buChar char="•"/>
                      </a:pPr>
                      <a:r>
                        <a:rPr lang="en-ZA" sz="1700" b="0" dirty="0"/>
                        <a:t>The Earth Lies Screaming.</a:t>
                      </a:r>
                      <a:endParaRPr lang="en-US" sz="1700" b="0" cap="none" spc="0" dirty="0">
                        <a:solidFill>
                          <a:schemeClr val="tx1"/>
                        </a:solidFill>
                      </a:endParaRPr>
                    </a:p>
                  </a:txBody>
                  <a:tcPr marL="182784" marR="182784" marT="151061" marB="151061" anchor="ctr">
                    <a:lnL w="12700" cmpd="sng">
                      <a:noFill/>
                      <a:prstDash val="solid"/>
                    </a:lnL>
                    <a:lnR w="12700" cmpd="sng">
                      <a:noFill/>
                      <a:prstDash val="solid"/>
                    </a:lnR>
                    <a:lnT w="12700" cmpd="sng">
                      <a:noFill/>
                      <a:prstDash val="solid"/>
                    </a:lnT>
                    <a:lnB w="12700" cmpd="sng">
                      <a:noFill/>
                      <a:prstDash val="solid"/>
                    </a:lnB>
                    <a:noFill/>
                  </a:tcPr>
                </a:tc>
                <a:tc>
                  <a:txBody>
                    <a:bodyPr/>
                    <a:lstStyle/>
                    <a:p>
                      <a:pPr algn="l"/>
                      <a:r>
                        <a:rPr lang="en-ZA" sz="1700" b="0" dirty="0"/>
                        <a:t>The environment matters too</a:t>
                      </a:r>
                      <a:endParaRPr lang="en-ZA" sz="1700" b="0" cap="none" spc="0" dirty="0">
                        <a:solidFill>
                          <a:schemeClr val="tx1"/>
                        </a:solidFill>
                      </a:endParaRPr>
                    </a:p>
                    <a:p>
                      <a:pPr algn="l"/>
                      <a:endParaRPr lang="en-ZA" sz="1700" b="0" cap="none" spc="0" dirty="0">
                        <a:solidFill>
                          <a:schemeClr val="tx1"/>
                        </a:solidFill>
                      </a:endParaRPr>
                    </a:p>
                    <a:p>
                      <a:pPr algn="l"/>
                      <a:r>
                        <a:rPr lang="en-GB" sz="1700" b="0" dirty="0"/>
                        <a:t>Time to Bite the Bullet</a:t>
                      </a:r>
                      <a:endParaRPr lang="en-US" sz="1700" b="0" cap="none" spc="0" dirty="0">
                        <a:solidFill>
                          <a:schemeClr val="tx1"/>
                        </a:solidFill>
                      </a:endParaRPr>
                    </a:p>
                  </a:txBody>
                  <a:tcPr marL="182784" marR="182784" marT="151061" marB="151061" anchor="ctr">
                    <a:lnL w="12700" cmpd="sng">
                      <a:noFill/>
                      <a:prstDash val="solid"/>
                    </a:lnL>
                    <a:lnR w="12700" cmpd="sng">
                      <a:noFill/>
                      <a:prstDash val="solid"/>
                    </a:lnR>
                    <a:lnT w="12700" cmpd="sng">
                      <a:noFill/>
                      <a:prstDash val="solid"/>
                    </a:lnT>
                    <a:lnB w="12700" cmpd="sng">
                      <a:noFill/>
                      <a:prstDash val="solid"/>
                    </a:lnB>
                    <a:noFill/>
                  </a:tcPr>
                </a:tc>
                <a:tc>
                  <a:txBody>
                    <a:bodyPr/>
                    <a:lstStyle/>
                    <a:p>
                      <a:pPr algn="l"/>
                      <a:r>
                        <a:rPr lang="en-ZA" sz="1700" b="0" dirty="0"/>
                        <a:t>The Champ Slips Up</a:t>
                      </a:r>
                    </a:p>
                    <a:p>
                      <a:pPr algn="l"/>
                      <a:endParaRPr lang="en-ZA" sz="1700" b="0" cap="none" spc="0" dirty="0">
                        <a:solidFill>
                          <a:schemeClr val="tx1"/>
                        </a:solidFill>
                      </a:endParaRPr>
                    </a:p>
                    <a:p>
                      <a:pPr algn="l"/>
                      <a:r>
                        <a:rPr lang="en-US" sz="1700" b="0" cap="none" spc="0" dirty="0">
                          <a:solidFill>
                            <a:schemeClr val="tx1"/>
                          </a:solidFill>
                        </a:rPr>
                        <a:t>The Brink of a New Era</a:t>
                      </a:r>
                    </a:p>
                  </a:txBody>
                  <a:tcPr marL="182784" marR="182784" marT="151061" marB="151061"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578144993"/>
                  </a:ext>
                </a:extLst>
              </a:tr>
            </a:tbl>
          </a:graphicData>
        </a:graphic>
      </p:graphicFrame>
      <p:cxnSp>
        <p:nvCxnSpPr>
          <p:cNvPr id="10" name="Straight Connector 9">
            <a:extLst>
              <a:ext uri="{FF2B5EF4-FFF2-40B4-BE49-F238E27FC236}">
                <a16:creationId xmlns:a16="http://schemas.microsoft.com/office/drawing/2014/main" id="{823A7D57-0A31-1F36-E0AA-E4103F5AC54A}"/>
              </a:ext>
            </a:extLst>
          </p:cNvPr>
          <p:cNvCxnSpPr>
            <a:cxnSpLocks/>
          </p:cNvCxnSpPr>
          <p:nvPr/>
        </p:nvCxnSpPr>
        <p:spPr>
          <a:xfrm>
            <a:off x="4013028" y="1417638"/>
            <a:ext cx="0" cy="4916008"/>
          </a:xfrm>
          <a:prstGeom prst="line">
            <a:avLst/>
          </a:prstGeom>
          <a:ln w="38100" cap="rnd">
            <a:solidFill>
              <a:schemeClr val="bg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0FA413F-0B2B-3BB3-4A79-F3694E39993A}"/>
              </a:ext>
            </a:extLst>
          </p:cNvPr>
          <p:cNvCxnSpPr>
            <a:cxnSpLocks/>
          </p:cNvCxnSpPr>
          <p:nvPr/>
        </p:nvCxnSpPr>
        <p:spPr>
          <a:xfrm>
            <a:off x="7956378" y="1417638"/>
            <a:ext cx="0" cy="4916008"/>
          </a:xfrm>
          <a:prstGeom prst="line">
            <a:avLst/>
          </a:prstGeom>
          <a:ln w="38100" cap="rnd">
            <a:solidFill>
              <a:schemeClr val="bg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678C7C18-F937-FDEE-B818-F19B5C5756C8}"/>
              </a:ext>
            </a:extLst>
          </p:cNvPr>
          <p:cNvGrpSpPr/>
          <p:nvPr/>
        </p:nvGrpSpPr>
        <p:grpSpPr>
          <a:xfrm>
            <a:off x="10499355" y="3168916"/>
            <a:ext cx="1692645" cy="2308153"/>
            <a:chOff x="7423151" y="2651124"/>
            <a:chExt cx="2788288" cy="3802211"/>
          </a:xfrm>
          <a:effectLst>
            <a:outerShdw blurRad="127000" dir="13500000" sy="23000" kx="1200000" algn="br" rotWithShape="0">
              <a:prstClr val="black">
                <a:alpha val="15000"/>
              </a:prstClr>
            </a:outerShdw>
          </a:effectLst>
        </p:grpSpPr>
        <p:sp>
          <p:nvSpPr>
            <p:cNvPr id="4" name="Freeform 1004">
              <a:extLst>
                <a:ext uri="{FF2B5EF4-FFF2-40B4-BE49-F238E27FC236}">
                  <a16:creationId xmlns:a16="http://schemas.microsoft.com/office/drawing/2014/main" id="{4A5B1E08-46FC-EEFA-62E3-A918D22DB01F}"/>
                </a:ext>
              </a:extLst>
            </p:cNvPr>
            <p:cNvSpPr>
              <a:spLocks/>
            </p:cNvSpPr>
            <p:nvPr/>
          </p:nvSpPr>
          <p:spPr bwMode="auto">
            <a:xfrm>
              <a:off x="7423151" y="2651124"/>
              <a:ext cx="2788288" cy="3802211"/>
            </a:xfrm>
            <a:custGeom>
              <a:avLst/>
              <a:gdLst>
                <a:gd name="T0" fmla="*/ 703 w 1407"/>
                <a:gd name="T1" fmla="*/ 1921 h 1921"/>
                <a:gd name="T2" fmla="*/ 680 w 1407"/>
                <a:gd name="T3" fmla="*/ 1909 h 1921"/>
                <a:gd name="T4" fmla="*/ 630 w 1407"/>
                <a:gd name="T5" fmla="*/ 1879 h 1921"/>
                <a:gd name="T6" fmla="*/ 548 w 1407"/>
                <a:gd name="T7" fmla="*/ 1817 h 1921"/>
                <a:gd name="T8" fmla="*/ 431 w 1407"/>
                <a:gd name="T9" fmla="*/ 1703 h 1921"/>
                <a:gd name="T10" fmla="*/ 315 w 1407"/>
                <a:gd name="T11" fmla="*/ 1562 h 1921"/>
                <a:gd name="T12" fmla="*/ 206 w 1407"/>
                <a:gd name="T13" fmla="*/ 1396 h 1921"/>
                <a:gd name="T14" fmla="*/ 134 w 1407"/>
                <a:gd name="T15" fmla="*/ 1260 h 1921"/>
                <a:gd name="T16" fmla="*/ 93 w 1407"/>
                <a:gd name="T17" fmla="*/ 1164 h 1921"/>
                <a:gd name="T18" fmla="*/ 58 w 1407"/>
                <a:gd name="T19" fmla="*/ 1065 h 1921"/>
                <a:gd name="T20" fmla="*/ 31 w 1407"/>
                <a:gd name="T21" fmla="*/ 964 h 1921"/>
                <a:gd name="T22" fmla="*/ 11 w 1407"/>
                <a:gd name="T23" fmla="*/ 860 h 1921"/>
                <a:gd name="T24" fmla="*/ 1 w 1407"/>
                <a:gd name="T25" fmla="*/ 757 h 1921"/>
                <a:gd name="T26" fmla="*/ 0 w 1407"/>
                <a:gd name="T27" fmla="*/ 704 h 1921"/>
                <a:gd name="T28" fmla="*/ 0 w 1407"/>
                <a:gd name="T29" fmla="*/ 667 h 1921"/>
                <a:gd name="T30" fmla="*/ 7 w 1407"/>
                <a:gd name="T31" fmla="*/ 597 h 1921"/>
                <a:gd name="T32" fmla="*/ 22 w 1407"/>
                <a:gd name="T33" fmla="*/ 529 h 1921"/>
                <a:gd name="T34" fmla="*/ 42 w 1407"/>
                <a:gd name="T35" fmla="*/ 461 h 1921"/>
                <a:gd name="T36" fmla="*/ 68 w 1407"/>
                <a:gd name="T37" fmla="*/ 399 h 1921"/>
                <a:gd name="T38" fmla="*/ 101 w 1407"/>
                <a:gd name="T39" fmla="*/ 339 h 1921"/>
                <a:gd name="T40" fmla="*/ 140 w 1407"/>
                <a:gd name="T41" fmla="*/ 282 h 1921"/>
                <a:gd name="T42" fmla="*/ 182 w 1407"/>
                <a:gd name="T43" fmla="*/ 230 h 1921"/>
                <a:gd name="T44" fmla="*/ 230 w 1407"/>
                <a:gd name="T45" fmla="*/ 183 h 1921"/>
                <a:gd name="T46" fmla="*/ 282 w 1407"/>
                <a:gd name="T47" fmla="*/ 140 h 1921"/>
                <a:gd name="T48" fmla="*/ 338 w 1407"/>
                <a:gd name="T49" fmla="*/ 102 h 1921"/>
                <a:gd name="T50" fmla="*/ 399 w 1407"/>
                <a:gd name="T51" fmla="*/ 70 h 1921"/>
                <a:gd name="T52" fmla="*/ 461 w 1407"/>
                <a:gd name="T53" fmla="*/ 43 h 1921"/>
                <a:gd name="T54" fmla="*/ 527 w 1407"/>
                <a:gd name="T55" fmla="*/ 22 h 1921"/>
                <a:gd name="T56" fmla="*/ 596 w 1407"/>
                <a:gd name="T57" fmla="*/ 8 h 1921"/>
                <a:gd name="T58" fmla="*/ 667 w 1407"/>
                <a:gd name="T59" fmla="*/ 1 h 1921"/>
                <a:gd name="T60" fmla="*/ 703 w 1407"/>
                <a:gd name="T61" fmla="*/ 0 h 1921"/>
                <a:gd name="T62" fmla="*/ 740 w 1407"/>
                <a:gd name="T63" fmla="*/ 1 h 1921"/>
                <a:gd name="T64" fmla="*/ 811 w 1407"/>
                <a:gd name="T65" fmla="*/ 8 h 1921"/>
                <a:gd name="T66" fmla="*/ 880 w 1407"/>
                <a:gd name="T67" fmla="*/ 22 h 1921"/>
                <a:gd name="T68" fmla="*/ 946 w 1407"/>
                <a:gd name="T69" fmla="*/ 43 h 1921"/>
                <a:gd name="T70" fmla="*/ 1009 w 1407"/>
                <a:gd name="T71" fmla="*/ 70 h 1921"/>
                <a:gd name="T72" fmla="*/ 1069 w 1407"/>
                <a:gd name="T73" fmla="*/ 102 h 1921"/>
                <a:gd name="T74" fmla="*/ 1125 w 1407"/>
                <a:gd name="T75" fmla="*/ 140 h 1921"/>
                <a:gd name="T76" fmla="*/ 1177 w 1407"/>
                <a:gd name="T77" fmla="*/ 183 h 1921"/>
                <a:gd name="T78" fmla="*/ 1225 w 1407"/>
                <a:gd name="T79" fmla="*/ 230 h 1921"/>
                <a:gd name="T80" fmla="*/ 1267 w 1407"/>
                <a:gd name="T81" fmla="*/ 282 h 1921"/>
                <a:gd name="T82" fmla="*/ 1306 w 1407"/>
                <a:gd name="T83" fmla="*/ 339 h 1921"/>
                <a:gd name="T84" fmla="*/ 1339 w 1407"/>
                <a:gd name="T85" fmla="*/ 399 h 1921"/>
                <a:gd name="T86" fmla="*/ 1365 w 1407"/>
                <a:gd name="T87" fmla="*/ 461 h 1921"/>
                <a:gd name="T88" fmla="*/ 1385 w 1407"/>
                <a:gd name="T89" fmla="*/ 529 h 1921"/>
                <a:gd name="T90" fmla="*/ 1400 w 1407"/>
                <a:gd name="T91" fmla="*/ 597 h 1921"/>
                <a:gd name="T92" fmla="*/ 1407 w 1407"/>
                <a:gd name="T93" fmla="*/ 667 h 1921"/>
                <a:gd name="T94" fmla="*/ 1407 w 1407"/>
                <a:gd name="T95" fmla="*/ 704 h 1921"/>
                <a:gd name="T96" fmla="*/ 1407 w 1407"/>
                <a:gd name="T97" fmla="*/ 757 h 1921"/>
                <a:gd name="T98" fmla="*/ 1397 w 1407"/>
                <a:gd name="T99" fmla="*/ 860 h 1921"/>
                <a:gd name="T100" fmla="*/ 1378 w 1407"/>
                <a:gd name="T101" fmla="*/ 964 h 1921"/>
                <a:gd name="T102" fmla="*/ 1349 w 1407"/>
                <a:gd name="T103" fmla="*/ 1065 h 1921"/>
                <a:gd name="T104" fmla="*/ 1314 w 1407"/>
                <a:gd name="T105" fmla="*/ 1164 h 1921"/>
                <a:gd name="T106" fmla="*/ 1273 w 1407"/>
                <a:gd name="T107" fmla="*/ 1260 h 1921"/>
                <a:gd name="T108" fmla="*/ 1201 w 1407"/>
                <a:gd name="T109" fmla="*/ 1396 h 1921"/>
                <a:gd name="T110" fmla="*/ 1092 w 1407"/>
                <a:gd name="T111" fmla="*/ 1562 h 1921"/>
                <a:gd name="T112" fmla="*/ 976 w 1407"/>
                <a:gd name="T113" fmla="*/ 1703 h 1921"/>
                <a:gd name="T114" fmla="*/ 859 w 1407"/>
                <a:gd name="T115" fmla="*/ 1817 h 1921"/>
                <a:gd name="T116" fmla="*/ 777 w 1407"/>
                <a:gd name="T117" fmla="*/ 1879 h 1921"/>
                <a:gd name="T118" fmla="*/ 727 w 1407"/>
                <a:gd name="T119" fmla="*/ 1909 h 1921"/>
                <a:gd name="T120" fmla="*/ 703 w 1407"/>
                <a:gd name="T121" fmla="*/ 1921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07" h="1921">
                  <a:moveTo>
                    <a:pt x="703" y="1921"/>
                  </a:moveTo>
                  <a:lnTo>
                    <a:pt x="680" y="1909"/>
                  </a:lnTo>
                  <a:lnTo>
                    <a:pt x="630" y="1879"/>
                  </a:lnTo>
                  <a:lnTo>
                    <a:pt x="548" y="1817"/>
                  </a:lnTo>
                  <a:lnTo>
                    <a:pt x="431" y="1703"/>
                  </a:lnTo>
                  <a:lnTo>
                    <a:pt x="315" y="1562"/>
                  </a:lnTo>
                  <a:lnTo>
                    <a:pt x="206" y="1396"/>
                  </a:lnTo>
                  <a:lnTo>
                    <a:pt x="134" y="1260"/>
                  </a:lnTo>
                  <a:lnTo>
                    <a:pt x="93" y="1164"/>
                  </a:lnTo>
                  <a:lnTo>
                    <a:pt x="58" y="1065"/>
                  </a:lnTo>
                  <a:lnTo>
                    <a:pt x="31" y="964"/>
                  </a:lnTo>
                  <a:lnTo>
                    <a:pt x="11" y="860"/>
                  </a:lnTo>
                  <a:lnTo>
                    <a:pt x="1" y="757"/>
                  </a:lnTo>
                  <a:lnTo>
                    <a:pt x="0" y="704"/>
                  </a:lnTo>
                  <a:lnTo>
                    <a:pt x="0" y="667"/>
                  </a:lnTo>
                  <a:lnTo>
                    <a:pt x="7" y="597"/>
                  </a:lnTo>
                  <a:lnTo>
                    <a:pt x="22" y="529"/>
                  </a:lnTo>
                  <a:lnTo>
                    <a:pt x="42" y="461"/>
                  </a:lnTo>
                  <a:lnTo>
                    <a:pt x="68" y="399"/>
                  </a:lnTo>
                  <a:lnTo>
                    <a:pt x="101" y="339"/>
                  </a:lnTo>
                  <a:lnTo>
                    <a:pt x="140" y="282"/>
                  </a:lnTo>
                  <a:lnTo>
                    <a:pt x="182" y="230"/>
                  </a:lnTo>
                  <a:lnTo>
                    <a:pt x="230" y="183"/>
                  </a:lnTo>
                  <a:lnTo>
                    <a:pt x="282" y="140"/>
                  </a:lnTo>
                  <a:lnTo>
                    <a:pt x="338" y="102"/>
                  </a:lnTo>
                  <a:lnTo>
                    <a:pt x="399" y="70"/>
                  </a:lnTo>
                  <a:lnTo>
                    <a:pt x="461" y="43"/>
                  </a:lnTo>
                  <a:lnTo>
                    <a:pt x="527" y="22"/>
                  </a:lnTo>
                  <a:lnTo>
                    <a:pt x="596" y="8"/>
                  </a:lnTo>
                  <a:lnTo>
                    <a:pt x="667" y="1"/>
                  </a:lnTo>
                  <a:lnTo>
                    <a:pt x="703" y="0"/>
                  </a:lnTo>
                  <a:lnTo>
                    <a:pt x="740" y="1"/>
                  </a:lnTo>
                  <a:lnTo>
                    <a:pt x="811" y="8"/>
                  </a:lnTo>
                  <a:lnTo>
                    <a:pt x="880" y="22"/>
                  </a:lnTo>
                  <a:lnTo>
                    <a:pt x="946" y="43"/>
                  </a:lnTo>
                  <a:lnTo>
                    <a:pt x="1009" y="70"/>
                  </a:lnTo>
                  <a:lnTo>
                    <a:pt x="1069" y="102"/>
                  </a:lnTo>
                  <a:lnTo>
                    <a:pt x="1125" y="140"/>
                  </a:lnTo>
                  <a:lnTo>
                    <a:pt x="1177" y="183"/>
                  </a:lnTo>
                  <a:lnTo>
                    <a:pt x="1225" y="230"/>
                  </a:lnTo>
                  <a:lnTo>
                    <a:pt x="1267" y="282"/>
                  </a:lnTo>
                  <a:lnTo>
                    <a:pt x="1306" y="339"/>
                  </a:lnTo>
                  <a:lnTo>
                    <a:pt x="1339" y="399"/>
                  </a:lnTo>
                  <a:lnTo>
                    <a:pt x="1365" y="461"/>
                  </a:lnTo>
                  <a:lnTo>
                    <a:pt x="1385" y="529"/>
                  </a:lnTo>
                  <a:lnTo>
                    <a:pt x="1400" y="597"/>
                  </a:lnTo>
                  <a:lnTo>
                    <a:pt x="1407" y="667"/>
                  </a:lnTo>
                  <a:lnTo>
                    <a:pt x="1407" y="704"/>
                  </a:lnTo>
                  <a:lnTo>
                    <a:pt x="1407" y="757"/>
                  </a:lnTo>
                  <a:lnTo>
                    <a:pt x="1397" y="860"/>
                  </a:lnTo>
                  <a:lnTo>
                    <a:pt x="1378" y="964"/>
                  </a:lnTo>
                  <a:lnTo>
                    <a:pt x="1349" y="1065"/>
                  </a:lnTo>
                  <a:lnTo>
                    <a:pt x="1314" y="1164"/>
                  </a:lnTo>
                  <a:lnTo>
                    <a:pt x="1273" y="1260"/>
                  </a:lnTo>
                  <a:lnTo>
                    <a:pt x="1201" y="1396"/>
                  </a:lnTo>
                  <a:lnTo>
                    <a:pt x="1092" y="1562"/>
                  </a:lnTo>
                  <a:lnTo>
                    <a:pt x="976" y="1703"/>
                  </a:lnTo>
                  <a:lnTo>
                    <a:pt x="859" y="1817"/>
                  </a:lnTo>
                  <a:lnTo>
                    <a:pt x="777" y="1879"/>
                  </a:lnTo>
                  <a:lnTo>
                    <a:pt x="727" y="1909"/>
                  </a:lnTo>
                  <a:lnTo>
                    <a:pt x="703" y="1921"/>
                  </a:lnTo>
                  <a:close/>
                </a:path>
              </a:pathLst>
            </a:custGeom>
            <a:solidFill>
              <a:srgbClr val="8D44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5" name="Freeform 1005">
              <a:extLst>
                <a:ext uri="{FF2B5EF4-FFF2-40B4-BE49-F238E27FC236}">
                  <a16:creationId xmlns:a16="http://schemas.microsoft.com/office/drawing/2014/main" id="{E7661410-4EEB-FBAD-31D3-37502D903883}"/>
                </a:ext>
              </a:extLst>
            </p:cNvPr>
            <p:cNvSpPr>
              <a:spLocks/>
            </p:cNvSpPr>
            <p:nvPr/>
          </p:nvSpPr>
          <p:spPr bwMode="auto">
            <a:xfrm>
              <a:off x="8817295" y="2651124"/>
              <a:ext cx="1394144" cy="3802211"/>
            </a:xfrm>
            <a:custGeom>
              <a:avLst/>
              <a:gdLst>
                <a:gd name="T0" fmla="*/ 0 w 704"/>
                <a:gd name="T1" fmla="*/ 0 h 1921"/>
                <a:gd name="T2" fmla="*/ 37 w 704"/>
                <a:gd name="T3" fmla="*/ 1 h 1921"/>
                <a:gd name="T4" fmla="*/ 108 w 704"/>
                <a:gd name="T5" fmla="*/ 8 h 1921"/>
                <a:gd name="T6" fmla="*/ 177 w 704"/>
                <a:gd name="T7" fmla="*/ 22 h 1921"/>
                <a:gd name="T8" fmla="*/ 243 w 704"/>
                <a:gd name="T9" fmla="*/ 43 h 1921"/>
                <a:gd name="T10" fmla="*/ 306 w 704"/>
                <a:gd name="T11" fmla="*/ 70 h 1921"/>
                <a:gd name="T12" fmla="*/ 366 w 704"/>
                <a:gd name="T13" fmla="*/ 102 h 1921"/>
                <a:gd name="T14" fmla="*/ 422 w 704"/>
                <a:gd name="T15" fmla="*/ 140 h 1921"/>
                <a:gd name="T16" fmla="*/ 474 w 704"/>
                <a:gd name="T17" fmla="*/ 183 h 1921"/>
                <a:gd name="T18" fmla="*/ 522 w 704"/>
                <a:gd name="T19" fmla="*/ 230 h 1921"/>
                <a:gd name="T20" fmla="*/ 564 w 704"/>
                <a:gd name="T21" fmla="*/ 282 h 1921"/>
                <a:gd name="T22" fmla="*/ 603 w 704"/>
                <a:gd name="T23" fmla="*/ 339 h 1921"/>
                <a:gd name="T24" fmla="*/ 636 w 704"/>
                <a:gd name="T25" fmla="*/ 399 h 1921"/>
                <a:gd name="T26" fmla="*/ 662 w 704"/>
                <a:gd name="T27" fmla="*/ 461 h 1921"/>
                <a:gd name="T28" fmla="*/ 682 w 704"/>
                <a:gd name="T29" fmla="*/ 529 h 1921"/>
                <a:gd name="T30" fmla="*/ 697 w 704"/>
                <a:gd name="T31" fmla="*/ 597 h 1921"/>
                <a:gd name="T32" fmla="*/ 704 w 704"/>
                <a:gd name="T33" fmla="*/ 667 h 1921"/>
                <a:gd name="T34" fmla="*/ 704 w 704"/>
                <a:gd name="T35" fmla="*/ 704 h 1921"/>
                <a:gd name="T36" fmla="*/ 704 w 704"/>
                <a:gd name="T37" fmla="*/ 757 h 1921"/>
                <a:gd name="T38" fmla="*/ 694 w 704"/>
                <a:gd name="T39" fmla="*/ 860 h 1921"/>
                <a:gd name="T40" fmla="*/ 675 w 704"/>
                <a:gd name="T41" fmla="*/ 964 h 1921"/>
                <a:gd name="T42" fmla="*/ 646 w 704"/>
                <a:gd name="T43" fmla="*/ 1065 h 1921"/>
                <a:gd name="T44" fmla="*/ 611 w 704"/>
                <a:gd name="T45" fmla="*/ 1164 h 1921"/>
                <a:gd name="T46" fmla="*/ 570 w 704"/>
                <a:gd name="T47" fmla="*/ 1260 h 1921"/>
                <a:gd name="T48" fmla="*/ 498 w 704"/>
                <a:gd name="T49" fmla="*/ 1396 h 1921"/>
                <a:gd name="T50" fmla="*/ 389 w 704"/>
                <a:gd name="T51" fmla="*/ 1562 h 1921"/>
                <a:gd name="T52" fmla="*/ 273 w 704"/>
                <a:gd name="T53" fmla="*/ 1703 h 1921"/>
                <a:gd name="T54" fmla="*/ 156 w 704"/>
                <a:gd name="T55" fmla="*/ 1817 h 1921"/>
                <a:gd name="T56" fmla="*/ 74 w 704"/>
                <a:gd name="T57" fmla="*/ 1879 h 1921"/>
                <a:gd name="T58" fmla="*/ 24 w 704"/>
                <a:gd name="T59" fmla="*/ 1909 h 1921"/>
                <a:gd name="T60" fmla="*/ 0 w 704"/>
                <a:gd name="T61" fmla="*/ 1921 h 1921"/>
                <a:gd name="T62" fmla="*/ 0 w 704"/>
                <a:gd name="T63" fmla="*/ 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4" h="1921">
                  <a:moveTo>
                    <a:pt x="0" y="0"/>
                  </a:moveTo>
                  <a:lnTo>
                    <a:pt x="37" y="1"/>
                  </a:lnTo>
                  <a:lnTo>
                    <a:pt x="108" y="8"/>
                  </a:lnTo>
                  <a:lnTo>
                    <a:pt x="177" y="22"/>
                  </a:lnTo>
                  <a:lnTo>
                    <a:pt x="243" y="43"/>
                  </a:lnTo>
                  <a:lnTo>
                    <a:pt x="306" y="70"/>
                  </a:lnTo>
                  <a:lnTo>
                    <a:pt x="366" y="102"/>
                  </a:lnTo>
                  <a:lnTo>
                    <a:pt x="422" y="140"/>
                  </a:lnTo>
                  <a:lnTo>
                    <a:pt x="474" y="183"/>
                  </a:lnTo>
                  <a:lnTo>
                    <a:pt x="522" y="230"/>
                  </a:lnTo>
                  <a:lnTo>
                    <a:pt x="564" y="282"/>
                  </a:lnTo>
                  <a:lnTo>
                    <a:pt x="603" y="339"/>
                  </a:lnTo>
                  <a:lnTo>
                    <a:pt x="636" y="399"/>
                  </a:lnTo>
                  <a:lnTo>
                    <a:pt x="662" y="461"/>
                  </a:lnTo>
                  <a:lnTo>
                    <a:pt x="682" y="529"/>
                  </a:lnTo>
                  <a:lnTo>
                    <a:pt x="697" y="597"/>
                  </a:lnTo>
                  <a:lnTo>
                    <a:pt x="704" y="667"/>
                  </a:lnTo>
                  <a:lnTo>
                    <a:pt x="704" y="704"/>
                  </a:lnTo>
                  <a:lnTo>
                    <a:pt x="704" y="757"/>
                  </a:lnTo>
                  <a:lnTo>
                    <a:pt x="694" y="860"/>
                  </a:lnTo>
                  <a:lnTo>
                    <a:pt x="675" y="964"/>
                  </a:lnTo>
                  <a:lnTo>
                    <a:pt x="646" y="1065"/>
                  </a:lnTo>
                  <a:lnTo>
                    <a:pt x="611" y="1164"/>
                  </a:lnTo>
                  <a:lnTo>
                    <a:pt x="570" y="1260"/>
                  </a:lnTo>
                  <a:lnTo>
                    <a:pt x="498" y="1396"/>
                  </a:lnTo>
                  <a:lnTo>
                    <a:pt x="389" y="1562"/>
                  </a:lnTo>
                  <a:lnTo>
                    <a:pt x="273" y="1703"/>
                  </a:lnTo>
                  <a:lnTo>
                    <a:pt x="156" y="1817"/>
                  </a:lnTo>
                  <a:lnTo>
                    <a:pt x="74" y="1879"/>
                  </a:lnTo>
                  <a:lnTo>
                    <a:pt x="24" y="1909"/>
                  </a:lnTo>
                  <a:lnTo>
                    <a:pt x="0" y="1921"/>
                  </a:lnTo>
                  <a:lnTo>
                    <a:pt x="0" y="0"/>
                  </a:lnTo>
                  <a:close/>
                </a:path>
              </a:pathLst>
            </a:custGeom>
            <a:solidFill>
              <a:schemeClr val="bg1">
                <a:alpha val="30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6" name="Freeform 1006">
              <a:extLst>
                <a:ext uri="{FF2B5EF4-FFF2-40B4-BE49-F238E27FC236}">
                  <a16:creationId xmlns:a16="http://schemas.microsoft.com/office/drawing/2014/main" id="{50A62D52-80E7-43DC-532F-771A596BD4B7}"/>
                </a:ext>
              </a:extLst>
            </p:cNvPr>
            <p:cNvSpPr>
              <a:spLocks/>
            </p:cNvSpPr>
            <p:nvPr/>
          </p:nvSpPr>
          <p:spPr bwMode="auto">
            <a:xfrm>
              <a:off x="7668708" y="2904605"/>
              <a:ext cx="2289250" cy="22892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34290" rIns="0" bIns="34290" numCol="1" anchor="ctr" anchorCtr="0" compatLnSpc="1">
              <a:prstTxWarp prst="textNoShape">
                <a:avLst/>
              </a:prstTxWarp>
            </a:bodyPr>
            <a:lstStyle/>
            <a:p>
              <a:pPr algn="ctr"/>
              <a:r>
                <a:rPr lang="en-US" sz="2700" b="1" dirty="0">
                  <a:solidFill>
                    <a:srgbClr val="8D44AD"/>
                  </a:solidFill>
                  <a:latin typeface="Open Sans" panose="020B0606030504020204" pitchFamily="34" charset="0"/>
                  <a:ea typeface="Open Sans" panose="020B0606030504020204" pitchFamily="34" charset="0"/>
                  <a:cs typeface="Open Sans" panose="020B0606030504020204" pitchFamily="34" charset="0"/>
                </a:rPr>
                <a:t>NDP</a:t>
              </a:r>
            </a:p>
          </p:txBody>
        </p:sp>
      </p:grpSp>
    </p:spTree>
    <p:extLst>
      <p:ext uri="{BB962C8B-B14F-4D97-AF65-F5344CB8AC3E}">
        <p14:creationId xmlns:p14="http://schemas.microsoft.com/office/powerpoint/2010/main" val="3622283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8C2AB-9F2F-46B2-A3BF-221510AE198C}"/>
              </a:ext>
            </a:extLst>
          </p:cNvPr>
          <p:cNvSpPr>
            <a:spLocks noGrp="1"/>
          </p:cNvSpPr>
          <p:nvPr>
            <p:ph type="ctrTitle"/>
          </p:nvPr>
        </p:nvSpPr>
        <p:spPr/>
        <p:txBody>
          <a:bodyPr/>
          <a:lstStyle/>
          <a:p>
            <a:endParaRPr lang="en-ZA"/>
          </a:p>
        </p:txBody>
      </p:sp>
      <p:sp>
        <p:nvSpPr>
          <p:cNvPr id="3" name="Subtitle 2">
            <a:extLst>
              <a:ext uri="{FF2B5EF4-FFF2-40B4-BE49-F238E27FC236}">
                <a16:creationId xmlns:a16="http://schemas.microsoft.com/office/drawing/2014/main" id="{AD46CA73-A834-3119-585A-147C7DB3C564}"/>
              </a:ext>
            </a:extLst>
          </p:cNvPr>
          <p:cNvSpPr>
            <a:spLocks noGrp="1"/>
          </p:cNvSpPr>
          <p:nvPr>
            <p:ph type="subTitle" idx="1"/>
          </p:nvPr>
        </p:nvSpPr>
        <p:spPr/>
        <p:txBody>
          <a:bodyPr/>
          <a:lstStyle/>
          <a:p>
            <a:endParaRPr lang="en-ZA"/>
          </a:p>
        </p:txBody>
      </p:sp>
      <p:pic>
        <p:nvPicPr>
          <p:cNvPr id="5" name="Picture 4">
            <a:extLst>
              <a:ext uri="{FF2B5EF4-FFF2-40B4-BE49-F238E27FC236}">
                <a16:creationId xmlns:a16="http://schemas.microsoft.com/office/drawing/2014/main" id="{7223AF78-B8FB-691E-752E-12D20E9228D8}"/>
              </a:ext>
            </a:extLst>
          </p:cNvPr>
          <p:cNvPicPr>
            <a:picLocks noChangeAspect="1"/>
          </p:cNvPicPr>
          <p:nvPr/>
        </p:nvPicPr>
        <p:blipFill rotWithShape="1">
          <a:blip r:embed="rId2"/>
          <a:srcRect l="28125" t="16366" r="28500" b="8444"/>
          <a:stretch/>
        </p:blipFill>
        <p:spPr>
          <a:xfrm>
            <a:off x="65315" y="830424"/>
            <a:ext cx="12192000" cy="5710336"/>
          </a:xfrm>
          <a:prstGeom prst="rect">
            <a:avLst/>
          </a:prstGeom>
        </p:spPr>
      </p:pic>
      <p:sp>
        <p:nvSpPr>
          <p:cNvPr id="6" name="TextBox 5">
            <a:extLst>
              <a:ext uri="{FF2B5EF4-FFF2-40B4-BE49-F238E27FC236}">
                <a16:creationId xmlns:a16="http://schemas.microsoft.com/office/drawing/2014/main" id="{D077AAFF-2504-E331-F09A-041303809CD9}"/>
              </a:ext>
            </a:extLst>
          </p:cNvPr>
          <p:cNvSpPr txBox="1"/>
          <p:nvPr/>
        </p:nvSpPr>
        <p:spPr>
          <a:xfrm>
            <a:off x="259080" y="4107512"/>
            <a:ext cx="5288280" cy="1815882"/>
          </a:xfrm>
          <a:prstGeom prst="rect">
            <a:avLst/>
          </a:prstGeom>
          <a:noFill/>
        </p:spPr>
        <p:txBody>
          <a:bodyPr wrap="square" rtlCol="0">
            <a:spAutoFit/>
          </a:bodyPr>
          <a:lstStyle/>
          <a:p>
            <a:pPr marL="342900" indent="-342900">
              <a:buFont typeface="Arial" panose="020B0604020202020204" pitchFamily="34" charset="0"/>
              <a:buChar char="•"/>
            </a:pPr>
            <a:r>
              <a:rPr lang="en-ZA" sz="2800" b="1" dirty="0"/>
              <a:t>Not a scenario</a:t>
            </a:r>
          </a:p>
          <a:p>
            <a:pPr marL="342900" indent="-342900">
              <a:buFont typeface="Arial" panose="020B0604020202020204" pitchFamily="34" charset="0"/>
              <a:buChar char="•"/>
            </a:pPr>
            <a:r>
              <a:rPr lang="en-ZA" sz="2800" b="1" dirty="0"/>
              <a:t>Not design quantified </a:t>
            </a:r>
          </a:p>
          <a:p>
            <a:pPr marL="342900" indent="-342900">
              <a:buFont typeface="Arial" panose="020B0604020202020204" pitchFamily="34" charset="0"/>
              <a:buChar char="•"/>
            </a:pPr>
            <a:r>
              <a:rPr lang="en-ZA" sz="2800" b="1" dirty="0"/>
              <a:t>Therefore not a plan</a:t>
            </a:r>
          </a:p>
          <a:p>
            <a:pPr marL="342900" indent="-342900">
              <a:buFont typeface="Arial" panose="020B0604020202020204" pitchFamily="34" charset="0"/>
              <a:buChar char="•"/>
            </a:pPr>
            <a:r>
              <a:rPr lang="en-ZA" sz="2800" b="1" dirty="0"/>
              <a:t>A story line of one scenario </a:t>
            </a:r>
          </a:p>
        </p:txBody>
      </p:sp>
      <p:grpSp>
        <p:nvGrpSpPr>
          <p:cNvPr id="4" name="Group 3">
            <a:extLst>
              <a:ext uri="{FF2B5EF4-FFF2-40B4-BE49-F238E27FC236}">
                <a16:creationId xmlns:a16="http://schemas.microsoft.com/office/drawing/2014/main" id="{A84894C9-192A-9F1E-F7CE-98F94C913A32}"/>
              </a:ext>
            </a:extLst>
          </p:cNvPr>
          <p:cNvGrpSpPr/>
          <p:nvPr/>
        </p:nvGrpSpPr>
        <p:grpSpPr>
          <a:xfrm>
            <a:off x="9930781" y="918936"/>
            <a:ext cx="1692645" cy="2308153"/>
            <a:chOff x="7423151" y="2651124"/>
            <a:chExt cx="2788288" cy="3802211"/>
          </a:xfrm>
          <a:effectLst>
            <a:outerShdw blurRad="127000" dir="13500000" sy="23000" kx="1200000" algn="br" rotWithShape="0">
              <a:prstClr val="black">
                <a:alpha val="15000"/>
              </a:prstClr>
            </a:outerShdw>
          </a:effectLst>
        </p:grpSpPr>
        <p:sp>
          <p:nvSpPr>
            <p:cNvPr id="7" name="Freeform 1004">
              <a:extLst>
                <a:ext uri="{FF2B5EF4-FFF2-40B4-BE49-F238E27FC236}">
                  <a16:creationId xmlns:a16="http://schemas.microsoft.com/office/drawing/2014/main" id="{937D3B16-1CD4-BFFF-CC1E-051F70C7993C}"/>
                </a:ext>
              </a:extLst>
            </p:cNvPr>
            <p:cNvSpPr>
              <a:spLocks/>
            </p:cNvSpPr>
            <p:nvPr/>
          </p:nvSpPr>
          <p:spPr bwMode="auto">
            <a:xfrm>
              <a:off x="7423151" y="2651124"/>
              <a:ext cx="2788288" cy="3802211"/>
            </a:xfrm>
            <a:custGeom>
              <a:avLst/>
              <a:gdLst>
                <a:gd name="T0" fmla="*/ 703 w 1407"/>
                <a:gd name="T1" fmla="*/ 1921 h 1921"/>
                <a:gd name="T2" fmla="*/ 680 w 1407"/>
                <a:gd name="T3" fmla="*/ 1909 h 1921"/>
                <a:gd name="T4" fmla="*/ 630 w 1407"/>
                <a:gd name="T5" fmla="*/ 1879 h 1921"/>
                <a:gd name="T6" fmla="*/ 548 w 1407"/>
                <a:gd name="T7" fmla="*/ 1817 h 1921"/>
                <a:gd name="T8" fmla="*/ 431 w 1407"/>
                <a:gd name="T9" fmla="*/ 1703 h 1921"/>
                <a:gd name="T10" fmla="*/ 315 w 1407"/>
                <a:gd name="T11" fmla="*/ 1562 h 1921"/>
                <a:gd name="T12" fmla="*/ 206 w 1407"/>
                <a:gd name="T13" fmla="*/ 1396 h 1921"/>
                <a:gd name="T14" fmla="*/ 134 w 1407"/>
                <a:gd name="T15" fmla="*/ 1260 h 1921"/>
                <a:gd name="T16" fmla="*/ 93 w 1407"/>
                <a:gd name="T17" fmla="*/ 1164 h 1921"/>
                <a:gd name="T18" fmla="*/ 58 w 1407"/>
                <a:gd name="T19" fmla="*/ 1065 h 1921"/>
                <a:gd name="T20" fmla="*/ 31 w 1407"/>
                <a:gd name="T21" fmla="*/ 964 h 1921"/>
                <a:gd name="T22" fmla="*/ 11 w 1407"/>
                <a:gd name="T23" fmla="*/ 860 h 1921"/>
                <a:gd name="T24" fmla="*/ 1 w 1407"/>
                <a:gd name="T25" fmla="*/ 757 h 1921"/>
                <a:gd name="T26" fmla="*/ 0 w 1407"/>
                <a:gd name="T27" fmla="*/ 704 h 1921"/>
                <a:gd name="T28" fmla="*/ 0 w 1407"/>
                <a:gd name="T29" fmla="*/ 667 h 1921"/>
                <a:gd name="T30" fmla="*/ 7 w 1407"/>
                <a:gd name="T31" fmla="*/ 597 h 1921"/>
                <a:gd name="T32" fmla="*/ 22 w 1407"/>
                <a:gd name="T33" fmla="*/ 529 h 1921"/>
                <a:gd name="T34" fmla="*/ 42 w 1407"/>
                <a:gd name="T35" fmla="*/ 461 h 1921"/>
                <a:gd name="T36" fmla="*/ 68 w 1407"/>
                <a:gd name="T37" fmla="*/ 399 h 1921"/>
                <a:gd name="T38" fmla="*/ 101 w 1407"/>
                <a:gd name="T39" fmla="*/ 339 h 1921"/>
                <a:gd name="T40" fmla="*/ 140 w 1407"/>
                <a:gd name="T41" fmla="*/ 282 h 1921"/>
                <a:gd name="T42" fmla="*/ 182 w 1407"/>
                <a:gd name="T43" fmla="*/ 230 h 1921"/>
                <a:gd name="T44" fmla="*/ 230 w 1407"/>
                <a:gd name="T45" fmla="*/ 183 h 1921"/>
                <a:gd name="T46" fmla="*/ 282 w 1407"/>
                <a:gd name="T47" fmla="*/ 140 h 1921"/>
                <a:gd name="T48" fmla="*/ 338 w 1407"/>
                <a:gd name="T49" fmla="*/ 102 h 1921"/>
                <a:gd name="T50" fmla="*/ 399 w 1407"/>
                <a:gd name="T51" fmla="*/ 70 h 1921"/>
                <a:gd name="T52" fmla="*/ 461 w 1407"/>
                <a:gd name="T53" fmla="*/ 43 h 1921"/>
                <a:gd name="T54" fmla="*/ 527 w 1407"/>
                <a:gd name="T55" fmla="*/ 22 h 1921"/>
                <a:gd name="T56" fmla="*/ 596 w 1407"/>
                <a:gd name="T57" fmla="*/ 8 h 1921"/>
                <a:gd name="T58" fmla="*/ 667 w 1407"/>
                <a:gd name="T59" fmla="*/ 1 h 1921"/>
                <a:gd name="T60" fmla="*/ 703 w 1407"/>
                <a:gd name="T61" fmla="*/ 0 h 1921"/>
                <a:gd name="T62" fmla="*/ 740 w 1407"/>
                <a:gd name="T63" fmla="*/ 1 h 1921"/>
                <a:gd name="T64" fmla="*/ 811 w 1407"/>
                <a:gd name="T65" fmla="*/ 8 h 1921"/>
                <a:gd name="T66" fmla="*/ 880 w 1407"/>
                <a:gd name="T67" fmla="*/ 22 h 1921"/>
                <a:gd name="T68" fmla="*/ 946 w 1407"/>
                <a:gd name="T69" fmla="*/ 43 h 1921"/>
                <a:gd name="T70" fmla="*/ 1009 w 1407"/>
                <a:gd name="T71" fmla="*/ 70 h 1921"/>
                <a:gd name="T72" fmla="*/ 1069 w 1407"/>
                <a:gd name="T73" fmla="*/ 102 h 1921"/>
                <a:gd name="T74" fmla="*/ 1125 w 1407"/>
                <a:gd name="T75" fmla="*/ 140 h 1921"/>
                <a:gd name="T76" fmla="*/ 1177 w 1407"/>
                <a:gd name="T77" fmla="*/ 183 h 1921"/>
                <a:gd name="T78" fmla="*/ 1225 w 1407"/>
                <a:gd name="T79" fmla="*/ 230 h 1921"/>
                <a:gd name="T80" fmla="*/ 1267 w 1407"/>
                <a:gd name="T81" fmla="*/ 282 h 1921"/>
                <a:gd name="T82" fmla="*/ 1306 w 1407"/>
                <a:gd name="T83" fmla="*/ 339 h 1921"/>
                <a:gd name="T84" fmla="*/ 1339 w 1407"/>
                <a:gd name="T85" fmla="*/ 399 h 1921"/>
                <a:gd name="T86" fmla="*/ 1365 w 1407"/>
                <a:gd name="T87" fmla="*/ 461 h 1921"/>
                <a:gd name="T88" fmla="*/ 1385 w 1407"/>
                <a:gd name="T89" fmla="*/ 529 h 1921"/>
                <a:gd name="T90" fmla="*/ 1400 w 1407"/>
                <a:gd name="T91" fmla="*/ 597 h 1921"/>
                <a:gd name="T92" fmla="*/ 1407 w 1407"/>
                <a:gd name="T93" fmla="*/ 667 h 1921"/>
                <a:gd name="T94" fmla="*/ 1407 w 1407"/>
                <a:gd name="T95" fmla="*/ 704 h 1921"/>
                <a:gd name="T96" fmla="*/ 1407 w 1407"/>
                <a:gd name="T97" fmla="*/ 757 h 1921"/>
                <a:gd name="T98" fmla="*/ 1397 w 1407"/>
                <a:gd name="T99" fmla="*/ 860 h 1921"/>
                <a:gd name="T100" fmla="*/ 1378 w 1407"/>
                <a:gd name="T101" fmla="*/ 964 h 1921"/>
                <a:gd name="T102" fmla="*/ 1349 w 1407"/>
                <a:gd name="T103" fmla="*/ 1065 h 1921"/>
                <a:gd name="T104" fmla="*/ 1314 w 1407"/>
                <a:gd name="T105" fmla="*/ 1164 h 1921"/>
                <a:gd name="T106" fmla="*/ 1273 w 1407"/>
                <a:gd name="T107" fmla="*/ 1260 h 1921"/>
                <a:gd name="T108" fmla="*/ 1201 w 1407"/>
                <a:gd name="T109" fmla="*/ 1396 h 1921"/>
                <a:gd name="T110" fmla="*/ 1092 w 1407"/>
                <a:gd name="T111" fmla="*/ 1562 h 1921"/>
                <a:gd name="T112" fmla="*/ 976 w 1407"/>
                <a:gd name="T113" fmla="*/ 1703 h 1921"/>
                <a:gd name="T114" fmla="*/ 859 w 1407"/>
                <a:gd name="T115" fmla="*/ 1817 h 1921"/>
                <a:gd name="T116" fmla="*/ 777 w 1407"/>
                <a:gd name="T117" fmla="*/ 1879 h 1921"/>
                <a:gd name="T118" fmla="*/ 727 w 1407"/>
                <a:gd name="T119" fmla="*/ 1909 h 1921"/>
                <a:gd name="T120" fmla="*/ 703 w 1407"/>
                <a:gd name="T121" fmla="*/ 1921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07" h="1921">
                  <a:moveTo>
                    <a:pt x="703" y="1921"/>
                  </a:moveTo>
                  <a:lnTo>
                    <a:pt x="680" y="1909"/>
                  </a:lnTo>
                  <a:lnTo>
                    <a:pt x="630" y="1879"/>
                  </a:lnTo>
                  <a:lnTo>
                    <a:pt x="548" y="1817"/>
                  </a:lnTo>
                  <a:lnTo>
                    <a:pt x="431" y="1703"/>
                  </a:lnTo>
                  <a:lnTo>
                    <a:pt x="315" y="1562"/>
                  </a:lnTo>
                  <a:lnTo>
                    <a:pt x="206" y="1396"/>
                  </a:lnTo>
                  <a:lnTo>
                    <a:pt x="134" y="1260"/>
                  </a:lnTo>
                  <a:lnTo>
                    <a:pt x="93" y="1164"/>
                  </a:lnTo>
                  <a:lnTo>
                    <a:pt x="58" y="1065"/>
                  </a:lnTo>
                  <a:lnTo>
                    <a:pt x="31" y="964"/>
                  </a:lnTo>
                  <a:lnTo>
                    <a:pt x="11" y="860"/>
                  </a:lnTo>
                  <a:lnTo>
                    <a:pt x="1" y="757"/>
                  </a:lnTo>
                  <a:lnTo>
                    <a:pt x="0" y="704"/>
                  </a:lnTo>
                  <a:lnTo>
                    <a:pt x="0" y="667"/>
                  </a:lnTo>
                  <a:lnTo>
                    <a:pt x="7" y="597"/>
                  </a:lnTo>
                  <a:lnTo>
                    <a:pt x="22" y="529"/>
                  </a:lnTo>
                  <a:lnTo>
                    <a:pt x="42" y="461"/>
                  </a:lnTo>
                  <a:lnTo>
                    <a:pt x="68" y="399"/>
                  </a:lnTo>
                  <a:lnTo>
                    <a:pt x="101" y="339"/>
                  </a:lnTo>
                  <a:lnTo>
                    <a:pt x="140" y="282"/>
                  </a:lnTo>
                  <a:lnTo>
                    <a:pt x="182" y="230"/>
                  </a:lnTo>
                  <a:lnTo>
                    <a:pt x="230" y="183"/>
                  </a:lnTo>
                  <a:lnTo>
                    <a:pt x="282" y="140"/>
                  </a:lnTo>
                  <a:lnTo>
                    <a:pt x="338" y="102"/>
                  </a:lnTo>
                  <a:lnTo>
                    <a:pt x="399" y="70"/>
                  </a:lnTo>
                  <a:lnTo>
                    <a:pt x="461" y="43"/>
                  </a:lnTo>
                  <a:lnTo>
                    <a:pt x="527" y="22"/>
                  </a:lnTo>
                  <a:lnTo>
                    <a:pt x="596" y="8"/>
                  </a:lnTo>
                  <a:lnTo>
                    <a:pt x="667" y="1"/>
                  </a:lnTo>
                  <a:lnTo>
                    <a:pt x="703" y="0"/>
                  </a:lnTo>
                  <a:lnTo>
                    <a:pt x="740" y="1"/>
                  </a:lnTo>
                  <a:lnTo>
                    <a:pt x="811" y="8"/>
                  </a:lnTo>
                  <a:lnTo>
                    <a:pt x="880" y="22"/>
                  </a:lnTo>
                  <a:lnTo>
                    <a:pt x="946" y="43"/>
                  </a:lnTo>
                  <a:lnTo>
                    <a:pt x="1009" y="70"/>
                  </a:lnTo>
                  <a:lnTo>
                    <a:pt x="1069" y="102"/>
                  </a:lnTo>
                  <a:lnTo>
                    <a:pt x="1125" y="140"/>
                  </a:lnTo>
                  <a:lnTo>
                    <a:pt x="1177" y="183"/>
                  </a:lnTo>
                  <a:lnTo>
                    <a:pt x="1225" y="230"/>
                  </a:lnTo>
                  <a:lnTo>
                    <a:pt x="1267" y="282"/>
                  </a:lnTo>
                  <a:lnTo>
                    <a:pt x="1306" y="339"/>
                  </a:lnTo>
                  <a:lnTo>
                    <a:pt x="1339" y="399"/>
                  </a:lnTo>
                  <a:lnTo>
                    <a:pt x="1365" y="461"/>
                  </a:lnTo>
                  <a:lnTo>
                    <a:pt x="1385" y="529"/>
                  </a:lnTo>
                  <a:lnTo>
                    <a:pt x="1400" y="597"/>
                  </a:lnTo>
                  <a:lnTo>
                    <a:pt x="1407" y="667"/>
                  </a:lnTo>
                  <a:lnTo>
                    <a:pt x="1407" y="704"/>
                  </a:lnTo>
                  <a:lnTo>
                    <a:pt x="1407" y="757"/>
                  </a:lnTo>
                  <a:lnTo>
                    <a:pt x="1397" y="860"/>
                  </a:lnTo>
                  <a:lnTo>
                    <a:pt x="1378" y="964"/>
                  </a:lnTo>
                  <a:lnTo>
                    <a:pt x="1349" y="1065"/>
                  </a:lnTo>
                  <a:lnTo>
                    <a:pt x="1314" y="1164"/>
                  </a:lnTo>
                  <a:lnTo>
                    <a:pt x="1273" y="1260"/>
                  </a:lnTo>
                  <a:lnTo>
                    <a:pt x="1201" y="1396"/>
                  </a:lnTo>
                  <a:lnTo>
                    <a:pt x="1092" y="1562"/>
                  </a:lnTo>
                  <a:lnTo>
                    <a:pt x="976" y="1703"/>
                  </a:lnTo>
                  <a:lnTo>
                    <a:pt x="859" y="1817"/>
                  </a:lnTo>
                  <a:lnTo>
                    <a:pt x="777" y="1879"/>
                  </a:lnTo>
                  <a:lnTo>
                    <a:pt x="727" y="1909"/>
                  </a:lnTo>
                  <a:lnTo>
                    <a:pt x="703" y="1921"/>
                  </a:lnTo>
                  <a:close/>
                </a:path>
              </a:pathLst>
            </a:custGeom>
            <a:solidFill>
              <a:srgbClr val="8D44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 name="Freeform 1005">
              <a:extLst>
                <a:ext uri="{FF2B5EF4-FFF2-40B4-BE49-F238E27FC236}">
                  <a16:creationId xmlns:a16="http://schemas.microsoft.com/office/drawing/2014/main" id="{40BB53A1-8B26-E644-F3CF-8ABB96BD4FB8}"/>
                </a:ext>
              </a:extLst>
            </p:cNvPr>
            <p:cNvSpPr>
              <a:spLocks/>
            </p:cNvSpPr>
            <p:nvPr/>
          </p:nvSpPr>
          <p:spPr bwMode="auto">
            <a:xfrm>
              <a:off x="8817295" y="2651124"/>
              <a:ext cx="1394144" cy="3802211"/>
            </a:xfrm>
            <a:custGeom>
              <a:avLst/>
              <a:gdLst>
                <a:gd name="T0" fmla="*/ 0 w 704"/>
                <a:gd name="T1" fmla="*/ 0 h 1921"/>
                <a:gd name="T2" fmla="*/ 37 w 704"/>
                <a:gd name="T3" fmla="*/ 1 h 1921"/>
                <a:gd name="T4" fmla="*/ 108 w 704"/>
                <a:gd name="T5" fmla="*/ 8 h 1921"/>
                <a:gd name="T6" fmla="*/ 177 w 704"/>
                <a:gd name="T7" fmla="*/ 22 h 1921"/>
                <a:gd name="T8" fmla="*/ 243 w 704"/>
                <a:gd name="T9" fmla="*/ 43 h 1921"/>
                <a:gd name="T10" fmla="*/ 306 w 704"/>
                <a:gd name="T11" fmla="*/ 70 h 1921"/>
                <a:gd name="T12" fmla="*/ 366 w 704"/>
                <a:gd name="T13" fmla="*/ 102 h 1921"/>
                <a:gd name="T14" fmla="*/ 422 w 704"/>
                <a:gd name="T15" fmla="*/ 140 h 1921"/>
                <a:gd name="T16" fmla="*/ 474 w 704"/>
                <a:gd name="T17" fmla="*/ 183 h 1921"/>
                <a:gd name="T18" fmla="*/ 522 w 704"/>
                <a:gd name="T19" fmla="*/ 230 h 1921"/>
                <a:gd name="T20" fmla="*/ 564 w 704"/>
                <a:gd name="T21" fmla="*/ 282 h 1921"/>
                <a:gd name="T22" fmla="*/ 603 w 704"/>
                <a:gd name="T23" fmla="*/ 339 h 1921"/>
                <a:gd name="T24" fmla="*/ 636 w 704"/>
                <a:gd name="T25" fmla="*/ 399 h 1921"/>
                <a:gd name="T26" fmla="*/ 662 w 704"/>
                <a:gd name="T27" fmla="*/ 461 h 1921"/>
                <a:gd name="T28" fmla="*/ 682 w 704"/>
                <a:gd name="T29" fmla="*/ 529 h 1921"/>
                <a:gd name="T30" fmla="*/ 697 w 704"/>
                <a:gd name="T31" fmla="*/ 597 h 1921"/>
                <a:gd name="T32" fmla="*/ 704 w 704"/>
                <a:gd name="T33" fmla="*/ 667 h 1921"/>
                <a:gd name="T34" fmla="*/ 704 w 704"/>
                <a:gd name="T35" fmla="*/ 704 h 1921"/>
                <a:gd name="T36" fmla="*/ 704 w 704"/>
                <a:gd name="T37" fmla="*/ 757 h 1921"/>
                <a:gd name="T38" fmla="*/ 694 w 704"/>
                <a:gd name="T39" fmla="*/ 860 h 1921"/>
                <a:gd name="T40" fmla="*/ 675 w 704"/>
                <a:gd name="T41" fmla="*/ 964 h 1921"/>
                <a:gd name="T42" fmla="*/ 646 w 704"/>
                <a:gd name="T43" fmla="*/ 1065 h 1921"/>
                <a:gd name="T44" fmla="*/ 611 w 704"/>
                <a:gd name="T45" fmla="*/ 1164 h 1921"/>
                <a:gd name="T46" fmla="*/ 570 w 704"/>
                <a:gd name="T47" fmla="*/ 1260 h 1921"/>
                <a:gd name="T48" fmla="*/ 498 w 704"/>
                <a:gd name="T49" fmla="*/ 1396 h 1921"/>
                <a:gd name="T50" fmla="*/ 389 w 704"/>
                <a:gd name="T51" fmla="*/ 1562 h 1921"/>
                <a:gd name="T52" fmla="*/ 273 w 704"/>
                <a:gd name="T53" fmla="*/ 1703 h 1921"/>
                <a:gd name="T54" fmla="*/ 156 w 704"/>
                <a:gd name="T55" fmla="*/ 1817 h 1921"/>
                <a:gd name="T56" fmla="*/ 74 w 704"/>
                <a:gd name="T57" fmla="*/ 1879 h 1921"/>
                <a:gd name="T58" fmla="*/ 24 w 704"/>
                <a:gd name="T59" fmla="*/ 1909 h 1921"/>
                <a:gd name="T60" fmla="*/ 0 w 704"/>
                <a:gd name="T61" fmla="*/ 1921 h 1921"/>
                <a:gd name="T62" fmla="*/ 0 w 704"/>
                <a:gd name="T63" fmla="*/ 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4" h="1921">
                  <a:moveTo>
                    <a:pt x="0" y="0"/>
                  </a:moveTo>
                  <a:lnTo>
                    <a:pt x="37" y="1"/>
                  </a:lnTo>
                  <a:lnTo>
                    <a:pt x="108" y="8"/>
                  </a:lnTo>
                  <a:lnTo>
                    <a:pt x="177" y="22"/>
                  </a:lnTo>
                  <a:lnTo>
                    <a:pt x="243" y="43"/>
                  </a:lnTo>
                  <a:lnTo>
                    <a:pt x="306" y="70"/>
                  </a:lnTo>
                  <a:lnTo>
                    <a:pt x="366" y="102"/>
                  </a:lnTo>
                  <a:lnTo>
                    <a:pt x="422" y="140"/>
                  </a:lnTo>
                  <a:lnTo>
                    <a:pt x="474" y="183"/>
                  </a:lnTo>
                  <a:lnTo>
                    <a:pt x="522" y="230"/>
                  </a:lnTo>
                  <a:lnTo>
                    <a:pt x="564" y="282"/>
                  </a:lnTo>
                  <a:lnTo>
                    <a:pt x="603" y="339"/>
                  </a:lnTo>
                  <a:lnTo>
                    <a:pt x="636" y="399"/>
                  </a:lnTo>
                  <a:lnTo>
                    <a:pt x="662" y="461"/>
                  </a:lnTo>
                  <a:lnTo>
                    <a:pt x="682" y="529"/>
                  </a:lnTo>
                  <a:lnTo>
                    <a:pt x="697" y="597"/>
                  </a:lnTo>
                  <a:lnTo>
                    <a:pt x="704" y="667"/>
                  </a:lnTo>
                  <a:lnTo>
                    <a:pt x="704" y="704"/>
                  </a:lnTo>
                  <a:lnTo>
                    <a:pt x="704" y="757"/>
                  </a:lnTo>
                  <a:lnTo>
                    <a:pt x="694" y="860"/>
                  </a:lnTo>
                  <a:lnTo>
                    <a:pt x="675" y="964"/>
                  </a:lnTo>
                  <a:lnTo>
                    <a:pt x="646" y="1065"/>
                  </a:lnTo>
                  <a:lnTo>
                    <a:pt x="611" y="1164"/>
                  </a:lnTo>
                  <a:lnTo>
                    <a:pt x="570" y="1260"/>
                  </a:lnTo>
                  <a:lnTo>
                    <a:pt x="498" y="1396"/>
                  </a:lnTo>
                  <a:lnTo>
                    <a:pt x="389" y="1562"/>
                  </a:lnTo>
                  <a:lnTo>
                    <a:pt x="273" y="1703"/>
                  </a:lnTo>
                  <a:lnTo>
                    <a:pt x="156" y="1817"/>
                  </a:lnTo>
                  <a:lnTo>
                    <a:pt x="74" y="1879"/>
                  </a:lnTo>
                  <a:lnTo>
                    <a:pt x="24" y="1909"/>
                  </a:lnTo>
                  <a:lnTo>
                    <a:pt x="0" y="1921"/>
                  </a:lnTo>
                  <a:lnTo>
                    <a:pt x="0" y="0"/>
                  </a:lnTo>
                  <a:close/>
                </a:path>
              </a:pathLst>
            </a:custGeom>
            <a:solidFill>
              <a:schemeClr val="bg1">
                <a:alpha val="30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9" name="Freeform 1006">
              <a:extLst>
                <a:ext uri="{FF2B5EF4-FFF2-40B4-BE49-F238E27FC236}">
                  <a16:creationId xmlns:a16="http://schemas.microsoft.com/office/drawing/2014/main" id="{26660F62-A56F-3146-B229-31C13997534A}"/>
                </a:ext>
              </a:extLst>
            </p:cNvPr>
            <p:cNvSpPr>
              <a:spLocks/>
            </p:cNvSpPr>
            <p:nvPr/>
          </p:nvSpPr>
          <p:spPr bwMode="auto">
            <a:xfrm>
              <a:off x="7668708" y="2904605"/>
              <a:ext cx="2289250" cy="22892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34290" rIns="0" bIns="34290" numCol="1" anchor="ctr" anchorCtr="0" compatLnSpc="1">
              <a:prstTxWarp prst="textNoShape">
                <a:avLst/>
              </a:prstTxWarp>
            </a:bodyPr>
            <a:lstStyle/>
            <a:p>
              <a:pPr algn="ctr"/>
              <a:r>
                <a:rPr lang="en-US" sz="2700" b="1" dirty="0">
                  <a:solidFill>
                    <a:srgbClr val="8D44AD"/>
                  </a:solidFill>
                  <a:latin typeface="Open Sans" panose="020B0606030504020204" pitchFamily="34" charset="0"/>
                  <a:ea typeface="Open Sans" panose="020B0606030504020204" pitchFamily="34" charset="0"/>
                  <a:cs typeface="Open Sans" panose="020B0606030504020204" pitchFamily="34" charset="0"/>
                </a:rPr>
                <a:t>NDP</a:t>
              </a:r>
            </a:p>
          </p:txBody>
        </p:sp>
      </p:grpSp>
      <p:sp>
        <p:nvSpPr>
          <p:cNvPr id="12" name="TextBox 11">
            <a:extLst>
              <a:ext uri="{FF2B5EF4-FFF2-40B4-BE49-F238E27FC236}">
                <a16:creationId xmlns:a16="http://schemas.microsoft.com/office/drawing/2014/main" id="{E05AE430-BB50-75E6-AC7F-9088809E59BA}"/>
              </a:ext>
            </a:extLst>
          </p:cNvPr>
          <p:cNvSpPr txBox="1"/>
          <p:nvPr/>
        </p:nvSpPr>
        <p:spPr>
          <a:xfrm>
            <a:off x="3048778" y="3244334"/>
            <a:ext cx="6097554" cy="369332"/>
          </a:xfrm>
          <a:prstGeom prst="rect">
            <a:avLst/>
          </a:prstGeom>
          <a:noFill/>
        </p:spPr>
        <p:txBody>
          <a:bodyPr wrap="square">
            <a:spAutoFit/>
          </a:bodyPr>
          <a:lstStyle/>
          <a:p>
            <a:pPr marL="457200" indent="-457200" algn="just">
              <a:buFont typeface="Arial" panose="020B0604020202020204" pitchFamily="34" charset="0"/>
              <a:buChar char="•"/>
            </a:pPr>
            <a:r>
              <a:rPr lang="en-US" sz="1800" dirty="0"/>
              <a:t>Scenarios unintentional</a:t>
            </a:r>
          </a:p>
        </p:txBody>
      </p:sp>
      <p:sp>
        <p:nvSpPr>
          <p:cNvPr id="14" name="TextBox 13">
            <a:extLst>
              <a:ext uri="{FF2B5EF4-FFF2-40B4-BE49-F238E27FC236}">
                <a16:creationId xmlns:a16="http://schemas.microsoft.com/office/drawing/2014/main" id="{FC5A1AD2-E713-C2AA-2054-3539A6CC24D3}"/>
              </a:ext>
            </a:extLst>
          </p:cNvPr>
          <p:cNvSpPr txBox="1"/>
          <p:nvPr/>
        </p:nvSpPr>
        <p:spPr>
          <a:xfrm>
            <a:off x="4121798" y="38123"/>
            <a:ext cx="6172200" cy="369332"/>
          </a:xfrm>
          <a:prstGeom prst="rect">
            <a:avLst/>
          </a:prstGeom>
          <a:noFill/>
        </p:spPr>
        <p:txBody>
          <a:bodyPr wrap="square">
            <a:spAutoFit/>
          </a:bodyPr>
          <a:lstStyle/>
          <a:p>
            <a:pPr algn="just"/>
            <a:r>
              <a:rPr lang="en-US" sz="1800" b="1" dirty="0"/>
              <a:t>Scenarios unintentional</a:t>
            </a:r>
          </a:p>
        </p:txBody>
      </p:sp>
    </p:spTree>
    <p:extLst>
      <p:ext uri="{BB962C8B-B14F-4D97-AF65-F5344CB8AC3E}">
        <p14:creationId xmlns:p14="http://schemas.microsoft.com/office/powerpoint/2010/main" val="1755166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4294967295"/>
          </p:nvPr>
        </p:nvSpPr>
        <p:spPr>
          <a:xfrm>
            <a:off x="1852167" y="5472609"/>
            <a:ext cx="439241" cy="390437"/>
          </a:xfrm>
          <a:prstGeom prst="rect">
            <a:avLst/>
          </a:prstGeom>
        </p:spPr>
        <p:txBody>
          <a:bodyPr/>
          <a:lstStyle/>
          <a:p>
            <a:fld id="{F68327C5-B821-4FE9-A59A-A60D9EB59A9A}" type="slidenum">
              <a:rPr lang="en-US" smtClean="0"/>
              <a:pPr/>
              <a:t>8</a:t>
            </a:fld>
            <a:endParaRPr lang="en-US" dirty="0"/>
          </a:p>
        </p:txBody>
      </p:sp>
      <p:grpSp>
        <p:nvGrpSpPr>
          <p:cNvPr id="6" name="Group 5"/>
          <p:cNvGrpSpPr/>
          <p:nvPr/>
        </p:nvGrpSpPr>
        <p:grpSpPr>
          <a:xfrm flipH="1">
            <a:off x="1745076" y="2202817"/>
            <a:ext cx="8922924" cy="3897326"/>
            <a:chOff x="3756025" y="2001838"/>
            <a:chExt cx="4295775" cy="3330576"/>
          </a:xfrm>
        </p:grpSpPr>
        <p:sp>
          <p:nvSpPr>
            <p:cNvPr id="7" name="Freeform 6"/>
            <p:cNvSpPr>
              <a:spLocks/>
            </p:cNvSpPr>
            <p:nvPr/>
          </p:nvSpPr>
          <p:spPr bwMode="auto">
            <a:xfrm>
              <a:off x="3756025" y="2001838"/>
              <a:ext cx="4295775" cy="3330575"/>
            </a:xfrm>
            <a:custGeom>
              <a:avLst/>
              <a:gdLst>
                <a:gd name="T0" fmla="*/ 3459 w 8118"/>
                <a:gd name="T1" fmla="*/ 6224 h 6296"/>
                <a:gd name="T2" fmla="*/ 4254 w 8118"/>
                <a:gd name="T3" fmla="*/ 5751 h 6296"/>
                <a:gd name="T4" fmla="*/ 4863 w 8118"/>
                <a:gd name="T5" fmla="*/ 5229 h 6296"/>
                <a:gd name="T6" fmla="*/ 5206 w 8118"/>
                <a:gd name="T7" fmla="*/ 4744 h 6296"/>
                <a:gd name="T8" fmla="*/ 5288 w 8118"/>
                <a:gd name="T9" fmla="*/ 4488 h 6296"/>
                <a:gd name="T10" fmla="*/ 5287 w 8118"/>
                <a:gd name="T11" fmla="*/ 4243 h 6296"/>
                <a:gd name="T12" fmla="*/ 5192 w 8118"/>
                <a:gd name="T13" fmla="*/ 4016 h 6296"/>
                <a:gd name="T14" fmla="*/ 4996 w 8118"/>
                <a:gd name="T15" fmla="*/ 3810 h 6296"/>
                <a:gd name="T16" fmla="*/ 4789 w 8118"/>
                <a:gd name="T17" fmla="*/ 3677 h 6296"/>
                <a:gd name="T18" fmla="*/ 4050 w 8118"/>
                <a:gd name="T19" fmla="*/ 3356 h 6296"/>
                <a:gd name="T20" fmla="*/ 2882 w 8118"/>
                <a:gd name="T21" fmla="*/ 3013 h 6296"/>
                <a:gd name="T22" fmla="*/ 1377 w 8118"/>
                <a:gd name="T23" fmla="*/ 2619 h 6296"/>
                <a:gd name="T24" fmla="*/ 747 w 8118"/>
                <a:gd name="T25" fmla="*/ 2387 h 6296"/>
                <a:gd name="T26" fmla="*/ 475 w 8118"/>
                <a:gd name="T27" fmla="*/ 2216 h 6296"/>
                <a:gd name="T28" fmla="*/ 356 w 8118"/>
                <a:gd name="T29" fmla="*/ 2023 h 6296"/>
                <a:gd name="T30" fmla="*/ 396 w 8118"/>
                <a:gd name="T31" fmla="*/ 1840 h 6296"/>
                <a:gd name="T32" fmla="*/ 516 w 8118"/>
                <a:gd name="T33" fmla="*/ 1693 h 6296"/>
                <a:gd name="T34" fmla="*/ 866 w 8118"/>
                <a:gd name="T35" fmla="*/ 1474 h 6296"/>
                <a:gd name="T36" fmla="*/ 1594 w 8118"/>
                <a:gd name="T37" fmla="*/ 1209 h 6296"/>
                <a:gd name="T38" fmla="*/ 2453 w 8118"/>
                <a:gd name="T39" fmla="*/ 910 h 6296"/>
                <a:gd name="T40" fmla="*/ 2644 w 8118"/>
                <a:gd name="T41" fmla="*/ 779 h 6296"/>
                <a:gd name="T42" fmla="*/ 2703 w 8118"/>
                <a:gd name="T43" fmla="*/ 649 h 6296"/>
                <a:gd name="T44" fmla="*/ 2661 w 8118"/>
                <a:gd name="T45" fmla="*/ 525 h 6296"/>
                <a:gd name="T46" fmla="*/ 2470 w 8118"/>
                <a:gd name="T47" fmla="*/ 377 h 6296"/>
                <a:gd name="T48" fmla="*/ 2062 w 8118"/>
                <a:gd name="T49" fmla="*/ 249 h 6296"/>
                <a:gd name="T50" fmla="*/ 1014 w 8118"/>
                <a:gd name="T51" fmla="*/ 123 h 6296"/>
                <a:gd name="T52" fmla="*/ 0 w 8118"/>
                <a:gd name="T53" fmla="*/ 95 h 6296"/>
                <a:gd name="T54" fmla="*/ 598 w 8118"/>
                <a:gd name="T55" fmla="*/ 5 h 6296"/>
                <a:gd name="T56" fmla="*/ 1918 w 8118"/>
                <a:gd name="T57" fmla="*/ 93 h 6296"/>
                <a:gd name="T58" fmla="*/ 2563 w 8118"/>
                <a:gd name="T59" fmla="*/ 221 h 6296"/>
                <a:gd name="T60" fmla="*/ 2929 w 8118"/>
                <a:gd name="T61" fmla="*/ 391 h 6296"/>
                <a:gd name="T62" fmla="*/ 3026 w 8118"/>
                <a:gd name="T63" fmla="*/ 502 h 6296"/>
                <a:gd name="T64" fmla="*/ 3059 w 8118"/>
                <a:gd name="T65" fmla="*/ 640 h 6296"/>
                <a:gd name="T66" fmla="*/ 2994 w 8118"/>
                <a:gd name="T67" fmla="*/ 767 h 6296"/>
                <a:gd name="T68" fmla="*/ 2689 w 8118"/>
                <a:gd name="T69" fmla="*/ 979 h 6296"/>
                <a:gd name="T70" fmla="*/ 1936 w 8118"/>
                <a:gd name="T71" fmla="*/ 1306 h 6296"/>
                <a:gd name="T72" fmla="*/ 1429 w 8118"/>
                <a:gd name="T73" fmla="*/ 1589 h 6296"/>
                <a:gd name="T74" fmla="*/ 1303 w 8118"/>
                <a:gd name="T75" fmla="*/ 1729 h 6296"/>
                <a:gd name="T76" fmla="*/ 1292 w 8118"/>
                <a:gd name="T77" fmla="*/ 1867 h 6296"/>
                <a:gd name="T78" fmla="*/ 1463 w 8118"/>
                <a:gd name="T79" fmla="*/ 2026 h 6296"/>
                <a:gd name="T80" fmla="*/ 1872 w 8118"/>
                <a:gd name="T81" fmla="*/ 2201 h 6296"/>
                <a:gd name="T82" fmla="*/ 2962 w 8118"/>
                <a:gd name="T83" fmla="*/ 2495 h 6296"/>
                <a:gd name="T84" fmla="*/ 5216 w 8118"/>
                <a:gd name="T85" fmla="*/ 3022 h 6296"/>
                <a:gd name="T86" fmla="*/ 6311 w 8118"/>
                <a:gd name="T87" fmla="*/ 3368 h 6296"/>
                <a:gd name="T88" fmla="*/ 6705 w 8118"/>
                <a:gd name="T89" fmla="*/ 3545 h 6296"/>
                <a:gd name="T90" fmla="*/ 7424 w 8118"/>
                <a:gd name="T91" fmla="*/ 3998 h 6296"/>
                <a:gd name="T92" fmla="*/ 7873 w 8118"/>
                <a:gd name="T93" fmla="*/ 4492 h 6296"/>
                <a:gd name="T94" fmla="*/ 8086 w 8118"/>
                <a:gd name="T95" fmla="*/ 5022 h 6296"/>
                <a:gd name="T96" fmla="*/ 8104 w 8118"/>
                <a:gd name="T97" fmla="*/ 5589 h 6296"/>
                <a:gd name="T98" fmla="*/ 7960 w 8118"/>
                <a:gd name="T99" fmla="*/ 6193 h 6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118" h="6296">
                  <a:moveTo>
                    <a:pt x="7922" y="6296"/>
                  </a:moveTo>
                  <a:lnTo>
                    <a:pt x="3312" y="6296"/>
                  </a:lnTo>
                  <a:lnTo>
                    <a:pt x="3459" y="6224"/>
                  </a:lnTo>
                  <a:lnTo>
                    <a:pt x="3740" y="6075"/>
                  </a:lnTo>
                  <a:lnTo>
                    <a:pt x="4007" y="5916"/>
                  </a:lnTo>
                  <a:lnTo>
                    <a:pt x="4254" y="5751"/>
                  </a:lnTo>
                  <a:lnTo>
                    <a:pt x="4480" y="5581"/>
                  </a:lnTo>
                  <a:lnTo>
                    <a:pt x="4685" y="5407"/>
                  </a:lnTo>
                  <a:lnTo>
                    <a:pt x="4863" y="5229"/>
                  </a:lnTo>
                  <a:lnTo>
                    <a:pt x="5016" y="5052"/>
                  </a:lnTo>
                  <a:lnTo>
                    <a:pt x="5137" y="4875"/>
                  </a:lnTo>
                  <a:lnTo>
                    <a:pt x="5206" y="4744"/>
                  </a:lnTo>
                  <a:lnTo>
                    <a:pt x="5242" y="4658"/>
                  </a:lnTo>
                  <a:lnTo>
                    <a:pt x="5270" y="4571"/>
                  </a:lnTo>
                  <a:lnTo>
                    <a:pt x="5288" y="4488"/>
                  </a:lnTo>
                  <a:lnTo>
                    <a:pt x="5297" y="4404"/>
                  </a:lnTo>
                  <a:lnTo>
                    <a:pt x="5297" y="4322"/>
                  </a:lnTo>
                  <a:lnTo>
                    <a:pt x="5287" y="4243"/>
                  </a:lnTo>
                  <a:lnTo>
                    <a:pt x="5265" y="4165"/>
                  </a:lnTo>
                  <a:lnTo>
                    <a:pt x="5234" y="4089"/>
                  </a:lnTo>
                  <a:lnTo>
                    <a:pt x="5192" y="4016"/>
                  </a:lnTo>
                  <a:lnTo>
                    <a:pt x="5138" y="3944"/>
                  </a:lnTo>
                  <a:lnTo>
                    <a:pt x="5074" y="3876"/>
                  </a:lnTo>
                  <a:lnTo>
                    <a:pt x="4996" y="3810"/>
                  </a:lnTo>
                  <a:lnTo>
                    <a:pt x="4908" y="3746"/>
                  </a:lnTo>
                  <a:lnTo>
                    <a:pt x="4858" y="3717"/>
                  </a:lnTo>
                  <a:lnTo>
                    <a:pt x="4789" y="3677"/>
                  </a:lnTo>
                  <a:lnTo>
                    <a:pt x="4640" y="3599"/>
                  </a:lnTo>
                  <a:lnTo>
                    <a:pt x="4401" y="3490"/>
                  </a:lnTo>
                  <a:lnTo>
                    <a:pt x="4050" y="3356"/>
                  </a:lnTo>
                  <a:lnTo>
                    <a:pt x="3674" y="3234"/>
                  </a:lnTo>
                  <a:lnTo>
                    <a:pt x="3282" y="3120"/>
                  </a:lnTo>
                  <a:lnTo>
                    <a:pt x="2882" y="3013"/>
                  </a:lnTo>
                  <a:lnTo>
                    <a:pt x="2284" y="2862"/>
                  </a:lnTo>
                  <a:lnTo>
                    <a:pt x="1722" y="2717"/>
                  </a:lnTo>
                  <a:lnTo>
                    <a:pt x="1377" y="2619"/>
                  </a:lnTo>
                  <a:lnTo>
                    <a:pt x="1069" y="2519"/>
                  </a:lnTo>
                  <a:lnTo>
                    <a:pt x="867" y="2442"/>
                  </a:lnTo>
                  <a:lnTo>
                    <a:pt x="747" y="2387"/>
                  </a:lnTo>
                  <a:lnTo>
                    <a:pt x="641" y="2332"/>
                  </a:lnTo>
                  <a:lnTo>
                    <a:pt x="550" y="2275"/>
                  </a:lnTo>
                  <a:lnTo>
                    <a:pt x="475" y="2216"/>
                  </a:lnTo>
                  <a:lnTo>
                    <a:pt x="416" y="2154"/>
                  </a:lnTo>
                  <a:lnTo>
                    <a:pt x="377" y="2090"/>
                  </a:lnTo>
                  <a:lnTo>
                    <a:pt x="356" y="2023"/>
                  </a:lnTo>
                  <a:lnTo>
                    <a:pt x="356" y="1952"/>
                  </a:lnTo>
                  <a:lnTo>
                    <a:pt x="376" y="1879"/>
                  </a:lnTo>
                  <a:lnTo>
                    <a:pt x="396" y="1840"/>
                  </a:lnTo>
                  <a:lnTo>
                    <a:pt x="415" y="1810"/>
                  </a:lnTo>
                  <a:lnTo>
                    <a:pt x="461" y="1751"/>
                  </a:lnTo>
                  <a:lnTo>
                    <a:pt x="516" y="1693"/>
                  </a:lnTo>
                  <a:lnTo>
                    <a:pt x="580" y="1640"/>
                  </a:lnTo>
                  <a:lnTo>
                    <a:pt x="691" y="1565"/>
                  </a:lnTo>
                  <a:lnTo>
                    <a:pt x="866" y="1474"/>
                  </a:lnTo>
                  <a:lnTo>
                    <a:pt x="1060" y="1391"/>
                  </a:lnTo>
                  <a:lnTo>
                    <a:pt x="1269" y="1314"/>
                  </a:lnTo>
                  <a:lnTo>
                    <a:pt x="1594" y="1209"/>
                  </a:lnTo>
                  <a:lnTo>
                    <a:pt x="2019" y="1078"/>
                  </a:lnTo>
                  <a:lnTo>
                    <a:pt x="2297" y="979"/>
                  </a:lnTo>
                  <a:lnTo>
                    <a:pt x="2453" y="910"/>
                  </a:lnTo>
                  <a:lnTo>
                    <a:pt x="2548" y="855"/>
                  </a:lnTo>
                  <a:lnTo>
                    <a:pt x="2601" y="817"/>
                  </a:lnTo>
                  <a:lnTo>
                    <a:pt x="2644" y="779"/>
                  </a:lnTo>
                  <a:lnTo>
                    <a:pt x="2676" y="737"/>
                  </a:lnTo>
                  <a:lnTo>
                    <a:pt x="2696" y="694"/>
                  </a:lnTo>
                  <a:lnTo>
                    <a:pt x="2703" y="649"/>
                  </a:lnTo>
                  <a:lnTo>
                    <a:pt x="2697" y="601"/>
                  </a:lnTo>
                  <a:lnTo>
                    <a:pt x="2677" y="551"/>
                  </a:lnTo>
                  <a:lnTo>
                    <a:pt x="2661" y="525"/>
                  </a:lnTo>
                  <a:lnTo>
                    <a:pt x="2637" y="492"/>
                  </a:lnTo>
                  <a:lnTo>
                    <a:pt x="2565" y="432"/>
                  </a:lnTo>
                  <a:lnTo>
                    <a:pt x="2470" y="377"/>
                  </a:lnTo>
                  <a:lnTo>
                    <a:pt x="2353" y="329"/>
                  </a:lnTo>
                  <a:lnTo>
                    <a:pt x="2216" y="286"/>
                  </a:lnTo>
                  <a:lnTo>
                    <a:pt x="2062" y="249"/>
                  </a:lnTo>
                  <a:lnTo>
                    <a:pt x="1806" y="203"/>
                  </a:lnTo>
                  <a:lnTo>
                    <a:pt x="1423" y="155"/>
                  </a:lnTo>
                  <a:lnTo>
                    <a:pt x="1014" y="123"/>
                  </a:lnTo>
                  <a:lnTo>
                    <a:pt x="598" y="105"/>
                  </a:lnTo>
                  <a:lnTo>
                    <a:pt x="192" y="96"/>
                  </a:lnTo>
                  <a:lnTo>
                    <a:pt x="0" y="95"/>
                  </a:lnTo>
                  <a:lnTo>
                    <a:pt x="0" y="1"/>
                  </a:lnTo>
                  <a:lnTo>
                    <a:pt x="186" y="0"/>
                  </a:lnTo>
                  <a:lnTo>
                    <a:pt x="598" y="5"/>
                  </a:lnTo>
                  <a:lnTo>
                    <a:pt x="1038" y="20"/>
                  </a:lnTo>
                  <a:lnTo>
                    <a:pt x="1486" y="48"/>
                  </a:lnTo>
                  <a:lnTo>
                    <a:pt x="1918" y="93"/>
                  </a:lnTo>
                  <a:lnTo>
                    <a:pt x="2215" y="141"/>
                  </a:lnTo>
                  <a:lnTo>
                    <a:pt x="2398" y="178"/>
                  </a:lnTo>
                  <a:lnTo>
                    <a:pt x="2563" y="221"/>
                  </a:lnTo>
                  <a:lnTo>
                    <a:pt x="2709" y="272"/>
                  </a:lnTo>
                  <a:lnTo>
                    <a:pt x="2831" y="328"/>
                  </a:lnTo>
                  <a:lnTo>
                    <a:pt x="2929" y="391"/>
                  </a:lnTo>
                  <a:lnTo>
                    <a:pt x="2967" y="427"/>
                  </a:lnTo>
                  <a:lnTo>
                    <a:pt x="2990" y="453"/>
                  </a:lnTo>
                  <a:lnTo>
                    <a:pt x="3026" y="502"/>
                  </a:lnTo>
                  <a:lnTo>
                    <a:pt x="3049" y="550"/>
                  </a:lnTo>
                  <a:lnTo>
                    <a:pt x="3060" y="596"/>
                  </a:lnTo>
                  <a:lnTo>
                    <a:pt x="3059" y="640"/>
                  </a:lnTo>
                  <a:lnTo>
                    <a:pt x="3047" y="684"/>
                  </a:lnTo>
                  <a:lnTo>
                    <a:pt x="3026" y="727"/>
                  </a:lnTo>
                  <a:lnTo>
                    <a:pt x="2994" y="767"/>
                  </a:lnTo>
                  <a:lnTo>
                    <a:pt x="2932" y="828"/>
                  </a:lnTo>
                  <a:lnTo>
                    <a:pt x="2823" y="904"/>
                  </a:lnTo>
                  <a:lnTo>
                    <a:pt x="2689" y="979"/>
                  </a:lnTo>
                  <a:lnTo>
                    <a:pt x="2535" y="1052"/>
                  </a:lnTo>
                  <a:lnTo>
                    <a:pt x="2284" y="1160"/>
                  </a:lnTo>
                  <a:lnTo>
                    <a:pt x="1936" y="1306"/>
                  </a:lnTo>
                  <a:lnTo>
                    <a:pt x="1694" y="1422"/>
                  </a:lnTo>
                  <a:lnTo>
                    <a:pt x="1550" y="1503"/>
                  </a:lnTo>
                  <a:lnTo>
                    <a:pt x="1429" y="1589"/>
                  </a:lnTo>
                  <a:lnTo>
                    <a:pt x="1357" y="1657"/>
                  </a:lnTo>
                  <a:lnTo>
                    <a:pt x="1319" y="1704"/>
                  </a:lnTo>
                  <a:lnTo>
                    <a:pt x="1303" y="1729"/>
                  </a:lnTo>
                  <a:lnTo>
                    <a:pt x="1287" y="1758"/>
                  </a:lnTo>
                  <a:lnTo>
                    <a:pt x="1277" y="1814"/>
                  </a:lnTo>
                  <a:lnTo>
                    <a:pt x="1292" y="1867"/>
                  </a:lnTo>
                  <a:lnTo>
                    <a:pt x="1328" y="1922"/>
                  </a:lnTo>
                  <a:lnTo>
                    <a:pt x="1385" y="1974"/>
                  </a:lnTo>
                  <a:lnTo>
                    <a:pt x="1463" y="2026"/>
                  </a:lnTo>
                  <a:lnTo>
                    <a:pt x="1558" y="2076"/>
                  </a:lnTo>
                  <a:lnTo>
                    <a:pt x="1673" y="2126"/>
                  </a:lnTo>
                  <a:lnTo>
                    <a:pt x="1872" y="2201"/>
                  </a:lnTo>
                  <a:lnTo>
                    <a:pt x="2190" y="2299"/>
                  </a:lnTo>
                  <a:lnTo>
                    <a:pt x="2558" y="2397"/>
                  </a:lnTo>
                  <a:lnTo>
                    <a:pt x="2962" y="2495"/>
                  </a:lnTo>
                  <a:lnTo>
                    <a:pt x="3618" y="2643"/>
                  </a:lnTo>
                  <a:lnTo>
                    <a:pt x="4539" y="2854"/>
                  </a:lnTo>
                  <a:lnTo>
                    <a:pt x="5216" y="3022"/>
                  </a:lnTo>
                  <a:lnTo>
                    <a:pt x="5644" y="3142"/>
                  </a:lnTo>
                  <a:lnTo>
                    <a:pt x="6041" y="3268"/>
                  </a:lnTo>
                  <a:lnTo>
                    <a:pt x="6311" y="3368"/>
                  </a:lnTo>
                  <a:lnTo>
                    <a:pt x="6478" y="3437"/>
                  </a:lnTo>
                  <a:lnTo>
                    <a:pt x="6556" y="3473"/>
                  </a:lnTo>
                  <a:lnTo>
                    <a:pt x="6705" y="3545"/>
                  </a:lnTo>
                  <a:lnTo>
                    <a:pt x="6978" y="3692"/>
                  </a:lnTo>
                  <a:lnTo>
                    <a:pt x="7217" y="3843"/>
                  </a:lnTo>
                  <a:lnTo>
                    <a:pt x="7424" y="3998"/>
                  </a:lnTo>
                  <a:lnTo>
                    <a:pt x="7603" y="4158"/>
                  </a:lnTo>
                  <a:lnTo>
                    <a:pt x="7751" y="4322"/>
                  </a:lnTo>
                  <a:lnTo>
                    <a:pt x="7873" y="4492"/>
                  </a:lnTo>
                  <a:lnTo>
                    <a:pt x="7968" y="4665"/>
                  </a:lnTo>
                  <a:lnTo>
                    <a:pt x="8039" y="4842"/>
                  </a:lnTo>
                  <a:lnTo>
                    <a:pt x="8086" y="5022"/>
                  </a:lnTo>
                  <a:lnTo>
                    <a:pt x="8112" y="5208"/>
                  </a:lnTo>
                  <a:lnTo>
                    <a:pt x="8118" y="5396"/>
                  </a:lnTo>
                  <a:lnTo>
                    <a:pt x="8104" y="5589"/>
                  </a:lnTo>
                  <a:lnTo>
                    <a:pt x="8072" y="5787"/>
                  </a:lnTo>
                  <a:lnTo>
                    <a:pt x="8023" y="5987"/>
                  </a:lnTo>
                  <a:lnTo>
                    <a:pt x="7960" y="6193"/>
                  </a:lnTo>
                  <a:lnTo>
                    <a:pt x="7922" y="6296"/>
                  </a:lnTo>
                  <a:lnTo>
                    <a:pt x="7922" y="6296"/>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 name="Freeform 7"/>
            <p:cNvSpPr>
              <a:spLocks/>
            </p:cNvSpPr>
            <p:nvPr/>
          </p:nvSpPr>
          <p:spPr bwMode="auto">
            <a:xfrm>
              <a:off x="3756025" y="2046288"/>
              <a:ext cx="2897188" cy="3286125"/>
            </a:xfrm>
            <a:custGeom>
              <a:avLst/>
              <a:gdLst>
                <a:gd name="T0" fmla="*/ 3641 w 5475"/>
                <a:gd name="T1" fmla="*/ 6137 h 6210"/>
                <a:gd name="T2" fmla="*/ 4407 w 5475"/>
                <a:gd name="T3" fmla="*/ 5659 h 6210"/>
                <a:gd name="T4" fmla="*/ 4989 w 5475"/>
                <a:gd name="T5" fmla="*/ 5136 h 6210"/>
                <a:gd name="T6" fmla="*/ 5310 w 5475"/>
                <a:gd name="T7" fmla="*/ 4651 h 6210"/>
                <a:gd name="T8" fmla="*/ 5380 w 5475"/>
                <a:gd name="T9" fmla="*/ 4395 h 6210"/>
                <a:gd name="T10" fmla="*/ 5370 w 5475"/>
                <a:gd name="T11" fmla="*/ 4151 h 6210"/>
                <a:gd name="T12" fmla="*/ 5268 w 5475"/>
                <a:gd name="T13" fmla="*/ 3924 h 6210"/>
                <a:gd name="T14" fmla="*/ 5069 w 5475"/>
                <a:gd name="T15" fmla="*/ 3718 h 6210"/>
                <a:gd name="T16" fmla="*/ 4861 w 5475"/>
                <a:gd name="T17" fmla="*/ 3584 h 6210"/>
                <a:gd name="T18" fmla="*/ 4119 w 5475"/>
                <a:gd name="T19" fmla="*/ 3263 h 6210"/>
                <a:gd name="T20" fmla="*/ 2945 w 5475"/>
                <a:gd name="T21" fmla="*/ 2919 h 6210"/>
                <a:gd name="T22" fmla="*/ 1432 w 5475"/>
                <a:gd name="T23" fmla="*/ 2523 h 6210"/>
                <a:gd name="T24" fmla="*/ 796 w 5475"/>
                <a:gd name="T25" fmla="*/ 2292 h 6210"/>
                <a:gd name="T26" fmla="*/ 521 w 5475"/>
                <a:gd name="T27" fmla="*/ 2121 h 6210"/>
                <a:gd name="T28" fmla="*/ 400 w 5475"/>
                <a:gd name="T29" fmla="*/ 1929 h 6210"/>
                <a:gd name="T30" fmla="*/ 439 w 5475"/>
                <a:gd name="T31" fmla="*/ 1749 h 6210"/>
                <a:gd name="T32" fmla="*/ 559 w 5475"/>
                <a:gd name="T33" fmla="*/ 1604 h 6210"/>
                <a:gd name="T34" fmla="*/ 904 w 5475"/>
                <a:gd name="T35" fmla="*/ 1385 h 6210"/>
                <a:gd name="T36" fmla="*/ 1627 w 5475"/>
                <a:gd name="T37" fmla="*/ 1120 h 6210"/>
                <a:gd name="T38" fmla="*/ 2476 w 5475"/>
                <a:gd name="T39" fmla="*/ 819 h 6210"/>
                <a:gd name="T40" fmla="*/ 2663 w 5475"/>
                <a:gd name="T41" fmla="*/ 688 h 6210"/>
                <a:gd name="T42" fmla="*/ 2719 w 5475"/>
                <a:gd name="T43" fmla="*/ 557 h 6210"/>
                <a:gd name="T44" fmla="*/ 2676 w 5475"/>
                <a:gd name="T45" fmla="*/ 435 h 6210"/>
                <a:gd name="T46" fmla="*/ 2481 w 5475"/>
                <a:gd name="T47" fmla="*/ 286 h 6210"/>
                <a:gd name="T48" fmla="*/ 2070 w 5475"/>
                <a:gd name="T49" fmla="*/ 158 h 6210"/>
                <a:gd name="T50" fmla="*/ 1015 w 5475"/>
                <a:gd name="T51" fmla="*/ 33 h 6210"/>
                <a:gd name="T52" fmla="*/ 0 w 5475"/>
                <a:gd name="T53" fmla="*/ 4 h 6210"/>
                <a:gd name="T54" fmla="*/ 598 w 5475"/>
                <a:gd name="T55" fmla="*/ 9 h 6210"/>
                <a:gd name="T56" fmla="*/ 1817 w 5475"/>
                <a:gd name="T57" fmla="*/ 105 h 6210"/>
                <a:gd name="T58" fmla="*/ 2373 w 5475"/>
                <a:gd name="T59" fmla="*/ 233 h 6210"/>
                <a:gd name="T60" fmla="*/ 2664 w 5475"/>
                <a:gd name="T61" fmla="*/ 396 h 6210"/>
                <a:gd name="T62" fmla="*/ 2729 w 5475"/>
                <a:gd name="T63" fmla="*/ 505 h 6210"/>
                <a:gd name="T64" fmla="*/ 2712 w 5475"/>
                <a:gd name="T65" fmla="*/ 642 h 6210"/>
                <a:gd name="T66" fmla="*/ 2591 w 5475"/>
                <a:gd name="T67" fmla="*/ 760 h 6210"/>
                <a:gd name="T68" fmla="*/ 2075 w 5475"/>
                <a:gd name="T69" fmla="*/ 985 h 6210"/>
                <a:gd name="T70" fmla="*/ 1135 w 5475"/>
                <a:gd name="T71" fmla="*/ 1300 h 6210"/>
                <a:gd name="T72" fmla="*/ 664 w 5475"/>
                <a:gd name="T73" fmla="*/ 1548 h 6210"/>
                <a:gd name="T74" fmla="*/ 501 w 5475"/>
                <a:gd name="T75" fmla="*/ 1713 h 6210"/>
                <a:gd name="T76" fmla="*/ 444 w 5475"/>
                <a:gd name="T77" fmla="*/ 1853 h 6210"/>
                <a:gd name="T78" fmla="*/ 508 w 5475"/>
                <a:gd name="T79" fmla="*/ 2052 h 6210"/>
                <a:gd name="T80" fmla="*/ 737 w 5475"/>
                <a:gd name="T81" fmla="*/ 2228 h 6210"/>
                <a:gd name="T82" fmla="*/ 1485 w 5475"/>
                <a:gd name="T83" fmla="*/ 2513 h 6210"/>
                <a:gd name="T84" fmla="*/ 3008 w 5475"/>
                <a:gd name="T85" fmla="*/ 2910 h 6210"/>
                <a:gd name="T86" fmla="*/ 4188 w 5475"/>
                <a:gd name="T87" fmla="*/ 3256 h 6210"/>
                <a:gd name="T88" fmla="*/ 4931 w 5475"/>
                <a:gd name="T89" fmla="*/ 3578 h 6210"/>
                <a:gd name="T90" fmla="*/ 5141 w 5475"/>
                <a:gd name="T91" fmla="*/ 3712 h 6210"/>
                <a:gd name="T92" fmla="*/ 5346 w 5475"/>
                <a:gd name="T93" fmla="*/ 3918 h 6210"/>
                <a:gd name="T94" fmla="*/ 5454 w 5475"/>
                <a:gd name="T95" fmla="*/ 4146 h 6210"/>
                <a:gd name="T96" fmla="*/ 5473 w 5475"/>
                <a:gd name="T97" fmla="*/ 4389 h 6210"/>
                <a:gd name="T98" fmla="*/ 5412 w 5475"/>
                <a:gd name="T99" fmla="*/ 4645 h 6210"/>
                <a:gd name="T100" fmla="*/ 5115 w 5475"/>
                <a:gd name="T101" fmla="*/ 5129 h 6210"/>
                <a:gd name="T102" fmla="*/ 4561 w 5475"/>
                <a:gd name="T103" fmla="*/ 5653 h 6210"/>
                <a:gd name="T104" fmla="*/ 3825 w 5475"/>
                <a:gd name="T105" fmla="*/ 6137 h 6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475" h="6210">
                  <a:moveTo>
                    <a:pt x="3688" y="6210"/>
                  </a:moveTo>
                  <a:lnTo>
                    <a:pt x="3500" y="6210"/>
                  </a:lnTo>
                  <a:lnTo>
                    <a:pt x="3641" y="6137"/>
                  </a:lnTo>
                  <a:lnTo>
                    <a:pt x="3913" y="5986"/>
                  </a:lnTo>
                  <a:lnTo>
                    <a:pt x="4169" y="5826"/>
                  </a:lnTo>
                  <a:lnTo>
                    <a:pt x="4407" y="5659"/>
                  </a:lnTo>
                  <a:lnTo>
                    <a:pt x="4624" y="5488"/>
                  </a:lnTo>
                  <a:lnTo>
                    <a:pt x="4819" y="5313"/>
                  </a:lnTo>
                  <a:lnTo>
                    <a:pt x="4989" y="5136"/>
                  </a:lnTo>
                  <a:lnTo>
                    <a:pt x="5133" y="4959"/>
                  </a:lnTo>
                  <a:lnTo>
                    <a:pt x="5245" y="4782"/>
                  </a:lnTo>
                  <a:lnTo>
                    <a:pt x="5310" y="4651"/>
                  </a:lnTo>
                  <a:lnTo>
                    <a:pt x="5342" y="4565"/>
                  </a:lnTo>
                  <a:lnTo>
                    <a:pt x="5366" y="4480"/>
                  </a:lnTo>
                  <a:lnTo>
                    <a:pt x="5380" y="4395"/>
                  </a:lnTo>
                  <a:lnTo>
                    <a:pt x="5386" y="4313"/>
                  </a:lnTo>
                  <a:lnTo>
                    <a:pt x="5383" y="4231"/>
                  </a:lnTo>
                  <a:lnTo>
                    <a:pt x="5370" y="4151"/>
                  </a:lnTo>
                  <a:lnTo>
                    <a:pt x="5346" y="4074"/>
                  </a:lnTo>
                  <a:lnTo>
                    <a:pt x="5313" y="3997"/>
                  </a:lnTo>
                  <a:lnTo>
                    <a:pt x="5268" y="3924"/>
                  </a:lnTo>
                  <a:lnTo>
                    <a:pt x="5213" y="3852"/>
                  </a:lnTo>
                  <a:lnTo>
                    <a:pt x="5147" y="3784"/>
                  </a:lnTo>
                  <a:lnTo>
                    <a:pt x="5069" y="3718"/>
                  </a:lnTo>
                  <a:lnTo>
                    <a:pt x="4980" y="3655"/>
                  </a:lnTo>
                  <a:lnTo>
                    <a:pt x="4930" y="3624"/>
                  </a:lnTo>
                  <a:lnTo>
                    <a:pt x="4861" y="3584"/>
                  </a:lnTo>
                  <a:lnTo>
                    <a:pt x="4711" y="3508"/>
                  </a:lnTo>
                  <a:lnTo>
                    <a:pt x="4470" y="3398"/>
                  </a:lnTo>
                  <a:lnTo>
                    <a:pt x="4119" y="3263"/>
                  </a:lnTo>
                  <a:lnTo>
                    <a:pt x="3742" y="3140"/>
                  </a:lnTo>
                  <a:lnTo>
                    <a:pt x="3347" y="3025"/>
                  </a:lnTo>
                  <a:lnTo>
                    <a:pt x="2945" y="2919"/>
                  </a:lnTo>
                  <a:lnTo>
                    <a:pt x="2345" y="2766"/>
                  </a:lnTo>
                  <a:lnTo>
                    <a:pt x="1779" y="2621"/>
                  </a:lnTo>
                  <a:lnTo>
                    <a:pt x="1432" y="2523"/>
                  </a:lnTo>
                  <a:lnTo>
                    <a:pt x="1120" y="2423"/>
                  </a:lnTo>
                  <a:lnTo>
                    <a:pt x="917" y="2346"/>
                  </a:lnTo>
                  <a:lnTo>
                    <a:pt x="796" y="2292"/>
                  </a:lnTo>
                  <a:lnTo>
                    <a:pt x="690" y="2238"/>
                  </a:lnTo>
                  <a:lnTo>
                    <a:pt x="598" y="2180"/>
                  </a:lnTo>
                  <a:lnTo>
                    <a:pt x="521" y="2121"/>
                  </a:lnTo>
                  <a:lnTo>
                    <a:pt x="462" y="2060"/>
                  </a:lnTo>
                  <a:lnTo>
                    <a:pt x="422" y="1996"/>
                  </a:lnTo>
                  <a:lnTo>
                    <a:pt x="400" y="1929"/>
                  </a:lnTo>
                  <a:lnTo>
                    <a:pt x="399" y="1860"/>
                  </a:lnTo>
                  <a:lnTo>
                    <a:pt x="421" y="1787"/>
                  </a:lnTo>
                  <a:lnTo>
                    <a:pt x="439" y="1749"/>
                  </a:lnTo>
                  <a:lnTo>
                    <a:pt x="458" y="1718"/>
                  </a:lnTo>
                  <a:lnTo>
                    <a:pt x="503" y="1659"/>
                  </a:lnTo>
                  <a:lnTo>
                    <a:pt x="559" y="1604"/>
                  </a:lnTo>
                  <a:lnTo>
                    <a:pt x="622" y="1551"/>
                  </a:lnTo>
                  <a:lnTo>
                    <a:pt x="733" y="1476"/>
                  </a:lnTo>
                  <a:lnTo>
                    <a:pt x="904" y="1385"/>
                  </a:lnTo>
                  <a:lnTo>
                    <a:pt x="1097" y="1303"/>
                  </a:lnTo>
                  <a:lnTo>
                    <a:pt x="1305" y="1227"/>
                  </a:lnTo>
                  <a:lnTo>
                    <a:pt x="1627" y="1120"/>
                  </a:lnTo>
                  <a:lnTo>
                    <a:pt x="2048" y="989"/>
                  </a:lnTo>
                  <a:lnTo>
                    <a:pt x="2322" y="888"/>
                  </a:lnTo>
                  <a:lnTo>
                    <a:pt x="2476" y="819"/>
                  </a:lnTo>
                  <a:lnTo>
                    <a:pt x="2569" y="765"/>
                  </a:lnTo>
                  <a:lnTo>
                    <a:pt x="2621" y="727"/>
                  </a:lnTo>
                  <a:lnTo>
                    <a:pt x="2663" y="688"/>
                  </a:lnTo>
                  <a:lnTo>
                    <a:pt x="2695" y="646"/>
                  </a:lnTo>
                  <a:lnTo>
                    <a:pt x="2713" y="603"/>
                  </a:lnTo>
                  <a:lnTo>
                    <a:pt x="2719" y="557"/>
                  </a:lnTo>
                  <a:lnTo>
                    <a:pt x="2713" y="510"/>
                  </a:lnTo>
                  <a:lnTo>
                    <a:pt x="2692" y="461"/>
                  </a:lnTo>
                  <a:lnTo>
                    <a:pt x="2676" y="435"/>
                  </a:lnTo>
                  <a:lnTo>
                    <a:pt x="2650" y="402"/>
                  </a:lnTo>
                  <a:lnTo>
                    <a:pt x="2578" y="341"/>
                  </a:lnTo>
                  <a:lnTo>
                    <a:pt x="2481" y="286"/>
                  </a:lnTo>
                  <a:lnTo>
                    <a:pt x="2363" y="238"/>
                  </a:lnTo>
                  <a:lnTo>
                    <a:pt x="2225" y="196"/>
                  </a:lnTo>
                  <a:lnTo>
                    <a:pt x="2070" y="158"/>
                  </a:lnTo>
                  <a:lnTo>
                    <a:pt x="1812" y="111"/>
                  </a:lnTo>
                  <a:lnTo>
                    <a:pt x="1427" y="63"/>
                  </a:lnTo>
                  <a:lnTo>
                    <a:pt x="1015" y="33"/>
                  </a:lnTo>
                  <a:lnTo>
                    <a:pt x="598" y="14"/>
                  </a:lnTo>
                  <a:lnTo>
                    <a:pt x="192" y="6"/>
                  </a:lnTo>
                  <a:lnTo>
                    <a:pt x="0" y="4"/>
                  </a:lnTo>
                  <a:lnTo>
                    <a:pt x="0" y="0"/>
                  </a:lnTo>
                  <a:lnTo>
                    <a:pt x="192" y="1"/>
                  </a:lnTo>
                  <a:lnTo>
                    <a:pt x="598" y="9"/>
                  </a:lnTo>
                  <a:lnTo>
                    <a:pt x="1017" y="27"/>
                  </a:lnTo>
                  <a:lnTo>
                    <a:pt x="1430" y="59"/>
                  </a:lnTo>
                  <a:lnTo>
                    <a:pt x="1817" y="105"/>
                  </a:lnTo>
                  <a:lnTo>
                    <a:pt x="2078" y="153"/>
                  </a:lnTo>
                  <a:lnTo>
                    <a:pt x="2234" y="190"/>
                  </a:lnTo>
                  <a:lnTo>
                    <a:pt x="2373" y="233"/>
                  </a:lnTo>
                  <a:lnTo>
                    <a:pt x="2493" y="281"/>
                  </a:lnTo>
                  <a:lnTo>
                    <a:pt x="2591" y="335"/>
                  </a:lnTo>
                  <a:lnTo>
                    <a:pt x="2664" y="396"/>
                  </a:lnTo>
                  <a:lnTo>
                    <a:pt x="2690" y="429"/>
                  </a:lnTo>
                  <a:lnTo>
                    <a:pt x="2707" y="456"/>
                  </a:lnTo>
                  <a:lnTo>
                    <a:pt x="2729" y="505"/>
                  </a:lnTo>
                  <a:lnTo>
                    <a:pt x="2736" y="553"/>
                  </a:lnTo>
                  <a:lnTo>
                    <a:pt x="2731" y="599"/>
                  </a:lnTo>
                  <a:lnTo>
                    <a:pt x="2712" y="642"/>
                  </a:lnTo>
                  <a:lnTo>
                    <a:pt x="2682" y="682"/>
                  </a:lnTo>
                  <a:lnTo>
                    <a:pt x="2641" y="723"/>
                  </a:lnTo>
                  <a:lnTo>
                    <a:pt x="2591" y="760"/>
                  </a:lnTo>
                  <a:lnTo>
                    <a:pt x="2499" y="816"/>
                  </a:lnTo>
                  <a:lnTo>
                    <a:pt x="2347" y="885"/>
                  </a:lnTo>
                  <a:lnTo>
                    <a:pt x="2075" y="985"/>
                  </a:lnTo>
                  <a:lnTo>
                    <a:pt x="1661" y="1117"/>
                  </a:lnTo>
                  <a:lnTo>
                    <a:pt x="1339" y="1224"/>
                  </a:lnTo>
                  <a:lnTo>
                    <a:pt x="1135" y="1300"/>
                  </a:lnTo>
                  <a:lnTo>
                    <a:pt x="943" y="1382"/>
                  </a:lnTo>
                  <a:lnTo>
                    <a:pt x="773" y="1473"/>
                  </a:lnTo>
                  <a:lnTo>
                    <a:pt x="664" y="1548"/>
                  </a:lnTo>
                  <a:lnTo>
                    <a:pt x="601" y="1600"/>
                  </a:lnTo>
                  <a:lnTo>
                    <a:pt x="546" y="1654"/>
                  </a:lnTo>
                  <a:lnTo>
                    <a:pt x="501" y="1713"/>
                  </a:lnTo>
                  <a:lnTo>
                    <a:pt x="482" y="1744"/>
                  </a:lnTo>
                  <a:lnTo>
                    <a:pt x="464" y="1781"/>
                  </a:lnTo>
                  <a:lnTo>
                    <a:pt x="444" y="1853"/>
                  </a:lnTo>
                  <a:lnTo>
                    <a:pt x="445" y="1922"/>
                  </a:lnTo>
                  <a:lnTo>
                    <a:pt x="467" y="1989"/>
                  </a:lnTo>
                  <a:lnTo>
                    <a:pt x="508" y="2052"/>
                  </a:lnTo>
                  <a:lnTo>
                    <a:pt x="567" y="2112"/>
                  </a:lnTo>
                  <a:lnTo>
                    <a:pt x="645" y="2171"/>
                  </a:lnTo>
                  <a:lnTo>
                    <a:pt x="737" y="2228"/>
                  </a:lnTo>
                  <a:lnTo>
                    <a:pt x="903" y="2310"/>
                  </a:lnTo>
                  <a:lnTo>
                    <a:pt x="1172" y="2413"/>
                  </a:lnTo>
                  <a:lnTo>
                    <a:pt x="1485" y="2513"/>
                  </a:lnTo>
                  <a:lnTo>
                    <a:pt x="1835" y="2611"/>
                  </a:lnTo>
                  <a:lnTo>
                    <a:pt x="2404" y="2757"/>
                  </a:lnTo>
                  <a:lnTo>
                    <a:pt x="3008" y="2910"/>
                  </a:lnTo>
                  <a:lnTo>
                    <a:pt x="3412" y="3017"/>
                  </a:lnTo>
                  <a:lnTo>
                    <a:pt x="3808" y="3132"/>
                  </a:lnTo>
                  <a:lnTo>
                    <a:pt x="4188" y="3256"/>
                  </a:lnTo>
                  <a:lnTo>
                    <a:pt x="4541" y="3391"/>
                  </a:lnTo>
                  <a:lnTo>
                    <a:pt x="4783" y="3500"/>
                  </a:lnTo>
                  <a:lnTo>
                    <a:pt x="4931" y="3578"/>
                  </a:lnTo>
                  <a:lnTo>
                    <a:pt x="5002" y="3619"/>
                  </a:lnTo>
                  <a:lnTo>
                    <a:pt x="5051" y="3649"/>
                  </a:lnTo>
                  <a:lnTo>
                    <a:pt x="5141" y="3712"/>
                  </a:lnTo>
                  <a:lnTo>
                    <a:pt x="5221" y="3778"/>
                  </a:lnTo>
                  <a:lnTo>
                    <a:pt x="5288" y="3847"/>
                  </a:lnTo>
                  <a:lnTo>
                    <a:pt x="5346" y="3918"/>
                  </a:lnTo>
                  <a:lnTo>
                    <a:pt x="5392" y="3991"/>
                  </a:lnTo>
                  <a:lnTo>
                    <a:pt x="5428" y="4068"/>
                  </a:lnTo>
                  <a:lnTo>
                    <a:pt x="5454" y="4146"/>
                  </a:lnTo>
                  <a:lnTo>
                    <a:pt x="5470" y="4225"/>
                  </a:lnTo>
                  <a:lnTo>
                    <a:pt x="5475" y="4307"/>
                  </a:lnTo>
                  <a:lnTo>
                    <a:pt x="5473" y="4389"/>
                  </a:lnTo>
                  <a:lnTo>
                    <a:pt x="5461" y="4474"/>
                  </a:lnTo>
                  <a:lnTo>
                    <a:pt x="5441" y="4559"/>
                  </a:lnTo>
                  <a:lnTo>
                    <a:pt x="5412" y="4645"/>
                  </a:lnTo>
                  <a:lnTo>
                    <a:pt x="5355" y="4776"/>
                  </a:lnTo>
                  <a:lnTo>
                    <a:pt x="5249" y="4952"/>
                  </a:lnTo>
                  <a:lnTo>
                    <a:pt x="5115" y="5129"/>
                  </a:lnTo>
                  <a:lnTo>
                    <a:pt x="4954" y="5306"/>
                  </a:lnTo>
                  <a:lnTo>
                    <a:pt x="4768" y="5482"/>
                  </a:lnTo>
                  <a:lnTo>
                    <a:pt x="4561" y="5653"/>
                  </a:lnTo>
                  <a:lnTo>
                    <a:pt x="4333" y="5820"/>
                  </a:lnTo>
                  <a:lnTo>
                    <a:pt x="4087" y="5981"/>
                  </a:lnTo>
                  <a:lnTo>
                    <a:pt x="3825" y="6137"/>
                  </a:lnTo>
                  <a:lnTo>
                    <a:pt x="3688" y="6210"/>
                  </a:lnTo>
                  <a:lnTo>
                    <a:pt x="3688" y="6210"/>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 name="Freeform 8"/>
            <p:cNvSpPr>
              <a:spLocks/>
            </p:cNvSpPr>
            <p:nvPr/>
          </p:nvSpPr>
          <p:spPr bwMode="auto">
            <a:xfrm>
              <a:off x="3756025" y="2025651"/>
              <a:ext cx="3509963" cy="3306763"/>
            </a:xfrm>
            <a:custGeom>
              <a:avLst/>
              <a:gdLst>
                <a:gd name="T0" fmla="*/ 5635 w 6632"/>
                <a:gd name="T1" fmla="*/ 6165 h 6250"/>
                <a:gd name="T2" fmla="*/ 6122 w 6632"/>
                <a:gd name="T3" fmla="*/ 5649 h 6250"/>
                <a:gd name="T4" fmla="*/ 6430 w 6632"/>
                <a:gd name="T5" fmla="*/ 5132 h 6250"/>
                <a:gd name="T6" fmla="*/ 6525 w 6632"/>
                <a:gd name="T7" fmla="*/ 4671 h 6250"/>
                <a:gd name="T8" fmla="*/ 6494 w 6632"/>
                <a:gd name="T9" fmla="*/ 4430 h 6250"/>
                <a:gd name="T10" fmla="*/ 6396 w 6632"/>
                <a:gd name="T11" fmla="*/ 4200 h 6250"/>
                <a:gd name="T12" fmla="*/ 6229 w 6632"/>
                <a:gd name="T13" fmla="*/ 3981 h 6250"/>
                <a:gd name="T14" fmla="*/ 5941 w 6632"/>
                <a:gd name="T15" fmla="*/ 3745 h 6250"/>
                <a:gd name="T16" fmla="*/ 5612 w 6632"/>
                <a:gd name="T17" fmla="*/ 3562 h 6250"/>
                <a:gd name="T18" fmla="*/ 4577 w 6632"/>
                <a:gd name="T19" fmla="*/ 3175 h 6250"/>
                <a:gd name="T20" fmla="*/ 3039 w 6632"/>
                <a:gd name="T21" fmla="*/ 2766 h 6250"/>
                <a:gd name="T22" fmla="*/ 1658 w 6632"/>
                <a:gd name="T23" fmla="*/ 2396 h 6250"/>
                <a:gd name="T24" fmla="*/ 1051 w 6632"/>
                <a:gd name="T25" fmla="*/ 2148 h 6250"/>
                <a:gd name="T26" fmla="*/ 835 w 6632"/>
                <a:gd name="T27" fmla="*/ 1971 h 6250"/>
                <a:gd name="T28" fmla="*/ 811 w 6632"/>
                <a:gd name="T29" fmla="*/ 1775 h 6250"/>
                <a:gd name="T30" fmla="*/ 887 w 6632"/>
                <a:gd name="T31" fmla="*/ 1660 h 6250"/>
                <a:gd name="T32" fmla="*/ 1259 w 6632"/>
                <a:gd name="T33" fmla="*/ 1402 h 6250"/>
                <a:gd name="T34" fmla="*/ 1921 w 6632"/>
                <a:gd name="T35" fmla="*/ 1139 h 6250"/>
                <a:gd name="T36" fmla="*/ 2680 w 6632"/>
                <a:gd name="T37" fmla="*/ 825 h 6250"/>
                <a:gd name="T38" fmla="*/ 2836 w 6632"/>
                <a:gd name="T39" fmla="*/ 686 h 6250"/>
                <a:gd name="T40" fmla="*/ 2867 w 6632"/>
                <a:gd name="T41" fmla="*/ 555 h 6250"/>
                <a:gd name="T42" fmla="*/ 2807 w 6632"/>
                <a:gd name="T43" fmla="*/ 432 h 6250"/>
                <a:gd name="T44" fmla="*/ 2585 w 6632"/>
                <a:gd name="T45" fmla="*/ 280 h 6250"/>
                <a:gd name="T46" fmla="*/ 2139 w 6632"/>
                <a:gd name="T47" fmla="*/ 151 h 6250"/>
                <a:gd name="T48" fmla="*/ 1030 w 6632"/>
                <a:gd name="T49" fmla="*/ 28 h 6250"/>
                <a:gd name="T50" fmla="*/ 0 w 6632"/>
                <a:gd name="T51" fmla="*/ 4 h 6250"/>
                <a:gd name="T52" fmla="*/ 601 w 6632"/>
                <a:gd name="T53" fmla="*/ 7 h 6250"/>
                <a:gd name="T54" fmla="*/ 1868 w 6632"/>
                <a:gd name="T55" fmla="*/ 99 h 6250"/>
                <a:gd name="T56" fmla="*/ 2466 w 6632"/>
                <a:gd name="T57" fmla="*/ 227 h 6250"/>
                <a:gd name="T58" fmla="*/ 2790 w 6632"/>
                <a:gd name="T59" fmla="*/ 394 h 6250"/>
                <a:gd name="T60" fmla="*/ 2870 w 6632"/>
                <a:gd name="T61" fmla="*/ 504 h 6250"/>
                <a:gd name="T62" fmla="*/ 2876 w 6632"/>
                <a:gd name="T63" fmla="*/ 640 h 6250"/>
                <a:gd name="T64" fmla="*/ 2781 w 6632"/>
                <a:gd name="T65" fmla="*/ 763 h 6250"/>
                <a:gd name="T66" fmla="*/ 2330 w 6632"/>
                <a:gd name="T67" fmla="*/ 997 h 6250"/>
                <a:gd name="T68" fmla="*/ 1473 w 6632"/>
                <a:gd name="T69" fmla="*/ 1319 h 6250"/>
                <a:gd name="T70" fmla="*/ 1008 w 6632"/>
                <a:gd name="T71" fmla="*/ 1579 h 6250"/>
                <a:gd name="T72" fmla="*/ 871 w 6632"/>
                <a:gd name="T73" fmla="*/ 1736 h 6250"/>
                <a:gd name="T74" fmla="*/ 848 w 6632"/>
                <a:gd name="T75" fmla="*/ 1900 h 6250"/>
                <a:gd name="T76" fmla="*/ 1007 w 6632"/>
                <a:gd name="T77" fmla="*/ 2082 h 6250"/>
                <a:gd name="T78" fmla="*/ 1401 w 6632"/>
                <a:gd name="T79" fmla="*/ 2279 h 6250"/>
                <a:gd name="T80" fmla="*/ 2461 w 6632"/>
                <a:gd name="T81" fmla="*/ 2597 h 6250"/>
                <a:gd name="T82" fmla="*/ 4212 w 6632"/>
                <a:gd name="T83" fmla="*/ 3042 h 6250"/>
                <a:gd name="T84" fmla="*/ 5429 w 6632"/>
                <a:gd name="T85" fmla="*/ 3441 h 6250"/>
                <a:gd name="T86" fmla="*/ 5909 w 6632"/>
                <a:gd name="T87" fmla="*/ 3676 h 6250"/>
                <a:gd name="T88" fmla="*/ 6305 w 6632"/>
                <a:gd name="T89" fmla="*/ 3975 h 6250"/>
                <a:gd name="T90" fmla="*/ 6479 w 6632"/>
                <a:gd name="T91" fmla="*/ 4194 h 6250"/>
                <a:gd name="T92" fmla="*/ 6587 w 6632"/>
                <a:gd name="T93" fmla="*/ 4423 h 6250"/>
                <a:gd name="T94" fmla="*/ 6632 w 6632"/>
                <a:gd name="T95" fmla="*/ 4786 h 6250"/>
                <a:gd name="T96" fmla="*/ 6491 w 6632"/>
                <a:gd name="T97" fmla="*/ 5294 h 6250"/>
                <a:gd name="T98" fmla="*/ 6151 w 6632"/>
                <a:gd name="T99" fmla="*/ 5816 h 6250"/>
                <a:gd name="T100" fmla="*/ 5739 w 6632"/>
                <a:gd name="T101" fmla="*/ 6250 h 6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632" h="6250">
                  <a:moveTo>
                    <a:pt x="5739" y="6250"/>
                  </a:moveTo>
                  <a:lnTo>
                    <a:pt x="5539" y="6250"/>
                  </a:lnTo>
                  <a:lnTo>
                    <a:pt x="5635" y="6165"/>
                  </a:lnTo>
                  <a:lnTo>
                    <a:pt x="5815" y="5994"/>
                  </a:lnTo>
                  <a:lnTo>
                    <a:pt x="5978" y="5821"/>
                  </a:lnTo>
                  <a:lnTo>
                    <a:pt x="6122" y="5649"/>
                  </a:lnTo>
                  <a:lnTo>
                    <a:pt x="6246" y="5476"/>
                  </a:lnTo>
                  <a:lnTo>
                    <a:pt x="6350" y="5303"/>
                  </a:lnTo>
                  <a:lnTo>
                    <a:pt x="6430" y="5132"/>
                  </a:lnTo>
                  <a:lnTo>
                    <a:pt x="6486" y="4962"/>
                  </a:lnTo>
                  <a:lnTo>
                    <a:pt x="6520" y="4795"/>
                  </a:lnTo>
                  <a:lnTo>
                    <a:pt x="6525" y="4671"/>
                  </a:lnTo>
                  <a:lnTo>
                    <a:pt x="6521" y="4590"/>
                  </a:lnTo>
                  <a:lnTo>
                    <a:pt x="6511" y="4510"/>
                  </a:lnTo>
                  <a:lnTo>
                    <a:pt x="6494" y="4430"/>
                  </a:lnTo>
                  <a:lnTo>
                    <a:pt x="6468" y="4353"/>
                  </a:lnTo>
                  <a:lnTo>
                    <a:pt x="6436" y="4275"/>
                  </a:lnTo>
                  <a:lnTo>
                    <a:pt x="6396" y="4200"/>
                  </a:lnTo>
                  <a:lnTo>
                    <a:pt x="6348" y="4125"/>
                  </a:lnTo>
                  <a:lnTo>
                    <a:pt x="6292" y="4053"/>
                  </a:lnTo>
                  <a:lnTo>
                    <a:pt x="6229" y="3981"/>
                  </a:lnTo>
                  <a:lnTo>
                    <a:pt x="6157" y="3912"/>
                  </a:lnTo>
                  <a:lnTo>
                    <a:pt x="6076" y="3844"/>
                  </a:lnTo>
                  <a:lnTo>
                    <a:pt x="5941" y="3745"/>
                  </a:lnTo>
                  <a:lnTo>
                    <a:pt x="5837" y="3682"/>
                  </a:lnTo>
                  <a:lnTo>
                    <a:pt x="5766" y="3641"/>
                  </a:lnTo>
                  <a:lnTo>
                    <a:pt x="5612" y="3562"/>
                  </a:lnTo>
                  <a:lnTo>
                    <a:pt x="5360" y="3448"/>
                  </a:lnTo>
                  <a:lnTo>
                    <a:pt x="4984" y="3306"/>
                  </a:lnTo>
                  <a:lnTo>
                    <a:pt x="4577" y="3175"/>
                  </a:lnTo>
                  <a:lnTo>
                    <a:pt x="4148" y="3051"/>
                  </a:lnTo>
                  <a:lnTo>
                    <a:pt x="3706" y="2933"/>
                  </a:lnTo>
                  <a:lnTo>
                    <a:pt x="3039" y="2766"/>
                  </a:lnTo>
                  <a:lnTo>
                    <a:pt x="2405" y="2606"/>
                  </a:lnTo>
                  <a:lnTo>
                    <a:pt x="2012" y="2501"/>
                  </a:lnTo>
                  <a:lnTo>
                    <a:pt x="1658" y="2396"/>
                  </a:lnTo>
                  <a:lnTo>
                    <a:pt x="1351" y="2288"/>
                  </a:lnTo>
                  <a:lnTo>
                    <a:pt x="1161" y="2206"/>
                  </a:lnTo>
                  <a:lnTo>
                    <a:pt x="1051" y="2148"/>
                  </a:lnTo>
                  <a:lnTo>
                    <a:pt x="961" y="2090"/>
                  </a:lnTo>
                  <a:lnTo>
                    <a:pt x="889" y="2031"/>
                  </a:lnTo>
                  <a:lnTo>
                    <a:pt x="835" y="1971"/>
                  </a:lnTo>
                  <a:lnTo>
                    <a:pt x="804" y="1908"/>
                  </a:lnTo>
                  <a:lnTo>
                    <a:pt x="795" y="1843"/>
                  </a:lnTo>
                  <a:lnTo>
                    <a:pt x="811" y="1775"/>
                  </a:lnTo>
                  <a:lnTo>
                    <a:pt x="828" y="1741"/>
                  </a:lnTo>
                  <a:lnTo>
                    <a:pt x="845" y="1713"/>
                  </a:lnTo>
                  <a:lnTo>
                    <a:pt x="887" y="1660"/>
                  </a:lnTo>
                  <a:lnTo>
                    <a:pt x="966" y="1584"/>
                  </a:lnTo>
                  <a:lnTo>
                    <a:pt x="1099" y="1489"/>
                  </a:lnTo>
                  <a:lnTo>
                    <a:pt x="1259" y="1402"/>
                  </a:lnTo>
                  <a:lnTo>
                    <a:pt x="1436" y="1321"/>
                  </a:lnTo>
                  <a:lnTo>
                    <a:pt x="1626" y="1245"/>
                  </a:lnTo>
                  <a:lnTo>
                    <a:pt x="1921" y="1139"/>
                  </a:lnTo>
                  <a:lnTo>
                    <a:pt x="2301" y="1002"/>
                  </a:lnTo>
                  <a:lnTo>
                    <a:pt x="2546" y="897"/>
                  </a:lnTo>
                  <a:lnTo>
                    <a:pt x="2680" y="825"/>
                  </a:lnTo>
                  <a:lnTo>
                    <a:pt x="2761" y="767"/>
                  </a:lnTo>
                  <a:lnTo>
                    <a:pt x="2803" y="728"/>
                  </a:lnTo>
                  <a:lnTo>
                    <a:pt x="2836" y="686"/>
                  </a:lnTo>
                  <a:lnTo>
                    <a:pt x="2857" y="645"/>
                  </a:lnTo>
                  <a:lnTo>
                    <a:pt x="2869" y="602"/>
                  </a:lnTo>
                  <a:lnTo>
                    <a:pt x="2867" y="555"/>
                  </a:lnTo>
                  <a:lnTo>
                    <a:pt x="2854" y="508"/>
                  </a:lnTo>
                  <a:lnTo>
                    <a:pt x="2826" y="458"/>
                  </a:lnTo>
                  <a:lnTo>
                    <a:pt x="2807" y="432"/>
                  </a:lnTo>
                  <a:lnTo>
                    <a:pt x="2777" y="398"/>
                  </a:lnTo>
                  <a:lnTo>
                    <a:pt x="2693" y="337"/>
                  </a:lnTo>
                  <a:lnTo>
                    <a:pt x="2585" y="280"/>
                  </a:lnTo>
                  <a:lnTo>
                    <a:pt x="2455" y="231"/>
                  </a:lnTo>
                  <a:lnTo>
                    <a:pt x="2304" y="188"/>
                  </a:lnTo>
                  <a:lnTo>
                    <a:pt x="2139" y="151"/>
                  </a:lnTo>
                  <a:lnTo>
                    <a:pt x="1862" y="105"/>
                  </a:lnTo>
                  <a:lnTo>
                    <a:pt x="1457" y="59"/>
                  </a:lnTo>
                  <a:lnTo>
                    <a:pt x="1030" y="28"/>
                  </a:lnTo>
                  <a:lnTo>
                    <a:pt x="601" y="11"/>
                  </a:lnTo>
                  <a:lnTo>
                    <a:pt x="190" y="4"/>
                  </a:lnTo>
                  <a:lnTo>
                    <a:pt x="0" y="4"/>
                  </a:lnTo>
                  <a:lnTo>
                    <a:pt x="0" y="0"/>
                  </a:lnTo>
                  <a:lnTo>
                    <a:pt x="189" y="0"/>
                  </a:lnTo>
                  <a:lnTo>
                    <a:pt x="601" y="7"/>
                  </a:lnTo>
                  <a:lnTo>
                    <a:pt x="1030" y="23"/>
                  </a:lnTo>
                  <a:lnTo>
                    <a:pt x="1460" y="53"/>
                  </a:lnTo>
                  <a:lnTo>
                    <a:pt x="1868" y="99"/>
                  </a:lnTo>
                  <a:lnTo>
                    <a:pt x="2146" y="146"/>
                  </a:lnTo>
                  <a:lnTo>
                    <a:pt x="2314" y="184"/>
                  </a:lnTo>
                  <a:lnTo>
                    <a:pt x="2466" y="227"/>
                  </a:lnTo>
                  <a:lnTo>
                    <a:pt x="2597" y="276"/>
                  </a:lnTo>
                  <a:lnTo>
                    <a:pt x="2706" y="331"/>
                  </a:lnTo>
                  <a:lnTo>
                    <a:pt x="2790" y="394"/>
                  </a:lnTo>
                  <a:lnTo>
                    <a:pt x="2821" y="427"/>
                  </a:lnTo>
                  <a:lnTo>
                    <a:pt x="2841" y="453"/>
                  </a:lnTo>
                  <a:lnTo>
                    <a:pt x="2870" y="504"/>
                  </a:lnTo>
                  <a:lnTo>
                    <a:pt x="2885" y="551"/>
                  </a:lnTo>
                  <a:lnTo>
                    <a:pt x="2886" y="596"/>
                  </a:lnTo>
                  <a:lnTo>
                    <a:pt x="2876" y="640"/>
                  </a:lnTo>
                  <a:lnTo>
                    <a:pt x="2854" y="682"/>
                  </a:lnTo>
                  <a:lnTo>
                    <a:pt x="2823" y="724"/>
                  </a:lnTo>
                  <a:lnTo>
                    <a:pt x="2781" y="763"/>
                  </a:lnTo>
                  <a:lnTo>
                    <a:pt x="2703" y="820"/>
                  </a:lnTo>
                  <a:lnTo>
                    <a:pt x="2571" y="894"/>
                  </a:lnTo>
                  <a:lnTo>
                    <a:pt x="2330" y="997"/>
                  </a:lnTo>
                  <a:lnTo>
                    <a:pt x="1954" y="1136"/>
                  </a:lnTo>
                  <a:lnTo>
                    <a:pt x="1662" y="1244"/>
                  </a:lnTo>
                  <a:lnTo>
                    <a:pt x="1473" y="1319"/>
                  </a:lnTo>
                  <a:lnTo>
                    <a:pt x="1298" y="1399"/>
                  </a:lnTo>
                  <a:lnTo>
                    <a:pt x="1141" y="1486"/>
                  </a:lnTo>
                  <a:lnTo>
                    <a:pt x="1008" y="1579"/>
                  </a:lnTo>
                  <a:lnTo>
                    <a:pt x="930" y="1656"/>
                  </a:lnTo>
                  <a:lnTo>
                    <a:pt x="889" y="1709"/>
                  </a:lnTo>
                  <a:lnTo>
                    <a:pt x="871" y="1736"/>
                  </a:lnTo>
                  <a:lnTo>
                    <a:pt x="854" y="1769"/>
                  </a:lnTo>
                  <a:lnTo>
                    <a:pt x="840" y="1837"/>
                  </a:lnTo>
                  <a:lnTo>
                    <a:pt x="848" y="1900"/>
                  </a:lnTo>
                  <a:lnTo>
                    <a:pt x="880" y="1962"/>
                  </a:lnTo>
                  <a:lnTo>
                    <a:pt x="933" y="2023"/>
                  </a:lnTo>
                  <a:lnTo>
                    <a:pt x="1007" y="2082"/>
                  </a:lnTo>
                  <a:lnTo>
                    <a:pt x="1099" y="2139"/>
                  </a:lnTo>
                  <a:lnTo>
                    <a:pt x="1208" y="2196"/>
                  </a:lnTo>
                  <a:lnTo>
                    <a:pt x="1401" y="2279"/>
                  </a:lnTo>
                  <a:lnTo>
                    <a:pt x="1709" y="2386"/>
                  </a:lnTo>
                  <a:lnTo>
                    <a:pt x="2067" y="2491"/>
                  </a:lnTo>
                  <a:lnTo>
                    <a:pt x="2461" y="2597"/>
                  </a:lnTo>
                  <a:lnTo>
                    <a:pt x="3099" y="2757"/>
                  </a:lnTo>
                  <a:lnTo>
                    <a:pt x="3767" y="2924"/>
                  </a:lnTo>
                  <a:lnTo>
                    <a:pt x="4212" y="3042"/>
                  </a:lnTo>
                  <a:lnTo>
                    <a:pt x="4645" y="3166"/>
                  </a:lnTo>
                  <a:lnTo>
                    <a:pt x="5054" y="3299"/>
                  </a:lnTo>
                  <a:lnTo>
                    <a:pt x="5429" y="3441"/>
                  </a:lnTo>
                  <a:lnTo>
                    <a:pt x="5683" y="3555"/>
                  </a:lnTo>
                  <a:lnTo>
                    <a:pt x="5837" y="3635"/>
                  </a:lnTo>
                  <a:lnTo>
                    <a:pt x="5909" y="3676"/>
                  </a:lnTo>
                  <a:lnTo>
                    <a:pt x="6013" y="3739"/>
                  </a:lnTo>
                  <a:lnTo>
                    <a:pt x="6193" y="3872"/>
                  </a:lnTo>
                  <a:lnTo>
                    <a:pt x="6305" y="3975"/>
                  </a:lnTo>
                  <a:lnTo>
                    <a:pt x="6371" y="4047"/>
                  </a:lnTo>
                  <a:lnTo>
                    <a:pt x="6429" y="4119"/>
                  </a:lnTo>
                  <a:lnTo>
                    <a:pt x="6479" y="4194"/>
                  </a:lnTo>
                  <a:lnTo>
                    <a:pt x="6522" y="4269"/>
                  </a:lnTo>
                  <a:lnTo>
                    <a:pt x="6558" y="4345"/>
                  </a:lnTo>
                  <a:lnTo>
                    <a:pt x="6587" y="4423"/>
                  </a:lnTo>
                  <a:lnTo>
                    <a:pt x="6609" y="4502"/>
                  </a:lnTo>
                  <a:lnTo>
                    <a:pt x="6629" y="4622"/>
                  </a:lnTo>
                  <a:lnTo>
                    <a:pt x="6632" y="4786"/>
                  </a:lnTo>
                  <a:lnTo>
                    <a:pt x="6609" y="4953"/>
                  </a:lnTo>
                  <a:lnTo>
                    <a:pt x="6561" y="5123"/>
                  </a:lnTo>
                  <a:lnTo>
                    <a:pt x="6491" y="5294"/>
                  </a:lnTo>
                  <a:lnTo>
                    <a:pt x="6399" y="5467"/>
                  </a:lnTo>
                  <a:lnTo>
                    <a:pt x="6285" y="5641"/>
                  </a:lnTo>
                  <a:lnTo>
                    <a:pt x="6151" y="5816"/>
                  </a:lnTo>
                  <a:lnTo>
                    <a:pt x="6000" y="5990"/>
                  </a:lnTo>
                  <a:lnTo>
                    <a:pt x="5830" y="6164"/>
                  </a:lnTo>
                  <a:lnTo>
                    <a:pt x="5739" y="6250"/>
                  </a:lnTo>
                  <a:lnTo>
                    <a:pt x="5739" y="6250"/>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 name="Freeform 9"/>
            <p:cNvSpPr>
              <a:spLocks/>
            </p:cNvSpPr>
            <p:nvPr/>
          </p:nvSpPr>
          <p:spPr bwMode="auto">
            <a:xfrm>
              <a:off x="3756025" y="2003426"/>
              <a:ext cx="4195763" cy="3328988"/>
            </a:xfrm>
            <a:custGeom>
              <a:avLst/>
              <a:gdLst>
                <a:gd name="T0" fmla="*/ 7817 w 7930"/>
                <a:gd name="T1" fmla="*/ 5993 h 6292"/>
                <a:gd name="T2" fmla="*/ 7928 w 7930"/>
                <a:gd name="T3" fmla="*/ 5427 h 6292"/>
                <a:gd name="T4" fmla="*/ 7873 w 7930"/>
                <a:gd name="T5" fmla="*/ 4903 h 6292"/>
                <a:gd name="T6" fmla="*/ 7644 w 7930"/>
                <a:gd name="T7" fmla="*/ 4421 h 6292"/>
                <a:gd name="T8" fmla="*/ 7232 w 7930"/>
                <a:gd name="T9" fmla="*/ 3978 h 6292"/>
                <a:gd name="T10" fmla="*/ 6744 w 7930"/>
                <a:gd name="T11" fmla="*/ 3641 h 6292"/>
                <a:gd name="T12" fmla="*/ 6338 w 7930"/>
                <a:gd name="T13" fmla="*/ 3440 h 6292"/>
                <a:gd name="T14" fmla="*/ 5416 w 7930"/>
                <a:gd name="T15" fmla="*/ 3120 h 6292"/>
                <a:gd name="T16" fmla="*/ 3750 w 7930"/>
                <a:gd name="T17" fmla="*/ 2701 h 6292"/>
                <a:gd name="T18" fmla="*/ 1885 w 7930"/>
                <a:gd name="T19" fmla="*/ 2232 h 6292"/>
                <a:gd name="T20" fmla="*/ 1440 w 7930"/>
                <a:gd name="T21" fmla="*/ 2046 h 6292"/>
                <a:gd name="T22" fmla="*/ 1251 w 7930"/>
                <a:gd name="T23" fmla="*/ 1879 h 6292"/>
                <a:gd name="T24" fmla="*/ 1260 w 7930"/>
                <a:gd name="T25" fmla="*/ 1731 h 6292"/>
                <a:gd name="T26" fmla="*/ 1385 w 7930"/>
                <a:gd name="T27" fmla="*/ 1588 h 6292"/>
                <a:gd name="T28" fmla="*/ 1895 w 7930"/>
                <a:gd name="T29" fmla="*/ 1302 h 6292"/>
                <a:gd name="T30" fmla="*/ 2659 w 7930"/>
                <a:gd name="T31" fmla="*/ 976 h 6292"/>
                <a:gd name="T32" fmla="*/ 2972 w 7930"/>
                <a:gd name="T33" fmla="*/ 767 h 6292"/>
                <a:gd name="T34" fmla="*/ 3040 w 7930"/>
                <a:gd name="T35" fmla="*/ 641 h 6292"/>
                <a:gd name="T36" fmla="*/ 3010 w 7930"/>
                <a:gd name="T37" fmla="*/ 502 h 6292"/>
                <a:gd name="T38" fmla="*/ 2915 w 7930"/>
                <a:gd name="T39" fmla="*/ 393 h 6292"/>
                <a:gd name="T40" fmla="*/ 2553 w 7930"/>
                <a:gd name="T41" fmla="*/ 223 h 6292"/>
                <a:gd name="T42" fmla="*/ 1914 w 7930"/>
                <a:gd name="T43" fmla="*/ 95 h 6292"/>
                <a:gd name="T44" fmla="*/ 598 w 7930"/>
                <a:gd name="T45" fmla="*/ 6 h 6292"/>
                <a:gd name="T46" fmla="*/ 0 w 7930"/>
                <a:gd name="T47" fmla="*/ 6 h 6292"/>
                <a:gd name="T48" fmla="*/ 1037 w 7930"/>
                <a:gd name="T49" fmla="*/ 26 h 6292"/>
                <a:gd name="T50" fmla="*/ 2202 w 7930"/>
                <a:gd name="T51" fmla="*/ 147 h 6292"/>
                <a:gd name="T52" fmla="*/ 2686 w 7930"/>
                <a:gd name="T53" fmla="*/ 278 h 6292"/>
                <a:gd name="T54" fmla="*/ 2938 w 7930"/>
                <a:gd name="T55" fmla="*/ 432 h 6292"/>
                <a:gd name="T56" fmla="*/ 3016 w 7930"/>
                <a:gd name="T57" fmla="*/ 556 h 6292"/>
                <a:gd name="T58" fmla="*/ 3008 w 7930"/>
                <a:gd name="T59" fmla="*/ 688 h 6292"/>
                <a:gd name="T60" fmla="*/ 2886 w 7930"/>
                <a:gd name="T61" fmla="*/ 831 h 6292"/>
                <a:gd name="T62" fmla="*/ 2474 w 7930"/>
                <a:gd name="T63" fmla="*/ 1051 h 6292"/>
                <a:gd name="T64" fmla="*/ 1612 w 7930"/>
                <a:gd name="T65" fmla="*/ 1421 h 6292"/>
                <a:gd name="T66" fmla="*/ 1270 w 7930"/>
                <a:gd name="T67" fmla="*/ 1662 h 6292"/>
                <a:gd name="T68" fmla="*/ 1201 w 7930"/>
                <a:gd name="T69" fmla="*/ 1767 h 6292"/>
                <a:gd name="T70" fmla="*/ 1247 w 7930"/>
                <a:gd name="T71" fmla="*/ 1944 h 6292"/>
                <a:gd name="T72" fmla="*/ 1498 w 7930"/>
                <a:gd name="T73" fmla="*/ 2108 h 6292"/>
                <a:gd name="T74" fmla="*/ 2176 w 7930"/>
                <a:gd name="T75" fmla="*/ 2344 h 6292"/>
                <a:gd name="T76" fmla="*/ 4413 w 7930"/>
                <a:gd name="T77" fmla="*/ 2881 h 6292"/>
                <a:gd name="T78" fmla="*/ 5782 w 7930"/>
                <a:gd name="T79" fmla="*/ 3263 h 6292"/>
                <a:gd name="T80" fmla="*/ 6442 w 7930"/>
                <a:gd name="T81" fmla="*/ 3525 h 6292"/>
                <a:gd name="T82" fmla="*/ 6782 w 7930"/>
                <a:gd name="T83" fmla="*/ 3712 h 6292"/>
                <a:gd name="T84" fmla="*/ 7307 w 7930"/>
                <a:gd name="T85" fmla="*/ 4128 h 6292"/>
                <a:gd name="T86" fmla="*/ 7636 w 7930"/>
                <a:gd name="T87" fmla="*/ 4585 h 6292"/>
                <a:gd name="T88" fmla="*/ 7777 w 7930"/>
                <a:gd name="T89" fmla="*/ 5083 h 6292"/>
                <a:gd name="T90" fmla="*/ 7742 w 7930"/>
                <a:gd name="T91" fmla="*/ 5619 h 6292"/>
                <a:gd name="T92" fmla="*/ 7542 w 7930"/>
                <a:gd name="T93" fmla="*/ 6193 h 6292"/>
                <a:gd name="T94" fmla="*/ 7699 w 7930"/>
                <a:gd name="T95" fmla="*/ 6292 h 6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30" h="6292">
                  <a:moveTo>
                    <a:pt x="7699" y="6292"/>
                  </a:moveTo>
                  <a:lnTo>
                    <a:pt x="7744" y="6190"/>
                  </a:lnTo>
                  <a:lnTo>
                    <a:pt x="7817" y="5993"/>
                  </a:lnTo>
                  <a:lnTo>
                    <a:pt x="7872" y="5799"/>
                  </a:lnTo>
                  <a:lnTo>
                    <a:pt x="7909" y="5610"/>
                  </a:lnTo>
                  <a:lnTo>
                    <a:pt x="7928" y="5427"/>
                  </a:lnTo>
                  <a:lnTo>
                    <a:pt x="7930" y="5247"/>
                  </a:lnTo>
                  <a:lnTo>
                    <a:pt x="7911" y="5073"/>
                  </a:lnTo>
                  <a:lnTo>
                    <a:pt x="7873" y="4903"/>
                  </a:lnTo>
                  <a:lnTo>
                    <a:pt x="7817" y="4737"/>
                  </a:lnTo>
                  <a:lnTo>
                    <a:pt x="7741" y="4576"/>
                  </a:lnTo>
                  <a:lnTo>
                    <a:pt x="7644" y="4421"/>
                  </a:lnTo>
                  <a:lnTo>
                    <a:pt x="7528" y="4269"/>
                  </a:lnTo>
                  <a:lnTo>
                    <a:pt x="7391" y="4121"/>
                  </a:lnTo>
                  <a:lnTo>
                    <a:pt x="7232" y="3978"/>
                  </a:lnTo>
                  <a:lnTo>
                    <a:pt x="7054" y="3840"/>
                  </a:lnTo>
                  <a:lnTo>
                    <a:pt x="6854" y="3706"/>
                  </a:lnTo>
                  <a:lnTo>
                    <a:pt x="6744" y="3641"/>
                  </a:lnTo>
                  <a:lnTo>
                    <a:pt x="6672" y="3598"/>
                  </a:lnTo>
                  <a:lnTo>
                    <a:pt x="6512" y="3518"/>
                  </a:lnTo>
                  <a:lnTo>
                    <a:pt x="6338" y="3440"/>
                  </a:lnTo>
                  <a:lnTo>
                    <a:pt x="6151" y="3365"/>
                  </a:lnTo>
                  <a:lnTo>
                    <a:pt x="5851" y="3256"/>
                  </a:lnTo>
                  <a:lnTo>
                    <a:pt x="5416" y="3120"/>
                  </a:lnTo>
                  <a:lnTo>
                    <a:pt x="4954" y="2992"/>
                  </a:lnTo>
                  <a:lnTo>
                    <a:pt x="4476" y="2873"/>
                  </a:lnTo>
                  <a:lnTo>
                    <a:pt x="3750" y="2701"/>
                  </a:lnTo>
                  <a:lnTo>
                    <a:pt x="2830" y="2490"/>
                  </a:lnTo>
                  <a:lnTo>
                    <a:pt x="2228" y="2334"/>
                  </a:lnTo>
                  <a:lnTo>
                    <a:pt x="1885" y="2232"/>
                  </a:lnTo>
                  <a:lnTo>
                    <a:pt x="1669" y="2153"/>
                  </a:lnTo>
                  <a:lnTo>
                    <a:pt x="1545" y="2099"/>
                  </a:lnTo>
                  <a:lnTo>
                    <a:pt x="1440" y="2046"/>
                  </a:lnTo>
                  <a:lnTo>
                    <a:pt x="1355" y="1991"/>
                  </a:lnTo>
                  <a:lnTo>
                    <a:pt x="1292" y="1935"/>
                  </a:lnTo>
                  <a:lnTo>
                    <a:pt x="1251" y="1879"/>
                  </a:lnTo>
                  <a:lnTo>
                    <a:pt x="1234" y="1820"/>
                  </a:lnTo>
                  <a:lnTo>
                    <a:pt x="1244" y="1761"/>
                  </a:lnTo>
                  <a:lnTo>
                    <a:pt x="1260" y="1731"/>
                  </a:lnTo>
                  <a:lnTo>
                    <a:pt x="1275" y="1705"/>
                  </a:lnTo>
                  <a:lnTo>
                    <a:pt x="1313" y="1657"/>
                  </a:lnTo>
                  <a:lnTo>
                    <a:pt x="1385" y="1588"/>
                  </a:lnTo>
                  <a:lnTo>
                    <a:pt x="1506" y="1500"/>
                  </a:lnTo>
                  <a:lnTo>
                    <a:pt x="1650" y="1418"/>
                  </a:lnTo>
                  <a:lnTo>
                    <a:pt x="1895" y="1302"/>
                  </a:lnTo>
                  <a:lnTo>
                    <a:pt x="2248" y="1156"/>
                  </a:lnTo>
                  <a:lnTo>
                    <a:pt x="2503" y="1048"/>
                  </a:lnTo>
                  <a:lnTo>
                    <a:pt x="2659" y="976"/>
                  </a:lnTo>
                  <a:lnTo>
                    <a:pt x="2795" y="903"/>
                  </a:lnTo>
                  <a:lnTo>
                    <a:pt x="2908" y="826"/>
                  </a:lnTo>
                  <a:lnTo>
                    <a:pt x="2972" y="767"/>
                  </a:lnTo>
                  <a:lnTo>
                    <a:pt x="3004" y="727"/>
                  </a:lnTo>
                  <a:lnTo>
                    <a:pt x="3027" y="684"/>
                  </a:lnTo>
                  <a:lnTo>
                    <a:pt x="3040" y="641"/>
                  </a:lnTo>
                  <a:lnTo>
                    <a:pt x="3042" y="596"/>
                  </a:lnTo>
                  <a:lnTo>
                    <a:pt x="3033" y="550"/>
                  </a:lnTo>
                  <a:lnTo>
                    <a:pt x="3010" y="502"/>
                  </a:lnTo>
                  <a:lnTo>
                    <a:pt x="2975" y="453"/>
                  </a:lnTo>
                  <a:lnTo>
                    <a:pt x="2952" y="428"/>
                  </a:lnTo>
                  <a:lnTo>
                    <a:pt x="2915" y="393"/>
                  </a:lnTo>
                  <a:lnTo>
                    <a:pt x="2820" y="330"/>
                  </a:lnTo>
                  <a:lnTo>
                    <a:pt x="2697" y="272"/>
                  </a:lnTo>
                  <a:lnTo>
                    <a:pt x="2553" y="223"/>
                  </a:lnTo>
                  <a:lnTo>
                    <a:pt x="2389" y="178"/>
                  </a:lnTo>
                  <a:lnTo>
                    <a:pt x="2209" y="141"/>
                  </a:lnTo>
                  <a:lnTo>
                    <a:pt x="1914" y="95"/>
                  </a:lnTo>
                  <a:lnTo>
                    <a:pt x="1483" y="49"/>
                  </a:lnTo>
                  <a:lnTo>
                    <a:pt x="1038" y="21"/>
                  </a:lnTo>
                  <a:lnTo>
                    <a:pt x="598" y="6"/>
                  </a:lnTo>
                  <a:lnTo>
                    <a:pt x="186" y="0"/>
                  </a:lnTo>
                  <a:lnTo>
                    <a:pt x="0" y="1"/>
                  </a:lnTo>
                  <a:lnTo>
                    <a:pt x="0" y="6"/>
                  </a:lnTo>
                  <a:lnTo>
                    <a:pt x="186" y="6"/>
                  </a:lnTo>
                  <a:lnTo>
                    <a:pt x="598" y="10"/>
                  </a:lnTo>
                  <a:lnTo>
                    <a:pt x="1037" y="26"/>
                  </a:lnTo>
                  <a:lnTo>
                    <a:pt x="1482" y="55"/>
                  </a:lnTo>
                  <a:lnTo>
                    <a:pt x="1908" y="99"/>
                  </a:lnTo>
                  <a:lnTo>
                    <a:pt x="2202" y="147"/>
                  </a:lnTo>
                  <a:lnTo>
                    <a:pt x="2382" y="184"/>
                  </a:lnTo>
                  <a:lnTo>
                    <a:pt x="2543" y="227"/>
                  </a:lnTo>
                  <a:lnTo>
                    <a:pt x="2686" y="278"/>
                  </a:lnTo>
                  <a:lnTo>
                    <a:pt x="2807" y="334"/>
                  </a:lnTo>
                  <a:lnTo>
                    <a:pt x="2902" y="397"/>
                  </a:lnTo>
                  <a:lnTo>
                    <a:pt x="2938" y="432"/>
                  </a:lnTo>
                  <a:lnTo>
                    <a:pt x="2961" y="458"/>
                  </a:lnTo>
                  <a:lnTo>
                    <a:pt x="2994" y="507"/>
                  </a:lnTo>
                  <a:lnTo>
                    <a:pt x="3016" y="556"/>
                  </a:lnTo>
                  <a:lnTo>
                    <a:pt x="3024" y="602"/>
                  </a:lnTo>
                  <a:lnTo>
                    <a:pt x="3021" y="645"/>
                  </a:lnTo>
                  <a:lnTo>
                    <a:pt x="3008" y="688"/>
                  </a:lnTo>
                  <a:lnTo>
                    <a:pt x="2984" y="731"/>
                  </a:lnTo>
                  <a:lnTo>
                    <a:pt x="2951" y="772"/>
                  </a:lnTo>
                  <a:lnTo>
                    <a:pt x="2886" y="831"/>
                  </a:lnTo>
                  <a:lnTo>
                    <a:pt x="2771" y="907"/>
                  </a:lnTo>
                  <a:lnTo>
                    <a:pt x="2631" y="980"/>
                  </a:lnTo>
                  <a:lnTo>
                    <a:pt x="2474" y="1051"/>
                  </a:lnTo>
                  <a:lnTo>
                    <a:pt x="2215" y="1159"/>
                  </a:lnTo>
                  <a:lnTo>
                    <a:pt x="1858" y="1304"/>
                  </a:lnTo>
                  <a:lnTo>
                    <a:pt x="1612" y="1421"/>
                  </a:lnTo>
                  <a:lnTo>
                    <a:pt x="1466" y="1503"/>
                  </a:lnTo>
                  <a:lnTo>
                    <a:pt x="1344" y="1591"/>
                  </a:lnTo>
                  <a:lnTo>
                    <a:pt x="1270" y="1662"/>
                  </a:lnTo>
                  <a:lnTo>
                    <a:pt x="1233" y="1711"/>
                  </a:lnTo>
                  <a:lnTo>
                    <a:pt x="1217" y="1735"/>
                  </a:lnTo>
                  <a:lnTo>
                    <a:pt x="1201" y="1767"/>
                  </a:lnTo>
                  <a:lnTo>
                    <a:pt x="1191" y="1827"/>
                  </a:lnTo>
                  <a:lnTo>
                    <a:pt x="1207" y="1886"/>
                  </a:lnTo>
                  <a:lnTo>
                    <a:pt x="1247" y="1944"/>
                  </a:lnTo>
                  <a:lnTo>
                    <a:pt x="1309" y="2000"/>
                  </a:lnTo>
                  <a:lnTo>
                    <a:pt x="1394" y="2055"/>
                  </a:lnTo>
                  <a:lnTo>
                    <a:pt x="1498" y="2108"/>
                  </a:lnTo>
                  <a:lnTo>
                    <a:pt x="1622" y="2161"/>
                  </a:lnTo>
                  <a:lnTo>
                    <a:pt x="1835" y="2240"/>
                  </a:lnTo>
                  <a:lnTo>
                    <a:pt x="2176" y="2344"/>
                  </a:lnTo>
                  <a:lnTo>
                    <a:pt x="2775" y="2500"/>
                  </a:lnTo>
                  <a:lnTo>
                    <a:pt x="3691" y="2711"/>
                  </a:lnTo>
                  <a:lnTo>
                    <a:pt x="4413" y="2881"/>
                  </a:lnTo>
                  <a:lnTo>
                    <a:pt x="4889" y="3001"/>
                  </a:lnTo>
                  <a:lnTo>
                    <a:pt x="5349" y="3127"/>
                  </a:lnTo>
                  <a:lnTo>
                    <a:pt x="5782" y="3263"/>
                  </a:lnTo>
                  <a:lnTo>
                    <a:pt x="6082" y="3371"/>
                  </a:lnTo>
                  <a:lnTo>
                    <a:pt x="6268" y="3447"/>
                  </a:lnTo>
                  <a:lnTo>
                    <a:pt x="6442" y="3525"/>
                  </a:lnTo>
                  <a:lnTo>
                    <a:pt x="6600" y="3605"/>
                  </a:lnTo>
                  <a:lnTo>
                    <a:pt x="6674" y="3647"/>
                  </a:lnTo>
                  <a:lnTo>
                    <a:pt x="6782" y="3712"/>
                  </a:lnTo>
                  <a:lnTo>
                    <a:pt x="6979" y="3846"/>
                  </a:lnTo>
                  <a:lnTo>
                    <a:pt x="7155" y="3984"/>
                  </a:lnTo>
                  <a:lnTo>
                    <a:pt x="7307" y="4128"/>
                  </a:lnTo>
                  <a:lnTo>
                    <a:pt x="7438" y="4275"/>
                  </a:lnTo>
                  <a:lnTo>
                    <a:pt x="7546" y="4428"/>
                  </a:lnTo>
                  <a:lnTo>
                    <a:pt x="7636" y="4585"/>
                  </a:lnTo>
                  <a:lnTo>
                    <a:pt x="7702" y="4746"/>
                  </a:lnTo>
                  <a:lnTo>
                    <a:pt x="7749" y="4912"/>
                  </a:lnTo>
                  <a:lnTo>
                    <a:pt x="7777" y="5083"/>
                  </a:lnTo>
                  <a:lnTo>
                    <a:pt x="7784" y="5257"/>
                  </a:lnTo>
                  <a:lnTo>
                    <a:pt x="7773" y="5436"/>
                  </a:lnTo>
                  <a:lnTo>
                    <a:pt x="7742" y="5619"/>
                  </a:lnTo>
                  <a:lnTo>
                    <a:pt x="7693" y="5806"/>
                  </a:lnTo>
                  <a:lnTo>
                    <a:pt x="7626" y="5997"/>
                  </a:lnTo>
                  <a:lnTo>
                    <a:pt x="7542" y="6193"/>
                  </a:lnTo>
                  <a:lnTo>
                    <a:pt x="7493" y="6292"/>
                  </a:lnTo>
                  <a:lnTo>
                    <a:pt x="7699" y="6292"/>
                  </a:lnTo>
                  <a:lnTo>
                    <a:pt x="7699" y="6292"/>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grpSp>
        <p:nvGrpSpPr>
          <p:cNvPr id="11" name="Group 10"/>
          <p:cNvGrpSpPr/>
          <p:nvPr/>
        </p:nvGrpSpPr>
        <p:grpSpPr>
          <a:xfrm>
            <a:off x="9513507" y="1512169"/>
            <a:ext cx="544619" cy="742662"/>
            <a:chOff x="7423151" y="2651124"/>
            <a:chExt cx="2788288" cy="3802211"/>
          </a:xfrm>
          <a:effectLst>
            <a:outerShdw blurRad="127000" dir="13500000" sy="23000" kx="1200000" algn="br" rotWithShape="0">
              <a:prstClr val="black">
                <a:alpha val="15000"/>
              </a:prstClr>
            </a:outerShdw>
          </a:effectLst>
        </p:grpSpPr>
        <p:sp>
          <p:nvSpPr>
            <p:cNvPr id="12" name="Freeform 1004"/>
            <p:cNvSpPr>
              <a:spLocks/>
            </p:cNvSpPr>
            <p:nvPr/>
          </p:nvSpPr>
          <p:spPr bwMode="auto">
            <a:xfrm>
              <a:off x="7423151" y="2651124"/>
              <a:ext cx="2788288" cy="3802211"/>
            </a:xfrm>
            <a:custGeom>
              <a:avLst/>
              <a:gdLst>
                <a:gd name="T0" fmla="*/ 703 w 1407"/>
                <a:gd name="T1" fmla="*/ 1921 h 1921"/>
                <a:gd name="T2" fmla="*/ 680 w 1407"/>
                <a:gd name="T3" fmla="*/ 1909 h 1921"/>
                <a:gd name="T4" fmla="*/ 630 w 1407"/>
                <a:gd name="T5" fmla="*/ 1879 h 1921"/>
                <a:gd name="T6" fmla="*/ 548 w 1407"/>
                <a:gd name="T7" fmla="*/ 1817 h 1921"/>
                <a:gd name="T8" fmla="*/ 431 w 1407"/>
                <a:gd name="T9" fmla="*/ 1703 h 1921"/>
                <a:gd name="T10" fmla="*/ 315 w 1407"/>
                <a:gd name="T11" fmla="*/ 1562 h 1921"/>
                <a:gd name="T12" fmla="*/ 206 w 1407"/>
                <a:gd name="T13" fmla="*/ 1396 h 1921"/>
                <a:gd name="T14" fmla="*/ 134 w 1407"/>
                <a:gd name="T15" fmla="*/ 1260 h 1921"/>
                <a:gd name="T16" fmla="*/ 93 w 1407"/>
                <a:gd name="T17" fmla="*/ 1164 h 1921"/>
                <a:gd name="T18" fmla="*/ 58 w 1407"/>
                <a:gd name="T19" fmla="*/ 1065 h 1921"/>
                <a:gd name="T20" fmla="*/ 31 w 1407"/>
                <a:gd name="T21" fmla="*/ 964 h 1921"/>
                <a:gd name="T22" fmla="*/ 11 w 1407"/>
                <a:gd name="T23" fmla="*/ 860 h 1921"/>
                <a:gd name="T24" fmla="*/ 1 w 1407"/>
                <a:gd name="T25" fmla="*/ 757 h 1921"/>
                <a:gd name="T26" fmla="*/ 0 w 1407"/>
                <a:gd name="T27" fmla="*/ 704 h 1921"/>
                <a:gd name="T28" fmla="*/ 0 w 1407"/>
                <a:gd name="T29" fmla="*/ 667 h 1921"/>
                <a:gd name="T30" fmla="*/ 7 w 1407"/>
                <a:gd name="T31" fmla="*/ 597 h 1921"/>
                <a:gd name="T32" fmla="*/ 22 w 1407"/>
                <a:gd name="T33" fmla="*/ 529 h 1921"/>
                <a:gd name="T34" fmla="*/ 42 w 1407"/>
                <a:gd name="T35" fmla="*/ 461 h 1921"/>
                <a:gd name="T36" fmla="*/ 68 w 1407"/>
                <a:gd name="T37" fmla="*/ 399 h 1921"/>
                <a:gd name="T38" fmla="*/ 101 w 1407"/>
                <a:gd name="T39" fmla="*/ 339 h 1921"/>
                <a:gd name="T40" fmla="*/ 140 w 1407"/>
                <a:gd name="T41" fmla="*/ 282 h 1921"/>
                <a:gd name="T42" fmla="*/ 182 w 1407"/>
                <a:gd name="T43" fmla="*/ 230 h 1921"/>
                <a:gd name="T44" fmla="*/ 230 w 1407"/>
                <a:gd name="T45" fmla="*/ 183 h 1921"/>
                <a:gd name="T46" fmla="*/ 282 w 1407"/>
                <a:gd name="T47" fmla="*/ 140 h 1921"/>
                <a:gd name="T48" fmla="*/ 338 w 1407"/>
                <a:gd name="T49" fmla="*/ 102 h 1921"/>
                <a:gd name="T50" fmla="*/ 399 w 1407"/>
                <a:gd name="T51" fmla="*/ 70 h 1921"/>
                <a:gd name="T52" fmla="*/ 461 w 1407"/>
                <a:gd name="T53" fmla="*/ 43 h 1921"/>
                <a:gd name="T54" fmla="*/ 527 w 1407"/>
                <a:gd name="T55" fmla="*/ 22 h 1921"/>
                <a:gd name="T56" fmla="*/ 596 w 1407"/>
                <a:gd name="T57" fmla="*/ 8 h 1921"/>
                <a:gd name="T58" fmla="*/ 667 w 1407"/>
                <a:gd name="T59" fmla="*/ 1 h 1921"/>
                <a:gd name="T60" fmla="*/ 703 w 1407"/>
                <a:gd name="T61" fmla="*/ 0 h 1921"/>
                <a:gd name="T62" fmla="*/ 740 w 1407"/>
                <a:gd name="T63" fmla="*/ 1 h 1921"/>
                <a:gd name="T64" fmla="*/ 811 w 1407"/>
                <a:gd name="T65" fmla="*/ 8 h 1921"/>
                <a:gd name="T66" fmla="*/ 880 w 1407"/>
                <a:gd name="T67" fmla="*/ 22 h 1921"/>
                <a:gd name="T68" fmla="*/ 946 w 1407"/>
                <a:gd name="T69" fmla="*/ 43 h 1921"/>
                <a:gd name="T70" fmla="*/ 1009 w 1407"/>
                <a:gd name="T71" fmla="*/ 70 h 1921"/>
                <a:gd name="T72" fmla="*/ 1069 w 1407"/>
                <a:gd name="T73" fmla="*/ 102 h 1921"/>
                <a:gd name="T74" fmla="*/ 1125 w 1407"/>
                <a:gd name="T75" fmla="*/ 140 h 1921"/>
                <a:gd name="T76" fmla="*/ 1177 w 1407"/>
                <a:gd name="T77" fmla="*/ 183 h 1921"/>
                <a:gd name="T78" fmla="*/ 1225 w 1407"/>
                <a:gd name="T79" fmla="*/ 230 h 1921"/>
                <a:gd name="T80" fmla="*/ 1267 w 1407"/>
                <a:gd name="T81" fmla="*/ 282 h 1921"/>
                <a:gd name="T82" fmla="*/ 1306 w 1407"/>
                <a:gd name="T83" fmla="*/ 339 h 1921"/>
                <a:gd name="T84" fmla="*/ 1339 w 1407"/>
                <a:gd name="T85" fmla="*/ 399 h 1921"/>
                <a:gd name="T86" fmla="*/ 1365 w 1407"/>
                <a:gd name="T87" fmla="*/ 461 h 1921"/>
                <a:gd name="T88" fmla="*/ 1385 w 1407"/>
                <a:gd name="T89" fmla="*/ 529 h 1921"/>
                <a:gd name="T90" fmla="*/ 1400 w 1407"/>
                <a:gd name="T91" fmla="*/ 597 h 1921"/>
                <a:gd name="T92" fmla="*/ 1407 w 1407"/>
                <a:gd name="T93" fmla="*/ 667 h 1921"/>
                <a:gd name="T94" fmla="*/ 1407 w 1407"/>
                <a:gd name="T95" fmla="*/ 704 h 1921"/>
                <a:gd name="T96" fmla="*/ 1407 w 1407"/>
                <a:gd name="T97" fmla="*/ 757 h 1921"/>
                <a:gd name="T98" fmla="*/ 1397 w 1407"/>
                <a:gd name="T99" fmla="*/ 860 h 1921"/>
                <a:gd name="T100" fmla="*/ 1378 w 1407"/>
                <a:gd name="T101" fmla="*/ 964 h 1921"/>
                <a:gd name="T102" fmla="*/ 1349 w 1407"/>
                <a:gd name="T103" fmla="*/ 1065 h 1921"/>
                <a:gd name="T104" fmla="*/ 1314 w 1407"/>
                <a:gd name="T105" fmla="*/ 1164 h 1921"/>
                <a:gd name="T106" fmla="*/ 1273 w 1407"/>
                <a:gd name="T107" fmla="*/ 1260 h 1921"/>
                <a:gd name="T108" fmla="*/ 1201 w 1407"/>
                <a:gd name="T109" fmla="*/ 1396 h 1921"/>
                <a:gd name="T110" fmla="*/ 1092 w 1407"/>
                <a:gd name="T111" fmla="*/ 1562 h 1921"/>
                <a:gd name="T112" fmla="*/ 976 w 1407"/>
                <a:gd name="T113" fmla="*/ 1703 h 1921"/>
                <a:gd name="T114" fmla="*/ 859 w 1407"/>
                <a:gd name="T115" fmla="*/ 1817 h 1921"/>
                <a:gd name="T116" fmla="*/ 777 w 1407"/>
                <a:gd name="T117" fmla="*/ 1879 h 1921"/>
                <a:gd name="T118" fmla="*/ 727 w 1407"/>
                <a:gd name="T119" fmla="*/ 1909 h 1921"/>
                <a:gd name="T120" fmla="*/ 703 w 1407"/>
                <a:gd name="T121" fmla="*/ 1921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07" h="1921">
                  <a:moveTo>
                    <a:pt x="703" y="1921"/>
                  </a:moveTo>
                  <a:lnTo>
                    <a:pt x="680" y="1909"/>
                  </a:lnTo>
                  <a:lnTo>
                    <a:pt x="630" y="1879"/>
                  </a:lnTo>
                  <a:lnTo>
                    <a:pt x="548" y="1817"/>
                  </a:lnTo>
                  <a:lnTo>
                    <a:pt x="431" y="1703"/>
                  </a:lnTo>
                  <a:lnTo>
                    <a:pt x="315" y="1562"/>
                  </a:lnTo>
                  <a:lnTo>
                    <a:pt x="206" y="1396"/>
                  </a:lnTo>
                  <a:lnTo>
                    <a:pt x="134" y="1260"/>
                  </a:lnTo>
                  <a:lnTo>
                    <a:pt x="93" y="1164"/>
                  </a:lnTo>
                  <a:lnTo>
                    <a:pt x="58" y="1065"/>
                  </a:lnTo>
                  <a:lnTo>
                    <a:pt x="31" y="964"/>
                  </a:lnTo>
                  <a:lnTo>
                    <a:pt x="11" y="860"/>
                  </a:lnTo>
                  <a:lnTo>
                    <a:pt x="1" y="757"/>
                  </a:lnTo>
                  <a:lnTo>
                    <a:pt x="0" y="704"/>
                  </a:lnTo>
                  <a:lnTo>
                    <a:pt x="0" y="667"/>
                  </a:lnTo>
                  <a:lnTo>
                    <a:pt x="7" y="597"/>
                  </a:lnTo>
                  <a:lnTo>
                    <a:pt x="22" y="529"/>
                  </a:lnTo>
                  <a:lnTo>
                    <a:pt x="42" y="461"/>
                  </a:lnTo>
                  <a:lnTo>
                    <a:pt x="68" y="399"/>
                  </a:lnTo>
                  <a:lnTo>
                    <a:pt x="101" y="339"/>
                  </a:lnTo>
                  <a:lnTo>
                    <a:pt x="140" y="282"/>
                  </a:lnTo>
                  <a:lnTo>
                    <a:pt x="182" y="230"/>
                  </a:lnTo>
                  <a:lnTo>
                    <a:pt x="230" y="183"/>
                  </a:lnTo>
                  <a:lnTo>
                    <a:pt x="282" y="140"/>
                  </a:lnTo>
                  <a:lnTo>
                    <a:pt x="338" y="102"/>
                  </a:lnTo>
                  <a:lnTo>
                    <a:pt x="399" y="70"/>
                  </a:lnTo>
                  <a:lnTo>
                    <a:pt x="461" y="43"/>
                  </a:lnTo>
                  <a:lnTo>
                    <a:pt x="527" y="22"/>
                  </a:lnTo>
                  <a:lnTo>
                    <a:pt x="596" y="8"/>
                  </a:lnTo>
                  <a:lnTo>
                    <a:pt x="667" y="1"/>
                  </a:lnTo>
                  <a:lnTo>
                    <a:pt x="703" y="0"/>
                  </a:lnTo>
                  <a:lnTo>
                    <a:pt x="740" y="1"/>
                  </a:lnTo>
                  <a:lnTo>
                    <a:pt x="811" y="8"/>
                  </a:lnTo>
                  <a:lnTo>
                    <a:pt x="880" y="22"/>
                  </a:lnTo>
                  <a:lnTo>
                    <a:pt x="946" y="43"/>
                  </a:lnTo>
                  <a:lnTo>
                    <a:pt x="1009" y="70"/>
                  </a:lnTo>
                  <a:lnTo>
                    <a:pt x="1069" y="102"/>
                  </a:lnTo>
                  <a:lnTo>
                    <a:pt x="1125" y="140"/>
                  </a:lnTo>
                  <a:lnTo>
                    <a:pt x="1177" y="183"/>
                  </a:lnTo>
                  <a:lnTo>
                    <a:pt x="1225" y="230"/>
                  </a:lnTo>
                  <a:lnTo>
                    <a:pt x="1267" y="282"/>
                  </a:lnTo>
                  <a:lnTo>
                    <a:pt x="1306" y="339"/>
                  </a:lnTo>
                  <a:lnTo>
                    <a:pt x="1339" y="399"/>
                  </a:lnTo>
                  <a:lnTo>
                    <a:pt x="1365" y="461"/>
                  </a:lnTo>
                  <a:lnTo>
                    <a:pt x="1385" y="529"/>
                  </a:lnTo>
                  <a:lnTo>
                    <a:pt x="1400" y="597"/>
                  </a:lnTo>
                  <a:lnTo>
                    <a:pt x="1407" y="667"/>
                  </a:lnTo>
                  <a:lnTo>
                    <a:pt x="1407" y="704"/>
                  </a:lnTo>
                  <a:lnTo>
                    <a:pt x="1407" y="757"/>
                  </a:lnTo>
                  <a:lnTo>
                    <a:pt x="1397" y="860"/>
                  </a:lnTo>
                  <a:lnTo>
                    <a:pt x="1378" y="964"/>
                  </a:lnTo>
                  <a:lnTo>
                    <a:pt x="1349" y="1065"/>
                  </a:lnTo>
                  <a:lnTo>
                    <a:pt x="1314" y="1164"/>
                  </a:lnTo>
                  <a:lnTo>
                    <a:pt x="1273" y="1260"/>
                  </a:lnTo>
                  <a:lnTo>
                    <a:pt x="1201" y="1396"/>
                  </a:lnTo>
                  <a:lnTo>
                    <a:pt x="1092" y="1562"/>
                  </a:lnTo>
                  <a:lnTo>
                    <a:pt x="976" y="1703"/>
                  </a:lnTo>
                  <a:lnTo>
                    <a:pt x="859" y="1817"/>
                  </a:lnTo>
                  <a:lnTo>
                    <a:pt x="777" y="1879"/>
                  </a:lnTo>
                  <a:lnTo>
                    <a:pt x="727" y="1909"/>
                  </a:lnTo>
                  <a:lnTo>
                    <a:pt x="703" y="1921"/>
                  </a:lnTo>
                  <a:close/>
                </a:path>
              </a:pathLst>
            </a:custGeom>
            <a:solidFill>
              <a:srgbClr val="F39C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3" name="Freeform 1005"/>
            <p:cNvSpPr>
              <a:spLocks/>
            </p:cNvSpPr>
            <p:nvPr/>
          </p:nvSpPr>
          <p:spPr bwMode="auto">
            <a:xfrm>
              <a:off x="8817295" y="2651124"/>
              <a:ext cx="1394144" cy="3802211"/>
            </a:xfrm>
            <a:custGeom>
              <a:avLst/>
              <a:gdLst>
                <a:gd name="T0" fmla="*/ 0 w 704"/>
                <a:gd name="T1" fmla="*/ 0 h 1921"/>
                <a:gd name="T2" fmla="*/ 37 w 704"/>
                <a:gd name="T3" fmla="*/ 1 h 1921"/>
                <a:gd name="T4" fmla="*/ 108 w 704"/>
                <a:gd name="T5" fmla="*/ 8 h 1921"/>
                <a:gd name="T6" fmla="*/ 177 w 704"/>
                <a:gd name="T7" fmla="*/ 22 h 1921"/>
                <a:gd name="T8" fmla="*/ 243 w 704"/>
                <a:gd name="T9" fmla="*/ 43 h 1921"/>
                <a:gd name="T10" fmla="*/ 306 w 704"/>
                <a:gd name="T11" fmla="*/ 70 h 1921"/>
                <a:gd name="T12" fmla="*/ 366 w 704"/>
                <a:gd name="T13" fmla="*/ 102 h 1921"/>
                <a:gd name="T14" fmla="*/ 422 w 704"/>
                <a:gd name="T15" fmla="*/ 140 h 1921"/>
                <a:gd name="T16" fmla="*/ 474 w 704"/>
                <a:gd name="T17" fmla="*/ 183 h 1921"/>
                <a:gd name="T18" fmla="*/ 522 w 704"/>
                <a:gd name="T19" fmla="*/ 230 h 1921"/>
                <a:gd name="T20" fmla="*/ 564 w 704"/>
                <a:gd name="T21" fmla="*/ 282 h 1921"/>
                <a:gd name="T22" fmla="*/ 603 w 704"/>
                <a:gd name="T23" fmla="*/ 339 h 1921"/>
                <a:gd name="T24" fmla="*/ 636 w 704"/>
                <a:gd name="T25" fmla="*/ 399 h 1921"/>
                <a:gd name="T26" fmla="*/ 662 w 704"/>
                <a:gd name="T27" fmla="*/ 461 h 1921"/>
                <a:gd name="T28" fmla="*/ 682 w 704"/>
                <a:gd name="T29" fmla="*/ 529 h 1921"/>
                <a:gd name="T30" fmla="*/ 697 w 704"/>
                <a:gd name="T31" fmla="*/ 597 h 1921"/>
                <a:gd name="T32" fmla="*/ 704 w 704"/>
                <a:gd name="T33" fmla="*/ 667 h 1921"/>
                <a:gd name="T34" fmla="*/ 704 w 704"/>
                <a:gd name="T35" fmla="*/ 704 h 1921"/>
                <a:gd name="T36" fmla="*/ 704 w 704"/>
                <a:gd name="T37" fmla="*/ 757 h 1921"/>
                <a:gd name="T38" fmla="*/ 694 w 704"/>
                <a:gd name="T39" fmla="*/ 860 h 1921"/>
                <a:gd name="T40" fmla="*/ 675 w 704"/>
                <a:gd name="T41" fmla="*/ 964 h 1921"/>
                <a:gd name="T42" fmla="*/ 646 w 704"/>
                <a:gd name="T43" fmla="*/ 1065 h 1921"/>
                <a:gd name="T44" fmla="*/ 611 w 704"/>
                <a:gd name="T45" fmla="*/ 1164 h 1921"/>
                <a:gd name="T46" fmla="*/ 570 w 704"/>
                <a:gd name="T47" fmla="*/ 1260 h 1921"/>
                <a:gd name="T48" fmla="*/ 498 w 704"/>
                <a:gd name="T49" fmla="*/ 1396 h 1921"/>
                <a:gd name="T50" fmla="*/ 389 w 704"/>
                <a:gd name="T51" fmla="*/ 1562 h 1921"/>
                <a:gd name="T52" fmla="*/ 273 w 704"/>
                <a:gd name="T53" fmla="*/ 1703 h 1921"/>
                <a:gd name="T54" fmla="*/ 156 w 704"/>
                <a:gd name="T55" fmla="*/ 1817 h 1921"/>
                <a:gd name="T56" fmla="*/ 74 w 704"/>
                <a:gd name="T57" fmla="*/ 1879 h 1921"/>
                <a:gd name="T58" fmla="*/ 24 w 704"/>
                <a:gd name="T59" fmla="*/ 1909 h 1921"/>
                <a:gd name="T60" fmla="*/ 0 w 704"/>
                <a:gd name="T61" fmla="*/ 1921 h 1921"/>
                <a:gd name="T62" fmla="*/ 0 w 704"/>
                <a:gd name="T63" fmla="*/ 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4" h="1921">
                  <a:moveTo>
                    <a:pt x="0" y="0"/>
                  </a:moveTo>
                  <a:lnTo>
                    <a:pt x="37" y="1"/>
                  </a:lnTo>
                  <a:lnTo>
                    <a:pt x="108" y="8"/>
                  </a:lnTo>
                  <a:lnTo>
                    <a:pt x="177" y="22"/>
                  </a:lnTo>
                  <a:lnTo>
                    <a:pt x="243" y="43"/>
                  </a:lnTo>
                  <a:lnTo>
                    <a:pt x="306" y="70"/>
                  </a:lnTo>
                  <a:lnTo>
                    <a:pt x="366" y="102"/>
                  </a:lnTo>
                  <a:lnTo>
                    <a:pt x="422" y="140"/>
                  </a:lnTo>
                  <a:lnTo>
                    <a:pt x="474" y="183"/>
                  </a:lnTo>
                  <a:lnTo>
                    <a:pt x="522" y="230"/>
                  </a:lnTo>
                  <a:lnTo>
                    <a:pt x="564" y="282"/>
                  </a:lnTo>
                  <a:lnTo>
                    <a:pt x="603" y="339"/>
                  </a:lnTo>
                  <a:lnTo>
                    <a:pt x="636" y="399"/>
                  </a:lnTo>
                  <a:lnTo>
                    <a:pt x="662" y="461"/>
                  </a:lnTo>
                  <a:lnTo>
                    <a:pt x="682" y="529"/>
                  </a:lnTo>
                  <a:lnTo>
                    <a:pt x="697" y="597"/>
                  </a:lnTo>
                  <a:lnTo>
                    <a:pt x="704" y="667"/>
                  </a:lnTo>
                  <a:lnTo>
                    <a:pt x="704" y="704"/>
                  </a:lnTo>
                  <a:lnTo>
                    <a:pt x="704" y="757"/>
                  </a:lnTo>
                  <a:lnTo>
                    <a:pt x="694" y="860"/>
                  </a:lnTo>
                  <a:lnTo>
                    <a:pt x="675" y="964"/>
                  </a:lnTo>
                  <a:lnTo>
                    <a:pt x="646" y="1065"/>
                  </a:lnTo>
                  <a:lnTo>
                    <a:pt x="611" y="1164"/>
                  </a:lnTo>
                  <a:lnTo>
                    <a:pt x="570" y="1260"/>
                  </a:lnTo>
                  <a:lnTo>
                    <a:pt x="498" y="1396"/>
                  </a:lnTo>
                  <a:lnTo>
                    <a:pt x="389" y="1562"/>
                  </a:lnTo>
                  <a:lnTo>
                    <a:pt x="273" y="1703"/>
                  </a:lnTo>
                  <a:lnTo>
                    <a:pt x="156" y="1817"/>
                  </a:lnTo>
                  <a:lnTo>
                    <a:pt x="74" y="1879"/>
                  </a:lnTo>
                  <a:lnTo>
                    <a:pt x="24" y="1909"/>
                  </a:lnTo>
                  <a:lnTo>
                    <a:pt x="0" y="1921"/>
                  </a:lnTo>
                  <a:lnTo>
                    <a:pt x="0" y="0"/>
                  </a:lnTo>
                  <a:close/>
                </a:path>
              </a:pathLst>
            </a:custGeom>
            <a:solidFill>
              <a:schemeClr val="bg1">
                <a:alpha val="30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4" name="Freeform 1006"/>
            <p:cNvSpPr>
              <a:spLocks/>
            </p:cNvSpPr>
            <p:nvPr/>
          </p:nvSpPr>
          <p:spPr bwMode="auto">
            <a:xfrm>
              <a:off x="7668708" y="2904605"/>
              <a:ext cx="2289250" cy="22892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34290" rIns="0" bIns="34290" numCol="1" anchor="ctr" anchorCtr="0" compatLnSpc="1">
              <a:prstTxWarp prst="textNoShape">
                <a:avLst/>
              </a:prstTxWarp>
            </a:bodyPr>
            <a:lstStyle/>
            <a:p>
              <a:pPr lvl="0" algn="ctr"/>
              <a:r>
                <a:rPr lang="en-US" sz="900" b="1" dirty="0">
                  <a:solidFill>
                    <a:srgbClr val="F39C11"/>
                  </a:solidFill>
                  <a:latin typeface="Open Sans" panose="020B0606030504020204" pitchFamily="34" charset="0"/>
                  <a:ea typeface="Open Sans" panose="020B0606030504020204" pitchFamily="34" charset="0"/>
                  <a:cs typeface="Open Sans" panose="020B0606030504020204" pitchFamily="34" charset="0"/>
                </a:rPr>
                <a:t>RDP</a:t>
              </a:r>
            </a:p>
          </p:txBody>
        </p:sp>
      </p:grpSp>
      <p:grpSp>
        <p:nvGrpSpPr>
          <p:cNvPr id="15" name="Group 14"/>
          <p:cNvGrpSpPr/>
          <p:nvPr/>
        </p:nvGrpSpPr>
        <p:grpSpPr>
          <a:xfrm>
            <a:off x="8618074" y="1227731"/>
            <a:ext cx="746811" cy="1018380"/>
            <a:chOff x="7423151" y="2651124"/>
            <a:chExt cx="2788288" cy="3802211"/>
          </a:xfrm>
          <a:effectLst>
            <a:outerShdw blurRad="127000" dir="13500000" sy="23000" kx="1200000" algn="br" rotWithShape="0">
              <a:prstClr val="black">
                <a:alpha val="15000"/>
              </a:prstClr>
            </a:outerShdw>
          </a:effectLst>
        </p:grpSpPr>
        <p:sp>
          <p:nvSpPr>
            <p:cNvPr id="16" name="Freeform 1004"/>
            <p:cNvSpPr>
              <a:spLocks/>
            </p:cNvSpPr>
            <p:nvPr/>
          </p:nvSpPr>
          <p:spPr bwMode="auto">
            <a:xfrm>
              <a:off x="7423151" y="2651124"/>
              <a:ext cx="2788288" cy="3802211"/>
            </a:xfrm>
            <a:custGeom>
              <a:avLst/>
              <a:gdLst>
                <a:gd name="T0" fmla="*/ 703 w 1407"/>
                <a:gd name="T1" fmla="*/ 1921 h 1921"/>
                <a:gd name="T2" fmla="*/ 680 w 1407"/>
                <a:gd name="T3" fmla="*/ 1909 h 1921"/>
                <a:gd name="T4" fmla="*/ 630 w 1407"/>
                <a:gd name="T5" fmla="*/ 1879 h 1921"/>
                <a:gd name="T6" fmla="*/ 548 w 1407"/>
                <a:gd name="T7" fmla="*/ 1817 h 1921"/>
                <a:gd name="T8" fmla="*/ 431 w 1407"/>
                <a:gd name="T9" fmla="*/ 1703 h 1921"/>
                <a:gd name="T10" fmla="*/ 315 w 1407"/>
                <a:gd name="T11" fmla="*/ 1562 h 1921"/>
                <a:gd name="T12" fmla="*/ 206 w 1407"/>
                <a:gd name="T13" fmla="*/ 1396 h 1921"/>
                <a:gd name="T14" fmla="*/ 134 w 1407"/>
                <a:gd name="T15" fmla="*/ 1260 h 1921"/>
                <a:gd name="T16" fmla="*/ 93 w 1407"/>
                <a:gd name="T17" fmla="*/ 1164 h 1921"/>
                <a:gd name="T18" fmla="*/ 58 w 1407"/>
                <a:gd name="T19" fmla="*/ 1065 h 1921"/>
                <a:gd name="T20" fmla="*/ 31 w 1407"/>
                <a:gd name="T21" fmla="*/ 964 h 1921"/>
                <a:gd name="T22" fmla="*/ 11 w 1407"/>
                <a:gd name="T23" fmla="*/ 860 h 1921"/>
                <a:gd name="T24" fmla="*/ 1 w 1407"/>
                <a:gd name="T25" fmla="*/ 757 h 1921"/>
                <a:gd name="T26" fmla="*/ 0 w 1407"/>
                <a:gd name="T27" fmla="*/ 704 h 1921"/>
                <a:gd name="T28" fmla="*/ 0 w 1407"/>
                <a:gd name="T29" fmla="*/ 667 h 1921"/>
                <a:gd name="T30" fmla="*/ 7 w 1407"/>
                <a:gd name="T31" fmla="*/ 597 h 1921"/>
                <a:gd name="T32" fmla="*/ 22 w 1407"/>
                <a:gd name="T33" fmla="*/ 529 h 1921"/>
                <a:gd name="T34" fmla="*/ 42 w 1407"/>
                <a:gd name="T35" fmla="*/ 461 h 1921"/>
                <a:gd name="T36" fmla="*/ 68 w 1407"/>
                <a:gd name="T37" fmla="*/ 399 h 1921"/>
                <a:gd name="T38" fmla="*/ 101 w 1407"/>
                <a:gd name="T39" fmla="*/ 339 h 1921"/>
                <a:gd name="T40" fmla="*/ 140 w 1407"/>
                <a:gd name="T41" fmla="*/ 282 h 1921"/>
                <a:gd name="T42" fmla="*/ 182 w 1407"/>
                <a:gd name="T43" fmla="*/ 230 h 1921"/>
                <a:gd name="T44" fmla="*/ 230 w 1407"/>
                <a:gd name="T45" fmla="*/ 183 h 1921"/>
                <a:gd name="T46" fmla="*/ 282 w 1407"/>
                <a:gd name="T47" fmla="*/ 140 h 1921"/>
                <a:gd name="T48" fmla="*/ 338 w 1407"/>
                <a:gd name="T49" fmla="*/ 102 h 1921"/>
                <a:gd name="T50" fmla="*/ 399 w 1407"/>
                <a:gd name="T51" fmla="*/ 70 h 1921"/>
                <a:gd name="T52" fmla="*/ 461 w 1407"/>
                <a:gd name="T53" fmla="*/ 43 h 1921"/>
                <a:gd name="T54" fmla="*/ 527 w 1407"/>
                <a:gd name="T55" fmla="*/ 22 h 1921"/>
                <a:gd name="T56" fmla="*/ 596 w 1407"/>
                <a:gd name="T57" fmla="*/ 8 h 1921"/>
                <a:gd name="T58" fmla="*/ 667 w 1407"/>
                <a:gd name="T59" fmla="*/ 1 h 1921"/>
                <a:gd name="T60" fmla="*/ 703 w 1407"/>
                <a:gd name="T61" fmla="*/ 0 h 1921"/>
                <a:gd name="T62" fmla="*/ 740 w 1407"/>
                <a:gd name="T63" fmla="*/ 1 h 1921"/>
                <a:gd name="T64" fmla="*/ 811 w 1407"/>
                <a:gd name="T65" fmla="*/ 8 h 1921"/>
                <a:gd name="T66" fmla="*/ 880 w 1407"/>
                <a:gd name="T67" fmla="*/ 22 h 1921"/>
                <a:gd name="T68" fmla="*/ 946 w 1407"/>
                <a:gd name="T69" fmla="*/ 43 h 1921"/>
                <a:gd name="T70" fmla="*/ 1009 w 1407"/>
                <a:gd name="T71" fmla="*/ 70 h 1921"/>
                <a:gd name="T72" fmla="*/ 1069 w 1407"/>
                <a:gd name="T73" fmla="*/ 102 h 1921"/>
                <a:gd name="T74" fmla="*/ 1125 w 1407"/>
                <a:gd name="T75" fmla="*/ 140 h 1921"/>
                <a:gd name="T76" fmla="*/ 1177 w 1407"/>
                <a:gd name="T77" fmla="*/ 183 h 1921"/>
                <a:gd name="T78" fmla="*/ 1225 w 1407"/>
                <a:gd name="T79" fmla="*/ 230 h 1921"/>
                <a:gd name="T80" fmla="*/ 1267 w 1407"/>
                <a:gd name="T81" fmla="*/ 282 h 1921"/>
                <a:gd name="T82" fmla="*/ 1306 w 1407"/>
                <a:gd name="T83" fmla="*/ 339 h 1921"/>
                <a:gd name="T84" fmla="*/ 1339 w 1407"/>
                <a:gd name="T85" fmla="*/ 399 h 1921"/>
                <a:gd name="T86" fmla="*/ 1365 w 1407"/>
                <a:gd name="T87" fmla="*/ 461 h 1921"/>
                <a:gd name="T88" fmla="*/ 1385 w 1407"/>
                <a:gd name="T89" fmla="*/ 529 h 1921"/>
                <a:gd name="T90" fmla="*/ 1400 w 1407"/>
                <a:gd name="T91" fmla="*/ 597 h 1921"/>
                <a:gd name="T92" fmla="*/ 1407 w 1407"/>
                <a:gd name="T93" fmla="*/ 667 h 1921"/>
                <a:gd name="T94" fmla="*/ 1407 w 1407"/>
                <a:gd name="T95" fmla="*/ 704 h 1921"/>
                <a:gd name="T96" fmla="*/ 1407 w 1407"/>
                <a:gd name="T97" fmla="*/ 757 h 1921"/>
                <a:gd name="T98" fmla="*/ 1397 w 1407"/>
                <a:gd name="T99" fmla="*/ 860 h 1921"/>
                <a:gd name="T100" fmla="*/ 1378 w 1407"/>
                <a:gd name="T101" fmla="*/ 964 h 1921"/>
                <a:gd name="T102" fmla="*/ 1349 w 1407"/>
                <a:gd name="T103" fmla="*/ 1065 h 1921"/>
                <a:gd name="T104" fmla="*/ 1314 w 1407"/>
                <a:gd name="T105" fmla="*/ 1164 h 1921"/>
                <a:gd name="T106" fmla="*/ 1273 w 1407"/>
                <a:gd name="T107" fmla="*/ 1260 h 1921"/>
                <a:gd name="T108" fmla="*/ 1201 w 1407"/>
                <a:gd name="T109" fmla="*/ 1396 h 1921"/>
                <a:gd name="T110" fmla="*/ 1092 w 1407"/>
                <a:gd name="T111" fmla="*/ 1562 h 1921"/>
                <a:gd name="T112" fmla="*/ 976 w 1407"/>
                <a:gd name="T113" fmla="*/ 1703 h 1921"/>
                <a:gd name="T114" fmla="*/ 859 w 1407"/>
                <a:gd name="T115" fmla="*/ 1817 h 1921"/>
                <a:gd name="T116" fmla="*/ 777 w 1407"/>
                <a:gd name="T117" fmla="*/ 1879 h 1921"/>
                <a:gd name="T118" fmla="*/ 727 w 1407"/>
                <a:gd name="T119" fmla="*/ 1909 h 1921"/>
                <a:gd name="T120" fmla="*/ 703 w 1407"/>
                <a:gd name="T121" fmla="*/ 1921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07" h="1921">
                  <a:moveTo>
                    <a:pt x="703" y="1921"/>
                  </a:moveTo>
                  <a:lnTo>
                    <a:pt x="680" y="1909"/>
                  </a:lnTo>
                  <a:lnTo>
                    <a:pt x="630" y="1879"/>
                  </a:lnTo>
                  <a:lnTo>
                    <a:pt x="548" y="1817"/>
                  </a:lnTo>
                  <a:lnTo>
                    <a:pt x="431" y="1703"/>
                  </a:lnTo>
                  <a:lnTo>
                    <a:pt x="315" y="1562"/>
                  </a:lnTo>
                  <a:lnTo>
                    <a:pt x="206" y="1396"/>
                  </a:lnTo>
                  <a:lnTo>
                    <a:pt x="134" y="1260"/>
                  </a:lnTo>
                  <a:lnTo>
                    <a:pt x="93" y="1164"/>
                  </a:lnTo>
                  <a:lnTo>
                    <a:pt x="58" y="1065"/>
                  </a:lnTo>
                  <a:lnTo>
                    <a:pt x="31" y="964"/>
                  </a:lnTo>
                  <a:lnTo>
                    <a:pt x="11" y="860"/>
                  </a:lnTo>
                  <a:lnTo>
                    <a:pt x="1" y="757"/>
                  </a:lnTo>
                  <a:lnTo>
                    <a:pt x="0" y="704"/>
                  </a:lnTo>
                  <a:lnTo>
                    <a:pt x="0" y="667"/>
                  </a:lnTo>
                  <a:lnTo>
                    <a:pt x="7" y="597"/>
                  </a:lnTo>
                  <a:lnTo>
                    <a:pt x="22" y="529"/>
                  </a:lnTo>
                  <a:lnTo>
                    <a:pt x="42" y="461"/>
                  </a:lnTo>
                  <a:lnTo>
                    <a:pt x="68" y="399"/>
                  </a:lnTo>
                  <a:lnTo>
                    <a:pt x="101" y="339"/>
                  </a:lnTo>
                  <a:lnTo>
                    <a:pt x="140" y="282"/>
                  </a:lnTo>
                  <a:lnTo>
                    <a:pt x="182" y="230"/>
                  </a:lnTo>
                  <a:lnTo>
                    <a:pt x="230" y="183"/>
                  </a:lnTo>
                  <a:lnTo>
                    <a:pt x="282" y="140"/>
                  </a:lnTo>
                  <a:lnTo>
                    <a:pt x="338" y="102"/>
                  </a:lnTo>
                  <a:lnTo>
                    <a:pt x="399" y="70"/>
                  </a:lnTo>
                  <a:lnTo>
                    <a:pt x="461" y="43"/>
                  </a:lnTo>
                  <a:lnTo>
                    <a:pt x="527" y="22"/>
                  </a:lnTo>
                  <a:lnTo>
                    <a:pt x="596" y="8"/>
                  </a:lnTo>
                  <a:lnTo>
                    <a:pt x="667" y="1"/>
                  </a:lnTo>
                  <a:lnTo>
                    <a:pt x="703" y="0"/>
                  </a:lnTo>
                  <a:lnTo>
                    <a:pt x="740" y="1"/>
                  </a:lnTo>
                  <a:lnTo>
                    <a:pt x="811" y="8"/>
                  </a:lnTo>
                  <a:lnTo>
                    <a:pt x="880" y="22"/>
                  </a:lnTo>
                  <a:lnTo>
                    <a:pt x="946" y="43"/>
                  </a:lnTo>
                  <a:lnTo>
                    <a:pt x="1009" y="70"/>
                  </a:lnTo>
                  <a:lnTo>
                    <a:pt x="1069" y="102"/>
                  </a:lnTo>
                  <a:lnTo>
                    <a:pt x="1125" y="140"/>
                  </a:lnTo>
                  <a:lnTo>
                    <a:pt x="1177" y="183"/>
                  </a:lnTo>
                  <a:lnTo>
                    <a:pt x="1225" y="230"/>
                  </a:lnTo>
                  <a:lnTo>
                    <a:pt x="1267" y="282"/>
                  </a:lnTo>
                  <a:lnTo>
                    <a:pt x="1306" y="339"/>
                  </a:lnTo>
                  <a:lnTo>
                    <a:pt x="1339" y="399"/>
                  </a:lnTo>
                  <a:lnTo>
                    <a:pt x="1365" y="461"/>
                  </a:lnTo>
                  <a:lnTo>
                    <a:pt x="1385" y="529"/>
                  </a:lnTo>
                  <a:lnTo>
                    <a:pt x="1400" y="597"/>
                  </a:lnTo>
                  <a:lnTo>
                    <a:pt x="1407" y="667"/>
                  </a:lnTo>
                  <a:lnTo>
                    <a:pt x="1407" y="704"/>
                  </a:lnTo>
                  <a:lnTo>
                    <a:pt x="1407" y="757"/>
                  </a:lnTo>
                  <a:lnTo>
                    <a:pt x="1397" y="860"/>
                  </a:lnTo>
                  <a:lnTo>
                    <a:pt x="1378" y="964"/>
                  </a:lnTo>
                  <a:lnTo>
                    <a:pt x="1349" y="1065"/>
                  </a:lnTo>
                  <a:lnTo>
                    <a:pt x="1314" y="1164"/>
                  </a:lnTo>
                  <a:lnTo>
                    <a:pt x="1273" y="1260"/>
                  </a:lnTo>
                  <a:lnTo>
                    <a:pt x="1201" y="1396"/>
                  </a:lnTo>
                  <a:lnTo>
                    <a:pt x="1092" y="1562"/>
                  </a:lnTo>
                  <a:lnTo>
                    <a:pt x="976" y="1703"/>
                  </a:lnTo>
                  <a:lnTo>
                    <a:pt x="859" y="1817"/>
                  </a:lnTo>
                  <a:lnTo>
                    <a:pt x="777" y="1879"/>
                  </a:lnTo>
                  <a:lnTo>
                    <a:pt x="727" y="1909"/>
                  </a:lnTo>
                  <a:lnTo>
                    <a:pt x="703" y="1921"/>
                  </a:lnTo>
                  <a:close/>
                </a:path>
              </a:pathLst>
            </a:custGeom>
            <a:solidFill>
              <a:srgbClr val="E84C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7" name="Freeform 1005"/>
            <p:cNvSpPr>
              <a:spLocks/>
            </p:cNvSpPr>
            <p:nvPr/>
          </p:nvSpPr>
          <p:spPr bwMode="auto">
            <a:xfrm>
              <a:off x="8817295" y="2651124"/>
              <a:ext cx="1394144" cy="3802211"/>
            </a:xfrm>
            <a:custGeom>
              <a:avLst/>
              <a:gdLst>
                <a:gd name="T0" fmla="*/ 0 w 704"/>
                <a:gd name="T1" fmla="*/ 0 h 1921"/>
                <a:gd name="T2" fmla="*/ 37 w 704"/>
                <a:gd name="T3" fmla="*/ 1 h 1921"/>
                <a:gd name="T4" fmla="*/ 108 w 704"/>
                <a:gd name="T5" fmla="*/ 8 h 1921"/>
                <a:gd name="T6" fmla="*/ 177 w 704"/>
                <a:gd name="T7" fmla="*/ 22 h 1921"/>
                <a:gd name="T8" fmla="*/ 243 w 704"/>
                <a:gd name="T9" fmla="*/ 43 h 1921"/>
                <a:gd name="T10" fmla="*/ 306 w 704"/>
                <a:gd name="T11" fmla="*/ 70 h 1921"/>
                <a:gd name="T12" fmla="*/ 366 w 704"/>
                <a:gd name="T13" fmla="*/ 102 h 1921"/>
                <a:gd name="T14" fmla="*/ 422 w 704"/>
                <a:gd name="T15" fmla="*/ 140 h 1921"/>
                <a:gd name="T16" fmla="*/ 474 w 704"/>
                <a:gd name="T17" fmla="*/ 183 h 1921"/>
                <a:gd name="T18" fmla="*/ 522 w 704"/>
                <a:gd name="T19" fmla="*/ 230 h 1921"/>
                <a:gd name="T20" fmla="*/ 564 w 704"/>
                <a:gd name="T21" fmla="*/ 282 h 1921"/>
                <a:gd name="T22" fmla="*/ 603 w 704"/>
                <a:gd name="T23" fmla="*/ 339 h 1921"/>
                <a:gd name="T24" fmla="*/ 636 w 704"/>
                <a:gd name="T25" fmla="*/ 399 h 1921"/>
                <a:gd name="T26" fmla="*/ 662 w 704"/>
                <a:gd name="T27" fmla="*/ 461 h 1921"/>
                <a:gd name="T28" fmla="*/ 682 w 704"/>
                <a:gd name="T29" fmla="*/ 529 h 1921"/>
                <a:gd name="T30" fmla="*/ 697 w 704"/>
                <a:gd name="T31" fmla="*/ 597 h 1921"/>
                <a:gd name="T32" fmla="*/ 704 w 704"/>
                <a:gd name="T33" fmla="*/ 667 h 1921"/>
                <a:gd name="T34" fmla="*/ 704 w 704"/>
                <a:gd name="T35" fmla="*/ 704 h 1921"/>
                <a:gd name="T36" fmla="*/ 704 w 704"/>
                <a:gd name="T37" fmla="*/ 757 h 1921"/>
                <a:gd name="T38" fmla="*/ 694 w 704"/>
                <a:gd name="T39" fmla="*/ 860 h 1921"/>
                <a:gd name="T40" fmla="*/ 675 w 704"/>
                <a:gd name="T41" fmla="*/ 964 h 1921"/>
                <a:gd name="T42" fmla="*/ 646 w 704"/>
                <a:gd name="T43" fmla="*/ 1065 h 1921"/>
                <a:gd name="T44" fmla="*/ 611 w 704"/>
                <a:gd name="T45" fmla="*/ 1164 h 1921"/>
                <a:gd name="T46" fmla="*/ 570 w 704"/>
                <a:gd name="T47" fmla="*/ 1260 h 1921"/>
                <a:gd name="T48" fmla="*/ 498 w 704"/>
                <a:gd name="T49" fmla="*/ 1396 h 1921"/>
                <a:gd name="T50" fmla="*/ 389 w 704"/>
                <a:gd name="T51" fmla="*/ 1562 h 1921"/>
                <a:gd name="T52" fmla="*/ 273 w 704"/>
                <a:gd name="T53" fmla="*/ 1703 h 1921"/>
                <a:gd name="T54" fmla="*/ 156 w 704"/>
                <a:gd name="T55" fmla="*/ 1817 h 1921"/>
                <a:gd name="T56" fmla="*/ 74 w 704"/>
                <a:gd name="T57" fmla="*/ 1879 h 1921"/>
                <a:gd name="T58" fmla="*/ 24 w 704"/>
                <a:gd name="T59" fmla="*/ 1909 h 1921"/>
                <a:gd name="T60" fmla="*/ 0 w 704"/>
                <a:gd name="T61" fmla="*/ 1921 h 1921"/>
                <a:gd name="T62" fmla="*/ 0 w 704"/>
                <a:gd name="T63" fmla="*/ 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4" h="1921">
                  <a:moveTo>
                    <a:pt x="0" y="0"/>
                  </a:moveTo>
                  <a:lnTo>
                    <a:pt x="37" y="1"/>
                  </a:lnTo>
                  <a:lnTo>
                    <a:pt x="108" y="8"/>
                  </a:lnTo>
                  <a:lnTo>
                    <a:pt x="177" y="22"/>
                  </a:lnTo>
                  <a:lnTo>
                    <a:pt x="243" y="43"/>
                  </a:lnTo>
                  <a:lnTo>
                    <a:pt x="306" y="70"/>
                  </a:lnTo>
                  <a:lnTo>
                    <a:pt x="366" y="102"/>
                  </a:lnTo>
                  <a:lnTo>
                    <a:pt x="422" y="140"/>
                  </a:lnTo>
                  <a:lnTo>
                    <a:pt x="474" y="183"/>
                  </a:lnTo>
                  <a:lnTo>
                    <a:pt x="522" y="230"/>
                  </a:lnTo>
                  <a:lnTo>
                    <a:pt x="564" y="282"/>
                  </a:lnTo>
                  <a:lnTo>
                    <a:pt x="603" y="339"/>
                  </a:lnTo>
                  <a:lnTo>
                    <a:pt x="636" y="399"/>
                  </a:lnTo>
                  <a:lnTo>
                    <a:pt x="662" y="461"/>
                  </a:lnTo>
                  <a:lnTo>
                    <a:pt x="682" y="529"/>
                  </a:lnTo>
                  <a:lnTo>
                    <a:pt x="697" y="597"/>
                  </a:lnTo>
                  <a:lnTo>
                    <a:pt x="704" y="667"/>
                  </a:lnTo>
                  <a:lnTo>
                    <a:pt x="704" y="704"/>
                  </a:lnTo>
                  <a:lnTo>
                    <a:pt x="704" y="757"/>
                  </a:lnTo>
                  <a:lnTo>
                    <a:pt x="694" y="860"/>
                  </a:lnTo>
                  <a:lnTo>
                    <a:pt x="675" y="964"/>
                  </a:lnTo>
                  <a:lnTo>
                    <a:pt x="646" y="1065"/>
                  </a:lnTo>
                  <a:lnTo>
                    <a:pt x="611" y="1164"/>
                  </a:lnTo>
                  <a:lnTo>
                    <a:pt x="570" y="1260"/>
                  </a:lnTo>
                  <a:lnTo>
                    <a:pt x="498" y="1396"/>
                  </a:lnTo>
                  <a:lnTo>
                    <a:pt x="389" y="1562"/>
                  </a:lnTo>
                  <a:lnTo>
                    <a:pt x="273" y="1703"/>
                  </a:lnTo>
                  <a:lnTo>
                    <a:pt x="156" y="1817"/>
                  </a:lnTo>
                  <a:lnTo>
                    <a:pt x="74" y="1879"/>
                  </a:lnTo>
                  <a:lnTo>
                    <a:pt x="24" y="1909"/>
                  </a:lnTo>
                  <a:lnTo>
                    <a:pt x="0" y="1921"/>
                  </a:lnTo>
                  <a:lnTo>
                    <a:pt x="0" y="0"/>
                  </a:lnTo>
                  <a:close/>
                </a:path>
              </a:pathLst>
            </a:custGeom>
            <a:solidFill>
              <a:schemeClr val="bg1">
                <a:alpha val="30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8" name="Freeform 1006"/>
            <p:cNvSpPr>
              <a:spLocks/>
            </p:cNvSpPr>
            <p:nvPr/>
          </p:nvSpPr>
          <p:spPr bwMode="auto">
            <a:xfrm>
              <a:off x="7668708" y="2904605"/>
              <a:ext cx="2289250" cy="22892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34290" rIns="0" bIns="34290" numCol="1" anchor="ctr" anchorCtr="0" compatLnSpc="1">
              <a:prstTxWarp prst="textNoShape">
                <a:avLst/>
              </a:prstTxWarp>
            </a:bodyPr>
            <a:lstStyle/>
            <a:p>
              <a:pPr lvl="0" algn="ctr"/>
              <a:r>
                <a:rPr lang="en-US" sz="1200" b="1" dirty="0">
                  <a:solidFill>
                    <a:srgbClr val="E84C3D"/>
                  </a:solidFill>
                  <a:latin typeface="Open Sans" panose="020B0606030504020204" pitchFamily="34" charset="0"/>
                  <a:ea typeface="Open Sans" panose="020B0606030504020204" pitchFamily="34" charset="0"/>
                  <a:cs typeface="Open Sans" panose="020B0606030504020204" pitchFamily="34" charset="0"/>
                </a:rPr>
                <a:t>GEAR</a:t>
              </a:r>
            </a:p>
          </p:txBody>
        </p:sp>
      </p:grpSp>
      <p:grpSp>
        <p:nvGrpSpPr>
          <p:cNvPr id="19" name="Group 18"/>
          <p:cNvGrpSpPr/>
          <p:nvPr/>
        </p:nvGrpSpPr>
        <p:grpSpPr>
          <a:xfrm>
            <a:off x="7430260" y="1161438"/>
            <a:ext cx="1015893" cy="1385308"/>
            <a:chOff x="7423151" y="2651124"/>
            <a:chExt cx="2788288" cy="3802211"/>
          </a:xfrm>
          <a:effectLst>
            <a:outerShdw blurRad="127000" dir="13500000" sy="23000" kx="1200000" algn="br" rotWithShape="0">
              <a:prstClr val="black">
                <a:alpha val="15000"/>
              </a:prstClr>
            </a:outerShdw>
          </a:effectLst>
        </p:grpSpPr>
        <p:sp>
          <p:nvSpPr>
            <p:cNvPr id="20" name="Freeform 1004"/>
            <p:cNvSpPr>
              <a:spLocks/>
            </p:cNvSpPr>
            <p:nvPr/>
          </p:nvSpPr>
          <p:spPr bwMode="auto">
            <a:xfrm>
              <a:off x="7423151" y="2651124"/>
              <a:ext cx="2788288" cy="3802211"/>
            </a:xfrm>
            <a:custGeom>
              <a:avLst/>
              <a:gdLst>
                <a:gd name="T0" fmla="*/ 703 w 1407"/>
                <a:gd name="T1" fmla="*/ 1921 h 1921"/>
                <a:gd name="T2" fmla="*/ 680 w 1407"/>
                <a:gd name="T3" fmla="*/ 1909 h 1921"/>
                <a:gd name="T4" fmla="*/ 630 w 1407"/>
                <a:gd name="T5" fmla="*/ 1879 h 1921"/>
                <a:gd name="T6" fmla="*/ 548 w 1407"/>
                <a:gd name="T7" fmla="*/ 1817 h 1921"/>
                <a:gd name="T8" fmla="*/ 431 w 1407"/>
                <a:gd name="T9" fmla="*/ 1703 h 1921"/>
                <a:gd name="T10" fmla="*/ 315 w 1407"/>
                <a:gd name="T11" fmla="*/ 1562 h 1921"/>
                <a:gd name="T12" fmla="*/ 206 w 1407"/>
                <a:gd name="T13" fmla="*/ 1396 h 1921"/>
                <a:gd name="T14" fmla="*/ 134 w 1407"/>
                <a:gd name="T15" fmla="*/ 1260 h 1921"/>
                <a:gd name="T16" fmla="*/ 93 w 1407"/>
                <a:gd name="T17" fmla="*/ 1164 h 1921"/>
                <a:gd name="T18" fmla="*/ 58 w 1407"/>
                <a:gd name="T19" fmla="*/ 1065 h 1921"/>
                <a:gd name="T20" fmla="*/ 31 w 1407"/>
                <a:gd name="T21" fmla="*/ 964 h 1921"/>
                <a:gd name="T22" fmla="*/ 11 w 1407"/>
                <a:gd name="T23" fmla="*/ 860 h 1921"/>
                <a:gd name="T24" fmla="*/ 1 w 1407"/>
                <a:gd name="T25" fmla="*/ 757 h 1921"/>
                <a:gd name="T26" fmla="*/ 0 w 1407"/>
                <a:gd name="T27" fmla="*/ 704 h 1921"/>
                <a:gd name="T28" fmla="*/ 0 w 1407"/>
                <a:gd name="T29" fmla="*/ 667 h 1921"/>
                <a:gd name="T30" fmla="*/ 7 w 1407"/>
                <a:gd name="T31" fmla="*/ 597 h 1921"/>
                <a:gd name="T32" fmla="*/ 22 w 1407"/>
                <a:gd name="T33" fmla="*/ 529 h 1921"/>
                <a:gd name="T34" fmla="*/ 42 w 1407"/>
                <a:gd name="T35" fmla="*/ 461 h 1921"/>
                <a:gd name="T36" fmla="*/ 68 w 1407"/>
                <a:gd name="T37" fmla="*/ 399 h 1921"/>
                <a:gd name="T38" fmla="*/ 101 w 1407"/>
                <a:gd name="T39" fmla="*/ 339 h 1921"/>
                <a:gd name="T40" fmla="*/ 140 w 1407"/>
                <a:gd name="T41" fmla="*/ 282 h 1921"/>
                <a:gd name="T42" fmla="*/ 182 w 1407"/>
                <a:gd name="T43" fmla="*/ 230 h 1921"/>
                <a:gd name="T44" fmla="*/ 230 w 1407"/>
                <a:gd name="T45" fmla="*/ 183 h 1921"/>
                <a:gd name="T46" fmla="*/ 282 w 1407"/>
                <a:gd name="T47" fmla="*/ 140 h 1921"/>
                <a:gd name="T48" fmla="*/ 338 w 1407"/>
                <a:gd name="T49" fmla="*/ 102 h 1921"/>
                <a:gd name="T50" fmla="*/ 399 w 1407"/>
                <a:gd name="T51" fmla="*/ 70 h 1921"/>
                <a:gd name="T52" fmla="*/ 461 w 1407"/>
                <a:gd name="T53" fmla="*/ 43 h 1921"/>
                <a:gd name="T54" fmla="*/ 527 w 1407"/>
                <a:gd name="T55" fmla="*/ 22 h 1921"/>
                <a:gd name="T56" fmla="*/ 596 w 1407"/>
                <a:gd name="T57" fmla="*/ 8 h 1921"/>
                <a:gd name="T58" fmla="*/ 667 w 1407"/>
                <a:gd name="T59" fmla="*/ 1 h 1921"/>
                <a:gd name="T60" fmla="*/ 703 w 1407"/>
                <a:gd name="T61" fmla="*/ 0 h 1921"/>
                <a:gd name="T62" fmla="*/ 740 w 1407"/>
                <a:gd name="T63" fmla="*/ 1 h 1921"/>
                <a:gd name="T64" fmla="*/ 811 w 1407"/>
                <a:gd name="T65" fmla="*/ 8 h 1921"/>
                <a:gd name="T66" fmla="*/ 880 w 1407"/>
                <a:gd name="T67" fmla="*/ 22 h 1921"/>
                <a:gd name="T68" fmla="*/ 946 w 1407"/>
                <a:gd name="T69" fmla="*/ 43 h 1921"/>
                <a:gd name="T70" fmla="*/ 1009 w 1407"/>
                <a:gd name="T71" fmla="*/ 70 h 1921"/>
                <a:gd name="T72" fmla="*/ 1069 w 1407"/>
                <a:gd name="T73" fmla="*/ 102 h 1921"/>
                <a:gd name="T74" fmla="*/ 1125 w 1407"/>
                <a:gd name="T75" fmla="*/ 140 h 1921"/>
                <a:gd name="T76" fmla="*/ 1177 w 1407"/>
                <a:gd name="T77" fmla="*/ 183 h 1921"/>
                <a:gd name="T78" fmla="*/ 1225 w 1407"/>
                <a:gd name="T79" fmla="*/ 230 h 1921"/>
                <a:gd name="T80" fmla="*/ 1267 w 1407"/>
                <a:gd name="T81" fmla="*/ 282 h 1921"/>
                <a:gd name="T82" fmla="*/ 1306 w 1407"/>
                <a:gd name="T83" fmla="*/ 339 h 1921"/>
                <a:gd name="T84" fmla="*/ 1339 w 1407"/>
                <a:gd name="T85" fmla="*/ 399 h 1921"/>
                <a:gd name="T86" fmla="*/ 1365 w 1407"/>
                <a:gd name="T87" fmla="*/ 461 h 1921"/>
                <a:gd name="T88" fmla="*/ 1385 w 1407"/>
                <a:gd name="T89" fmla="*/ 529 h 1921"/>
                <a:gd name="T90" fmla="*/ 1400 w 1407"/>
                <a:gd name="T91" fmla="*/ 597 h 1921"/>
                <a:gd name="T92" fmla="*/ 1407 w 1407"/>
                <a:gd name="T93" fmla="*/ 667 h 1921"/>
                <a:gd name="T94" fmla="*/ 1407 w 1407"/>
                <a:gd name="T95" fmla="*/ 704 h 1921"/>
                <a:gd name="T96" fmla="*/ 1407 w 1407"/>
                <a:gd name="T97" fmla="*/ 757 h 1921"/>
                <a:gd name="T98" fmla="*/ 1397 w 1407"/>
                <a:gd name="T99" fmla="*/ 860 h 1921"/>
                <a:gd name="T100" fmla="*/ 1378 w 1407"/>
                <a:gd name="T101" fmla="*/ 964 h 1921"/>
                <a:gd name="T102" fmla="*/ 1349 w 1407"/>
                <a:gd name="T103" fmla="*/ 1065 h 1921"/>
                <a:gd name="T104" fmla="*/ 1314 w 1407"/>
                <a:gd name="T105" fmla="*/ 1164 h 1921"/>
                <a:gd name="T106" fmla="*/ 1273 w 1407"/>
                <a:gd name="T107" fmla="*/ 1260 h 1921"/>
                <a:gd name="T108" fmla="*/ 1201 w 1407"/>
                <a:gd name="T109" fmla="*/ 1396 h 1921"/>
                <a:gd name="T110" fmla="*/ 1092 w 1407"/>
                <a:gd name="T111" fmla="*/ 1562 h 1921"/>
                <a:gd name="T112" fmla="*/ 976 w 1407"/>
                <a:gd name="T113" fmla="*/ 1703 h 1921"/>
                <a:gd name="T114" fmla="*/ 859 w 1407"/>
                <a:gd name="T115" fmla="*/ 1817 h 1921"/>
                <a:gd name="T116" fmla="*/ 777 w 1407"/>
                <a:gd name="T117" fmla="*/ 1879 h 1921"/>
                <a:gd name="T118" fmla="*/ 727 w 1407"/>
                <a:gd name="T119" fmla="*/ 1909 h 1921"/>
                <a:gd name="T120" fmla="*/ 703 w 1407"/>
                <a:gd name="T121" fmla="*/ 1921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07" h="1921">
                  <a:moveTo>
                    <a:pt x="703" y="1921"/>
                  </a:moveTo>
                  <a:lnTo>
                    <a:pt x="680" y="1909"/>
                  </a:lnTo>
                  <a:lnTo>
                    <a:pt x="630" y="1879"/>
                  </a:lnTo>
                  <a:lnTo>
                    <a:pt x="548" y="1817"/>
                  </a:lnTo>
                  <a:lnTo>
                    <a:pt x="431" y="1703"/>
                  </a:lnTo>
                  <a:lnTo>
                    <a:pt x="315" y="1562"/>
                  </a:lnTo>
                  <a:lnTo>
                    <a:pt x="206" y="1396"/>
                  </a:lnTo>
                  <a:lnTo>
                    <a:pt x="134" y="1260"/>
                  </a:lnTo>
                  <a:lnTo>
                    <a:pt x="93" y="1164"/>
                  </a:lnTo>
                  <a:lnTo>
                    <a:pt x="58" y="1065"/>
                  </a:lnTo>
                  <a:lnTo>
                    <a:pt x="31" y="964"/>
                  </a:lnTo>
                  <a:lnTo>
                    <a:pt x="11" y="860"/>
                  </a:lnTo>
                  <a:lnTo>
                    <a:pt x="1" y="757"/>
                  </a:lnTo>
                  <a:lnTo>
                    <a:pt x="0" y="704"/>
                  </a:lnTo>
                  <a:lnTo>
                    <a:pt x="0" y="667"/>
                  </a:lnTo>
                  <a:lnTo>
                    <a:pt x="7" y="597"/>
                  </a:lnTo>
                  <a:lnTo>
                    <a:pt x="22" y="529"/>
                  </a:lnTo>
                  <a:lnTo>
                    <a:pt x="42" y="461"/>
                  </a:lnTo>
                  <a:lnTo>
                    <a:pt x="68" y="399"/>
                  </a:lnTo>
                  <a:lnTo>
                    <a:pt x="101" y="339"/>
                  </a:lnTo>
                  <a:lnTo>
                    <a:pt x="140" y="282"/>
                  </a:lnTo>
                  <a:lnTo>
                    <a:pt x="182" y="230"/>
                  </a:lnTo>
                  <a:lnTo>
                    <a:pt x="230" y="183"/>
                  </a:lnTo>
                  <a:lnTo>
                    <a:pt x="282" y="140"/>
                  </a:lnTo>
                  <a:lnTo>
                    <a:pt x="338" y="102"/>
                  </a:lnTo>
                  <a:lnTo>
                    <a:pt x="399" y="70"/>
                  </a:lnTo>
                  <a:lnTo>
                    <a:pt x="461" y="43"/>
                  </a:lnTo>
                  <a:lnTo>
                    <a:pt x="527" y="22"/>
                  </a:lnTo>
                  <a:lnTo>
                    <a:pt x="596" y="8"/>
                  </a:lnTo>
                  <a:lnTo>
                    <a:pt x="667" y="1"/>
                  </a:lnTo>
                  <a:lnTo>
                    <a:pt x="703" y="0"/>
                  </a:lnTo>
                  <a:lnTo>
                    <a:pt x="740" y="1"/>
                  </a:lnTo>
                  <a:lnTo>
                    <a:pt x="811" y="8"/>
                  </a:lnTo>
                  <a:lnTo>
                    <a:pt x="880" y="22"/>
                  </a:lnTo>
                  <a:lnTo>
                    <a:pt x="946" y="43"/>
                  </a:lnTo>
                  <a:lnTo>
                    <a:pt x="1009" y="70"/>
                  </a:lnTo>
                  <a:lnTo>
                    <a:pt x="1069" y="102"/>
                  </a:lnTo>
                  <a:lnTo>
                    <a:pt x="1125" y="140"/>
                  </a:lnTo>
                  <a:lnTo>
                    <a:pt x="1177" y="183"/>
                  </a:lnTo>
                  <a:lnTo>
                    <a:pt x="1225" y="230"/>
                  </a:lnTo>
                  <a:lnTo>
                    <a:pt x="1267" y="282"/>
                  </a:lnTo>
                  <a:lnTo>
                    <a:pt x="1306" y="339"/>
                  </a:lnTo>
                  <a:lnTo>
                    <a:pt x="1339" y="399"/>
                  </a:lnTo>
                  <a:lnTo>
                    <a:pt x="1365" y="461"/>
                  </a:lnTo>
                  <a:lnTo>
                    <a:pt x="1385" y="529"/>
                  </a:lnTo>
                  <a:lnTo>
                    <a:pt x="1400" y="597"/>
                  </a:lnTo>
                  <a:lnTo>
                    <a:pt x="1407" y="667"/>
                  </a:lnTo>
                  <a:lnTo>
                    <a:pt x="1407" y="704"/>
                  </a:lnTo>
                  <a:lnTo>
                    <a:pt x="1407" y="757"/>
                  </a:lnTo>
                  <a:lnTo>
                    <a:pt x="1397" y="860"/>
                  </a:lnTo>
                  <a:lnTo>
                    <a:pt x="1378" y="964"/>
                  </a:lnTo>
                  <a:lnTo>
                    <a:pt x="1349" y="1065"/>
                  </a:lnTo>
                  <a:lnTo>
                    <a:pt x="1314" y="1164"/>
                  </a:lnTo>
                  <a:lnTo>
                    <a:pt x="1273" y="1260"/>
                  </a:lnTo>
                  <a:lnTo>
                    <a:pt x="1201" y="1396"/>
                  </a:lnTo>
                  <a:lnTo>
                    <a:pt x="1092" y="1562"/>
                  </a:lnTo>
                  <a:lnTo>
                    <a:pt x="976" y="1703"/>
                  </a:lnTo>
                  <a:lnTo>
                    <a:pt x="859" y="1817"/>
                  </a:lnTo>
                  <a:lnTo>
                    <a:pt x="777" y="1879"/>
                  </a:lnTo>
                  <a:lnTo>
                    <a:pt x="727" y="1909"/>
                  </a:lnTo>
                  <a:lnTo>
                    <a:pt x="703" y="1921"/>
                  </a:lnTo>
                  <a:close/>
                </a:path>
              </a:pathLst>
            </a:custGeom>
            <a:solidFill>
              <a:srgbClr val="27AE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1" name="Freeform 1005"/>
            <p:cNvSpPr>
              <a:spLocks/>
            </p:cNvSpPr>
            <p:nvPr/>
          </p:nvSpPr>
          <p:spPr bwMode="auto">
            <a:xfrm>
              <a:off x="8817295" y="2651124"/>
              <a:ext cx="1394144" cy="3802211"/>
            </a:xfrm>
            <a:custGeom>
              <a:avLst/>
              <a:gdLst>
                <a:gd name="T0" fmla="*/ 0 w 704"/>
                <a:gd name="T1" fmla="*/ 0 h 1921"/>
                <a:gd name="T2" fmla="*/ 37 w 704"/>
                <a:gd name="T3" fmla="*/ 1 h 1921"/>
                <a:gd name="T4" fmla="*/ 108 w 704"/>
                <a:gd name="T5" fmla="*/ 8 h 1921"/>
                <a:gd name="T6" fmla="*/ 177 w 704"/>
                <a:gd name="T7" fmla="*/ 22 h 1921"/>
                <a:gd name="T8" fmla="*/ 243 w 704"/>
                <a:gd name="T9" fmla="*/ 43 h 1921"/>
                <a:gd name="T10" fmla="*/ 306 w 704"/>
                <a:gd name="T11" fmla="*/ 70 h 1921"/>
                <a:gd name="T12" fmla="*/ 366 w 704"/>
                <a:gd name="T13" fmla="*/ 102 h 1921"/>
                <a:gd name="T14" fmla="*/ 422 w 704"/>
                <a:gd name="T15" fmla="*/ 140 h 1921"/>
                <a:gd name="T16" fmla="*/ 474 w 704"/>
                <a:gd name="T17" fmla="*/ 183 h 1921"/>
                <a:gd name="T18" fmla="*/ 522 w 704"/>
                <a:gd name="T19" fmla="*/ 230 h 1921"/>
                <a:gd name="T20" fmla="*/ 564 w 704"/>
                <a:gd name="T21" fmla="*/ 282 h 1921"/>
                <a:gd name="T22" fmla="*/ 603 w 704"/>
                <a:gd name="T23" fmla="*/ 339 h 1921"/>
                <a:gd name="T24" fmla="*/ 636 w 704"/>
                <a:gd name="T25" fmla="*/ 399 h 1921"/>
                <a:gd name="T26" fmla="*/ 662 w 704"/>
                <a:gd name="T27" fmla="*/ 461 h 1921"/>
                <a:gd name="T28" fmla="*/ 682 w 704"/>
                <a:gd name="T29" fmla="*/ 529 h 1921"/>
                <a:gd name="T30" fmla="*/ 697 w 704"/>
                <a:gd name="T31" fmla="*/ 597 h 1921"/>
                <a:gd name="T32" fmla="*/ 704 w 704"/>
                <a:gd name="T33" fmla="*/ 667 h 1921"/>
                <a:gd name="T34" fmla="*/ 704 w 704"/>
                <a:gd name="T35" fmla="*/ 704 h 1921"/>
                <a:gd name="T36" fmla="*/ 704 w 704"/>
                <a:gd name="T37" fmla="*/ 757 h 1921"/>
                <a:gd name="T38" fmla="*/ 694 w 704"/>
                <a:gd name="T39" fmla="*/ 860 h 1921"/>
                <a:gd name="T40" fmla="*/ 675 w 704"/>
                <a:gd name="T41" fmla="*/ 964 h 1921"/>
                <a:gd name="T42" fmla="*/ 646 w 704"/>
                <a:gd name="T43" fmla="*/ 1065 h 1921"/>
                <a:gd name="T44" fmla="*/ 611 w 704"/>
                <a:gd name="T45" fmla="*/ 1164 h 1921"/>
                <a:gd name="T46" fmla="*/ 570 w 704"/>
                <a:gd name="T47" fmla="*/ 1260 h 1921"/>
                <a:gd name="T48" fmla="*/ 498 w 704"/>
                <a:gd name="T49" fmla="*/ 1396 h 1921"/>
                <a:gd name="T50" fmla="*/ 389 w 704"/>
                <a:gd name="T51" fmla="*/ 1562 h 1921"/>
                <a:gd name="T52" fmla="*/ 273 w 704"/>
                <a:gd name="T53" fmla="*/ 1703 h 1921"/>
                <a:gd name="T54" fmla="*/ 156 w 704"/>
                <a:gd name="T55" fmla="*/ 1817 h 1921"/>
                <a:gd name="T56" fmla="*/ 74 w 704"/>
                <a:gd name="T57" fmla="*/ 1879 h 1921"/>
                <a:gd name="T58" fmla="*/ 24 w 704"/>
                <a:gd name="T59" fmla="*/ 1909 h 1921"/>
                <a:gd name="T60" fmla="*/ 0 w 704"/>
                <a:gd name="T61" fmla="*/ 1921 h 1921"/>
                <a:gd name="T62" fmla="*/ 0 w 704"/>
                <a:gd name="T63" fmla="*/ 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4" h="1921">
                  <a:moveTo>
                    <a:pt x="0" y="0"/>
                  </a:moveTo>
                  <a:lnTo>
                    <a:pt x="37" y="1"/>
                  </a:lnTo>
                  <a:lnTo>
                    <a:pt x="108" y="8"/>
                  </a:lnTo>
                  <a:lnTo>
                    <a:pt x="177" y="22"/>
                  </a:lnTo>
                  <a:lnTo>
                    <a:pt x="243" y="43"/>
                  </a:lnTo>
                  <a:lnTo>
                    <a:pt x="306" y="70"/>
                  </a:lnTo>
                  <a:lnTo>
                    <a:pt x="366" y="102"/>
                  </a:lnTo>
                  <a:lnTo>
                    <a:pt x="422" y="140"/>
                  </a:lnTo>
                  <a:lnTo>
                    <a:pt x="474" y="183"/>
                  </a:lnTo>
                  <a:lnTo>
                    <a:pt x="522" y="230"/>
                  </a:lnTo>
                  <a:lnTo>
                    <a:pt x="564" y="282"/>
                  </a:lnTo>
                  <a:lnTo>
                    <a:pt x="603" y="339"/>
                  </a:lnTo>
                  <a:lnTo>
                    <a:pt x="636" y="399"/>
                  </a:lnTo>
                  <a:lnTo>
                    <a:pt x="662" y="461"/>
                  </a:lnTo>
                  <a:lnTo>
                    <a:pt x="682" y="529"/>
                  </a:lnTo>
                  <a:lnTo>
                    <a:pt x="697" y="597"/>
                  </a:lnTo>
                  <a:lnTo>
                    <a:pt x="704" y="667"/>
                  </a:lnTo>
                  <a:lnTo>
                    <a:pt x="704" y="704"/>
                  </a:lnTo>
                  <a:lnTo>
                    <a:pt x="704" y="757"/>
                  </a:lnTo>
                  <a:lnTo>
                    <a:pt x="694" y="860"/>
                  </a:lnTo>
                  <a:lnTo>
                    <a:pt x="675" y="964"/>
                  </a:lnTo>
                  <a:lnTo>
                    <a:pt x="646" y="1065"/>
                  </a:lnTo>
                  <a:lnTo>
                    <a:pt x="611" y="1164"/>
                  </a:lnTo>
                  <a:lnTo>
                    <a:pt x="570" y="1260"/>
                  </a:lnTo>
                  <a:lnTo>
                    <a:pt x="498" y="1396"/>
                  </a:lnTo>
                  <a:lnTo>
                    <a:pt x="389" y="1562"/>
                  </a:lnTo>
                  <a:lnTo>
                    <a:pt x="273" y="1703"/>
                  </a:lnTo>
                  <a:lnTo>
                    <a:pt x="156" y="1817"/>
                  </a:lnTo>
                  <a:lnTo>
                    <a:pt x="74" y="1879"/>
                  </a:lnTo>
                  <a:lnTo>
                    <a:pt x="24" y="1909"/>
                  </a:lnTo>
                  <a:lnTo>
                    <a:pt x="0" y="1921"/>
                  </a:lnTo>
                  <a:lnTo>
                    <a:pt x="0" y="0"/>
                  </a:lnTo>
                  <a:close/>
                </a:path>
              </a:pathLst>
            </a:custGeom>
            <a:solidFill>
              <a:schemeClr val="bg1">
                <a:alpha val="30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2" name="Freeform 1006"/>
            <p:cNvSpPr>
              <a:spLocks/>
            </p:cNvSpPr>
            <p:nvPr/>
          </p:nvSpPr>
          <p:spPr bwMode="auto">
            <a:xfrm>
              <a:off x="7668708" y="2904605"/>
              <a:ext cx="2452563" cy="228925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34290" rIns="0" bIns="34290" numCol="1" anchor="ctr" anchorCtr="0" compatLnSpc="1">
              <a:prstTxWarp prst="textNoShape">
                <a:avLst/>
              </a:prstTxWarp>
            </a:bodyPr>
            <a:lstStyle/>
            <a:p>
              <a:pPr lvl="0" algn="ctr"/>
              <a:r>
                <a:rPr lang="en-US" sz="1400" b="1" dirty="0">
                  <a:solidFill>
                    <a:srgbClr val="27AE61"/>
                  </a:solidFill>
                  <a:latin typeface="Open Sans" panose="020B0606030504020204" pitchFamily="34" charset="0"/>
                  <a:ea typeface="Open Sans" panose="020B0606030504020204" pitchFamily="34" charset="0"/>
                  <a:cs typeface="Open Sans" panose="020B0606030504020204" pitchFamily="34" charset="0"/>
                </a:rPr>
                <a:t>ASGISA</a:t>
              </a:r>
            </a:p>
          </p:txBody>
        </p:sp>
      </p:grpSp>
      <p:grpSp>
        <p:nvGrpSpPr>
          <p:cNvPr id="23" name="Group 22"/>
          <p:cNvGrpSpPr/>
          <p:nvPr/>
        </p:nvGrpSpPr>
        <p:grpSpPr>
          <a:xfrm>
            <a:off x="8251449" y="2017545"/>
            <a:ext cx="1375169" cy="1875230"/>
            <a:chOff x="7423151" y="2651124"/>
            <a:chExt cx="2788288" cy="3802211"/>
          </a:xfrm>
          <a:effectLst>
            <a:outerShdw blurRad="127000" dir="13500000" sy="23000" kx="1200000" algn="br" rotWithShape="0">
              <a:prstClr val="black">
                <a:alpha val="15000"/>
              </a:prstClr>
            </a:outerShdw>
          </a:effectLst>
        </p:grpSpPr>
        <p:sp>
          <p:nvSpPr>
            <p:cNvPr id="24" name="Freeform 1004"/>
            <p:cNvSpPr>
              <a:spLocks/>
            </p:cNvSpPr>
            <p:nvPr/>
          </p:nvSpPr>
          <p:spPr bwMode="auto">
            <a:xfrm>
              <a:off x="7423151" y="2651124"/>
              <a:ext cx="2788288" cy="3802211"/>
            </a:xfrm>
            <a:custGeom>
              <a:avLst/>
              <a:gdLst>
                <a:gd name="T0" fmla="*/ 703 w 1407"/>
                <a:gd name="T1" fmla="*/ 1921 h 1921"/>
                <a:gd name="T2" fmla="*/ 680 w 1407"/>
                <a:gd name="T3" fmla="*/ 1909 h 1921"/>
                <a:gd name="T4" fmla="*/ 630 w 1407"/>
                <a:gd name="T5" fmla="*/ 1879 h 1921"/>
                <a:gd name="T6" fmla="*/ 548 w 1407"/>
                <a:gd name="T7" fmla="*/ 1817 h 1921"/>
                <a:gd name="T8" fmla="*/ 431 w 1407"/>
                <a:gd name="T9" fmla="*/ 1703 h 1921"/>
                <a:gd name="T10" fmla="*/ 315 w 1407"/>
                <a:gd name="T11" fmla="*/ 1562 h 1921"/>
                <a:gd name="T12" fmla="*/ 206 w 1407"/>
                <a:gd name="T13" fmla="*/ 1396 h 1921"/>
                <a:gd name="T14" fmla="*/ 134 w 1407"/>
                <a:gd name="T15" fmla="*/ 1260 h 1921"/>
                <a:gd name="T16" fmla="*/ 93 w 1407"/>
                <a:gd name="T17" fmla="*/ 1164 h 1921"/>
                <a:gd name="T18" fmla="*/ 58 w 1407"/>
                <a:gd name="T19" fmla="*/ 1065 h 1921"/>
                <a:gd name="T20" fmla="*/ 31 w 1407"/>
                <a:gd name="T21" fmla="*/ 964 h 1921"/>
                <a:gd name="T22" fmla="*/ 11 w 1407"/>
                <a:gd name="T23" fmla="*/ 860 h 1921"/>
                <a:gd name="T24" fmla="*/ 1 w 1407"/>
                <a:gd name="T25" fmla="*/ 757 h 1921"/>
                <a:gd name="T26" fmla="*/ 0 w 1407"/>
                <a:gd name="T27" fmla="*/ 704 h 1921"/>
                <a:gd name="T28" fmla="*/ 0 w 1407"/>
                <a:gd name="T29" fmla="*/ 667 h 1921"/>
                <a:gd name="T30" fmla="*/ 7 w 1407"/>
                <a:gd name="T31" fmla="*/ 597 h 1921"/>
                <a:gd name="T32" fmla="*/ 22 w 1407"/>
                <a:gd name="T33" fmla="*/ 529 h 1921"/>
                <a:gd name="T34" fmla="*/ 42 w 1407"/>
                <a:gd name="T35" fmla="*/ 461 h 1921"/>
                <a:gd name="T36" fmla="*/ 68 w 1407"/>
                <a:gd name="T37" fmla="*/ 399 h 1921"/>
                <a:gd name="T38" fmla="*/ 101 w 1407"/>
                <a:gd name="T39" fmla="*/ 339 h 1921"/>
                <a:gd name="T40" fmla="*/ 140 w 1407"/>
                <a:gd name="T41" fmla="*/ 282 h 1921"/>
                <a:gd name="T42" fmla="*/ 182 w 1407"/>
                <a:gd name="T43" fmla="*/ 230 h 1921"/>
                <a:gd name="T44" fmla="*/ 230 w 1407"/>
                <a:gd name="T45" fmla="*/ 183 h 1921"/>
                <a:gd name="T46" fmla="*/ 282 w 1407"/>
                <a:gd name="T47" fmla="*/ 140 h 1921"/>
                <a:gd name="T48" fmla="*/ 338 w 1407"/>
                <a:gd name="T49" fmla="*/ 102 h 1921"/>
                <a:gd name="T50" fmla="*/ 399 w 1407"/>
                <a:gd name="T51" fmla="*/ 70 h 1921"/>
                <a:gd name="T52" fmla="*/ 461 w 1407"/>
                <a:gd name="T53" fmla="*/ 43 h 1921"/>
                <a:gd name="T54" fmla="*/ 527 w 1407"/>
                <a:gd name="T55" fmla="*/ 22 h 1921"/>
                <a:gd name="T56" fmla="*/ 596 w 1407"/>
                <a:gd name="T57" fmla="*/ 8 h 1921"/>
                <a:gd name="T58" fmla="*/ 667 w 1407"/>
                <a:gd name="T59" fmla="*/ 1 h 1921"/>
                <a:gd name="T60" fmla="*/ 703 w 1407"/>
                <a:gd name="T61" fmla="*/ 0 h 1921"/>
                <a:gd name="T62" fmla="*/ 740 w 1407"/>
                <a:gd name="T63" fmla="*/ 1 h 1921"/>
                <a:gd name="T64" fmla="*/ 811 w 1407"/>
                <a:gd name="T65" fmla="*/ 8 h 1921"/>
                <a:gd name="T66" fmla="*/ 880 w 1407"/>
                <a:gd name="T67" fmla="*/ 22 h 1921"/>
                <a:gd name="T68" fmla="*/ 946 w 1407"/>
                <a:gd name="T69" fmla="*/ 43 h 1921"/>
                <a:gd name="T70" fmla="*/ 1009 w 1407"/>
                <a:gd name="T71" fmla="*/ 70 h 1921"/>
                <a:gd name="T72" fmla="*/ 1069 w 1407"/>
                <a:gd name="T73" fmla="*/ 102 h 1921"/>
                <a:gd name="T74" fmla="*/ 1125 w 1407"/>
                <a:gd name="T75" fmla="*/ 140 h 1921"/>
                <a:gd name="T76" fmla="*/ 1177 w 1407"/>
                <a:gd name="T77" fmla="*/ 183 h 1921"/>
                <a:gd name="T78" fmla="*/ 1225 w 1407"/>
                <a:gd name="T79" fmla="*/ 230 h 1921"/>
                <a:gd name="T80" fmla="*/ 1267 w 1407"/>
                <a:gd name="T81" fmla="*/ 282 h 1921"/>
                <a:gd name="T82" fmla="*/ 1306 w 1407"/>
                <a:gd name="T83" fmla="*/ 339 h 1921"/>
                <a:gd name="T84" fmla="*/ 1339 w 1407"/>
                <a:gd name="T85" fmla="*/ 399 h 1921"/>
                <a:gd name="T86" fmla="*/ 1365 w 1407"/>
                <a:gd name="T87" fmla="*/ 461 h 1921"/>
                <a:gd name="T88" fmla="*/ 1385 w 1407"/>
                <a:gd name="T89" fmla="*/ 529 h 1921"/>
                <a:gd name="T90" fmla="*/ 1400 w 1407"/>
                <a:gd name="T91" fmla="*/ 597 h 1921"/>
                <a:gd name="T92" fmla="*/ 1407 w 1407"/>
                <a:gd name="T93" fmla="*/ 667 h 1921"/>
                <a:gd name="T94" fmla="*/ 1407 w 1407"/>
                <a:gd name="T95" fmla="*/ 704 h 1921"/>
                <a:gd name="T96" fmla="*/ 1407 w 1407"/>
                <a:gd name="T97" fmla="*/ 757 h 1921"/>
                <a:gd name="T98" fmla="*/ 1397 w 1407"/>
                <a:gd name="T99" fmla="*/ 860 h 1921"/>
                <a:gd name="T100" fmla="*/ 1378 w 1407"/>
                <a:gd name="T101" fmla="*/ 964 h 1921"/>
                <a:gd name="T102" fmla="*/ 1349 w 1407"/>
                <a:gd name="T103" fmla="*/ 1065 h 1921"/>
                <a:gd name="T104" fmla="*/ 1314 w 1407"/>
                <a:gd name="T105" fmla="*/ 1164 h 1921"/>
                <a:gd name="T106" fmla="*/ 1273 w 1407"/>
                <a:gd name="T107" fmla="*/ 1260 h 1921"/>
                <a:gd name="T108" fmla="*/ 1201 w 1407"/>
                <a:gd name="T109" fmla="*/ 1396 h 1921"/>
                <a:gd name="T110" fmla="*/ 1092 w 1407"/>
                <a:gd name="T111" fmla="*/ 1562 h 1921"/>
                <a:gd name="T112" fmla="*/ 976 w 1407"/>
                <a:gd name="T113" fmla="*/ 1703 h 1921"/>
                <a:gd name="T114" fmla="*/ 859 w 1407"/>
                <a:gd name="T115" fmla="*/ 1817 h 1921"/>
                <a:gd name="T116" fmla="*/ 777 w 1407"/>
                <a:gd name="T117" fmla="*/ 1879 h 1921"/>
                <a:gd name="T118" fmla="*/ 727 w 1407"/>
                <a:gd name="T119" fmla="*/ 1909 h 1921"/>
                <a:gd name="T120" fmla="*/ 703 w 1407"/>
                <a:gd name="T121" fmla="*/ 1921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07" h="1921">
                  <a:moveTo>
                    <a:pt x="703" y="1921"/>
                  </a:moveTo>
                  <a:lnTo>
                    <a:pt x="680" y="1909"/>
                  </a:lnTo>
                  <a:lnTo>
                    <a:pt x="630" y="1879"/>
                  </a:lnTo>
                  <a:lnTo>
                    <a:pt x="548" y="1817"/>
                  </a:lnTo>
                  <a:lnTo>
                    <a:pt x="431" y="1703"/>
                  </a:lnTo>
                  <a:lnTo>
                    <a:pt x="315" y="1562"/>
                  </a:lnTo>
                  <a:lnTo>
                    <a:pt x="206" y="1396"/>
                  </a:lnTo>
                  <a:lnTo>
                    <a:pt x="134" y="1260"/>
                  </a:lnTo>
                  <a:lnTo>
                    <a:pt x="93" y="1164"/>
                  </a:lnTo>
                  <a:lnTo>
                    <a:pt x="58" y="1065"/>
                  </a:lnTo>
                  <a:lnTo>
                    <a:pt x="31" y="964"/>
                  </a:lnTo>
                  <a:lnTo>
                    <a:pt x="11" y="860"/>
                  </a:lnTo>
                  <a:lnTo>
                    <a:pt x="1" y="757"/>
                  </a:lnTo>
                  <a:lnTo>
                    <a:pt x="0" y="704"/>
                  </a:lnTo>
                  <a:lnTo>
                    <a:pt x="0" y="667"/>
                  </a:lnTo>
                  <a:lnTo>
                    <a:pt x="7" y="597"/>
                  </a:lnTo>
                  <a:lnTo>
                    <a:pt x="22" y="529"/>
                  </a:lnTo>
                  <a:lnTo>
                    <a:pt x="42" y="461"/>
                  </a:lnTo>
                  <a:lnTo>
                    <a:pt x="68" y="399"/>
                  </a:lnTo>
                  <a:lnTo>
                    <a:pt x="101" y="339"/>
                  </a:lnTo>
                  <a:lnTo>
                    <a:pt x="140" y="282"/>
                  </a:lnTo>
                  <a:lnTo>
                    <a:pt x="182" y="230"/>
                  </a:lnTo>
                  <a:lnTo>
                    <a:pt x="230" y="183"/>
                  </a:lnTo>
                  <a:lnTo>
                    <a:pt x="282" y="140"/>
                  </a:lnTo>
                  <a:lnTo>
                    <a:pt x="338" y="102"/>
                  </a:lnTo>
                  <a:lnTo>
                    <a:pt x="399" y="70"/>
                  </a:lnTo>
                  <a:lnTo>
                    <a:pt x="461" y="43"/>
                  </a:lnTo>
                  <a:lnTo>
                    <a:pt x="527" y="22"/>
                  </a:lnTo>
                  <a:lnTo>
                    <a:pt x="596" y="8"/>
                  </a:lnTo>
                  <a:lnTo>
                    <a:pt x="667" y="1"/>
                  </a:lnTo>
                  <a:lnTo>
                    <a:pt x="703" y="0"/>
                  </a:lnTo>
                  <a:lnTo>
                    <a:pt x="740" y="1"/>
                  </a:lnTo>
                  <a:lnTo>
                    <a:pt x="811" y="8"/>
                  </a:lnTo>
                  <a:lnTo>
                    <a:pt x="880" y="22"/>
                  </a:lnTo>
                  <a:lnTo>
                    <a:pt x="946" y="43"/>
                  </a:lnTo>
                  <a:lnTo>
                    <a:pt x="1009" y="70"/>
                  </a:lnTo>
                  <a:lnTo>
                    <a:pt x="1069" y="102"/>
                  </a:lnTo>
                  <a:lnTo>
                    <a:pt x="1125" y="140"/>
                  </a:lnTo>
                  <a:lnTo>
                    <a:pt x="1177" y="183"/>
                  </a:lnTo>
                  <a:lnTo>
                    <a:pt x="1225" y="230"/>
                  </a:lnTo>
                  <a:lnTo>
                    <a:pt x="1267" y="282"/>
                  </a:lnTo>
                  <a:lnTo>
                    <a:pt x="1306" y="339"/>
                  </a:lnTo>
                  <a:lnTo>
                    <a:pt x="1339" y="399"/>
                  </a:lnTo>
                  <a:lnTo>
                    <a:pt x="1365" y="461"/>
                  </a:lnTo>
                  <a:lnTo>
                    <a:pt x="1385" y="529"/>
                  </a:lnTo>
                  <a:lnTo>
                    <a:pt x="1400" y="597"/>
                  </a:lnTo>
                  <a:lnTo>
                    <a:pt x="1407" y="667"/>
                  </a:lnTo>
                  <a:lnTo>
                    <a:pt x="1407" y="704"/>
                  </a:lnTo>
                  <a:lnTo>
                    <a:pt x="1407" y="757"/>
                  </a:lnTo>
                  <a:lnTo>
                    <a:pt x="1397" y="860"/>
                  </a:lnTo>
                  <a:lnTo>
                    <a:pt x="1378" y="964"/>
                  </a:lnTo>
                  <a:lnTo>
                    <a:pt x="1349" y="1065"/>
                  </a:lnTo>
                  <a:lnTo>
                    <a:pt x="1314" y="1164"/>
                  </a:lnTo>
                  <a:lnTo>
                    <a:pt x="1273" y="1260"/>
                  </a:lnTo>
                  <a:lnTo>
                    <a:pt x="1201" y="1396"/>
                  </a:lnTo>
                  <a:lnTo>
                    <a:pt x="1092" y="1562"/>
                  </a:lnTo>
                  <a:lnTo>
                    <a:pt x="976" y="1703"/>
                  </a:lnTo>
                  <a:lnTo>
                    <a:pt x="859" y="1817"/>
                  </a:lnTo>
                  <a:lnTo>
                    <a:pt x="777" y="1879"/>
                  </a:lnTo>
                  <a:lnTo>
                    <a:pt x="727" y="1909"/>
                  </a:lnTo>
                  <a:lnTo>
                    <a:pt x="703" y="1921"/>
                  </a:lnTo>
                  <a:close/>
                </a:path>
              </a:pathLst>
            </a:custGeom>
            <a:solidFill>
              <a:srgbClr val="297F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 name="Freeform 1005"/>
            <p:cNvSpPr>
              <a:spLocks/>
            </p:cNvSpPr>
            <p:nvPr/>
          </p:nvSpPr>
          <p:spPr bwMode="auto">
            <a:xfrm>
              <a:off x="8817295" y="2651124"/>
              <a:ext cx="1394144" cy="3802211"/>
            </a:xfrm>
            <a:custGeom>
              <a:avLst/>
              <a:gdLst>
                <a:gd name="T0" fmla="*/ 0 w 704"/>
                <a:gd name="T1" fmla="*/ 0 h 1921"/>
                <a:gd name="T2" fmla="*/ 37 w 704"/>
                <a:gd name="T3" fmla="*/ 1 h 1921"/>
                <a:gd name="T4" fmla="*/ 108 w 704"/>
                <a:gd name="T5" fmla="*/ 8 h 1921"/>
                <a:gd name="T6" fmla="*/ 177 w 704"/>
                <a:gd name="T7" fmla="*/ 22 h 1921"/>
                <a:gd name="T8" fmla="*/ 243 w 704"/>
                <a:gd name="T9" fmla="*/ 43 h 1921"/>
                <a:gd name="T10" fmla="*/ 306 w 704"/>
                <a:gd name="T11" fmla="*/ 70 h 1921"/>
                <a:gd name="T12" fmla="*/ 366 w 704"/>
                <a:gd name="T13" fmla="*/ 102 h 1921"/>
                <a:gd name="T14" fmla="*/ 422 w 704"/>
                <a:gd name="T15" fmla="*/ 140 h 1921"/>
                <a:gd name="T16" fmla="*/ 474 w 704"/>
                <a:gd name="T17" fmla="*/ 183 h 1921"/>
                <a:gd name="T18" fmla="*/ 522 w 704"/>
                <a:gd name="T19" fmla="*/ 230 h 1921"/>
                <a:gd name="T20" fmla="*/ 564 w 704"/>
                <a:gd name="T21" fmla="*/ 282 h 1921"/>
                <a:gd name="T22" fmla="*/ 603 w 704"/>
                <a:gd name="T23" fmla="*/ 339 h 1921"/>
                <a:gd name="T24" fmla="*/ 636 w 704"/>
                <a:gd name="T25" fmla="*/ 399 h 1921"/>
                <a:gd name="T26" fmla="*/ 662 w 704"/>
                <a:gd name="T27" fmla="*/ 461 h 1921"/>
                <a:gd name="T28" fmla="*/ 682 w 704"/>
                <a:gd name="T29" fmla="*/ 529 h 1921"/>
                <a:gd name="T30" fmla="*/ 697 w 704"/>
                <a:gd name="T31" fmla="*/ 597 h 1921"/>
                <a:gd name="T32" fmla="*/ 704 w 704"/>
                <a:gd name="T33" fmla="*/ 667 h 1921"/>
                <a:gd name="T34" fmla="*/ 704 w 704"/>
                <a:gd name="T35" fmla="*/ 704 h 1921"/>
                <a:gd name="T36" fmla="*/ 704 w 704"/>
                <a:gd name="T37" fmla="*/ 757 h 1921"/>
                <a:gd name="T38" fmla="*/ 694 w 704"/>
                <a:gd name="T39" fmla="*/ 860 h 1921"/>
                <a:gd name="T40" fmla="*/ 675 w 704"/>
                <a:gd name="T41" fmla="*/ 964 h 1921"/>
                <a:gd name="T42" fmla="*/ 646 w 704"/>
                <a:gd name="T43" fmla="*/ 1065 h 1921"/>
                <a:gd name="T44" fmla="*/ 611 w 704"/>
                <a:gd name="T45" fmla="*/ 1164 h 1921"/>
                <a:gd name="T46" fmla="*/ 570 w 704"/>
                <a:gd name="T47" fmla="*/ 1260 h 1921"/>
                <a:gd name="T48" fmla="*/ 498 w 704"/>
                <a:gd name="T49" fmla="*/ 1396 h 1921"/>
                <a:gd name="T50" fmla="*/ 389 w 704"/>
                <a:gd name="T51" fmla="*/ 1562 h 1921"/>
                <a:gd name="T52" fmla="*/ 273 w 704"/>
                <a:gd name="T53" fmla="*/ 1703 h 1921"/>
                <a:gd name="T54" fmla="*/ 156 w 704"/>
                <a:gd name="T55" fmla="*/ 1817 h 1921"/>
                <a:gd name="T56" fmla="*/ 74 w 704"/>
                <a:gd name="T57" fmla="*/ 1879 h 1921"/>
                <a:gd name="T58" fmla="*/ 24 w 704"/>
                <a:gd name="T59" fmla="*/ 1909 h 1921"/>
                <a:gd name="T60" fmla="*/ 0 w 704"/>
                <a:gd name="T61" fmla="*/ 1921 h 1921"/>
                <a:gd name="T62" fmla="*/ 0 w 704"/>
                <a:gd name="T63" fmla="*/ 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4" h="1921">
                  <a:moveTo>
                    <a:pt x="0" y="0"/>
                  </a:moveTo>
                  <a:lnTo>
                    <a:pt x="37" y="1"/>
                  </a:lnTo>
                  <a:lnTo>
                    <a:pt x="108" y="8"/>
                  </a:lnTo>
                  <a:lnTo>
                    <a:pt x="177" y="22"/>
                  </a:lnTo>
                  <a:lnTo>
                    <a:pt x="243" y="43"/>
                  </a:lnTo>
                  <a:lnTo>
                    <a:pt x="306" y="70"/>
                  </a:lnTo>
                  <a:lnTo>
                    <a:pt x="366" y="102"/>
                  </a:lnTo>
                  <a:lnTo>
                    <a:pt x="422" y="140"/>
                  </a:lnTo>
                  <a:lnTo>
                    <a:pt x="474" y="183"/>
                  </a:lnTo>
                  <a:lnTo>
                    <a:pt x="522" y="230"/>
                  </a:lnTo>
                  <a:lnTo>
                    <a:pt x="564" y="282"/>
                  </a:lnTo>
                  <a:lnTo>
                    <a:pt x="603" y="339"/>
                  </a:lnTo>
                  <a:lnTo>
                    <a:pt x="636" y="399"/>
                  </a:lnTo>
                  <a:lnTo>
                    <a:pt x="662" y="461"/>
                  </a:lnTo>
                  <a:lnTo>
                    <a:pt x="682" y="529"/>
                  </a:lnTo>
                  <a:lnTo>
                    <a:pt x="697" y="597"/>
                  </a:lnTo>
                  <a:lnTo>
                    <a:pt x="704" y="667"/>
                  </a:lnTo>
                  <a:lnTo>
                    <a:pt x="704" y="704"/>
                  </a:lnTo>
                  <a:lnTo>
                    <a:pt x="704" y="757"/>
                  </a:lnTo>
                  <a:lnTo>
                    <a:pt x="694" y="860"/>
                  </a:lnTo>
                  <a:lnTo>
                    <a:pt x="675" y="964"/>
                  </a:lnTo>
                  <a:lnTo>
                    <a:pt x="646" y="1065"/>
                  </a:lnTo>
                  <a:lnTo>
                    <a:pt x="611" y="1164"/>
                  </a:lnTo>
                  <a:lnTo>
                    <a:pt x="570" y="1260"/>
                  </a:lnTo>
                  <a:lnTo>
                    <a:pt x="498" y="1396"/>
                  </a:lnTo>
                  <a:lnTo>
                    <a:pt x="389" y="1562"/>
                  </a:lnTo>
                  <a:lnTo>
                    <a:pt x="273" y="1703"/>
                  </a:lnTo>
                  <a:lnTo>
                    <a:pt x="156" y="1817"/>
                  </a:lnTo>
                  <a:lnTo>
                    <a:pt x="74" y="1879"/>
                  </a:lnTo>
                  <a:lnTo>
                    <a:pt x="24" y="1909"/>
                  </a:lnTo>
                  <a:lnTo>
                    <a:pt x="0" y="1921"/>
                  </a:lnTo>
                  <a:lnTo>
                    <a:pt x="0" y="0"/>
                  </a:lnTo>
                  <a:close/>
                </a:path>
              </a:pathLst>
            </a:custGeom>
            <a:solidFill>
              <a:schemeClr val="bg1">
                <a:alpha val="30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6" name="Freeform 1006"/>
            <p:cNvSpPr>
              <a:spLocks/>
            </p:cNvSpPr>
            <p:nvPr/>
          </p:nvSpPr>
          <p:spPr bwMode="auto">
            <a:xfrm>
              <a:off x="7668708" y="2904605"/>
              <a:ext cx="2289250" cy="22892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34290" rIns="0" bIns="34290" numCol="1" anchor="ctr" anchorCtr="0" compatLnSpc="1">
              <a:prstTxWarp prst="textNoShape">
                <a:avLst/>
              </a:prstTxWarp>
            </a:bodyPr>
            <a:lstStyle/>
            <a:p>
              <a:pPr lvl="0" algn="ctr"/>
              <a:r>
                <a:rPr lang="en-US" sz="2400" b="1" dirty="0">
                  <a:solidFill>
                    <a:srgbClr val="297FB8"/>
                  </a:solidFill>
                  <a:latin typeface="Open Sans" panose="020B0606030504020204" pitchFamily="34" charset="0"/>
                  <a:ea typeface="Open Sans" panose="020B0606030504020204" pitchFamily="34" charset="0"/>
                  <a:cs typeface="Open Sans" panose="020B0606030504020204" pitchFamily="34" charset="0"/>
                </a:rPr>
                <a:t>NGP</a:t>
              </a:r>
            </a:p>
          </p:txBody>
        </p:sp>
      </p:grpSp>
      <p:grpSp>
        <p:nvGrpSpPr>
          <p:cNvPr id="27" name="Group 26"/>
          <p:cNvGrpSpPr/>
          <p:nvPr/>
        </p:nvGrpSpPr>
        <p:grpSpPr>
          <a:xfrm>
            <a:off x="6138009" y="1687820"/>
            <a:ext cx="1692645" cy="2308153"/>
            <a:chOff x="7423151" y="2651124"/>
            <a:chExt cx="2788288" cy="3802211"/>
          </a:xfrm>
          <a:effectLst>
            <a:outerShdw blurRad="127000" dir="13500000" sy="23000" kx="1200000" algn="br" rotWithShape="0">
              <a:prstClr val="black">
                <a:alpha val="15000"/>
              </a:prstClr>
            </a:outerShdw>
          </a:effectLst>
        </p:grpSpPr>
        <p:sp>
          <p:nvSpPr>
            <p:cNvPr id="28" name="Freeform 1004"/>
            <p:cNvSpPr>
              <a:spLocks/>
            </p:cNvSpPr>
            <p:nvPr/>
          </p:nvSpPr>
          <p:spPr bwMode="auto">
            <a:xfrm>
              <a:off x="7423151" y="2651124"/>
              <a:ext cx="2788288" cy="3802211"/>
            </a:xfrm>
            <a:custGeom>
              <a:avLst/>
              <a:gdLst>
                <a:gd name="T0" fmla="*/ 703 w 1407"/>
                <a:gd name="T1" fmla="*/ 1921 h 1921"/>
                <a:gd name="T2" fmla="*/ 680 w 1407"/>
                <a:gd name="T3" fmla="*/ 1909 h 1921"/>
                <a:gd name="T4" fmla="*/ 630 w 1407"/>
                <a:gd name="T5" fmla="*/ 1879 h 1921"/>
                <a:gd name="T6" fmla="*/ 548 w 1407"/>
                <a:gd name="T7" fmla="*/ 1817 h 1921"/>
                <a:gd name="T8" fmla="*/ 431 w 1407"/>
                <a:gd name="T9" fmla="*/ 1703 h 1921"/>
                <a:gd name="T10" fmla="*/ 315 w 1407"/>
                <a:gd name="T11" fmla="*/ 1562 h 1921"/>
                <a:gd name="T12" fmla="*/ 206 w 1407"/>
                <a:gd name="T13" fmla="*/ 1396 h 1921"/>
                <a:gd name="T14" fmla="*/ 134 w 1407"/>
                <a:gd name="T15" fmla="*/ 1260 h 1921"/>
                <a:gd name="T16" fmla="*/ 93 w 1407"/>
                <a:gd name="T17" fmla="*/ 1164 h 1921"/>
                <a:gd name="T18" fmla="*/ 58 w 1407"/>
                <a:gd name="T19" fmla="*/ 1065 h 1921"/>
                <a:gd name="T20" fmla="*/ 31 w 1407"/>
                <a:gd name="T21" fmla="*/ 964 h 1921"/>
                <a:gd name="T22" fmla="*/ 11 w 1407"/>
                <a:gd name="T23" fmla="*/ 860 h 1921"/>
                <a:gd name="T24" fmla="*/ 1 w 1407"/>
                <a:gd name="T25" fmla="*/ 757 h 1921"/>
                <a:gd name="T26" fmla="*/ 0 w 1407"/>
                <a:gd name="T27" fmla="*/ 704 h 1921"/>
                <a:gd name="T28" fmla="*/ 0 w 1407"/>
                <a:gd name="T29" fmla="*/ 667 h 1921"/>
                <a:gd name="T30" fmla="*/ 7 w 1407"/>
                <a:gd name="T31" fmla="*/ 597 h 1921"/>
                <a:gd name="T32" fmla="*/ 22 w 1407"/>
                <a:gd name="T33" fmla="*/ 529 h 1921"/>
                <a:gd name="T34" fmla="*/ 42 w 1407"/>
                <a:gd name="T35" fmla="*/ 461 h 1921"/>
                <a:gd name="T36" fmla="*/ 68 w 1407"/>
                <a:gd name="T37" fmla="*/ 399 h 1921"/>
                <a:gd name="T38" fmla="*/ 101 w 1407"/>
                <a:gd name="T39" fmla="*/ 339 h 1921"/>
                <a:gd name="T40" fmla="*/ 140 w 1407"/>
                <a:gd name="T41" fmla="*/ 282 h 1921"/>
                <a:gd name="T42" fmla="*/ 182 w 1407"/>
                <a:gd name="T43" fmla="*/ 230 h 1921"/>
                <a:gd name="T44" fmla="*/ 230 w 1407"/>
                <a:gd name="T45" fmla="*/ 183 h 1921"/>
                <a:gd name="T46" fmla="*/ 282 w 1407"/>
                <a:gd name="T47" fmla="*/ 140 h 1921"/>
                <a:gd name="T48" fmla="*/ 338 w 1407"/>
                <a:gd name="T49" fmla="*/ 102 h 1921"/>
                <a:gd name="T50" fmla="*/ 399 w 1407"/>
                <a:gd name="T51" fmla="*/ 70 h 1921"/>
                <a:gd name="T52" fmla="*/ 461 w 1407"/>
                <a:gd name="T53" fmla="*/ 43 h 1921"/>
                <a:gd name="T54" fmla="*/ 527 w 1407"/>
                <a:gd name="T55" fmla="*/ 22 h 1921"/>
                <a:gd name="T56" fmla="*/ 596 w 1407"/>
                <a:gd name="T57" fmla="*/ 8 h 1921"/>
                <a:gd name="T58" fmla="*/ 667 w 1407"/>
                <a:gd name="T59" fmla="*/ 1 h 1921"/>
                <a:gd name="T60" fmla="*/ 703 w 1407"/>
                <a:gd name="T61" fmla="*/ 0 h 1921"/>
                <a:gd name="T62" fmla="*/ 740 w 1407"/>
                <a:gd name="T63" fmla="*/ 1 h 1921"/>
                <a:gd name="T64" fmla="*/ 811 w 1407"/>
                <a:gd name="T65" fmla="*/ 8 h 1921"/>
                <a:gd name="T66" fmla="*/ 880 w 1407"/>
                <a:gd name="T67" fmla="*/ 22 h 1921"/>
                <a:gd name="T68" fmla="*/ 946 w 1407"/>
                <a:gd name="T69" fmla="*/ 43 h 1921"/>
                <a:gd name="T70" fmla="*/ 1009 w 1407"/>
                <a:gd name="T71" fmla="*/ 70 h 1921"/>
                <a:gd name="T72" fmla="*/ 1069 w 1407"/>
                <a:gd name="T73" fmla="*/ 102 h 1921"/>
                <a:gd name="T74" fmla="*/ 1125 w 1407"/>
                <a:gd name="T75" fmla="*/ 140 h 1921"/>
                <a:gd name="T76" fmla="*/ 1177 w 1407"/>
                <a:gd name="T77" fmla="*/ 183 h 1921"/>
                <a:gd name="T78" fmla="*/ 1225 w 1407"/>
                <a:gd name="T79" fmla="*/ 230 h 1921"/>
                <a:gd name="T80" fmla="*/ 1267 w 1407"/>
                <a:gd name="T81" fmla="*/ 282 h 1921"/>
                <a:gd name="T82" fmla="*/ 1306 w 1407"/>
                <a:gd name="T83" fmla="*/ 339 h 1921"/>
                <a:gd name="T84" fmla="*/ 1339 w 1407"/>
                <a:gd name="T85" fmla="*/ 399 h 1921"/>
                <a:gd name="T86" fmla="*/ 1365 w 1407"/>
                <a:gd name="T87" fmla="*/ 461 h 1921"/>
                <a:gd name="T88" fmla="*/ 1385 w 1407"/>
                <a:gd name="T89" fmla="*/ 529 h 1921"/>
                <a:gd name="T90" fmla="*/ 1400 w 1407"/>
                <a:gd name="T91" fmla="*/ 597 h 1921"/>
                <a:gd name="T92" fmla="*/ 1407 w 1407"/>
                <a:gd name="T93" fmla="*/ 667 h 1921"/>
                <a:gd name="T94" fmla="*/ 1407 w 1407"/>
                <a:gd name="T95" fmla="*/ 704 h 1921"/>
                <a:gd name="T96" fmla="*/ 1407 w 1407"/>
                <a:gd name="T97" fmla="*/ 757 h 1921"/>
                <a:gd name="T98" fmla="*/ 1397 w 1407"/>
                <a:gd name="T99" fmla="*/ 860 h 1921"/>
                <a:gd name="T100" fmla="*/ 1378 w 1407"/>
                <a:gd name="T101" fmla="*/ 964 h 1921"/>
                <a:gd name="T102" fmla="*/ 1349 w 1407"/>
                <a:gd name="T103" fmla="*/ 1065 h 1921"/>
                <a:gd name="T104" fmla="*/ 1314 w 1407"/>
                <a:gd name="T105" fmla="*/ 1164 h 1921"/>
                <a:gd name="T106" fmla="*/ 1273 w 1407"/>
                <a:gd name="T107" fmla="*/ 1260 h 1921"/>
                <a:gd name="T108" fmla="*/ 1201 w 1407"/>
                <a:gd name="T109" fmla="*/ 1396 h 1921"/>
                <a:gd name="T110" fmla="*/ 1092 w 1407"/>
                <a:gd name="T111" fmla="*/ 1562 h 1921"/>
                <a:gd name="T112" fmla="*/ 976 w 1407"/>
                <a:gd name="T113" fmla="*/ 1703 h 1921"/>
                <a:gd name="T114" fmla="*/ 859 w 1407"/>
                <a:gd name="T115" fmla="*/ 1817 h 1921"/>
                <a:gd name="T116" fmla="*/ 777 w 1407"/>
                <a:gd name="T117" fmla="*/ 1879 h 1921"/>
                <a:gd name="T118" fmla="*/ 727 w 1407"/>
                <a:gd name="T119" fmla="*/ 1909 h 1921"/>
                <a:gd name="T120" fmla="*/ 703 w 1407"/>
                <a:gd name="T121" fmla="*/ 1921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07" h="1921">
                  <a:moveTo>
                    <a:pt x="703" y="1921"/>
                  </a:moveTo>
                  <a:lnTo>
                    <a:pt x="680" y="1909"/>
                  </a:lnTo>
                  <a:lnTo>
                    <a:pt x="630" y="1879"/>
                  </a:lnTo>
                  <a:lnTo>
                    <a:pt x="548" y="1817"/>
                  </a:lnTo>
                  <a:lnTo>
                    <a:pt x="431" y="1703"/>
                  </a:lnTo>
                  <a:lnTo>
                    <a:pt x="315" y="1562"/>
                  </a:lnTo>
                  <a:lnTo>
                    <a:pt x="206" y="1396"/>
                  </a:lnTo>
                  <a:lnTo>
                    <a:pt x="134" y="1260"/>
                  </a:lnTo>
                  <a:lnTo>
                    <a:pt x="93" y="1164"/>
                  </a:lnTo>
                  <a:lnTo>
                    <a:pt x="58" y="1065"/>
                  </a:lnTo>
                  <a:lnTo>
                    <a:pt x="31" y="964"/>
                  </a:lnTo>
                  <a:lnTo>
                    <a:pt x="11" y="860"/>
                  </a:lnTo>
                  <a:lnTo>
                    <a:pt x="1" y="757"/>
                  </a:lnTo>
                  <a:lnTo>
                    <a:pt x="0" y="704"/>
                  </a:lnTo>
                  <a:lnTo>
                    <a:pt x="0" y="667"/>
                  </a:lnTo>
                  <a:lnTo>
                    <a:pt x="7" y="597"/>
                  </a:lnTo>
                  <a:lnTo>
                    <a:pt x="22" y="529"/>
                  </a:lnTo>
                  <a:lnTo>
                    <a:pt x="42" y="461"/>
                  </a:lnTo>
                  <a:lnTo>
                    <a:pt x="68" y="399"/>
                  </a:lnTo>
                  <a:lnTo>
                    <a:pt x="101" y="339"/>
                  </a:lnTo>
                  <a:lnTo>
                    <a:pt x="140" y="282"/>
                  </a:lnTo>
                  <a:lnTo>
                    <a:pt x="182" y="230"/>
                  </a:lnTo>
                  <a:lnTo>
                    <a:pt x="230" y="183"/>
                  </a:lnTo>
                  <a:lnTo>
                    <a:pt x="282" y="140"/>
                  </a:lnTo>
                  <a:lnTo>
                    <a:pt x="338" y="102"/>
                  </a:lnTo>
                  <a:lnTo>
                    <a:pt x="399" y="70"/>
                  </a:lnTo>
                  <a:lnTo>
                    <a:pt x="461" y="43"/>
                  </a:lnTo>
                  <a:lnTo>
                    <a:pt x="527" y="22"/>
                  </a:lnTo>
                  <a:lnTo>
                    <a:pt x="596" y="8"/>
                  </a:lnTo>
                  <a:lnTo>
                    <a:pt x="667" y="1"/>
                  </a:lnTo>
                  <a:lnTo>
                    <a:pt x="703" y="0"/>
                  </a:lnTo>
                  <a:lnTo>
                    <a:pt x="740" y="1"/>
                  </a:lnTo>
                  <a:lnTo>
                    <a:pt x="811" y="8"/>
                  </a:lnTo>
                  <a:lnTo>
                    <a:pt x="880" y="22"/>
                  </a:lnTo>
                  <a:lnTo>
                    <a:pt x="946" y="43"/>
                  </a:lnTo>
                  <a:lnTo>
                    <a:pt x="1009" y="70"/>
                  </a:lnTo>
                  <a:lnTo>
                    <a:pt x="1069" y="102"/>
                  </a:lnTo>
                  <a:lnTo>
                    <a:pt x="1125" y="140"/>
                  </a:lnTo>
                  <a:lnTo>
                    <a:pt x="1177" y="183"/>
                  </a:lnTo>
                  <a:lnTo>
                    <a:pt x="1225" y="230"/>
                  </a:lnTo>
                  <a:lnTo>
                    <a:pt x="1267" y="282"/>
                  </a:lnTo>
                  <a:lnTo>
                    <a:pt x="1306" y="339"/>
                  </a:lnTo>
                  <a:lnTo>
                    <a:pt x="1339" y="399"/>
                  </a:lnTo>
                  <a:lnTo>
                    <a:pt x="1365" y="461"/>
                  </a:lnTo>
                  <a:lnTo>
                    <a:pt x="1385" y="529"/>
                  </a:lnTo>
                  <a:lnTo>
                    <a:pt x="1400" y="597"/>
                  </a:lnTo>
                  <a:lnTo>
                    <a:pt x="1407" y="667"/>
                  </a:lnTo>
                  <a:lnTo>
                    <a:pt x="1407" y="704"/>
                  </a:lnTo>
                  <a:lnTo>
                    <a:pt x="1407" y="757"/>
                  </a:lnTo>
                  <a:lnTo>
                    <a:pt x="1397" y="860"/>
                  </a:lnTo>
                  <a:lnTo>
                    <a:pt x="1378" y="964"/>
                  </a:lnTo>
                  <a:lnTo>
                    <a:pt x="1349" y="1065"/>
                  </a:lnTo>
                  <a:lnTo>
                    <a:pt x="1314" y="1164"/>
                  </a:lnTo>
                  <a:lnTo>
                    <a:pt x="1273" y="1260"/>
                  </a:lnTo>
                  <a:lnTo>
                    <a:pt x="1201" y="1396"/>
                  </a:lnTo>
                  <a:lnTo>
                    <a:pt x="1092" y="1562"/>
                  </a:lnTo>
                  <a:lnTo>
                    <a:pt x="976" y="1703"/>
                  </a:lnTo>
                  <a:lnTo>
                    <a:pt x="859" y="1817"/>
                  </a:lnTo>
                  <a:lnTo>
                    <a:pt x="777" y="1879"/>
                  </a:lnTo>
                  <a:lnTo>
                    <a:pt x="727" y="1909"/>
                  </a:lnTo>
                  <a:lnTo>
                    <a:pt x="703" y="1921"/>
                  </a:lnTo>
                  <a:close/>
                </a:path>
              </a:pathLst>
            </a:custGeom>
            <a:solidFill>
              <a:srgbClr val="8D44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9" name="Freeform 1005"/>
            <p:cNvSpPr>
              <a:spLocks/>
            </p:cNvSpPr>
            <p:nvPr/>
          </p:nvSpPr>
          <p:spPr bwMode="auto">
            <a:xfrm>
              <a:off x="8817295" y="2651124"/>
              <a:ext cx="1394144" cy="3802211"/>
            </a:xfrm>
            <a:custGeom>
              <a:avLst/>
              <a:gdLst>
                <a:gd name="T0" fmla="*/ 0 w 704"/>
                <a:gd name="T1" fmla="*/ 0 h 1921"/>
                <a:gd name="T2" fmla="*/ 37 w 704"/>
                <a:gd name="T3" fmla="*/ 1 h 1921"/>
                <a:gd name="T4" fmla="*/ 108 w 704"/>
                <a:gd name="T5" fmla="*/ 8 h 1921"/>
                <a:gd name="T6" fmla="*/ 177 w 704"/>
                <a:gd name="T7" fmla="*/ 22 h 1921"/>
                <a:gd name="T8" fmla="*/ 243 w 704"/>
                <a:gd name="T9" fmla="*/ 43 h 1921"/>
                <a:gd name="T10" fmla="*/ 306 w 704"/>
                <a:gd name="T11" fmla="*/ 70 h 1921"/>
                <a:gd name="T12" fmla="*/ 366 w 704"/>
                <a:gd name="T13" fmla="*/ 102 h 1921"/>
                <a:gd name="T14" fmla="*/ 422 w 704"/>
                <a:gd name="T15" fmla="*/ 140 h 1921"/>
                <a:gd name="T16" fmla="*/ 474 w 704"/>
                <a:gd name="T17" fmla="*/ 183 h 1921"/>
                <a:gd name="T18" fmla="*/ 522 w 704"/>
                <a:gd name="T19" fmla="*/ 230 h 1921"/>
                <a:gd name="T20" fmla="*/ 564 w 704"/>
                <a:gd name="T21" fmla="*/ 282 h 1921"/>
                <a:gd name="T22" fmla="*/ 603 w 704"/>
                <a:gd name="T23" fmla="*/ 339 h 1921"/>
                <a:gd name="T24" fmla="*/ 636 w 704"/>
                <a:gd name="T25" fmla="*/ 399 h 1921"/>
                <a:gd name="T26" fmla="*/ 662 w 704"/>
                <a:gd name="T27" fmla="*/ 461 h 1921"/>
                <a:gd name="T28" fmla="*/ 682 w 704"/>
                <a:gd name="T29" fmla="*/ 529 h 1921"/>
                <a:gd name="T30" fmla="*/ 697 w 704"/>
                <a:gd name="T31" fmla="*/ 597 h 1921"/>
                <a:gd name="T32" fmla="*/ 704 w 704"/>
                <a:gd name="T33" fmla="*/ 667 h 1921"/>
                <a:gd name="T34" fmla="*/ 704 w 704"/>
                <a:gd name="T35" fmla="*/ 704 h 1921"/>
                <a:gd name="T36" fmla="*/ 704 w 704"/>
                <a:gd name="T37" fmla="*/ 757 h 1921"/>
                <a:gd name="T38" fmla="*/ 694 w 704"/>
                <a:gd name="T39" fmla="*/ 860 h 1921"/>
                <a:gd name="T40" fmla="*/ 675 w 704"/>
                <a:gd name="T41" fmla="*/ 964 h 1921"/>
                <a:gd name="T42" fmla="*/ 646 w 704"/>
                <a:gd name="T43" fmla="*/ 1065 h 1921"/>
                <a:gd name="T44" fmla="*/ 611 w 704"/>
                <a:gd name="T45" fmla="*/ 1164 h 1921"/>
                <a:gd name="T46" fmla="*/ 570 w 704"/>
                <a:gd name="T47" fmla="*/ 1260 h 1921"/>
                <a:gd name="T48" fmla="*/ 498 w 704"/>
                <a:gd name="T49" fmla="*/ 1396 h 1921"/>
                <a:gd name="T50" fmla="*/ 389 w 704"/>
                <a:gd name="T51" fmla="*/ 1562 h 1921"/>
                <a:gd name="T52" fmla="*/ 273 w 704"/>
                <a:gd name="T53" fmla="*/ 1703 h 1921"/>
                <a:gd name="T54" fmla="*/ 156 w 704"/>
                <a:gd name="T55" fmla="*/ 1817 h 1921"/>
                <a:gd name="T56" fmla="*/ 74 w 704"/>
                <a:gd name="T57" fmla="*/ 1879 h 1921"/>
                <a:gd name="T58" fmla="*/ 24 w 704"/>
                <a:gd name="T59" fmla="*/ 1909 h 1921"/>
                <a:gd name="T60" fmla="*/ 0 w 704"/>
                <a:gd name="T61" fmla="*/ 1921 h 1921"/>
                <a:gd name="T62" fmla="*/ 0 w 704"/>
                <a:gd name="T63" fmla="*/ 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4" h="1921">
                  <a:moveTo>
                    <a:pt x="0" y="0"/>
                  </a:moveTo>
                  <a:lnTo>
                    <a:pt x="37" y="1"/>
                  </a:lnTo>
                  <a:lnTo>
                    <a:pt x="108" y="8"/>
                  </a:lnTo>
                  <a:lnTo>
                    <a:pt x="177" y="22"/>
                  </a:lnTo>
                  <a:lnTo>
                    <a:pt x="243" y="43"/>
                  </a:lnTo>
                  <a:lnTo>
                    <a:pt x="306" y="70"/>
                  </a:lnTo>
                  <a:lnTo>
                    <a:pt x="366" y="102"/>
                  </a:lnTo>
                  <a:lnTo>
                    <a:pt x="422" y="140"/>
                  </a:lnTo>
                  <a:lnTo>
                    <a:pt x="474" y="183"/>
                  </a:lnTo>
                  <a:lnTo>
                    <a:pt x="522" y="230"/>
                  </a:lnTo>
                  <a:lnTo>
                    <a:pt x="564" y="282"/>
                  </a:lnTo>
                  <a:lnTo>
                    <a:pt x="603" y="339"/>
                  </a:lnTo>
                  <a:lnTo>
                    <a:pt x="636" y="399"/>
                  </a:lnTo>
                  <a:lnTo>
                    <a:pt x="662" y="461"/>
                  </a:lnTo>
                  <a:lnTo>
                    <a:pt x="682" y="529"/>
                  </a:lnTo>
                  <a:lnTo>
                    <a:pt x="697" y="597"/>
                  </a:lnTo>
                  <a:lnTo>
                    <a:pt x="704" y="667"/>
                  </a:lnTo>
                  <a:lnTo>
                    <a:pt x="704" y="704"/>
                  </a:lnTo>
                  <a:lnTo>
                    <a:pt x="704" y="757"/>
                  </a:lnTo>
                  <a:lnTo>
                    <a:pt x="694" y="860"/>
                  </a:lnTo>
                  <a:lnTo>
                    <a:pt x="675" y="964"/>
                  </a:lnTo>
                  <a:lnTo>
                    <a:pt x="646" y="1065"/>
                  </a:lnTo>
                  <a:lnTo>
                    <a:pt x="611" y="1164"/>
                  </a:lnTo>
                  <a:lnTo>
                    <a:pt x="570" y="1260"/>
                  </a:lnTo>
                  <a:lnTo>
                    <a:pt x="498" y="1396"/>
                  </a:lnTo>
                  <a:lnTo>
                    <a:pt x="389" y="1562"/>
                  </a:lnTo>
                  <a:lnTo>
                    <a:pt x="273" y="1703"/>
                  </a:lnTo>
                  <a:lnTo>
                    <a:pt x="156" y="1817"/>
                  </a:lnTo>
                  <a:lnTo>
                    <a:pt x="74" y="1879"/>
                  </a:lnTo>
                  <a:lnTo>
                    <a:pt x="24" y="1909"/>
                  </a:lnTo>
                  <a:lnTo>
                    <a:pt x="0" y="1921"/>
                  </a:lnTo>
                  <a:lnTo>
                    <a:pt x="0" y="0"/>
                  </a:lnTo>
                  <a:close/>
                </a:path>
              </a:pathLst>
            </a:custGeom>
            <a:solidFill>
              <a:schemeClr val="bg1">
                <a:alpha val="30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30" name="Freeform 1006"/>
            <p:cNvSpPr>
              <a:spLocks/>
            </p:cNvSpPr>
            <p:nvPr/>
          </p:nvSpPr>
          <p:spPr bwMode="auto">
            <a:xfrm>
              <a:off x="7668708" y="2904605"/>
              <a:ext cx="2289250" cy="22892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34290" rIns="0" bIns="34290" numCol="1" anchor="ctr" anchorCtr="0" compatLnSpc="1">
              <a:prstTxWarp prst="textNoShape">
                <a:avLst/>
              </a:prstTxWarp>
            </a:bodyPr>
            <a:lstStyle/>
            <a:p>
              <a:pPr algn="ctr"/>
              <a:r>
                <a:rPr lang="en-US" sz="2700" b="1" dirty="0">
                  <a:solidFill>
                    <a:srgbClr val="8D44AD"/>
                  </a:solidFill>
                  <a:latin typeface="Open Sans" panose="020B0606030504020204" pitchFamily="34" charset="0"/>
                  <a:ea typeface="Open Sans" panose="020B0606030504020204" pitchFamily="34" charset="0"/>
                  <a:cs typeface="Open Sans" panose="020B0606030504020204" pitchFamily="34" charset="0"/>
                </a:rPr>
                <a:t>NDP</a:t>
              </a:r>
            </a:p>
          </p:txBody>
        </p:sp>
      </p:grpSp>
      <p:grpSp>
        <p:nvGrpSpPr>
          <p:cNvPr id="31" name="Group 30"/>
          <p:cNvGrpSpPr/>
          <p:nvPr/>
        </p:nvGrpSpPr>
        <p:grpSpPr>
          <a:xfrm>
            <a:off x="4293500" y="1869027"/>
            <a:ext cx="2138188" cy="2723050"/>
            <a:chOff x="7289836" y="2651124"/>
            <a:chExt cx="3046993" cy="3802211"/>
          </a:xfrm>
          <a:effectLst>
            <a:outerShdw blurRad="127000" dir="13500000" sy="23000" kx="1200000" algn="br" rotWithShape="0">
              <a:prstClr val="black">
                <a:alpha val="15000"/>
              </a:prstClr>
            </a:outerShdw>
          </a:effectLst>
        </p:grpSpPr>
        <p:sp>
          <p:nvSpPr>
            <p:cNvPr id="32" name="Freeform 1004"/>
            <p:cNvSpPr>
              <a:spLocks/>
            </p:cNvSpPr>
            <p:nvPr/>
          </p:nvSpPr>
          <p:spPr bwMode="auto">
            <a:xfrm>
              <a:off x="7423151" y="2651124"/>
              <a:ext cx="2788288" cy="3802211"/>
            </a:xfrm>
            <a:custGeom>
              <a:avLst/>
              <a:gdLst>
                <a:gd name="T0" fmla="*/ 703 w 1407"/>
                <a:gd name="T1" fmla="*/ 1921 h 1921"/>
                <a:gd name="T2" fmla="*/ 680 w 1407"/>
                <a:gd name="T3" fmla="*/ 1909 h 1921"/>
                <a:gd name="T4" fmla="*/ 630 w 1407"/>
                <a:gd name="T5" fmla="*/ 1879 h 1921"/>
                <a:gd name="T6" fmla="*/ 548 w 1407"/>
                <a:gd name="T7" fmla="*/ 1817 h 1921"/>
                <a:gd name="T8" fmla="*/ 431 w 1407"/>
                <a:gd name="T9" fmla="*/ 1703 h 1921"/>
                <a:gd name="T10" fmla="*/ 315 w 1407"/>
                <a:gd name="T11" fmla="*/ 1562 h 1921"/>
                <a:gd name="T12" fmla="*/ 206 w 1407"/>
                <a:gd name="T13" fmla="*/ 1396 h 1921"/>
                <a:gd name="T14" fmla="*/ 134 w 1407"/>
                <a:gd name="T15" fmla="*/ 1260 h 1921"/>
                <a:gd name="T16" fmla="*/ 93 w 1407"/>
                <a:gd name="T17" fmla="*/ 1164 h 1921"/>
                <a:gd name="T18" fmla="*/ 58 w 1407"/>
                <a:gd name="T19" fmla="*/ 1065 h 1921"/>
                <a:gd name="T20" fmla="*/ 31 w 1407"/>
                <a:gd name="T21" fmla="*/ 964 h 1921"/>
                <a:gd name="T22" fmla="*/ 11 w 1407"/>
                <a:gd name="T23" fmla="*/ 860 h 1921"/>
                <a:gd name="T24" fmla="*/ 1 w 1407"/>
                <a:gd name="T25" fmla="*/ 757 h 1921"/>
                <a:gd name="T26" fmla="*/ 0 w 1407"/>
                <a:gd name="T27" fmla="*/ 704 h 1921"/>
                <a:gd name="T28" fmla="*/ 0 w 1407"/>
                <a:gd name="T29" fmla="*/ 667 h 1921"/>
                <a:gd name="T30" fmla="*/ 7 w 1407"/>
                <a:gd name="T31" fmla="*/ 597 h 1921"/>
                <a:gd name="T32" fmla="*/ 22 w 1407"/>
                <a:gd name="T33" fmla="*/ 529 h 1921"/>
                <a:gd name="T34" fmla="*/ 42 w 1407"/>
                <a:gd name="T35" fmla="*/ 461 h 1921"/>
                <a:gd name="T36" fmla="*/ 68 w 1407"/>
                <a:gd name="T37" fmla="*/ 399 h 1921"/>
                <a:gd name="T38" fmla="*/ 101 w 1407"/>
                <a:gd name="T39" fmla="*/ 339 h 1921"/>
                <a:gd name="T40" fmla="*/ 140 w 1407"/>
                <a:gd name="T41" fmla="*/ 282 h 1921"/>
                <a:gd name="T42" fmla="*/ 182 w 1407"/>
                <a:gd name="T43" fmla="*/ 230 h 1921"/>
                <a:gd name="T44" fmla="*/ 230 w 1407"/>
                <a:gd name="T45" fmla="*/ 183 h 1921"/>
                <a:gd name="T46" fmla="*/ 282 w 1407"/>
                <a:gd name="T47" fmla="*/ 140 h 1921"/>
                <a:gd name="T48" fmla="*/ 338 w 1407"/>
                <a:gd name="T49" fmla="*/ 102 h 1921"/>
                <a:gd name="T50" fmla="*/ 399 w 1407"/>
                <a:gd name="T51" fmla="*/ 70 h 1921"/>
                <a:gd name="T52" fmla="*/ 461 w 1407"/>
                <a:gd name="T53" fmla="*/ 43 h 1921"/>
                <a:gd name="T54" fmla="*/ 527 w 1407"/>
                <a:gd name="T55" fmla="*/ 22 h 1921"/>
                <a:gd name="T56" fmla="*/ 596 w 1407"/>
                <a:gd name="T57" fmla="*/ 8 h 1921"/>
                <a:gd name="T58" fmla="*/ 667 w 1407"/>
                <a:gd name="T59" fmla="*/ 1 h 1921"/>
                <a:gd name="T60" fmla="*/ 703 w 1407"/>
                <a:gd name="T61" fmla="*/ 0 h 1921"/>
                <a:gd name="T62" fmla="*/ 740 w 1407"/>
                <a:gd name="T63" fmla="*/ 1 h 1921"/>
                <a:gd name="T64" fmla="*/ 811 w 1407"/>
                <a:gd name="T65" fmla="*/ 8 h 1921"/>
                <a:gd name="T66" fmla="*/ 880 w 1407"/>
                <a:gd name="T67" fmla="*/ 22 h 1921"/>
                <a:gd name="T68" fmla="*/ 946 w 1407"/>
                <a:gd name="T69" fmla="*/ 43 h 1921"/>
                <a:gd name="T70" fmla="*/ 1009 w 1407"/>
                <a:gd name="T71" fmla="*/ 70 h 1921"/>
                <a:gd name="T72" fmla="*/ 1069 w 1407"/>
                <a:gd name="T73" fmla="*/ 102 h 1921"/>
                <a:gd name="T74" fmla="*/ 1125 w 1407"/>
                <a:gd name="T75" fmla="*/ 140 h 1921"/>
                <a:gd name="T76" fmla="*/ 1177 w 1407"/>
                <a:gd name="T77" fmla="*/ 183 h 1921"/>
                <a:gd name="T78" fmla="*/ 1225 w 1407"/>
                <a:gd name="T79" fmla="*/ 230 h 1921"/>
                <a:gd name="T80" fmla="*/ 1267 w 1407"/>
                <a:gd name="T81" fmla="*/ 282 h 1921"/>
                <a:gd name="T82" fmla="*/ 1306 w 1407"/>
                <a:gd name="T83" fmla="*/ 339 h 1921"/>
                <a:gd name="T84" fmla="*/ 1339 w 1407"/>
                <a:gd name="T85" fmla="*/ 399 h 1921"/>
                <a:gd name="T86" fmla="*/ 1365 w 1407"/>
                <a:gd name="T87" fmla="*/ 461 h 1921"/>
                <a:gd name="T88" fmla="*/ 1385 w 1407"/>
                <a:gd name="T89" fmla="*/ 529 h 1921"/>
                <a:gd name="T90" fmla="*/ 1400 w 1407"/>
                <a:gd name="T91" fmla="*/ 597 h 1921"/>
                <a:gd name="T92" fmla="*/ 1407 w 1407"/>
                <a:gd name="T93" fmla="*/ 667 h 1921"/>
                <a:gd name="T94" fmla="*/ 1407 w 1407"/>
                <a:gd name="T95" fmla="*/ 704 h 1921"/>
                <a:gd name="T96" fmla="*/ 1407 w 1407"/>
                <a:gd name="T97" fmla="*/ 757 h 1921"/>
                <a:gd name="T98" fmla="*/ 1397 w 1407"/>
                <a:gd name="T99" fmla="*/ 860 h 1921"/>
                <a:gd name="T100" fmla="*/ 1378 w 1407"/>
                <a:gd name="T101" fmla="*/ 964 h 1921"/>
                <a:gd name="T102" fmla="*/ 1349 w 1407"/>
                <a:gd name="T103" fmla="*/ 1065 h 1921"/>
                <a:gd name="T104" fmla="*/ 1314 w 1407"/>
                <a:gd name="T105" fmla="*/ 1164 h 1921"/>
                <a:gd name="T106" fmla="*/ 1273 w 1407"/>
                <a:gd name="T107" fmla="*/ 1260 h 1921"/>
                <a:gd name="T108" fmla="*/ 1201 w 1407"/>
                <a:gd name="T109" fmla="*/ 1396 h 1921"/>
                <a:gd name="T110" fmla="*/ 1092 w 1407"/>
                <a:gd name="T111" fmla="*/ 1562 h 1921"/>
                <a:gd name="T112" fmla="*/ 976 w 1407"/>
                <a:gd name="T113" fmla="*/ 1703 h 1921"/>
                <a:gd name="T114" fmla="*/ 859 w 1407"/>
                <a:gd name="T115" fmla="*/ 1817 h 1921"/>
                <a:gd name="T116" fmla="*/ 777 w 1407"/>
                <a:gd name="T117" fmla="*/ 1879 h 1921"/>
                <a:gd name="T118" fmla="*/ 727 w 1407"/>
                <a:gd name="T119" fmla="*/ 1909 h 1921"/>
                <a:gd name="T120" fmla="*/ 703 w 1407"/>
                <a:gd name="T121" fmla="*/ 1921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07" h="1921">
                  <a:moveTo>
                    <a:pt x="703" y="1921"/>
                  </a:moveTo>
                  <a:lnTo>
                    <a:pt x="680" y="1909"/>
                  </a:lnTo>
                  <a:lnTo>
                    <a:pt x="630" y="1879"/>
                  </a:lnTo>
                  <a:lnTo>
                    <a:pt x="548" y="1817"/>
                  </a:lnTo>
                  <a:lnTo>
                    <a:pt x="431" y="1703"/>
                  </a:lnTo>
                  <a:lnTo>
                    <a:pt x="315" y="1562"/>
                  </a:lnTo>
                  <a:lnTo>
                    <a:pt x="206" y="1396"/>
                  </a:lnTo>
                  <a:lnTo>
                    <a:pt x="134" y="1260"/>
                  </a:lnTo>
                  <a:lnTo>
                    <a:pt x="93" y="1164"/>
                  </a:lnTo>
                  <a:lnTo>
                    <a:pt x="58" y="1065"/>
                  </a:lnTo>
                  <a:lnTo>
                    <a:pt x="31" y="964"/>
                  </a:lnTo>
                  <a:lnTo>
                    <a:pt x="11" y="860"/>
                  </a:lnTo>
                  <a:lnTo>
                    <a:pt x="1" y="757"/>
                  </a:lnTo>
                  <a:lnTo>
                    <a:pt x="0" y="704"/>
                  </a:lnTo>
                  <a:lnTo>
                    <a:pt x="0" y="667"/>
                  </a:lnTo>
                  <a:lnTo>
                    <a:pt x="7" y="597"/>
                  </a:lnTo>
                  <a:lnTo>
                    <a:pt x="22" y="529"/>
                  </a:lnTo>
                  <a:lnTo>
                    <a:pt x="42" y="461"/>
                  </a:lnTo>
                  <a:lnTo>
                    <a:pt x="68" y="399"/>
                  </a:lnTo>
                  <a:lnTo>
                    <a:pt x="101" y="339"/>
                  </a:lnTo>
                  <a:lnTo>
                    <a:pt x="140" y="282"/>
                  </a:lnTo>
                  <a:lnTo>
                    <a:pt x="182" y="230"/>
                  </a:lnTo>
                  <a:lnTo>
                    <a:pt x="230" y="183"/>
                  </a:lnTo>
                  <a:lnTo>
                    <a:pt x="282" y="140"/>
                  </a:lnTo>
                  <a:lnTo>
                    <a:pt x="338" y="102"/>
                  </a:lnTo>
                  <a:lnTo>
                    <a:pt x="399" y="70"/>
                  </a:lnTo>
                  <a:lnTo>
                    <a:pt x="461" y="43"/>
                  </a:lnTo>
                  <a:lnTo>
                    <a:pt x="527" y="22"/>
                  </a:lnTo>
                  <a:lnTo>
                    <a:pt x="596" y="8"/>
                  </a:lnTo>
                  <a:lnTo>
                    <a:pt x="667" y="1"/>
                  </a:lnTo>
                  <a:lnTo>
                    <a:pt x="703" y="0"/>
                  </a:lnTo>
                  <a:lnTo>
                    <a:pt x="740" y="1"/>
                  </a:lnTo>
                  <a:lnTo>
                    <a:pt x="811" y="8"/>
                  </a:lnTo>
                  <a:lnTo>
                    <a:pt x="880" y="22"/>
                  </a:lnTo>
                  <a:lnTo>
                    <a:pt x="946" y="43"/>
                  </a:lnTo>
                  <a:lnTo>
                    <a:pt x="1009" y="70"/>
                  </a:lnTo>
                  <a:lnTo>
                    <a:pt x="1069" y="102"/>
                  </a:lnTo>
                  <a:lnTo>
                    <a:pt x="1125" y="140"/>
                  </a:lnTo>
                  <a:lnTo>
                    <a:pt x="1177" y="183"/>
                  </a:lnTo>
                  <a:lnTo>
                    <a:pt x="1225" y="230"/>
                  </a:lnTo>
                  <a:lnTo>
                    <a:pt x="1267" y="282"/>
                  </a:lnTo>
                  <a:lnTo>
                    <a:pt x="1306" y="339"/>
                  </a:lnTo>
                  <a:lnTo>
                    <a:pt x="1339" y="399"/>
                  </a:lnTo>
                  <a:lnTo>
                    <a:pt x="1365" y="461"/>
                  </a:lnTo>
                  <a:lnTo>
                    <a:pt x="1385" y="529"/>
                  </a:lnTo>
                  <a:lnTo>
                    <a:pt x="1400" y="597"/>
                  </a:lnTo>
                  <a:lnTo>
                    <a:pt x="1407" y="667"/>
                  </a:lnTo>
                  <a:lnTo>
                    <a:pt x="1407" y="704"/>
                  </a:lnTo>
                  <a:lnTo>
                    <a:pt x="1407" y="757"/>
                  </a:lnTo>
                  <a:lnTo>
                    <a:pt x="1397" y="860"/>
                  </a:lnTo>
                  <a:lnTo>
                    <a:pt x="1378" y="964"/>
                  </a:lnTo>
                  <a:lnTo>
                    <a:pt x="1349" y="1065"/>
                  </a:lnTo>
                  <a:lnTo>
                    <a:pt x="1314" y="1164"/>
                  </a:lnTo>
                  <a:lnTo>
                    <a:pt x="1273" y="1260"/>
                  </a:lnTo>
                  <a:lnTo>
                    <a:pt x="1201" y="1396"/>
                  </a:lnTo>
                  <a:lnTo>
                    <a:pt x="1092" y="1562"/>
                  </a:lnTo>
                  <a:lnTo>
                    <a:pt x="976" y="1703"/>
                  </a:lnTo>
                  <a:lnTo>
                    <a:pt x="859" y="1817"/>
                  </a:lnTo>
                  <a:lnTo>
                    <a:pt x="777" y="1879"/>
                  </a:lnTo>
                  <a:lnTo>
                    <a:pt x="727" y="1909"/>
                  </a:lnTo>
                  <a:lnTo>
                    <a:pt x="703" y="1921"/>
                  </a:lnTo>
                  <a:close/>
                </a:path>
              </a:pathLst>
            </a:custGeom>
            <a:solidFill>
              <a:srgbClr val="2D3E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3" name="Freeform 1005"/>
            <p:cNvSpPr>
              <a:spLocks/>
            </p:cNvSpPr>
            <p:nvPr/>
          </p:nvSpPr>
          <p:spPr bwMode="auto">
            <a:xfrm>
              <a:off x="8817295" y="2651124"/>
              <a:ext cx="1394144" cy="3802211"/>
            </a:xfrm>
            <a:custGeom>
              <a:avLst/>
              <a:gdLst>
                <a:gd name="T0" fmla="*/ 0 w 704"/>
                <a:gd name="T1" fmla="*/ 0 h 1921"/>
                <a:gd name="T2" fmla="*/ 37 w 704"/>
                <a:gd name="T3" fmla="*/ 1 h 1921"/>
                <a:gd name="T4" fmla="*/ 108 w 704"/>
                <a:gd name="T5" fmla="*/ 8 h 1921"/>
                <a:gd name="T6" fmla="*/ 177 w 704"/>
                <a:gd name="T7" fmla="*/ 22 h 1921"/>
                <a:gd name="T8" fmla="*/ 243 w 704"/>
                <a:gd name="T9" fmla="*/ 43 h 1921"/>
                <a:gd name="T10" fmla="*/ 306 w 704"/>
                <a:gd name="T11" fmla="*/ 70 h 1921"/>
                <a:gd name="T12" fmla="*/ 366 w 704"/>
                <a:gd name="T13" fmla="*/ 102 h 1921"/>
                <a:gd name="T14" fmla="*/ 422 w 704"/>
                <a:gd name="T15" fmla="*/ 140 h 1921"/>
                <a:gd name="T16" fmla="*/ 474 w 704"/>
                <a:gd name="T17" fmla="*/ 183 h 1921"/>
                <a:gd name="T18" fmla="*/ 522 w 704"/>
                <a:gd name="T19" fmla="*/ 230 h 1921"/>
                <a:gd name="T20" fmla="*/ 564 w 704"/>
                <a:gd name="T21" fmla="*/ 282 h 1921"/>
                <a:gd name="T22" fmla="*/ 603 w 704"/>
                <a:gd name="T23" fmla="*/ 339 h 1921"/>
                <a:gd name="T24" fmla="*/ 636 w 704"/>
                <a:gd name="T25" fmla="*/ 399 h 1921"/>
                <a:gd name="T26" fmla="*/ 662 w 704"/>
                <a:gd name="T27" fmla="*/ 461 h 1921"/>
                <a:gd name="T28" fmla="*/ 682 w 704"/>
                <a:gd name="T29" fmla="*/ 529 h 1921"/>
                <a:gd name="T30" fmla="*/ 697 w 704"/>
                <a:gd name="T31" fmla="*/ 597 h 1921"/>
                <a:gd name="T32" fmla="*/ 704 w 704"/>
                <a:gd name="T33" fmla="*/ 667 h 1921"/>
                <a:gd name="T34" fmla="*/ 704 w 704"/>
                <a:gd name="T35" fmla="*/ 704 h 1921"/>
                <a:gd name="T36" fmla="*/ 704 w 704"/>
                <a:gd name="T37" fmla="*/ 757 h 1921"/>
                <a:gd name="T38" fmla="*/ 694 w 704"/>
                <a:gd name="T39" fmla="*/ 860 h 1921"/>
                <a:gd name="T40" fmla="*/ 675 w 704"/>
                <a:gd name="T41" fmla="*/ 964 h 1921"/>
                <a:gd name="T42" fmla="*/ 646 w 704"/>
                <a:gd name="T43" fmla="*/ 1065 h 1921"/>
                <a:gd name="T44" fmla="*/ 611 w 704"/>
                <a:gd name="T45" fmla="*/ 1164 h 1921"/>
                <a:gd name="T46" fmla="*/ 570 w 704"/>
                <a:gd name="T47" fmla="*/ 1260 h 1921"/>
                <a:gd name="T48" fmla="*/ 498 w 704"/>
                <a:gd name="T49" fmla="*/ 1396 h 1921"/>
                <a:gd name="T50" fmla="*/ 389 w 704"/>
                <a:gd name="T51" fmla="*/ 1562 h 1921"/>
                <a:gd name="T52" fmla="*/ 273 w 704"/>
                <a:gd name="T53" fmla="*/ 1703 h 1921"/>
                <a:gd name="T54" fmla="*/ 156 w 704"/>
                <a:gd name="T55" fmla="*/ 1817 h 1921"/>
                <a:gd name="T56" fmla="*/ 74 w 704"/>
                <a:gd name="T57" fmla="*/ 1879 h 1921"/>
                <a:gd name="T58" fmla="*/ 24 w 704"/>
                <a:gd name="T59" fmla="*/ 1909 h 1921"/>
                <a:gd name="T60" fmla="*/ 0 w 704"/>
                <a:gd name="T61" fmla="*/ 1921 h 1921"/>
                <a:gd name="T62" fmla="*/ 0 w 704"/>
                <a:gd name="T63" fmla="*/ 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4" h="1921">
                  <a:moveTo>
                    <a:pt x="0" y="0"/>
                  </a:moveTo>
                  <a:lnTo>
                    <a:pt x="37" y="1"/>
                  </a:lnTo>
                  <a:lnTo>
                    <a:pt x="108" y="8"/>
                  </a:lnTo>
                  <a:lnTo>
                    <a:pt x="177" y="22"/>
                  </a:lnTo>
                  <a:lnTo>
                    <a:pt x="243" y="43"/>
                  </a:lnTo>
                  <a:lnTo>
                    <a:pt x="306" y="70"/>
                  </a:lnTo>
                  <a:lnTo>
                    <a:pt x="366" y="102"/>
                  </a:lnTo>
                  <a:lnTo>
                    <a:pt x="422" y="140"/>
                  </a:lnTo>
                  <a:lnTo>
                    <a:pt x="474" y="183"/>
                  </a:lnTo>
                  <a:lnTo>
                    <a:pt x="522" y="230"/>
                  </a:lnTo>
                  <a:lnTo>
                    <a:pt x="564" y="282"/>
                  </a:lnTo>
                  <a:lnTo>
                    <a:pt x="603" y="339"/>
                  </a:lnTo>
                  <a:lnTo>
                    <a:pt x="636" y="399"/>
                  </a:lnTo>
                  <a:lnTo>
                    <a:pt x="662" y="461"/>
                  </a:lnTo>
                  <a:lnTo>
                    <a:pt x="682" y="529"/>
                  </a:lnTo>
                  <a:lnTo>
                    <a:pt x="697" y="597"/>
                  </a:lnTo>
                  <a:lnTo>
                    <a:pt x="704" y="667"/>
                  </a:lnTo>
                  <a:lnTo>
                    <a:pt x="704" y="704"/>
                  </a:lnTo>
                  <a:lnTo>
                    <a:pt x="704" y="757"/>
                  </a:lnTo>
                  <a:lnTo>
                    <a:pt x="694" y="860"/>
                  </a:lnTo>
                  <a:lnTo>
                    <a:pt x="675" y="964"/>
                  </a:lnTo>
                  <a:lnTo>
                    <a:pt x="646" y="1065"/>
                  </a:lnTo>
                  <a:lnTo>
                    <a:pt x="611" y="1164"/>
                  </a:lnTo>
                  <a:lnTo>
                    <a:pt x="570" y="1260"/>
                  </a:lnTo>
                  <a:lnTo>
                    <a:pt x="498" y="1396"/>
                  </a:lnTo>
                  <a:lnTo>
                    <a:pt x="389" y="1562"/>
                  </a:lnTo>
                  <a:lnTo>
                    <a:pt x="273" y="1703"/>
                  </a:lnTo>
                  <a:lnTo>
                    <a:pt x="156" y="1817"/>
                  </a:lnTo>
                  <a:lnTo>
                    <a:pt x="74" y="1879"/>
                  </a:lnTo>
                  <a:lnTo>
                    <a:pt x="24" y="1909"/>
                  </a:lnTo>
                  <a:lnTo>
                    <a:pt x="0" y="1921"/>
                  </a:lnTo>
                  <a:lnTo>
                    <a:pt x="0" y="0"/>
                  </a:lnTo>
                  <a:close/>
                </a:path>
              </a:pathLst>
            </a:custGeom>
            <a:solidFill>
              <a:schemeClr val="bg1">
                <a:alpha val="30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34" name="Freeform 1006"/>
            <p:cNvSpPr>
              <a:spLocks/>
            </p:cNvSpPr>
            <p:nvPr/>
          </p:nvSpPr>
          <p:spPr bwMode="auto">
            <a:xfrm>
              <a:off x="7289836" y="3189256"/>
              <a:ext cx="3046993" cy="17199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34290" rIns="0" bIns="34290" numCol="1" anchor="ctr" anchorCtr="0" compatLnSpc="1">
              <a:prstTxWarp prst="textNoShape">
                <a:avLst/>
              </a:prstTxWarp>
            </a:bodyPr>
            <a:lstStyle/>
            <a:p>
              <a:pPr algn="ctr"/>
              <a:r>
                <a:rPr lang="en-US" sz="2000" b="1" dirty="0">
                  <a:solidFill>
                    <a:srgbClr val="2D3E50"/>
                  </a:solidFill>
                  <a:latin typeface="Open Sans" panose="020B0606030504020204" pitchFamily="34" charset="0"/>
                  <a:ea typeface="Open Sans" panose="020B0606030504020204" pitchFamily="34" charset="0"/>
                  <a:cs typeface="Open Sans" panose="020B0606030504020204" pitchFamily="34" charset="0"/>
                </a:rPr>
                <a:t>9 Point Plan</a:t>
              </a:r>
            </a:p>
          </p:txBody>
        </p:sp>
      </p:grpSp>
      <p:sp>
        <p:nvSpPr>
          <p:cNvPr id="39" name="Rectangle 38"/>
          <p:cNvSpPr/>
          <p:nvPr/>
        </p:nvSpPr>
        <p:spPr>
          <a:xfrm>
            <a:off x="304800" y="772146"/>
            <a:ext cx="7262178" cy="861774"/>
          </a:xfrm>
          <a:prstGeom prst="rect">
            <a:avLst/>
          </a:prstGeom>
        </p:spPr>
        <p:txBody>
          <a:bodyPr wrap="square">
            <a:spAutoFit/>
          </a:bodyPr>
          <a:lstStyle/>
          <a:p>
            <a:endParaRPr lang="en-GB" dirty="0"/>
          </a:p>
          <a:p>
            <a:r>
              <a:rPr lang="en-GB" sz="1600" b="1" i="1" dirty="0">
                <a:solidFill>
                  <a:srgbClr val="2D3E50"/>
                </a:solidFill>
              </a:rPr>
              <a:t>Since the dawn of democracy, South Africa applied a range of evolutionary planning approaches but these have had major material defects</a:t>
            </a:r>
          </a:p>
        </p:txBody>
      </p:sp>
      <p:sp>
        <p:nvSpPr>
          <p:cNvPr id="37" name="Slide Number Placeholder 5"/>
          <p:cNvSpPr txBox="1">
            <a:spLocks/>
          </p:cNvSpPr>
          <p:nvPr/>
        </p:nvSpPr>
        <p:spPr>
          <a:xfrm>
            <a:off x="2004567" y="5837369"/>
            <a:ext cx="200336" cy="17807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8327C5-B821-4FE9-A59A-A60D9EB59A9A}" type="slidenum">
              <a:rPr lang="en-US"/>
              <a:pPr/>
              <a:t>8</a:t>
            </a:fld>
            <a:endParaRPr lang="en-US" dirty="0"/>
          </a:p>
        </p:txBody>
      </p:sp>
      <p:grpSp>
        <p:nvGrpSpPr>
          <p:cNvPr id="2" name="Group 1">
            <a:extLst>
              <a:ext uri="{FF2B5EF4-FFF2-40B4-BE49-F238E27FC236}">
                <a16:creationId xmlns:a16="http://schemas.microsoft.com/office/drawing/2014/main" id="{46F0CD01-8100-5F87-FA7E-9F2269432D5E}"/>
              </a:ext>
            </a:extLst>
          </p:cNvPr>
          <p:cNvGrpSpPr/>
          <p:nvPr/>
        </p:nvGrpSpPr>
        <p:grpSpPr>
          <a:xfrm rot="20163643">
            <a:off x="2570285" y="3401101"/>
            <a:ext cx="2219742" cy="3132100"/>
            <a:chOff x="7289836" y="2651124"/>
            <a:chExt cx="3163210" cy="3802211"/>
          </a:xfrm>
          <a:effectLst>
            <a:outerShdw blurRad="127000" dir="13500000" sy="23000" kx="1200000" algn="br" rotWithShape="0">
              <a:prstClr val="black">
                <a:alpha val="15000"/>
              </a:prstClr>
            </a:outerShdw>
          </a:effectLst>
        </p:grpSpPr>
        <p:sp>
          <p:nvSpPr>
            <p:cNvPr id="3" name="Freeform 1004">
              <a:extLst>
                <a:ext uri="{FF2B5EF4-FFF2-40B4-BE49-F238E27FC236}">
                  <a16:creationId xmlns:a16="http://schemas.microsoft.com/office/drawing/2014/main" id="{006D8242-4F6C-5F7C-9BFD-9D945DF76457}"/>
                </a:ext>
              </a:extLst>
            </p:cNvPr>
            <p:cNvSpPr>
              <a:spLocks/>
            </p:cNvSpPr>
            <p:nvPr/>
          </p:nvSpPr>
          <p:spPr bwMode="auto">
            <a:xfrm>
              <a:off x="7423151" y="2651124"/>
              <a:ext cx="2788288" cy="3802211"/>
            </a:xfrm>
            <a:custGeom>
              <a:avLst/>
              <a:gdLst>
                <a:gd name="T0" fmla="*/ 703 w 1407"/>
                <a:gd name="T1" fmla="*/ 1921 h 1921"/>
                <a:gd name="T2" fmla="*/ 680 w 1407"/>
                <a:gd name="T3" fmla="*/ 1909 h 1921"/>
                <a:gd name="T4" fmla="*/ 630 w 1407"/>
                <a:gd name="T5" fmla="*/ 1879 h 1921"/>
                <a:gd name="T6" fmla="*/ 548 w 1407"/>
                <a:gd name="T7" fmla="*/ 1817 h 1921"/>
                <a:gd name="T8" fmla="*/ 431 w 1407"/>
                <a:gd name="T9" fmla="*/ 1703 h 1921"/>
                <a:gd name="T10" fmla="*/ 315 w 1407"/>
                <a:gd name="T11" fmla="*/ 1562 h 1921"/>
                <a:gd name="T12" fmla="*/ 206 w 1407"/>
                <a:gd name="T13" fmla="*/ 1396 h 1921"/>
                <a:gd name="T14" fmla="*/ 134 w 1407"/>
                <a:gd name="T15" fmla="*/ 1260 h 1921"/>
                <a:gd name="T16" fmla="*/ 93 w 1407"/>
                <a:gd name="T17" fmla="*/ 1164 h 1921"/>
                <a:gd name="T18" fmla="*/ 58 w 1407"/>
                <a:gd name="T19" fmla="*/ 1065 h 1921"/>
                <a:gd name="T20" fmla="*/ 31 w 1407"/>
                <a:gd name="T21" fmla="*/ 964 h 1921"/>
                <a:gd name="T22" fmla="*/ 11 w 1407"/>
                <a:gd name="T23" fmla="*/ 860 h 1921"/>
                <a:gd name="T24" fmla="*/ 1 w 1407"/>
                <a:gd name="T25" fmla="*/ 757 h 1921"/>
                <a:gd name="T26" fmla="*/ 0 w 1407"/>
                <a:gd name="T27" fmla="*/ 704 h 1921"/>
                <a:gd name="T28" fmla="*/ 0 w 1407"/>
                <a:gd name="T29" fmla="*/ 667 h 1921"/>
                <a:gd name="T30" fmla="*/ 7 w 1407"/>
                <a:gd name="T31" fmla="*/ 597 h 1921"/>
                <a:gd name="T32" fmla="*/ 22 w 1407"/>
                <a:gd name="T33" fmla="*/ 529 h 1921"/>
                <a:gd name="T34" fmla="*/ 42 w 1407"/>
                <a:gd name="T35" fmla="*/ 461 h 1921"/>
                <a:gd name="T36" fmla="*/ 68 w 1407"/>
                <a:gd name="T37" fmla="*/ 399 h 1921"/>
                <a:gd name="T38" fmla="*/ 101 w 1407"/>
                <a:gd name="T39" fmla="*/ 339 h 1921"/>
                <a:gd name="T40" fmla="*/ 140 w 1407"/>
                <a:gd name="T41" fmla="*/ 282 h 1921"/>
                <a:gd name="T42" fmla="*/ 182 w 1407"/>
                <a:gd name="T43" fmla="*/ 230 h 1921"/>
                <a:gd name="T44" fmla="*/ 230 w 1407"/>
                <a:gd name="T45" fmla="*/ 183 h 1921"/>
                <a:gd name="T46" fmla="*/ 282 w 1407"/>
                <a:gd name="T47" fmla="*/ 140 h 1921"/>
                <a:gd name="T48" fmla="*/ 338 w 1407"/>
                <a:gd name="T49" fmla="*/ 102 h 1921"/>
                <a:gd name="T50" fmla="*/ 399 w 1407"/>
                <a:gd name="T51" fmla="*/ 70 h 1921"/>
                <a:gd name="T52" fmla="*/ 461 w 1407"/>
                <a:gd name="T53" fmla="*/ 43 h 1921"/>
                <a:gd name="T54" fmla="*/ 527 w 1407"/>
                <a:gd name="T55" fmla="*/ 22 h 1921"/>
                <a:gd name="T56" fmla="*/ 596 w 1407"/>
                <a:gd name="T57" fmla="*/ 8 h 1921"/>
                <a:gd name="T58" fmla="*/ 667 w 1407"/>
                <a:gd name="T59" fmla="*/ 1 h 1921"/>
                <a:gd name="T60" fmla="*/ 703 w 1407"/>
                <a:gd name="T61" fmla="*/ 0 h 1921"/>
                <a:gd name="T62" fmla="*/ 740 w 1407"/>
                <a:gd name="T63" fmla="*/ 1 h 1921"/>
                <a:gd name="T64" fmla="*/ 811 w 1407"/>
                <a:gd name="T65" fmla="*/ 8 h 1921"/>
                <a:gd name="T66" fmla="*/ 880 w 1407"/>
                <a:gd name="T67" fmla="*/ 22 h 1921"/>
                <a:gd name="T68" fmla="*/ 946 w 1407"/>
                <a:gd name="T69" fmla="*/ 43 h 1921"/>
                <a:gd name="T70" fmla="*/ 1009 w 1407"/>
                <a:gd name="T71" fmla="*/ 70 h 1921"/>
                <a:gd name="T72" fmla="*/ 1069 w 1407"/>
                <a:gd name="T73" fmla="*/ 102 h 1921"/>
                <a:gd name="T74" fmla="*/ 1125 w 1407"/>
                <a:gd name="T75" fmla="*/ 140 h 1921"/>
                <a:gd name="T76" fmla="*/ 1177 w 1407"/>
                <a:gd name="T77" fmla="*/ 183 h 1921"/>
                <a:gd name="T78" fmla="*/ 1225 w 1407"/>
                <a:gd name="T79" fmla="*/ 230 h 1921"/>
                <a:gd name="T80" fmla="*/ 1267 w 1407"/>
                <a:gd name="T81" fmla="*/ 282 h 1921"/>
                <a:gd name="T82" fmla="*/ 1306 w 1407"/>
                <a:gd name="T83" fmla="*/ 339 h 1921"/>
                <a:gd name="T84" fmla="*/ 1339 w 1407"/>
                <a:gd name="T85" fmla="*/ 399 h 1921"/>
                <a:gd name="T86" fmla="*/ 1365 w 1407"/>
                <a:gd name="T87" fmla="*/ 461 h 1921"/>
                <a:gd name="T88" fmla="*/ 1385 w 1407"/>
                <a:gd name="T89" fmla="*/ 529 h 1921"/>
                <a:gd name="T90" fmla="*/ 1400 w 1407"/>
                <a:gd name="T91" fmla="*/ 597 h 1921"/>
                <a:gd name="T92" fmla="*/ 1407 w 1407"/>
                <a:gd name="T93" fmla="*/ 667 h 1921"/>
                <a:gd name="T94" fmla="*/ 1407 w 1407"/>
                <a:gd name="T95" fmla="*/ 704 h 1921"/>
                <a:gd name="T96" fmla="*/ 1407 w 1407"/>
                <a:gd name="T97" fmla="*/ 757 h 1921"/>
                <a:gd name="T98" fmla="*/ 1397 w 1407"/>
                <a:gd name="T99" fmla="*/ 860 h 1921"/>
                <a:gd name="T100" fmla="*/ 1378 w 1407"/>
                <a:gd name="T101" fmla="*/ 964 h 1921"/>
                <a:gd name="T102" fmla="*/ 1349 w 1407"/>
                <a:gd name="T103" fmla="*/ 1065 h 1921"/>
                <a:gd name="T104" fmla="*/ 1314 w 1407"/>
                <a:gd name="T105" fmla="*/ 1164 h 1921"/>
                <a:gd name="T106" fmla="*/ 1273 w 1407"/>
                <a:gd name="T107" fmla="*/ 1260 h 1921"/>
                <a:gd name="T108" fmla="*/ 1201 w 1407"/>
                <a:gd name="T109" fmla="*/ 1396 h 1921"/>
                <a:gd name="T110" fmla="*/ 1092 w 1407"/>
                <a:gd name="T111" fmla="*/ 1562 h 1921"/>
                <a:gd name="T112" fmla="*/ 976 w 1407"/>
                <a:gd name="T113" fmla="*/ 1703 h 1921"/>
                <a:gd name="T114" fmla="*/ 859 w 1407"/>
                <a:gd name="T115" fmla="*/ 1817 h 1921"/>
                <a:gd name="T116" fmla="*/ 777 w 1407"/>
                <a:gd name="T117" fmla="*/ 1879 h 1921"/>
                <a:gd name="T118" fmla="*/ 727 w 1407"/>
                <a:gd name="T119" fmla="*/ 1909 h 1921"/>
                <a:gd name="T120" fmla="*/ 703 w 1407"/>
                <a:gd name="T121" fmla="*/ 1921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07" h="1921">
                  <a:moveTo>
                    <a:pt x="703" y="1921"/>
                  </a:moveTo>
                  <a:lnTo>
                    <a:pt x="680" y="1909"/>
                  </a:lnTo>
                  <a:lnTo>
                    <a:pt x="630" y="1879"/>
                  </a:lnTo>
                  <a:lnTo>
                    <a:pt x="548" y="1817"/>
                  </a:lnTo>
                  <a:lnTo>
                    <a:pt x="431" y="1703"/>
                  </a:lnTo>
                  <a:lnTo>
                    <a:pt x="315" y="1562"/>
                  </a:lnTo>
                  <a:lnTo>
                    <a:pt x="206" y="1396"/>
                  </a:lnTo>
                  <a:lnTo>
                    <a:pt x="134" y="1260"/>
                  </a:lnTo>
                  <a:lnTo>
                    <a:pt x="93" y="1164"/>
                  </a:lnTo>
                  <a:lnTo>
                    <a:pt x="58" y="1065"/>
                  </a:lnTo>
                  <a:lnTo>
                    <a:pt x="31" y="964"/>
                  </a:lnTo>
                  <a:lnTo>
                    <a:pt x="11" y="860"/>
                  </a:lnTo>
                  <a:lnTo>
                    <a:pt x="1" y="757"/>
                  </a:lnTo>
                  <a:lnTo>
                    <a:pt x="0" y="704"/>
                  </a:lnTo>
                  <a:lnTo>
                    <a:pt x="0" y="667"/>
                  </a:lnTo>
                  <a:lnTo>
                    <a:pt x="7" y="597"/>
                  </a:lnTo>
                  <a:lnTo>
                    <a:pt x="22" y="529"/>
                  </a:lnTo>
                  <a:lnTo>
                    <a:pt x="42" y="461"/>
                  </a:lnTo>
                  <a:lnTo>
                    <a:pt x="68" y="399"/>
                  </a:lnTo>
                  <a:lnTo>
                    <a:pt x="101" y="339"/>
                  </a:lnTo>
                  <a:lnTo>
                    <a:pt x="140" y="282"/>
                  </a:lnTo>
                  <a:lnTo>
                    <a:pt x="182" y="230"/>
                  </a:lnTo>
                  <a:lnTo>
                    <a:pt x="230" y="183"/>
                  </a:lnTo>
                  <a:lnTo>
                    <a:pt x="282" y="140"/>
                  </a:lnTo>
                  <a:lnTo>
                    <a:pt x="338" y="102"/>
                  </a:lnTo>
                  <a:lnTo>
                    <a:pt x="399" y="70"/>
                  </a:lnTo>
                  <a:lnTo>
                    <a:pt x="461" y="43"/>
                  </a:lnTo>
                  <a:lnTo>
                    <a:pt x="527" y="22"/>
                  </a:lnTo>
                  <a:lnTo>
                    <a:pt x="596" y="8"/>
                  </a:lnTo>
                  <a:lnTo>
                    <a:pt x="667" y="1"/>
                  </a:lnTo>
                  <a:lnTo>
                    <a:pt x="703" y="0"/>
                  </a:lnTo>
                  <a:lnTo>
                    <a:pt x="740" y="1"/>
                  </a:lnTo>
                  <a:lnTo>
                    <a:pt x="811" y="8"/>
                  </a:lnTo>
                  <a:lnTo>
                    <a:pt x="880" y="22"/>
                  </a:lnTo>
                  <a:lnTo>
                    <a:pt x="946" y="43"/>
                  </a:lnTo>
                  <a:lnTo>
                    <a:pt x="1009" y="70"/>
                  </a:lnTo>
                  <a:lnTo>
                    <a:pt x="1069" y="102"/>
                  </a:lnTo>
                  <a:lnTo>
                    <a:pt x="1125" y="140"/>
                  </a:lnTo>
                  <a:lnTo>
                    <a:pt x="1177" y="183"/>
                  </a:lnTo>
                  <a:lnTo>
                    <a:pt x="1225" y="230"/>
                  </a:lnTo>
                  <a:lnTo>
                    <a:pt x="1267" y="282"/>
                  </a:lnTo>
                  <a:lnTo>
                    <a:pt x="1306" y="339"/>
                  </a:lnTo>
                  <a:lnTo>
                    <a:pt x="1339" y="399"/>
                  </a:lnTo>
                  <a:lnTo>
                    <a:pt x="1365" y="461"/>
                  </a:lnTo>
                  <a:lnTo>
                    <a:pt x="1385" y="529"/>
                  </a:lnTo>
                  <a:lnTo>
                    <a:pt x="1400" y="597"/>
                  </a:lnTo>
                  <a:lnTo>
                    <a:pt x="1407" y="667"/>
                  </a:lnTo>
                  <a:lnTo>
                    <a:pt x="1407" y="704"/>
                  </a:lnTo>
                  <a:lnTo>
                    <a:pt x="1407" y="757"/>
                  </a:lnTo>
                  <a:lnTo>
                    <a:pt x="1397" y="860"/>
                  </a:lnTo>
                  <a:lnTo>
                    <a:pt x="1378" y="964"/>
                  </a:lnTo>
                  <a:lnTo>
                    <a:pt x="1349" y="1065"/>
                  </a:lnTo>
                  <a:lnTo>
                    <a:pt x="1314" y="1164"/>
                  </a:lnTo>
                  <a:lnTo>
                    <a:pt x="1273" y="1260"/>
                  </a:lnTo>
                  <a:lnTo>
                    <a:pt x="1201" y="1396"/>
                  </a:lnTo>
                  <a:lnTo>
                    <a:pt x="1092" y="1562"/>
                  </a:lnTo>
                  <a:lnTo>
                    <a:pt x="976" y="1703"/>
                  </a:lnTo>
                  <a:lnTo>
                    <a:pt x="859" y="1817"/>
                  </a:lnTo>
                  <a:lnTo>
                    <a:pt x="777" y="1879"/>
                  </a:lnTo>
                  <a:lnTo>
                    <a:pt x="727" y="1909"/>
                  </a:lnTo>
                  <a:lnTo>
                    <a:pt x="703" y="1921"/>
                  </a:lnTo>
                  <a:close/>
                </a:path>
              </a:pathLst>
            </a:custGeom>
            <a:solidFill>
              <a:srgbClr val="2D3E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 name="Freeform 1005">
              <a:extLst>
                <a:ext uri="{FF2B5EF4-FFF2-40B4-BE49-F238E27FC236}">
                  <a16:creationId xmlns:a16="http://schemas.microsoft.com/office/drawing/2014/main" id="{56FDBED2-9A11-5683-92E7-C6E8C7987E0B}"/>
                </a:ext>
              </a:extLst>
            </p:cNvPr>
            <p:cNvSpPr>
              <a:spLocks/>
            </p:cNvSpPr>
            <p:nvPr/>
          </p:nvSpPr>
          <p:spPr bwMode="auto">
            <a:xfrm>
              <a:off x="8817295" y="2651124"/>
              <a:ext cx="1394144" cy="3802211"/>
            </a:xfrm>
            <a:custGeom>
              <a:avLst/>
              <a:gdLst>
                <a:gd name="T0" fmla="*/ 0 w 704"/>
                <a:gd name="T1" fmla="*/ 0 h 1921"/>
                <a:gd name="T2" fmla="*/ 37 w 704"/>
                <a:gd name="T3" fmla="*/ 1 h 1921"/>
                <a:gd name="T4" fmla="*/ 108 w 704"/>
                <a:gd name="T5" fmla="*/ 8 h 1921"/>
                <a:gd name="T6" fmla="*/ 177 w 704"/>
                <a:gd name="T7" fmla="*/ 22 h 1921"/>
                <a:gd name="T8" fmla="*/ 243 w 704"/>
                <a:gd name="T9" fmla="*/ 43 h 1921"/>
                <a:gd name="T10" fmla="*/ 306 w 704"/>
                <a:gd name="T11" fmla="*/ 70 h 1921"/>
                <a:gd name="T12" fmla="*/ 366 w 704"/>
                <a:gd name="T13" fmla="*/ 102 h 1921"/>
                <a:gd name="T14" fmla="*/ 422 w 704"/>
                <a:gd name="T15" fmla="*/ 140 h 1921"/>
                <a:gd name="T16" fmla="*/ 474 w 704"/>
                <a:gd name="T17" fmla="*/ 183 h 1921"/>
                <a:gd name="T18" fmla="*/ 522 w 704"/>
                <a:gd name="T19" fmla="*/ 230 h 1921"/>
                <a:gd name="T20" fmla="*/ 564 w 704"/>
                <a:gd name="T21" fmla="*/ 282 h 1921"/>
                <a:gd name="T22" fmla="*/ 603 w 704"/>
                <a:gd name="T23" fmla="*/ 339 h 1921"/>
                <a:gd name="T24" fmla="*/ 636 w 704"/>
                <a:gd name="T25" fmla="*/ 399 h 1921"/>
                <a:gd name="T26" fmla="*/ 662 w 704"/>
                <a:gd name="T27" fmla="*/ 461 h 1921"/>
                <a:gd name="T28" fmla="*/ 682 w 704"/>
                <a:gd name="T29" fmla="*/ 529 h 1921"/>
                <a:gd name="T30" fmla="*/ 697 w 704"/>
                <a:gd name="T31" fmla="*/ 597 h 1921"/>
                <a:gd name="T32" fmla="*/ 704 w 704"/>
                <a:gd name="T33" fmla="*/ 667 h 1921"/>
                <a:gd name="T34" fmla="*/ 704 w 704"/>
                <a:gd name="T35" fmla="*/ 704 h 1921"/>
                <a:gd name="T36" fmla="*/ 704 w 704"/>
                <a:gd name="T37" fmla="*/ 757 h 1921"/>
                <a:gd name="T38" fmla="*/ 694 w 704"/>
                <a:gd name="T39" fmla="*/ 860 h 1921"/>
                <a:gd name="T40" fmla="*/ 675 w 704"/>
                <a:gd name="T41" fmla="*/ 964 h 1921"/>
                <a:gd name="T42" fmla="*/ 646 w 704"/>
                <a:gd name="T43" fmla="*/ 1065 h 1921"/>
                <a:gd name="T44" fmla="*/ 611 w 704"/>
                <a:gd name="T45" fmla="*/ 1164 h 1921"/>
                <a:gd name="T46" fmla="*/ 570 w 704"/>
                <a:gd name="T47" fmla="*/ 1260 h 1921"/>
                <a:gd name="T48" fmla="*/ 498 w 704"/>
                <a:gd name="T49" fmla="*/ 1396 h 1921"/>
                <a:gd name="T50" fmla="*/ 389 w 704"/>
                <a:gd name="T51" fmla="*/ 1562 h 1921"/>
                <a:gd name="T52" fmla="*/ 273 w 704"/>
                <a:gd name="T53" fmla="*/ 1703 h 1921"/>
                <a:gd name="T54" fmla="*/ 156 w 704"/>
                <a:gd name="T55" fmla="*/ 1817 h 1921"/>
                <a:gd name="T56" fmla="*/ 74 w 704"/>
                <a:gd name="T57" fmla="*/ 1879 h 1921"/>
                <a:gd name="T58" fmla="*/ 24 w 704"/>
                <a:gd name="T59" fmla="*/ 1909 h 1921"/>
                <a:gd name="T60" fmla="*/ 0 w 704"/>
                <a:gd name="T61" fmla="*/ 1921 h 1921"/>
                <a:gd name="T62" fmla="*/ 0 w 704"/>
                <a:gd name="T63" fmla="*/ 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4" h="1921">
                  <a:moveTo>
                    <a:pt x="0" y="0"/>
                  </a:moveTo>
                  <a:lnTo>
                    <a:pt x="37" y="1"/>
                  </a:lnTo>
                  <a:lnTo>
                    <a:pt x="108" y="8"/>
                  </a:lnTo>
                  <a:lnTo>
                    <a:pt x="177" y="22"/>
                  </a:lnTo>
                  <a:lnTo>
                    <a:pt x="243" y="43"/>
                  </a:lnTo>
                  <a:lnTo>
                    <a:pt x="306" y="70"/>
                  </a:lnTo>
                  <a:lnTo>
                    <a:pt x="366" y="102"/>
                  </a:lnTo>
                  <a:lnTo>
                    <a:pt x="422" y="140"/>
                  </a:lnTo>
                  <a:lnTo>
                    <a:pt x="474" y="183"/>
                  </a:lnTo>
                  <a:lnTo>
                    <a:pt x="522" y="230"/>
                  </a:lnTo>
                  <a:lnTo>
                    <a:pt x="564" y="282"/>
                  </a:lnTo>
                  <a:lnTo>
                    <a:pt x="603" y="339"/>
                  </a:lnTo>
                  <a:lnTo>
                    <a:pt x="636" y="399"/>
                  </a:lnTo>
                  <a:lnTo>
                    <a:pt x="662" y="461"/>
                  </a:lnTo>
                  <a:lnTo>
                    <a:pt x="682" y="529"/>
                  </a:lnTo>
                  <a:lnTo>
                    <a:pt x="697" y="597"/>
                  </a:lnTo>
                  <a:lnTo>
                    <a:pt x="704" y="667"/>
                  </a:lnTo>
                  <a:lnTo>
                    <a:pt x="704" y="704"/>
                  </a:lnTo>
                  <a:lnTo>
                    <a:pt x="704" y="757"/>
                  </a:lnTo>
                  <a:lnTo>
                    <a:pt x="694" y="860"/>
                  </a:lnTo>
                  <a:lnTo>
                    <a:pt x="675" y="964"/>
                  </a:lnTo>
                  <a:lnTo>
                    <a:pt x="646" y="1065"/>
                  </a:lnTo>
                  <a:lnTo>
                    <a:pt x="611" y="1164"/>
                  </a:lnTo>
                  <a:lnTo>
                    <a:pt x="570" y="1260"/>
                  </a:lnTo>
                  <a:lnTo>
                    <a:pt x="498" y="1396"/>
                  </a:lnTo>
                  <a:lnTo>
                    <a:pt x="389" y="1562"/>
                  </a:lnTo>
                  <a:lnTo>
                    <a:pt x="273" y="1703"/>
                  </a:lnTo>
                  <a:lnTo>
                    <a:pt x="156" y="1817"/>
                  </a:lnTo>
                  <a:lnTo>
                    <a:pt x="74" y="1879"/>
                  </a:lnTo>
                  <a:lnTo>
                    <a:pt x="24" y="1909"/>
                  </a:lnTo>
                  <a:lnTo>
                    <a:pt x="0" y="1921"/>
                  </a:lnTo>
                  <a:lnTo>
                    <a:pt x="0" y="0"/>
                  </a:lnTo>
                  <a:close/>
                </a:path>
              </a:pathLst>
            </a:custGeom>
            <a:solidFill>
              <a:schemeClr val="bg1">
                <a:alpha val="30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35" name="Freeform 1006">
              <a:extLst>
                <a:ext uri="{FF2B5EF4-FFF2-40B4-BE49-F238E27FC236}">
                  <a16:creationId xmlns:a16="http://schemas.microsoft.com/office/drawing/2014/main" id="{FD665F6C-AD34-78E3-D253-C4D42F93098A}"/>
                </a:ext>
              </a:extLst>
            </p:cNvPr>
            <p:cNvSpPr>
              <a:spLocks/>
            </p:cNvSpPr>
            <p:nvPr/>
          </p:nvSpPr>
          <p:spPr bwMode="auto">
            <a:xfrm>
              <a:off x="7289836" y="3189256"/>
              <a:ext cx="3163210" cy="17199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34290" rIns="0" bIns="34290" numCol="1" anchor="ctr" anchorCtr="0" compatLnSpc="1">
              <a:prstTxWarp prst="textNoShape">
                <a:avLst/>
              </a:prstTxWarp>
            </a:bodyPr>
            <a:lstStyle/>
            <a:p>
              <a:pPr algn="ct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ERRP – DDM &amp;  Master Plans</a:t>
              </a:r>
            </a:p>
          </p:txBody>
        </p:sp>
      </p:grpSp>
      <p:sp>
        <p:nvSpPr>
          <p:cNvPr id="44" name="TextBox 43">
            <a:extLst>
              <a:ext uri="{FF2B5EF4-FFF2-40B4-BE49-F238E27FC236}">
                <a16:creationId xmlns:a16="http://schemas.microsoft.com/office/drawing/2014/main" id="{76B233AF-4A40-88F7-D2FA-8C087EFA48EB}"/>
              </a:ext>
            </a:extLst>
          </p:cNvPr>
          <p:cNvSpPr txBox="1"/>
          <p:nvPr/>
        </p:nvSpPr>
        <p:spPr>
          <a:xfrm>
            <a:off x="2805759" y="26845"/>
            <a:ext cx="6097554" cy="861774"/>
          </a:xfrm>
          <a:prstGeom prst="rect">
            <a:avLst/>
          </a:prstGeom>
          <a:noFill/>
        </p:spPr>
        <p:txBody>
          <a:bodyPr wrap="square">
            <a:spAutoFit/>
          </a:bodyPr>
          <a:lstStyle/>
          <a:p>
            <a:pPr algn="ctr"/>
            <a:r>
              <a:rPr lang="en-ZA" sz="3200" b="1" dirty="0">
                <a:latin typeface="Arial" panose="020B0604020202020204" pitchFamily="34" charset="0"/>
                <a:cs typeface="Arial" panose="020B0604020202020204" pitchFamily="34" charset="0"/>
              </a:rPr>
              <a:t>A toy for the nation</a:t>
            </a:r>
          </a:p>
          <a:p>
            <a:pPr algn="ctr"/>
            <a:r>
              <a:rPr lang="en-ZA" b="1" dirty="0">
                <a:latin typeface="Arial" panose="020B0604020202020204" pitchFamily="34" charset="0"/>
                <a:cs typeface="Arial" panose="020B0604020202020204" pitchFamily="34" charset="0"/>
              </a:rPr>
              <a:t>Every two years </a:t>
            </a:r>
          </a:p>
        </p:txBody>
      </p:sp>
      <p:grpSp>
        <p:nvGrpSpPr>
          <p:cNvPr id="36" name="Group 35">
            <a:extLst>
              <a:ext uri="{FF2B5EF4-FFF2-40B4-BE49-F238E27FC236}">
                <a16:creationId xmlns:a16="http://schemas.microsoft.com/office/drawing/2014/main" id="{E448575C-8A81-E91E-ECE3-9DA16FE96F71}"/>
              </a:ext>
            </a:extLst>
          </p:cNvPr>
          <p:cNvGrpSpPr/>
          <p:nvPr/>
        </p:nvGrpSpPr>
        <p:grpSpPr>
          <a:xfrm>
            <a:off x="4548142" y="3960500"/>
            <a:ext cx="700896" cy="955767"/>
            <a:chOff x="7423151" y="2651124"/>
            <a:chExt cx="2788288" cy="3802211"/>
          </a:xfrm>
          <a:effectLst>
            <a:outerShdw blurRad="127000" dir="13500000" sy="23000" kx="1200000" algn="br" rotWithShape="0">
              <a:prstClr val="black">
                <a:alpha val="15000"/>
              </a:prstClr>
            </a:outerShdw>
          </a:effectLst>
        </p:grpSpPr>
        <p:sp>
          <p:nvSpPr>
            <p:cNvPr id="45" name="Freeform 1004">
              <a:extLst>
                <a:ext uri="{FF2B5EF4-FFF2-40B4-BE49-F238E27FC236}">
                  <a16:creationId xmlns:a16="http://schemas.microsoft.com/office/drawing/2014/main" id="{67603547-5CBF-0F88-F14C-D52E28E7131F}"/>
                </a:ext>
              </a:extLst>
            </p:cNvPr>
            <p:cNvSpPr>
              <a:spLocks/>
            </p:cNvSpPr>
            <p:nvPr/>
          </p:nvSpPr>
          <p:spPr bwMode="auto">
            <a:xfrm>
              <a:off x="7423151" y="2651124"/>
              <a:ext cx="2788288" cy="3802211"/>
            </a:xfrm>
            <a:custGeom>
              <a:avLst/>
              <a:gdLst>
                <a:gd name="T0" fmla="*/ 703 w 1407"/>
                <a:gd name="T1" fmla="*/ 1921 h 1921"/>
                <a:gd name="T2" fmla="*/ 680 w 1407"/>
                <a:gd name="T3" fmla="*/ 1909 h 1921"/>
                <a:gd name="T4" fmla="*/ 630 w 1407"/>
                <a:gd name="T5" fmla="*/ 1879 h 1921"/>
                <a:gd name="T6" fmla="*/ 548 w 1407"/>
                <a:gd name="T7" fmla="*/ 1817 h 1921"/>
                <a:gd name="T8" fmla="*/ 431 w 1407"/>
                <a:gd name="T9" fmla="*/ 1703 h 1921"/>
                <a:gd name="T10" fmla="*/ 315 w 1407"/>
                <a:gd name="T11" fmla="*/ 1562 h 1921"/>
                <a:gd name="T12" fmla="*/ 206 w 1407"/>
                <a:gd name="T13" fmla="*/ 1396 h 1921"/>
                <a:gd name="T14" fmla="*/ 134 w 1407"/>
                <a:gd name="T15" fmla="*/ 1260 h 1921"/>
                <a:gd name="T16" fmla="*/ 93 w 1407"/>
                <a:gd name="T17" fmla="*/ 1164 h 1921"/>
                <a:gd name="T18" fmla="*/ 58 w 1407"/>
                <a:gd name="T19" fmla="*/ 1065 h 1921"/>
                <a:gd name="T20" fmla="*/ 31 w 1407"/>
                <a:gd name="T21" fmla="*/ 964 h 1921"/>
                <a:gd name="T22" fmla="*/ 11 w 1407"/>
                <a:gd name="T23" fmla="*/ 860 h 1921"/>
                <a:gd name="T24" fmla="*/ 1 w 1407"/>
                <a:gd name="T25" fmla="*/ 757 h 1921"/>
                <a:gd name="T26" fmla="*/ 0 w 1407"/>
                <a:gd name="T27" fmla="*/ 704 h 1921"/>
                <a:gd name="T28" fmla="*/ 0 w 1407"/>
                <a:gd name="T29" fmla="*/ 667 h 1921"/>
                <a:gd name="T30" fmla="*/ 7 w 1407"/>
                <a:gd name="T31" fmla="*/ 597 h 1921"/>
                <a:gd name="T32" fmla="*/ 22 w 1407"/>
                <a:gd name="T33" fmla="*/ 529 h 1921"/>
                <a:gd name="T34" fmla="*/ 42 w 1407"/>
                <a:gd name="T35" fmla="*/ 461 h 1921"/>
                <a:gd name="T36" fmla="*/ 68 w 1407"/>
                <a:gd name="T37" fmla="*/ 399 h 1921"/>
                <a:gd name="T38" fmla="*/ 101 w 1407"/>
                <a:gd name="T39" fmla="*/ 339 h 1921"/>
                <a:gd name="T40" fmla="*/ 140 w 1407"/>
                <a:gd name="T41" fmla="*/ 282 h 1921"/>
                <a:gd name="T42" fmla="*/ 182 w 1407"/>
                <a:gd name="T43" fmla="*/ 230 h 1921"/>
                <a:gd name="T44" fmla="*/ 230 w 1407"/>
                <a:gd name="T45" fmla="*/ 183 h 1921"/>
                <a:gd name="T46" fmla="*/ 282 w 1407"/>
                <a:gd name="T47" fmla="*/ 140 h 1921"/>
                <a:gd name="T48" fmla="*/ 338 w 1407"/>
                <a:gd name="T49" fmla="*/ 102 h 1921"/>
                <a:gd name="T50" fmla="*/ 399 w 1407"/>
                <a:gd name="T51" fmla="*/ 70 h 1921"/>
                <a:gd name="T52" fmla="*/ 461 w 1407"/>
                <a:gd name="T53" fmla="*/ 43 h 1921"/>
                <a:gd name="T54" fmla="*/ 527 w 1407"/>
                <a:gd name="T55" fmla="*/ 22 h 1921"/>
                <a:gd name="T56" fmla="*/ 596 w 1407"/>
                <a:gd name="T57" fmla="*/ 8 h 1921"/>
                <a:gd name="T58" fmla="*/ 667 w 1407"/>
                <a:gd name="T59" fmla="*/ 1 h 1921"/>
                <a:gd name="T60" fmla="*/ 703 w 1407"/>
                <a:gd name="T61" fmla="*/ 0 h 1921"/>
                <a:gd name="T62" fmla="*/ 740 w 1407"/>
                <a:gd name="T63" fmla="*/ 1 h 1921"/>
                <a:gd name="T64" fmla="*/ 811 w 1407"/>
                <a:gd name="T65" fmla="*/ 8 h 1921"/>
                <a:gd name="T66" fmla="*/ 880 w 1407"/>
                <a:gd name="T67" fmla="*/ 22 h 1921"/>
                <a:gd name="T68" fmla="*/ 946 w 1407"/>
                <a:gd name="T69" fmla="*/ 43 h 1921"/>
                <a:gd name="T70" fmla="*/ 1009 w 1407"/>
                <a:gd name="T71" fmla="*/ 70 h 1921"/>
                <a:gd name="T72" fmla="*/ 1069 w 1407"/>
                <a:gd name="T73" fmla="*/ 102 h 1921"/>
                <a:gd name="T74" fmla="*/ 1125 w 1407"/>
                <a:gd name="T75" fmla="*/ 140 h 1921"/>
                <a:gd name="T76" fmla="*/ 1177 w 1407"/>
                <a:gd name="T77" fmla="*/ 183 h 1921"/>
                <a:gd name="T78" fmla="*/ 1225 w 1407"/>
                <a:gd name="T79" fmla="*/ 230 h 1921"/>
                <a:gd name="T80" fmla="*/ 1267 w 1407"/>
                <a:gd name="T81" fmla="*/ 282 h 1921"/>
                <a:gd name="T82" fmla="*/ 1306 w 1407"/>
                <a:gd name="T83" fmla="*/ 339 h 1921"/>
                <a:gd name="T84" fmla="*/ 1339 w 1407"/>
                <a:gd name="T85" fmla="*/ 399 h 1921"/>
                <a:gd name="T86" fmla="*/ 1365 w 1407"/>
                <a:gd name="T87" fmla="*/ 461 h 1921"/>
                <a:gd name="T88" fmla="*/ 1385 w 1407"/>
                <a:gd name="T89" fmla="*/ 529 h 1921"/>
                <a:gd name="T90" fmla="*/ 1400 w 1407"/>
                <a:gd name="T91" fmla="*/ 597 h 1921"/>
                <a:gd name="T92" fmla="*/ 1407 w 1407"/>
                <a:gd name="T93" fmla="*/ 667 h 1921"/>
                <a:gd name="T94" fmla="*/ 1407 w 1407"/>
                <a:gd name="T95" fmla="*/ 704 h 1921"/>
                <a:gd name="T96" fmla="*/ 1407 w 1407"/>
                <a:gd name="T97" fmla="*/ 757 h 1921"/>
                <a:gd name="T98" fmla="*/ 1397 w 1407"/>
                <a:gd name="T99" fmla="*/ 860 h 1921"/>
                <a:gd name="T100" fmla="*/ 1378 w 1407"/>
                <a:gd name="T101" fmla="*/ 964 h 1921"/>
                <a:gd name="T102" fmla="*/ 1349 w 1407"/>
                <a:gd name="T103" fmla="*/ 1065 h 1921"/>
                <a:gd name="T104" fmla="*/ 1314 w 1407"/>
                <a:gd name="T105" fmla="*/ 1164 h 1921"/>
                <a:gd name="T106" fmla="*/ 1273 w 1407"/>
                <a:gd name="T107" fmla="*/ 1260 h 1921"/>
                <a:gd name="T108" fmla="*/ 1201 w 1407"/>
                <a:gd name="T109" fmla="*/ 1396 h 1921"/>
                <a:gd name="T110" fmla="*/ 1092 w 1407"/>
                <a:gd name="T111" fmla="*/ 1562 h 1921"/>
                <a:gd name="T112" fmla="*/ 976 w 1407"/>
                <a:gd name="T113" fmla="*/ 1703 h 1921"/>
                <a:gd name="T114" fmla="*/ 859 w 1407"/>
                <a:gd name="T115" fmla="*/ 1817 h 1921"/>
                <a:gd name="T116" fmla="*/ 777 w 1407"/>
                <a:gd name="T117" fmla="*/ 1879 h 1921"/>
                <a:gd name="T118" fmla="*/ 727 w 1407"/>
                <a:gd name="T119" fmla="*/ 1909 h 1921"/>
                <a:gd name="T120" fmla="*/ 703 w 1407"/>
                <a:gd name="T121" fmla="*/ 1921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07" h="1921">
                  <a:moveTo>
                    <a:pt x="703" y="1921"/>
                  </a:moveTo>
                  <a:lnTo>
                    <a:pt x="680" y="1909"/>
                  </a:lnTo>
                  <a:lnTo>
                    <a:pt x="630" y="1879"/>
                  </a:lnTo>
                  <a:lnTo>
                    <a:pt x="548" y="1817"/>
                  </a:lnTo>
                  <a:lnTo>
                    <a:pt x="431" y="1703"/>
                  </a:lnTo>
                  <a:lnTo>
                    <a:pt x="315" y="1562"/>
                  </a:lnTo>
                  <a:lnTo>
                    <a:pt x="206" y="1396"/>
                  </a:lnTo>
                  <a:lnTo>
                    <a:pt x="134" y="1260"/>
                  </a:lnTo>
                  <a:lnTo>
                    <a:pt x="93" y="1164"/>
                  </a:lnTo>
                  <a:lnTo>
                    <a:pt x="58" y="1065"/>
                  </a:lnTo>
                  <a:lnTo>
                    <a:pt x="31" y="964"/>
                  </a:lnTo>
                  <a:lnTo>
                    <a:pt x="11" y="860"/>
                  </a:lnTo>
                  <a:lnTo>
                    <a:pt x="1" y="757"/>
                  </a:lnTo>
                  <a:lnTo>
                    <a:pt x="0" y="704"/>
                  </a:lnTo>
                  <a:lnTo>
                    <a:pt x="0" y="667"/>
                  </a:lnTo>
                  <a:lnTo>
                    <a:pt x="7" y="597"/>
                  </a:lnTo>
                  <a:lnTo>
                    <a:pt x="22" y="529"/>
                  </a:lnTo>
                  <a:lnTo>
                    <a:pt x="42" y="461"/>
                  </a:lnTo>
                  <a:lnTo>
                    <a:pt x="68" y="399"/>
                  </a:lnTo>
                  <a:lnTo>
                    <a:pt x="101" y="339"/>
                  </a:lnTo>
                  <a:lnTo>
                    <a:pt x="140" y="282"/>
                  </a:lnTo>
                  <a:lnTo>
                    <a:pt x="182" y="230"/>
                  </a:lnTo>
                  <a:lnTo>
                    <a:pt x="230" y="183"/>
                  </a:lnTo>
                  <a:lnTo>
                    <a:pt x="282" y="140"/>
                  </a:lnTo>
                  <a:lnTo>
                    <a:pt x="338" y="102"/>
                  </a:lnTo>
                  <a:lnTo>
                    <a:pt x="399" y="70"/>
                  </a:lnTo>
                  <a:lnTo>
                    <a:pt x="461" y="43"/>
                  </a:lnTo>
                  <a:lnTo>
                    <a:pt x="527" y="22"/>
                  </a:lnTo>
                  <a:lnTo>
                    <a:pt x="596" y="8"/>
                  </a:lnTo>
                  <a:lnTo>
                    <a:pt x="667" y="1"/>
                  </a:lnTo>
                  <a:lnTo>
                    <a:pt x="703" y="0"/>
                  </a:lnTo>
                  <a:lnTo>
                    <a:pt x="740" y="1"/>
                  </a:lnTo>
                  <a:lnTo>
                    <a:pt x="811" y="8"/>
                  </a:lnTo>
                  <a:lnTo>
                    <a:pt x="880" y="22"/>
                  </a:lnTo>
                  <a:lnTo>
                    <a:pt x="946" y="43"/>
                  </a:lnTo>
                  <a:lnTo>
                    <a:pt x="1009" y="70"/>
                  </a:lnTo>
                  <a:lnTo>
                    <a:pt x="1069" y="102"/>
                  </a:lnTo>
                  <a:lnTo>
                    <a:pt x="1125" y="140"/>
                  </a:lnTo>
                  <a:lnTo>
                    <a:pt x="1177" y="183"/>
                  </a:lnTo>
                  <a:lnTo>
                    <a:pt x="1225" y="230"/>
                  </a:lnTo>
                  <a:lnTo>
                    <a:pt x="1267" y="282"/>
                  </a:lnTo>
                  <a:lnTo>
                    <a:pt x="1306" y="339"/>
                  </a:lnTo>
                  <a:lnTo>
                    <a:pt x="1339" y="399"/>
                  </a:lnTo>
                  <a:lnTo>
                    <a:pt x="1365" y="461"/>
                  </a:lnTo>
                  <a:lnTo>
                    <a:pt x="1385" y="529"/>
                  </a:lnTo>
                  <a:lnTo>
                    <a:pt x="1400" y="597"/>
                  </a:lnTo>
                  <a:lnTo>
                    <a:pt x="1407" y="667"/>
                  </a:lnTo>
                  <a:lnTo>
                    <a:pt x="1407" y="704"/>
                  </a:lnTo>
                  <a:lnTo>
                    <a:pt x="1407" y="757"/>
                  </a:lnTo>
                  <a:lnTo>
                    <a:pt x="1397" y="860"/>
                  </a:lnTo>
                  <a:lnTo>
                    <a:pt x="1378" y="964"/>
                  </a:lnTo>
                  <a:lnTo>
                    <a:pt x="1349" y="1065"/>
                  </a:lnTo>
                  <a:lnTo>
                    <a:pt x="1314" y="1164"/>
                  </a:lnTo>
                  <a:lnTo>
                    <a:pt x="1273" y="1260"/>
                  </a:lnTo>
                  <a:lnTo>
                    <a:pt x="1201" y="1396"/>
                  </a:lnTo>
                  <a:lnTo>
                    <a:pt x="1092" y="1562"/>
                  </a:lnTo>
                  <a:lnTo>
                    <a:pt x="976" y="1703"/>
                  </a:lnTo>
                  <a:lnTo>
                    <a:pt x="859" y="1817"/>
                  </a:lnTo>
                  <a:lnTo>
                    <a:pt x="777" y="1879"/>
                  </a:lnTo>
                  <a:lnTo>
                    <a:pt x="727" y="1909"/>
                  </a:lnTo>
                  <a:lnTo>
                    <a:pt x="703" y="1921"/>
                  </a:lnTo>
                  <a:close/>
                </a:path>
              </a:pathLst>
            </a:custGeom>
            <a:solidFill>
              <a:srgbClr val="2D3E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47" name="Freeform 1005">
              <a:extLst>
                <a:ext uri="{FF2B5EF4-FFF2-40B4-BE49-F238E27FC236}">
                  <a16:creationId xmlns:a16="http://schemas.microsoft.com/office/drawing/2014/main" id="{2C0CDAC0-9FDB-EBAE-9F11-BCCF59ABA54F}"/>
                </a:ext>
              </a:extLst>
            </p:cNvPr>
            <p:cNvSpPr>
              <a:spLocks/>
            </p:cNvSpPr>
            <p:nvPr/>
          </p:nvSpPr>
          <p:spPr bwMode="auto">
            <a:xfrm>
              <a:off x="8817295" y="2651124"/>
              <a:ext cx="1394144" cy="3802211"/>
            </a:xfrm>
            <a:custGeom>
              <a:avLst/>
              <a:gdLst>
                <a:gd name="T0" fmla="*/ 0 w 704"/>
                <a:gd name="T1" fmla="*/ 0 h 1921"/>
                <a:gd name="T2" fmla="*/ 37 w 704"/>
                <a:gd name="T3" fmla="*/ 1 h 1921"/>
                <a:gd name="T4" fmla="*/ 108 w 704"/>
                <a:gd name="T5" fmla="*/ 8 h 1921"/>
                <a:gd name="T6" fmla="*/ 177 w 704"/>
                <a:gd name="T7" fmla="*/ 22 h 1921"/>
                <a:gd name="T8" fmla="*/ 243 w 704"/>
                <a:gd name="T9" fmla="*/ 43 h 1921"/>
                <a:gd name="T10" fmla="*/ 306 w 704"/>
                <a:gd name="T11" fmla="*/ 70 h 1921"/>
                <a:gd name="T12" fmla="*/ 366 w 704"/>
                <a:gd name="T13" fmla="*/ 102 h 1921"/>
                <a:gd name="T14" fmla="*/ 422 w 704"/>
                <a:gd name="T15" fmla="*/ 140 h 1921"/>
                <a:gd name="T16" fmla="*/ 474 w 704"/>
                <a:gd name="T17" fmla="*/ 183 h 1921"/>
                <a:gd name="T18" fmla="*/ 522 w 704"/>
                <a:gd name="T19" fmla="*/ 230 h 1921"/>
                <a:gd name="T20" fmla="*/ 564 w 704"/>
                <a:gd name="T21" fmla="*/ 282 h 1921"/>
                <a:gd name="T22" fmla="*/ 603 w 704"/>
                <a:gd name="T23" fmla="*/ 339 h 1921"/>
                <a:gd name="T24" fmla="*/ 636 w 704"/>
                <a:gd name="T25" fmla="*/ 399 h 1921"/>
                <a:gd name="T26" fmla="*/ 662 w 704"/>
                <a:gd name="T27" fmla="*/ 461 h 1921"/>
                <a:gd name="T28" fmla="*/ 682 w 704"/>
                <a:gd name="T29" fmla="*/ 529 h 1921"/>
                <a:gd name="T30" fmla="*/ 697 w 704"/>
                <a:gd name="T31" fmla="*/ 597 h 1921"/>
                <a:gd name="T32" fmla="*/ 704 w 704"/>
                <a:gd name="T33" fmla="*/ 667 h 1921"/>
                <a:gd name="T34" fmla="*/ 704 w 704"/>
                <a:gd name="T35" fmla="*/ 704 h 1921"/>
                <a:gd name="T36" fmla="*/ 704 w 704"/>
                <a:gd name="T37" fmla="*/ 757 h 1921"/>
                <a:gd name="T38" fmla="*/ 694 w 704"/>
                <a:gd name="T39" fmla="*/ 860 h 1921"/>
                <a:gd name="T40" fmla="*/ 675 w 704"/>
                <a:gd name="T41" fmla="*/ 964 h 1921"/>
                <a:gd name="T42" fmla="*/ 646 w 704"/>
                <a:gd name="T43" fmla="*/ 1065 h 1921"/>
                <a:gd name="T44" fmla="*/ 611 w 704"/>
                <a:gd name="T45" fmla="*/ 1164 h 1921"/>
                <a:gd name="T46" fmla="*/ 570 w 704"/>
                <a:gd name="T47" fmla="*/ 1260 h 1921"/>
                <a:gd name="T48" fmla="*/ 498 w 704"/>
                <a:gd name="T49" fmla="*/ 1396 h 1921"/>
                <a:gd name="T50" fmla="*/ 389 w 704"/>
                <a:gd name="T51" fmla="*/ 1562 h 1921"/>
                <a:gd name="T52" fmla="*/ 273 w 704"/>
                <a:gd name="T53" fmla="*/ 1703 h 1921"/>
                <a:gd name="T54" fmla="*/ 156 w 704"/>
                <a:gd name="T55" fmla="*/ 1817 h 1921"/>
                <a:gd name="T56" fmla="*/ 74 w 704"/>
                <a:gd name="T57" fmla="*/ 1879 h 1921"/>
                <a:gd name="T58" fmla="*/ 24 w 704"/>
                <a:gd name="T59" fmla="*/ 1909 h 1921"/>
                <a:gd name="T60" fmla="*/ 0 w 704"/>
                <a:gd name="T61" fmla="*/ 1921 h 1921"/>
                <a:gd name="T62" fmla="*/ 0 w 704"/>
                <a:gd name="T63" fmla="*/ 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4" h="1921">
                  <a:moveTo>
                    <a:pt x="0" y="0"/>
                  </a:moveTo>
                  <a:lnTo>
                    <a:pt x="37" y="1"/>
                  </a:lnTo>
                  <a:lnTo>
                    <a:pt x="108" y="8"/>
                  </a:lnTo>
                  <a:lnTo>
                    <a:pt x="177" y="22"/>
                  </a:lnTo>
                  <a:lnTo>
                    <a:pt x="243" y="43"/>
                  </a:lnTo>
                  <a:lnTo>
                    <a:pt x="306" y="70"/>
                  </a:lnTo>
                  <a:lnTo>
                    <a:pt x="366" y="102"/>
                  </a:lnTo>
                  <a:lnTo>
                    <a:pt x="422" y="140"/>
                  </a:lnTo>
                  <a:lnTo>
                    <a:pt x="474" y="183"/>
                  </a:lnTo>
                  <a:lnTo>
                    <a:pt x="522" y="230"/>
                  </a:lnTo>
                  <a:lnTo>
                    <a:pt x="564" y="282"/>
                  </a:lnTo>
                  <a:lnTo>
                    <a:pt x="603" y="339"/>
                  </a:lnTo>
                  <a:lnTo>
                    <a:pt x="636" y="399"/>
                  </a:lnTo>
                  <a:lnTo>
                    <a:pt x="662" y="461"/>
                  </a:lnTo>
                  <a:lnTo>
                    <a:pt x="682" y="529"/>
                  </a:lnTo>
                  <a:lnTo>
                    <a:pt x="697" y="597"/>
                  </a:lnTo>
                  <a:lnTo>
                    <a:pt x="704" y="667"/>
                  </a:lnTo>
                  <a:lnTo>
                    <a:pt x="704" y="704"/>
                  </a:lnTo>
                  <a:lnTo>
                    <a:pt x="704" y="757"/>
                  </a:lnTo>
                  <a:lnTo>
                    <a:pt x="694" y="860"/>
                  </a:lnTo>
                  <a:lnTo>
                    <a:pt x="675" y="964"/>
                  </a:lnTo>
                  <a:lnTo>
                    <a:pt x="646" y="1065"/>
                  </a:lnTo>
                  <a:lnTo>
                    <a:pt x="611" y="1164"/>
                  </a:lnTo>
                  <a:lnTo>
                    <a:pt x="570" y="1260"/>
                  </a:lnTo>
                  <a:lnTo>
                    <a:pt x="498" y="1396"/>
                  </a:lnTo>
                  <a:lnTo>
                    <a:pt x="389" y="1562"/>
                  </a:lnTo>
                  <a:lnTo>
                    <a:pt x="273" y="1703"/>
                  </a:lnTo>
                  <a:lnTo>
                    <a:pt x="156" y="1817"/>
                  </a:lnTo>
                  <a:lnTo>
                    <a:pt x="74" y="1879"/>
                  </a:lnTo>
                  <a:lnTo>
                    <a:pt x="24" y="1909"/>
                  </a:lnTo>
                  <a:lnTo>
                    <a:pt x="0" y="1921"/>
                  </a:lnTo>
                  <a:lnTo>
                    <a:pt x="0" y="0"/>
                  </a:lnTo>
                  <a:close/>
                </a:path>
              </a:pathLst>
            </a:custGeom>
            <a:solidFill>
              <a:schemeClr val="bg1">
                <a:alpha val="30000"/>
              </a:schemeClr>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48" name="Freeform 1006">
              <a:extLst>
                <a:ext uri="{FF2B5EF4-FFF2-40B4-BE49-F238E27FC236}">
                  <a16:creationId xmlns:a16="http://schemas.microsoft.com/office/drawing/2014/main" id="{EAD5C5DE-89E0-CD3C-5C13-8E5E2FFB1566}"/>
                </a:ext>
              </a:extLst>
            </p:cNvPr>
            <p:cNvSpPr>
              <a:spLocks/>
            </p:cNvSpPr>
            <p:nvPr/>
          </p:nvSpPr>
          <p:spPr bwMode="auto">
            <a:xfrm>
              <a:off x="7668708" y="2904606"/>
              <a:ext cx="2289250" cy="22892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34290" rIns="0" bIns="34290" numCol="1" anchor="ctr" anchorCtr="0" compatLnSpc="1">
              <a:prstTxWarp prst="textNoShape">
                <a:avLst/>
              </a:prstTxWarp>
            </a:bodyPr>
            <a:lstStyle/>
            <a:p>
              <a:pPr algn="ctr"/>
              <a:r>
                <a:rPr lang="en-US" sz="1100" b="1" dirty="0">
                  <a:solidFill>
                    <a:srgbClr val="2D3E50"/>
                  </a:solidFill>
                  <a:latin typeface="Open Sans" panose="020B0606030504020204" pitchFamily="34" charset="0"/>
                  <a:ea typeface="Open Sans" panose="020B0606030504020204" pitchFamily="34" charset="0"/>
                  <a:cs typeface="Open Sans" panose="020B0606030504020204" pitchFamily="34" charset="0"/>
                </a:rPr>
                <a:t>14 Point Plan</a:t>
              </a:r>
            </a:p>
          </p:txBody>
        </p:sp>
      </p:grpSp>
    </p:spTree>
    <p:extLst>
      <p:ext uri="{BB962C8B-B14F-4D97-AF65-F5344CB8AC3E}">
        <p14:creationId xmlns:p14="http://schemas.microsoft.com/office/powerpoint/2010/main" val="3561397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creen Recording 5">
            <a:hlinkClick r:id="" action="ppaction://media"/>
            <a:extLst>
              <a:ext uri="{FF2B5EF4-FFF2-40B4-BE49-F238E27FC236}">
                <a16:creationId xmlns:a16="http://schemas.microsoft.com/office/drawing/2014/main" id="{FDDC7B54-7C66-8C14-CF29-89DD53539708}"/>
              </a:ext>
            </a:extLst>
          </p:cNvPr>
          <p:cNvPicPr>
            <a:picLocks noChangeAspect="1"/>
          </p:cNvPicPr>
          <p:nvPr>
            <a:videoFile r:link="rId1"/>
            <p:extLst>
              <p:ext uri="{DAA4B4D4-6D71-4841-9C94-3DE7FCFB9230}">
                <p14:media xmlns:p14="http://schemas.microsoft.com/office/powerpoint/2010/main" r:embed="rId2">
                  <p14:trim st="708" end="1673.8"/>
                </p14:media>
              </p:ext>
            </p:extLst>
          </p:nvPr>
        </p:nvPicPr>
        <p:blipFill>
          <a:blip r:embed="rId4"/>
          <a:stretch>
            <a:fillRect/>
          </a:stretch>
        </p:blipFill>
        <p:spPr>
          <a:xfrm>
            <a:off x="1271492" y="1197665"/>
            <a:ext cx="9477096" cy="4383157"/>
          </a:xfrm>
          <a:prstGeom prst="rect">
            <a:avLst/>
          </a:prstGeom>
        </p:spPr>
      </p:pic>
    </p:spTree>
    <p:extLst>
      <p:ext uri="{BB962C8B-B14F-4D97-AF65-F5344CB8AC3E}">
        <p14:creationId xmlns:p14="http://schemas.microsoft.com/office/powerpoint/2010/main" val="2005178954"/>
      </p:ext>
    </p:extLst>
  </p:cSld>
  <p:clrMapOvr>
    <a:masterClrMapping/>
  </p:clrMapOvr>
  <mc:AlternateContent xmlns:mc="http://schemas.openxmlformats.org/markup-compatibility/2006" xmlns:p14="http://schemas.microsoft.com/office/powerpoint/2010/main">
    <mc:Choice Requires="p14">
      <p:transition spd="slow" p14:dur="2000" advTm="14239"/>
    </mc:Choice>
    <mc:Fallback xmlns="">
      <p:transition spd="slow" advTm="14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263</TotalTime>
  <Words>2960</Words>
  <Application>Microsoft Office PowerPoint</Application>
  <PresentationFormat>Widescreen</PresentationFormat>
  <Paragraphs>445</Paragraphs>
  <Slides>41</Slides>
  <Notes>10</Notes>
  <HiddenSlides>0</HiddenSlides>
  <MMClips>2</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9" baseType="lpstr">
      <vt:lpstr>Arial</vt:lpstr>
      <vt:lpstr>Calibri</vt:lpstr>
      <vt:lpstr>Calibri Light</vt:lpstr>
      <vt:lpstr>Georgia</vt:lpstr>
      <vt:lpstr>Open Sans</vt:lpstr>
      <vt:lpstr>Times New Roman</vt:lpstr>
      <vt:lpstr>Office Theme</vt:lpstr>
      <vt:lpstr>Chart</vt:lpstr>
      <vt:lpstr>   Addressing Sound Policy Making Deficits: Leveraging data and statistics in national and local development plans SDGs 27-29 -03-2023</vt:lpstr>
      <vt:lpstr>Outline</vt:lpstr>
      <vt:lpstr>Summative view of South Africa@28 </vt:lpstr>
      <vt:lpstr>PowerPoint Presentation</vt:lpstr>
      <vt:lpstr>PowerPoint Presentation</vt:lpstr>
      <vt:lpstr>Scenarios unintentional   The Future We Chose Scenarios SA 2025 by government was an interpretation of post Polokwane  and Was a representation of story lines without policies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End State is nigh and it is ugly</vt:lpstr>
      <vt:lpstr>PowerPoint Presentation</vt:lpstr>
      <vt:lpstr>PowerPoint Presentation</vt:lpstr>
      <vt:lpstr>PowerPoint Presentation</vt:lpstr>
      <vt:lpstr>PowerPoint Presentation</vt:lpstr>
      <vt:lpstr>PowerPoint Presentation</vt:lpstr>
      <vt:lpstr>PowerPoint Presentation</vt:lpstr>
      <vt:lpstr>Levers of Sound Policy Making  Being Intentional By Designing Policies and Quantifying Impacts</vt:lpstr>
      <vt:lpstr>Gwara Gwara: Immiserising growth Policy drivers  </vt:lpstr>
      <vt:lpstr>Nayi le Walk:Pro-growth Pro-poor path Policy Drivers</vt:lpstr>
      <vt:lpstr>Isibhujwa: Trickle down path Policy Drivers</vt:lpstr>
      <vt:lpstr>Economic Geography                The SA urban rank-size – 1996, 2003</vt:lpstr>
      <vt:lpstr>PowerPoint Presentation</vt:lpstr>
      <vt:lpstr>PowerPoint Presentation</vt:lpstr>
      <vt:lpstr>Pre-Conditions For A Capacitated State</vt:lpstr>
      <vt:lpstr>Pre-Conditions: Provision of Raw Data Intelligence (Level 1)</vt:lpstr>
      <vt:lpstr>PreConditions Provision of Basic Analytical Intelligence (Level 2)</vt:lpstr>
      <vt:lpstr>Deploying Econometric Tools of Foresight Built on Stats SA data</vt:lpstr>
      <vt:lpstr>Pre-Conditions Being Intentional in understanding the role of Parliament?</vt:lpstr>
      <vt:lpstr> Precondition – Being intentional in understanding what local authorities need the most?</vt:lpstr>
      <vt:lpstr>Being Intentional Translate Socially Desirable Goals through a Politically Compelling and Economicallly Feasible Agenda Legally and, Managing Consequences by Holding the Executive to Account</vt:lpstr>
      <vt:lpstr>PowerPoint Presentation</vt:lpstr>
      <vt:lpstr>EMA’s initial six certificate programmes  </vt:lpstr>
      <vt:lpstr>The first is communist conceit; the second—illiteracy, and the third—bribery. The First Enemy—Communist Conceit A member of the Communist Party, who has not yet been combed out, and who imagines he can solve all his problems by issuing communist decrees, is guilty of communist conceit. Because he is still a member of the ruling party and is employed in some government office, he imagines this entitles him to talk about the results of political education.  The Second Enemy—Illiteracy So long as there is such a thing as illiteracy in our country it is too much to talk about political education. This is not a political problem; it is a condition without which it is useless talking about politics. An illiterate person stands outside politics, he must first learn his ABC. Without that there can be no politics; without that there are rumours, gossip, fairy-tales and prejudices, but not politics. The Third Enemy—Bribery Here we have not even an approach to politics; here it is impossible to pursue politics, because all measures are left hanging in the air and produce absolutely no results. A law applied in conditions which permit of widespread bribery can only make things worse. Under such conditions no politics whatever can be pursued; the fundamental condition for engaging in politics is lacking. To be able to outline our political tasks to the people, to be able to say to the masses what things we must strive for (and this is what we should be doing!), we must understand that a higher cultural level of the masses is what is required.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Faizel Mohammed</dc:creator>
  <cp:lastModifiedBy>Pali Lehohla</cp:lastModifiedBy>
  <cp:revision>2</cp:revision>
  <dcterms:created xsi:type="dcterms:W3CDTF">2023-03-27T09:27:55Z</dcterms:created>
  <dcterms:modified xsi:type="dcterms:W3CDTF">2023-03-28T09:35:21Z</dcterms:modified>
</cp:coreProperties>
</file>