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8.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9.xml" ContentType="application/vnd.openxmlformats-officedocument.themeOverride+xml"/>
  <Override PartName="/ppt/theme/themeOverride10.xml" ContentType="application/vnd.openxmlformats-officedocument.themeOverr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0" r:id="rId4"/>
  </p:sldMasterIdLst>
  <p:notesMasterIdLst>
    <p:notesMasterId r:id="rId57"/>
  </p:notesMasterIdLst>
  <p:sldIdLst>
    <p:sldId id="803" r:id="rId5"/>
    <p:sldId id="299" r:id="rId6"/>
    <p:sldId id="275" r:id="rId7"/>
    <p:sldId id="277" r:id="rId8"/>
    <p:sldId id="260" r:id="rId9"/>
    <p:sldId id="815" r:id="rId10"/>
    <p:sldId id="267" r:id="rId11"/>
    <p:sldId id="778" r:id="rId12"/>
    <p:sldId id="783" r:id="rId13"/>
    <p:sldId id="703" r:id="rId14"/>
    <p:sldId id="271" r:id="rId15"/>
    <p:sldId id="344" r:id="rId16"/>
    <p:sldId id="816" r:id="rId17"/>
    <p:sldId id="804" r:id="rId18"/>
    <p:sldId id="811" r:id="rId19"/>
    <p:sldId id="810" r:id="rId20"/>
    <p:sldId id="767" r:id="rId21"/>
    <p:sldId id="340" r:id="rId22"/>
    <p:sldId id="763" r:id="rId23"/>
    <p:sldId id="338" r:id="rId24"/>
    <p:sldId id="274" r:id="rId25"/>
    <p:sldId id="813" r:id="rId26"/>
    <p:sldId id="807" r:id="rId27"/>
    <p:sldId id="814" r:id="rId28"/>
    <p:sldId id="265" r:id="rId29"/>
    <p:sldId id="759" r:id="rId30"/>
    <p:sldId id="308" r:id="rId31"/>
    <p:sldId id="805" r:id="rId32"/>
    <p:sldId id="806" r:id="rId33"/>
    <p:sldId id="330" r:id="rId34"/>
    <p:sldId id="295" r:id="rId35"/>
    <p:sldId id="280" r:id="rId36"/>
    <p:sldId id="331" r:id="rId37"/>
    <p:sldId id="292" r:id="rId38"/>
    <p:sldId id="801" r:id="rId39"/>
    <p:sldId id="298" r:id="rId40"/>
    <p:sldId id="799" r:id="rId41"/>
    <p:sldId id="817" r:id="rId42"/>
    <p:sldId id="345" r:id="rId43"/>
    <p:sldId id="791" r:id="rId44"/>
    <p:sldId id="483" r:id="rId45"/>
    <p:sldId id="484" r:id="rId46"/>
    <p:sldId id="468" r:id="rId47"/>
    <p:sldId id="382" r:id="rId48"/>
    <p:sldId id="471" r:id="rId49"/>
    <p:sldId id="772" r:id="rId50"/>
    <p:sldId id="784" r:id="rId51"/>
    <p:sldId id="790" r:id="rId52"/>
    <p:sldId id="787" r:id="rId53"/>
    <p:sldId id="788" r:id="rId54"/>
    <p:sldId id="789" r:id="rId55"/>
    <p:sldId id="35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36CC6-2D63-4038-99C7-D4E951C14806}" v="665" dt="2023-02-10T07:29:30.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1" d="100"/>
          <a:sy n="111" d="100"/>
        </p:scale>
        <p:origin x="6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aprm-my.sharepoint.com/personal/sara_hamouda_aprm-au_org/Documents/Documents/SDGs&amp;VNRs%20work_APRM2020/VNRs%20workshops_2019_2021/Nigeria%20_2022VNRs%20&amp;%20domestication%20Agenda%202063/vnrs%202020-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'Divergent Chart Ordered'!$B$1</c:f>
              <c:strCache>
                <c:ptCount val="1"/>
                <c:pt idx="0">
                  <c:v>major threat</c:v>
                </c:pt>
              </c:strCache>
            </c:strRef>
          </c:tx>
          <c:spPr>
            <a:solidFill>
              <a:schemeClr val="accent1"/>
            </a:solidFill>
            <a:ln>
              <a:noFill/>
            </a:ln>
            <a:effectLst/>
          </c:spPr>
          <c:invertIfNegative val="0"/>
          <c:cat>
            <c:strRef>
              <c:f>'Divergent Chart Ordered'!$A$2:$A$57</c:f>
              <c:strCache>
                <c:ptCount val="56"/>
                <c:pt idx="0">
                  <c:v>16.17 Investment in e-government</c:v>
                </c:pt>
                <c:pt idx="1">
                  <c:v>16.24 Promotion of coherent policy making</c:v>
                </c:pt>
                <c:pt idx="2">
                  <c:v>16.32 Strengthening national statistical systems</c:v>
                </c:pt>
                <c:pt idx="3">
                  <c:v>16.41 Multi stakeholder forums</c:v>
                </c:pt>
                <c:pt idx="4">
                  <c:v>16.21 Multilevel governance</c:v>
                </c:pt>
                <c:pt idx="5">
                  <c:v>16.48 Raising awareness of the Sustainable Development Goals</c:v>
                </c:pt>
                <c:pt idx="6">
                  <c:v>16.50 Open government data</c:v>
                </c:pt>
                <c:pt idx="7">
                  <c:v>16.37 Promotion of social equity</c:v>
                </c:pt>
                <c:pt idx="8">
                  <c:v>16.6 Codes of conduct for public officials</c:v>
                </c:pt>
                <c:pt idx="9">
                  <c:v>16.10 Performance management</c:v>
                </c:pt>
                <c:pt idx="10">
                  <c:v>16.62 Respect for legality</c:v>
                </c:pt>
                <c:pt idx="11">
                  <c:v>16.43 Enhancement of local capacity for prevention, adaptation and mitigation of external shocks</c:v>
                </c:pt>
                <c:pt idx="12">
                  <c:v>16.38 Strengthening municipal finance and local finance systems</c:v>
                </c:pt>
                <c:pt idx="13">
                  <c:v>16.57 Systematic follow up and review</c:v>
                </c:pt>
                <c:pt idx="14">
                  <c:v>16.5 Promotion of anti-corruption policies, practices and bodies</c:v>
                </c:pt>
                <c:pt idx="15">
                  <c:v>16.33 Promotion of equitable fiscal and monetary policy</c:v>
                </c:pt>
                <c:pt idx="16">
                  <c:v>16.35 Proactive disclosure of information</c:v>
                </c:pt>
                <c:pt idx="17">
                  <c:v>16.2 Long term territorial planning and spatial development</c:v>
                </c:pt>
                <c:pt idx="18">
                  <c:v>16.3 Promotion of a professional public sector workforce</c:v>
                </c:pt>
                <c:pt idx="19">
                  <c:v>16.8 Provision of adequate remuneration and equitable pay scales for public     servants</c:v>
                </c:pt>
                <c:pt idx="20">
                  <c:v>16.11 Financial management and control</c:v>
                </c:pt>
                <c:pt idx="21">
                  <c:v>16.16 Gender responsive budgeting</c:v>
                </c:pt>
                <c:pt idx="22">
                  <c:v>16.23 Regulatory impact analysis</c:v>
                </c:pt>
                <c:pt idx="23">
                  <c:v>16.61 Data dis-aggregation</c:v>
                </c:pt>
                <c:pt idx="24">
                  <c:v>16.28 Strengthening urban governance</c:v>
                </c:pt>
                <c:pt idx="25">
                  <c:v>16.39 Science policy interface</c:v>
                </c:pt>
                <c:pt idx="26">
                  <c:v>16.42 Community driven development</c:v>
                </c:pt>
                <c:pt idx="27">
                  <c:v>16.47 Budget _10_</c:v>
                </c:pt>
                <c:pt idx="28">
                  <c:v>16.58 Risk management frameworks</c:v>
                </c:pt>
                <c:pt idx="29">
                  <c:v>16.7 Leadership development and training of civil servants</c:v>
                </c:pt>
                <c:pt idx="30">
                  <c:v>16.12 Multilingual service delivery</c:v>
                </c:pt>
                <c:pt idx="31">
                  <c:v>16.31 Regulatory process of public consultation</c:v>
                </c:pt>
                <c:pt idx="32">
                  <c:v>16.36 Centre of government coordination under the Head of State or Government</c:v>
                </c:pt>
                <c:pt idx="33">
                  <c:v>16.20 Strategic planning and foresight</c:v>
                </c:pt>
                <c:pt idx="34">
                  <c:v>16.27 6, coordination, integration and dialogue across levels of government and functional areas</c:v>
                </c:pt>
                <c:pt idx="35">
                  <c:v>16.30 Sustainable development impact assessment</c:v>
                </c:pt>
                <c:pt idx="36">
                  <c:v>16.44 Universal birth registration</c:v>
                </c:pt>
                <c:pt idx="37">
                  <c:v>16.49 Monitoring and evaluation systems</c:v>
                </c:pt>
                <c:pt idx="38">
                  <c:v>16.51 Elimination of bribery and trading in influence</c:v>
                </c:pt>
                <c:pt idx="39">
                  <c:v>16.13 Results based management</c:v>
                </c:pt>
                <c:pt idx="40">
                  <c:v>16.59 Ecosystem management</c:v>
                </c:pt>
                <c:pt idx="41">
                  <c:v>16.60 Participatory budgeting</c:v>
                </c:pt>
                <c:pt idx="42">
                  <c:v>16.15 Efficient and fair revenue administration</c:v>
                </c:pt>
                <c:pt idx="43">
                  <c:v>16.4 Strategic human resources management</c:v>
                </c:pt>
                <c:pt idx="44">
                  <c:v>16.45 Long term public debt management</c:v>
                </c:pt>
                <c:pt idx="45">
                  <c:v>16.40 Arrangements for review of administrative decisions by courts or other bodies</c:v>
                </c:pt>
                <c:pt idx="46">
                  <c:v>16.19 Cultural audit of institutions</c:v>
                </c:pt>
                <c:pt idx="47">
                  <c:v>16.22 Whistle blower protection</c:v>
                </c:pt>
                <c:pt idx="48">
                  <c:v>16.34 Promotion of the independence of regulatory agencies</c:v>
                </c:pt>
                <c:pt idx="49">
                  <c:v>16.46 Registries of beneficial ownership</c:v>
                </c:pt>
                <c:pt idx="50">
                  <c:v>16.26 Fiscal federalism</c:v>
                </c:pt>
                <c:pt idx="51">
                  <c:v>16.25 Free and fair elections</c:v>
                </c:pt>
                <c:pt idx="52">
                  <c:v>16.9 Competitive public procurement</c:v>
                </c:pt>
                <c:pt idx="53">
                  <c:v>16.14 Accessibility standards</c:v>
                </c:pt>
                <c:pt idx="54">
                  <c:v>16.18 Conflict of interest policies</c:v>
                </c:pt>
                <c:pt idx="55">
                  <c:v>16.29 Lobby registries</c:v>
                </c:pt>
              </c:strCache>
            </c:strRef>
          </c:cat>
          <c:val>
            <c:numRef>
              <c:f>'Divergent Chart Ordered'!$B$2:$B$57</c:f>
              <c:numCache>
                <c:formatCode>General</c:formatCode>
                <c:ptCount val="56"/>
                <c:pt idx="0">
                  <c:v>-7.1</c:v>
                </c:pt>
                <c:pt idx="1">
                  <c:v>-7.1</c:v>
                </c:pt>
                <c:pt idx="2">
                  <c:v>-14.3</c:v>
                </c:pt>
                <c:pt idx="3">
                  <c:v>-15.4</c:v>
                </c:pt>
                <c:pt idx="4">
                  <c:v>-7.7</c:v>
                </c:pt>
                <c:pt idx="5">
                  <c:v>-7.7</c:v>
                </c:pt>
                <c:pt idx="6">
                  <c:v>-15.4</c:v>
                </c:pt>
                <c:pt idx="7">
                  <c:v>0</c:v>
                </c:pt>
                <c:pt idx="8">
                  <c:v>-14.3</c:v>
                </c:pt>
                <c:pt idx="9">
                  <c:v>-21.4</c:v>
                </c:pt>
                <c:pt idx="10">
                  <c:v>-11.1</c:v>
                </c:pt>
                <c:pt idx="11">
                  <c:v>0</c:v>
                </c:pt>
                <c:pt idx="12">
                  <c:v>0</c:v>
                </c:pt>
                <c:pt idx="13">
                  <c:v>-12.5</c:v>
                </c:pt>
                <c:pt idx="14">
                  <c:v>0</c:v>
                </c:pt>
                <c:pt idx="15">
                  <c:v>-14.3</c:v>
                </c:pt>
                <c:pt idx="16">
                  <c:v>-14.3</c:v>
                </c:pt>
                <c:pt idx="17">
                  <c:v>-7.1</c:v>
                </c:pt>
                <c:pt idx="18">
                  <c:v>-14.3</c:v>
                </c:pt>
                <c:pt idx="19">
                  <c:v>-14.3</c:v>
                </c:pt>
                <c:pt idx="20">
                  <c:v>-14.3</c:v>
                </c:pt>
                <c:pt idx="21">
                  <c:v>-14.3</c:v>
                </c:pt>
                <c:pt idx="22">
                  <c:v>-7.1</c:v>
                </c:pt>
                <c:pt idx="23">
                  <c:v>-20</c:v>
                </c:pt>
                <c:pt idx="24">
                  <c:v>-15.4</c:v>
                </c:pt>
                <c:pt idx="25">
                  <c:v>-23.1</c:v>
                </c:pt>
                <c:pt idx="26">
                  <c:v>-15.4</c:v>
                </c:pt>
                <c:pt idx="27">
                  <c:v>-7.7</c:v>
                </c:pt>
                <c:pt idx="28">
                  <c:v>-11.1</c:v>
                </c:pt>
                <c:pt idx="29">
                  <c:v>-21.4</c:v>
                </c:pt>
                <c:pt idx="30">
                  <c:v>-28.6</c:v>
                </c:pt>
                <c:pt idx="31">
                  <c:v>-14.3</c:v>
                </c:pt>
                <c:pt idx="32">
                  <c:v>-14.3</c:v>
                </c:pt>
                <c:pt idx="33">
                  <c:v>-14.3</c:v>
                </c:pt>
                <c:pt idx="34">
                  <c:v>-14.3</c:v>
                </c:pt>
                <c:pt idx="35">
                  <c:v>-14.3</c:v>
                </c:pt>
                <c:pt idx="36">
                  <c:v>-15.4</c:v>
                </c:pt>
                <c:pt idx="37">
                  <c:v>-15.4</c:v>
                </c:pt>
                <c:pt idx="38">
                  <c:v>-15.4</c:v>
                </c:pt>
                <c:pt idx="39">
                  <c:v>-15.4</c:v>
                </c:pt>
                <c:pt idx="40">
                  <c:v>-20</c:v>
                </c:pt>
                <c:pt idx="41">
                  <c:v>-20</c:v>
                </c:pt>
                <c:pt idx="42">
                  <c:v>-14.3</c:v>
                </c:pt>
                <c:pt idx="43">
                  <c:v>-21.4</c:v>
                </c:pt>
                <c:pt idx="44">
                  <c:v>0</c:v>
                </c:pt>
                <c:pt idx="45">
                  <c:v>-23.1</c:v>
                </c:pt>
                <c:pt idx="46">
                  <c:v>-35.700000000000003</c:v>
                </c:pt>
                <c:pt idx="47">
                  <c:v>-35.700000000000003</c:v>
                </c:pt>
                <c:pt idx="48">
                  <c:v>-28.6</c:v>
                </c:pt>
                <c:pt idx="49">
                  <c:v>-21.4</c:v>
                </c:pt>
                <c:pt idx="50">
                  <c:v>-23.1</c:v>
                </c:pt>
                <c:pt idx="51">
                  <c:v>-21.4</c:v>
                </c:pt>
                <c:pt idx="52">
                  <c:v>-14.3</c:v>
                </c:pt>
                <c:pt idx="53">
                  <c:v>-42.9</c:v>
                </c:pt>
                <c:pt idx="54">
                  <c:v>-35.700000000000003</c:v>
                </c:pt>
                <c:pt idx="55">
                  <c:v>-50</c:v>
                </c:pt>
              </c:numCache>
            </c:numRef>
          </c:val>
          <c:extLst>
            <c:ext xmlns:c16="http://schemas.microsoft.com/office/drawing/2014/chart" uri="{C3380CC4-5D6E-409C-BE32-E72D297353CC}">
              <c16:uniqueId val="{00000000-C05A-408D-AEA3-0589CAFDBFDE}"/>
            </c:ext>
          </c:extLst>
        </c:ser>
        <c:ser>
          <c:idx val="1"/>
          <c:order val="1"/>
          <c:tx>
            <c:strRef>
              <c:f>'Divergent Chart Ordered'!$C$1</c:f>
              <c:strCache>
                <c:ptCount val="1"/>
                <c:pt idx="0">
                  <c:v>minor threat</c:v>
                </c:pt>
              </c:strCache>
            </c:strRef>
          </c:tx>
          <c:spPr>
            <a:solidFill>
              <a:schemeClr val="accent2"/>
            </a:solidFill>
            <a:ln>
              <a:noFill/>
            </a:ln>
            <a:effectLst/>
          </c:spPr>
          <c:invertIfNegative val="0"/>
          <c:cat>
            <c:strRef>
              <c:f>'Divergent Chart Ordered'!$A$2:$A$57</c:f>
              <c:strCache>
                <c:ptCount val="56"/>
                <c:pt idx="0">
                  <c:v>16.17 Investment in e-government</c:v>
                </c:pt>
                <c:pt idx="1">
                  <c:v>16.24 Promotion of coherent policy making</c:v>
                </c:pt>
                <c:pt idx="2">
                  <c:v>16.32 Strengthening national statistical systems</c:v>
                </c:pt>
                <c:pt idx="3">
                  <c:v>16.41 Multi stakeholder forums</c:v>
                </c:pt>
                <c:pt idx="4">
                  <c:v>16.21 Multilevel governance</c:v>
                </c:pt>
                <c:pt idx="5">
                  <c:v>16.48 Raising awareness of the Sustainable Development Goals</c:v>
                </c:pt>
                <c:pt idx="6">
                  <c:v>16.50 Open government data</c:v>
                </c:pt>
                <c:pt idx="7">
                  <c:v>16.37 Promotion of social equity</c:v>
                </c:pt>
                <c:pt idx="8">
                  <c:v>16.6 Codes of conduct for public officials</c:v>
                </c:pt>
                <c:pt idx="9">
                  <c:v>16.10 Performance management</c:v>
                </c:pt>
                <c:pt idx="10">
                  <c:v>16.62 Respect for legality</c:v>
                </c:pt>
                <c:pt idx="11">
                  <c:v>16.43 Enhancement of local capacity for prevention, adaptation and mitigation of external shocks</c:v>
                </c:pt>
                <c:pt idx="12">
                  <c:v>16.38 Strengthening municipal finance and local finance systems</c:v>
                </c:pt>
                <c:pt idx="13">
                  <c:v>16.57 Systematic follow up and review</c:v>
                </c:pt>
                <c:pt idx="14">
                  <c:v>16.5 Promotion of anti-corruption policies, practices and bodies</c:v>
                </c:pt>
                <c:pt idx="15">
                  <c:v>16.33 Promotion of equitable fiscal and monetary policy</c:v>
                </c:pt>
                <c:pt idx="16">
                  <c:v>16.35 Proactive disclosure of information</c:v>
                </c:pt>
                <c:pt idx="17">
                  <c:v>16.2 Long term territorial planning and spatial development</c:v>
                </c:pt>
                <c:pt idx="18">
                  <c:v>16.3 Promotion of a professional public sector workforce</c:v>
                </c:pt>
                <c:pt idx="19">
                  <c:v>16.8 Provision of adequate remuneration and equitable pay scales for public     servants</c:v>
                </c:pt>
                <c:pt idx="20">
                  <c:v>16.11 Financial management and control</c:v>
                </c:pt>
                <c:pt idx="21">
                  <c:v>16.16 Gender responsive budgeting</c:v>
                </c:pt>
                <c:pt idx="22">
                  <c:v>16.23 Regulatory impact analysis</c:v>
                </c:pt>
                <c:pt idx="23">
                  <c:v>16.61 Data dis-aggregation</c:v>
                </c:pt>
                <c:pt idx="24">
                  <c:v>16.28 Strengthening urban governance</c:v>
                </c:pt>
                <c:pt idx="25">
                  <c:v>16.39 Science policy interface</c:v>
                </c:pt>
                <c:pt idx="26">
                  <c:v>16.42 Community driven development</c:v>
                </c:pt>
                <c:pt idx="27">
                  <c:v>16.47 Budget _10_</c:v>
                </c:pt>
                <c:pt idx="28">
                  <c:v>16.58 Risk management frameworks</c:v>
                </c:pt>
                <c:pt idx="29">
                  <c:v>16.7 Leadership development and training of civil servants</c:v>
                </c:pt>
                <c:pt idx="30">
                  <c:v>16.12 Multilingual service delivery</c:v>
                </c:pt>
                <c:pt idx="31">
                  <c:v>16.31 Regulatory process of public consultation</c:v>
                </c:pt>
                <c:pt idx="32">
                  <c:v>16.36 Centre of government coordination under the Head of State or Government</c:v>
                </c:pt>
                <c:pt idx="33">
                  <c:v>16.20 Strategic planning and foresight</c:v>
                </c:pt>
                <c:pt idx="34">
                  <c:v>16.27 6, coordination, integration and dialogue across levels of government and functional areas</c:v>
                </c:pt>
                <c:pt idx="35">
                  <c:v>16.30 Sustainable development impact assessment</c:v>
                </c:pt>
                <c:pt idx="36">
                  <c:v>16.44 Universal birth registration</c:v>
                </c:pt>
                <c:pt idx="37">
                  <c:v>16.49 Monitoring and evaluation systems</c:v>
                </c:pt>
                <c:pt idx="38">
                  <c:v>16.51 Elimination of bribery and trading in influence</c:v>
                </c:pt>
                <c:pt idx="39">
                  <c:v>16.13 Results based management</c:v>
                </c:pt>
                <c:pt idx="40">
                  <c:v>16.59 Ecosystem management</c:v>
                </c:pt>
                <c:pt idx="41">
                  <c:v>16.60 Participatory budgeting</c:v>
                </c:pt>
                <c:pt idx="42">
                  <c:v>16.15 Efficient and fair revenue administration</c:v>
                </c:pt>
                <c:pt idx="43">
                  <c:v>16.4 Strategic human resources management</c:v>
                </c:pt>
                <c:pt idx="44">
                  <c:v>16.45 Long term public debt management</c:v>
                </c:pt>
                <c:pt idx="45">
                  <c:v>16.40 Arrangements for review of administrative decisions by courts or other bodies</c:v>
                </c:pt>
                <c:pt idx="46">
                  <c:v>16.19 Cultural audit of institutions</c:v>
                </c:pt>
                <c:pt idx="47">
                  <c:v>16.22 Whistle blower protection</c:v>
                </c:pt>
                <c:pt idx="48">
                  <c:v>16.34 Promotion of the independence of regulatory agencies</c:v>
                </c:pt>
                <c:pt idx="49">
                  <c:v>16.46 Registries of beneficial ownership</c:v>
                </c:pt>
                <c:pt idx="50">
                  <c:v>16.26 Fiscal federalism</c:v>
                </c:pt>
                <c:pt idx="51">
                  <c:v>16.25 Free and fair elections</c:v>
                </c:pt>
                <c:pt idx="52">
                  <c:v>16.9 Competitive public procurement</c:v>
                </c:pt>
                <c:pt idx="53">
                  <c:v>16.14 Accessibility standards</c:v>
                </c:pt>
                <c:pt idx="54">
                  <c:v>16.18 Conflict of interest policies</c:v>
                </c:pt>
                <c:pt idx="55">
                  <c:v>16.29 Lobby registries</c:v>
                </c:pt>
              </c:strCache>
            </c:strRef>
          </c:cat>
          <c:val>
            <c:numRef>
              <c:f>'Divergent Chart Ordered'!$C$2:$C$57</c:f>
              <c:numCache>
                <c:formatCode>General</c:formatCode>
                <c:ptCount val="56"/>
                <c:pt idx="0">
                  <c:v>0</c:v>
                </c:pt>
                <c:pt idx="1">
                  <c:v>-7.1</c:v>
                </c:pt>
                <c:pt idx="2">
                  <c:v>0</c:v>
                </c:pt>
                <c:pt idx="3">
                  <c:v>0</c:v>
                </c:pt>
                <c:pt idx="4">
                  <c:v>-7.7</c:v>
                </c:pt>
                <c:pt idx="5">
                  <c:v>-7.7</c:v>
                </c:pt>
                <c:pt idx="6">
                  <c:v>0</c:v>
                </c:pt>
                <c:pt idx="7">
                  <c:v>-16.7</c:v>
                </c:pt>
                <c:pt idx="8">
                  <c:v>-7.1</c:v>
                </c:pt>
                <c:pt idx="9">
                  <c:v>0</c:v>
                </c:pt>
                <c:pt idx="10">
                  <c:v>-11.1</c:v>
                </c:pt>
                <c:pt idx="11">
                  <c:v>-23.1</c:v>
                </c:pt>
                <c:pt idx="12">
                  <c:v>-25</c:v>
                </c:pt>
                <c:pt idx="13">
                  <c:v>-12.5</c:v>
                </c:pt>
                <c:pt idx="14">
                  <c:v>-28.6</c:v>
                </c:pt>
                <c:pt idx="15">
                  <c:v>-14.3</c:v>
                </c:pt>
                <c:pt idx="16">
                  <c:v>-14.3</c:v>
                </c:pt>
                <c:pt idx="17">
                  <c:v>-21.4</c:v>
                </c:pt>
                <c:pt idx="18">
                  <c:v>-14.3</c:v>
                </c:pt>
                <c:pt idx="19">
                  <c:v>-14.3</c:v>
                </c:pt>
                <c:pt idx="20">
                  <c:v>-14.3</c:v>
                </c:pt>
                <c:pt idx="21">
                  <c:v>-14.3</c:v>
                </c:pt>
                <c:pt idx="22">
                  <c:v>-21.4</c:v>
                </c:pt>
                <c:pt idx="23">
                  <c:v>-10</c:v>
                </c:pt>
                <c:pt idx="24">
                  <c:v>-15.4</c:v>
                </c:pt>
                <c:pt idx="25">
                  <c:v>-7.7</c:v>
                </c:pt>
                <c:pt idx="26">
                  <c:v>-15.4</c:v>
                </c:pt>
                <c:pt idx="27">
                  <c:v>-23.1</c:v>
                </c:pt>
                <c:pt idx="28">
                  <c:v>-22.2</c:v>
                </c:pt>
                <c:pt idx="29">
                  <c:v>-14.3</c:v>
                </c:pt>
                <c:pt idx="30">
                  <c:v>-7.1</c:v>
                </c:pt>
                <c:pt idx="31">
                  <c:v>-21.4</c:v>
                </c:pt>
                <c:pt idx="32">
                  <c:v>-21.4</c:v>
                </c:pt>
                <c:pt idx="33">
                  <c:v>-21.4</c:v>
                </c:pt>
                <c:pt idx="34">
                  <c:v>-21.4</c:v>
                </c:pt>
                <c:pt idx="35">
                  <c:v>-21.4</c:v>
                </c:pt>
                <c:pt idx="36">
                  <c:v>-23.1</c:v>
                </c:pt>
                <c:pt idx="37">
                  <c:v>-23.1</c:v>
                </c:pt>
                <c:pt idx="38">
                  <c:v>-23.1</c:v>
                </c:pt>
                <c:pt idx="39">
                  <c:v>-23.1</c:v>
                </c:pt>
                <c:pt idx="40">
                  <c:v>-20</c:v>
                </c:pt>
                <c:pt idx="41">
                  <c:v>-20</c:v>
                </c:pt>
                <c:pt idx="42">
                  <c:v>-28.6</c:v>
                </c:pt>
                <c:pt idx="43">
                  <c:v>-21.4</c:v>
                </c:pt>
                <c:pt idx="44">
                  <c:v>-42.9</c:v>
                </c:pt>
                <c:pt idx="45">
                  <c:v>-23.1</c:v>
                </c:pt>
                <c:pt idx="46">
                  <c:v>-14.3</c:v>
                </c:pt>
                <c:pt idx="47">
                  <c:v>-14.3</c:v>
                </c:pt>
                <c:pt idx="48">
                  <c:v>-21.4</c:v>
                </c:pt>
                <c:pt idx="49">
                  <c:v>-28.6</c:v>
                </c:pt>
                <c:pt idx="50">
                  <c:v>-30.8</c:v>
                </c:pt>
                <c:pt idx="51">
                  <c:v>-35.700000000000003</c:v>
                </c:pt>
                <c:pt idx="52">
                  <c:v>-42.9</c:v>
                </c:pt>
                <c:pt idx="53">
                  <c:v>-14.3</c:v>
                </c:pt>
                <c:pt idx="54">
                  <c:v>-21.4</c:v>
                </c:pt>
                <c:pt idx="55">
                  <c:v>-8.3000000000000007</c:v>
                </c:pt>
              </c:numCache>
            </c:numRef>
          </c:val>
          <c:extLst>
            <c:ext xmlns:c16="http://schemas.microsoft.com/office/drawing/2014/chart" uri="{C3380CC4-5D6E-409C-BE32-E72D297353CC}">
              <c16:uniqueId val="{00000001-C05A-408D-AEA3-0589CAFDBFDE}"/>
            </c:ext>
          </c:extLst>
        </c:ser>
        <c:ser>
          <c:idx val="2"/>
          <c:order val="2"/>
          <c:tx>
            <c:strRef>
              <c:f>'Divergent Chart Ordered'!$D$1</c:f>
              <c:strCache>
                <c:ptCount val="1"/>
                <c:pt idx="0">
                  <c:v>minor opportunity</c:v>
                </c:pt>
              </c:strCache>
            </c:strRef>
          </c:tx>
          <c:spPr>
            <a:solidFill>
              <a:schemeClr val="accent3"/>
            </a:solidFill>
            <a:ln>
              <a:noFill/>
            </a:ln>
            <a:effectLst/>
          </c:spPr>
          <c:invertIfNegative val="0"/>
          <c:cat>
            <c:strRef>
              <c:f>'Divergent Chart Ordered'!$A$2:$A$57</c:f>
              <c:strCache>
                <c:ptCount val="56"/>
                <c:pt idx="0">
                  <c:v>16.17 Investment in e-government</c:v>
                </c:pt>
                <c:pt idx="1">
                  <c:v>16.24 Promotion of coherent policy making</c:v>
                </c:pt>
                <c:pt idx="2">
                  <c:v>16.32 Strengthening national statistical systems</c:v>
                </c:pt>
                <c:pt idx="3">
                  <c:v>16.41 Multi stakeholder forums</c:v>
                </c:pt>
                <c:pt idx="4">
                  <c:v>16.21 Multilevel governance</c:v>
                </c:pt>
                <c:pt idx="5">
                  <c:v>16.48 Raising awareness of the Sustainable Development Goals</c:v>
                </c:pt>
                <c:pt idx="6">
                  <c:v>16.50 Open government data</c:v>
                </c:pt>
                <c:pt idx="7">
                  <c:v>16.37 Promotion of social equity</c:v>
                </c:pt>
                <c:pt idx="8">
                  <c:v>16.6 Codes of conduct for public officials</c:v>
                </c:pt>
                <c:pt idx="9">
                  <c:v>16.10 Performance management</c:v>
                </c:pt>
                <c:pt idx="10">
                  <c:v>16.62 Respect for legality</c:v>
                </c:pt>
                <c:pt idx="11">
                  <c:v>16.43 Enhancement of local capacity for prevention, adaptation and mitigation of external shocks</c:v>
                </c:pt>
                <c:pt idx="12">
                  <c:v>16.38 Strengthening municipal finance and local finance systems</c:v>
                </c:pt>
                <c:pt idx="13">
                  <c:v>16.57 Systematic follow up and review</c:v>
                </c:pt>
                <c:pt idx="14">
                  <c:v>16.5 Promotion of anti-corruption policies, practices and bodies</c:v>
                </c:pt>
                <c:pt idx="15">
                  <c:v>16.33 Promotion of equitable fiscal and monetary policy</c:v>
                </c:pt>
                <c:pt idx="16">
                  <c:v>16.35 Proactive disclosure of information</c:v>
                </c:pt>
                <c:pt idx="17">
                  <c:v>16.2 Long term territorial planning and spatial development</c:v>
                </c:pt>
                <c:pt idx="18">
                  <c:v>16.3 Promotion of a professional public sector workforce</c:v>
                </c:pt>
                <c:pt idx="19">
                  <c:v>16.8 Provision of adequate remuneration and equitable pay scales for public     servants</c:v>
                </c:pt>
                <c:pt idx="20">
                  <c:v>16.11 Financial management and control</c:v>
                </c:pt>
                <c:pt idx="21">
                  <c:v>16.16 Gender responsive budgeting</c:v>
                </c:pt>
                <c:pt idx="22">
                  <c:v>16.23 Regulatory impact analysis</c:v>
                </c:pt>
                <c:pt idx="23">
                  <c:v>16.61 Data dis-aggregation</c:v>
                </c:pt>
                <c:pt idx="24">
                  <c:v>16.28 Strengthening urban governance</c:v>
                </c:pt>
                <c:pt idx="25">
                  <c:v>16.39 Science policy interface</c:v>
                </c:pt>
                <c:pt idx="26">
                  <c:v>16.42 Community driven development</c:v>
                </c:pt>
                <c:pt idx="27">
                  <c:v>16.47 Budget _10_</c:v>
                </c:pt>
                <c:pt idx="28">
                  <c:v>16.58 Risk management frameworks</c:v>
                </c:pt>
                <c:pt idx="29">
                  <c:v>16.7 Leadership development and training of civil servants</c:v>
                </c:pt>
                <c:pt idx="30">
                  <c:v>16.12 Multilingual service delivery</c:v>
                </c:pt>
                <c:pt idx="31">
                  <c:v>16.31 Regulatory process of public consultation</c:v>
                </c:pt>
                <c:pt idx="32">
                  <c:v>16.36 Centre of government coordination under the Head of State or Government</c:v>
                </c:pt>
                <c:pt idx="33">
                  <c:v>16.20 Strategic planning and foresight</c:v>
                </c:pt>
                <c:pt idx="34">
                  <c:v>16.27 6, coordination, integration and dialogue across levels of government and functional areas</c:v>
                </c:pt>
                <c:pt idx="35">
                  <c:v>16.30 Sustainable development impact assessment</c:v>
                </c:pt>
                <c:pt idx="36">
                  <c:v>16.44 Universal birth registration</c:v>
                </c:pt>
                <c:pt idx="37">
                  <c:v>16.49 Monitoring and evaluation systems</c:v>
                </c:pt>
                <c:pt idx="38">
                  <c:v>16.51 Elimination of bribery and trading in influence</c:v>
                </c:pt>
                <c:pt idx="39">
                  <c:v>16.13 Results based management</c:v>
                </c:pt>
                <c:pt idx="40">
                  <c:v>16.59 Ecosystem management</c:v>
                </c:pt>
                <c:pt idx="41">
                  <c:v>16.60 Participatory budgeting</c:v>
                </c:pt>
                <c:pt idx="42">
                  <c:v>16.15 Efficient and fair revenue administration</c:v>
                </c:pt>
                <c:pt idx="43">
                  <c:v>16.4 Strategic human resources management</c:v>
                </c:pt>
                <c:pt idx="44">
                  <c:v>16.45 Long term public debt management</c:v>
                </c:pt>
                <c:pt idx="45">
                  <c:v>16.40 Arrangements for review of administrative decisions by courts or other bodies</c:v>
                </c:pt>
                <c:pt idx="46">
                  <c:v>16.19 Cultural audit of institutions</c:v>
                </c:pt>
                <c:pt idx="47">
                  <c:v>16.22 Whistle blower protection</c:v>
                </c:pt>
                <c:pt idx="48">
                  <c:v>16.34 Promotion of the independence of regulatory agencies</c:v>
                </c:pt>
                <c:pt idx="49">
                  <c:v>16.46 Registries of beneficial ownership</c:v>
                </c:pt>
                <c:pt idx="50">
                  <c:v>16.26 Fiscal federalism</c:v>
                </c:pt>
                <c:pt idx="51">
                  <c:v>16.25 Free and fair elections</c:v>
                </c:pt>
                <c:pt idx="52">
                  <c:v>16.9 Competitive public procurement</c:v>
                </c:pt>
                <c:pt idx="53">
                  <c:v>16.14 Accessibility standards</c:v>
                </c:pt>
                <c:pt idx="54">
                  <c:v>16.18 Conflict of interest policies</c:v>
                </c:pt>
                <c:pt idx="55">
                  <c:v>16.29 Lobby registries</c:v>
                </c:pt>
              </c:strCache>
            </c:strRef>
          </c:cat>
          <c:val>
            <c:numRef>
              <c:f>'Divergent Chart Ordered'!$D$2:$D$57</c:f>
              <c:numCache>
                <c:formatCode>General</c:formatCode>
                <c:ptCount val="56"/>
                <c:pt idx="0">
                  <c:v>28.6</c:v>
                </c:pt>
                <c:pt idx="1">
                  <c:v>35.700000000000003</c:v>
                </c:pt>
                <c:pt idx="2">
                  <c:v>14.3</c:v>
                </c:pt>
                <c:pt idx="3">
                  <c:v>38.5</c:v>
                </c:pt>
                <c:pt idx="4">
                  <c:v>30.8</c:v>
                </c:pt>
                <c:pt idx="5">
                  <c:v>23.1</c:v>
                </c:pt>
                <c:pt idx="6">
                  <c:v>53.8</c:v>
                </c:pt>
                <c:pt idx="7">
                  <c:v>25</c:v>
                </c:pt>
                <c:pt idx="8">
                  <c:v>28.6</c:v>
                </c:pt>
                <c:pt idx="9">
                  <c:v>28.6</c:v>
                </c:pt>
                <c:pt idx="10">
                  <c:v>33.299999999999997</c:v>
                </c:pt>
                <c:pt idx="11">
                  <c:v>23.1</c:v>
                </c:pt>
                <c:pt idx="12">
                  <c:v>33.299999999999997</c:v>
                </c:pt>
                <c:pt idx="13">
                  <c:v>25</c:v>
                </c:pt>
                <c:pt idx="14">
                  <c:v>28.6</c:v>
                </c:pt>
                <c:pt idx="15">
                  <c:v>28.6</c:v>
                </c:pt>
                <c:pt idx="16">
                  <c:v>28.6</c:v>
                </c:pt>
                <c:pt idx="17">
                  <c:v>14.3</c:v>
                </c:pt>
                <c:pt idx="18">
                  <c:v>35.700000000000003</c:v>
                </c:pt>
                <c:pt idx="19">
                  <c:v>35.700000000000003</c:v>
                </c:pt>
                <c:pt idx="20">
                  <c:v>14.3</c:v>
                </c:pt>
                <c:pt idx="21">
                  <c:v>14.3</c:v>
                </c:pt>
                <c:pt idx="22">
                  <c:v>50</c:v>
                </c:pt>
                <c:pt idx="23">
                  <c:v>30</c:v>
                </c:pt>
                <c:pt idx="24">
                  <c:v>15.4</c:v>
                </c:pt>
                <c:pt idx="25">
                  <c:v>15.4</c:v>
                </c:pt>
                <c:pt idx="26">
                  <c:v>7.7</c:v>
                </c:pt>
                <c:pt idx="27">
                  <c:v>15.4</c:v>
                </c:pt>
                <c:pt idx="28">
                  <c:v>33.299999999999997</c:v>
                </c:pt>
                <c:pt idx="29">
                  <c:v>35.700000000000003</c:v>
                </c:pt>
                <c:pt idx="30">
                  <c:v>35.700000000000003</c:v>
                </c:pt>
                <c:pt idx="31">
                  <c:v>35.700000000000003</c:v>
                </c:pt>
                <c:pt idx="32">
                  <c:v>35.700000000000003</c:v>
                </c:pt>
                <c:pt idx="33">
                  <c:v>14.3</c:v>
                </c:pt>
                <c:pt idx="34">
                  <c:v>21.4</c:v>
                </c:pt>
                <c:pt idx="35">
                  <c:v>14.3</c:v>
                </c:pt>
                <c:pt idx="36">
                  <c:v>23.1</c:v>
                </c:pt>
                <c:pt idx="37">
                  <c:v>23.1</c:v>
                </c:pt>
                <c:pt idx="38">
                  <c:v>15.4</c:v>
                </c:pt>
                <c:pt idx="39">
                  <c:v>7.7</c:v>
                </c:pt>
                <c:pt idx="40">
                  <c:v>30</c:v>
                </c:pt>
                <c:pt idx="41">
                  <c:v>10</c:v>
                </c:pt>
                <c:pt idx="42">
                  <c:v>14.3</c:v>
                </c:pt>
                <c:pt idx="43">
                  <c:v>7.1</c:v>
                </c:pt>
                <c:pt idx="44">
                  <c:v>21.4</c:v>
                </c:pt>
                <c:pt idx="45">
                  <c:v>38.5</c:v>
                </c:pt>
                <c:pt idx="46">
                  <c:v>28.6</c:v>
                </c:pt>
                <c:pt idx="47">
                  <c:v>21.4</c:v>
                </c:pt>
                <c:pt idx="48">
                  <c:v>21.4</c:v>
                </c:pt>
                <c:pt idx="49">
                  <c:v>21.4</c:v>
                </c:pt>
                <c:pt idx="50">
                  <c:v>38.5</c:v>
                </c:pt>
                <c:pt idx="51">
                  <c:v>14.3</c:v>
                </c:pt>
                <c:pt idx="52">
                  <c:v>7.1</c:v>
                </c:pt>
                <c:pt idx="53">
                  <c:v>21.4</c:v>
                </c:pt>
                <c:pt idx="54">
                  <c:v>21.4</c:v>
                </c:pt>
                <c:pt idx="55">
                  <c:v>33.299999999999997</c:v>
                </c:pt>
              </c:numCache>
            </c:numRef>
          </c:val>
          <c:extLst>
            <c:ext xmlns:c16="http://schemas.microsoft.com/office/drawing/2014/chart" uri="{C3380CC4-5D6E-409C-BE32-E72D297353CC}">
              <c16:uniqueId val="{00000002-C05A-408D-AEA3-0589CAFDBFDE}"/>
            </c:ext>
          </c:extLst>
        </c:ser>
        <c:ser>
          <c:idx val="3"/>
          <c:order val="3"/>
          <c:tx>
            <c:strRef>
              <c:f>'Divergent Chart Ordered'!$E$1</c:f>
              <c:strCache>
                <c:ptCount val="1"/>
                <c:pt idx="0">
                  <c:v>major opportunity</c:v>
                </c:pt>
              </c:strCache>
            </c:strRef>
          </c:tx>
          <c:spPr>
            <a:solidFill>
              <a:schemeClr val="accent4"/>
            </a:solidFill>
            <a:ln>
              <a:noFill/>
            </a:ln>
            <a:effectLst/>
          </c:spPr>
          <c:invertIfNegative val="0"/>
          <c:cat>
            <c:strRef>
              <c:f>'Divergent Chart Ordered'!$A$2:$A$57</c:f>
              <c:strCache>
                <c:ptCount val="56"/>
                <c:pt idx="0">
                  <c:v>16.17 Investment in e-government</c:v>
                </c:pt>
                <c:pt idx="1">
                  <c:v>16.24 Promotion of coherent policy making</c:v>
                </c:pt>
                <c:pt idx="2">
                  <c:v>16.32 Strengthening national statistical systems</c:v>
                </c:pt>
                <c:pt idx="3">
                  <c:v>16.41 Multi stakeholder forums</c:v>
                </c:pt>
                <c:pt idx="4">
                  <c:v>16.21 Multilevel governance</c:v>
                </c:pt>
                <c:pt idx="5">
                  <c:v>16.48 Raising awareness of the Sustainable Development Goals</c:v>
                </c:pt>
                <c:pt idx="6">
                  <c:v>16.50 Open government data</c:v>
                </c:pt>
                <c:pt idx="7">
                  <c:v>16.37 Promotion of social equity</c:v>
                </c:pt>
                <c:pt idx="8">
                  <c:v>16.6 Codes of conduct for public officials</c:v>
                </c:pt>
                <c:pt idx="9">
                  <c:v>16.10 Performance management</c:v>
                </c:pt>
                <c:pt idx="10">
                  <c:v>16.62 Respect for legality</c:v>
                </c:pt>
                <c:pt idx="11">
                  <c:v>16.43 Enhancement of local capacity for prevention, adaptation and mitigation of external shocks</c:v>
                </c:pt>
                <c:pt idx="12">
                  <c:v>16.38 Strengthening municipal finance and local finance systems</c:v>
                </c:pt>
                <c:pt idx="13">
                  <c:v>16.57 Systematic follow up and review</c:v>
                </c:pt>
                <c:pt idx="14">
                  <c:v>16.5 Promotion of anti-corruption policies, practices and bodies</c:v>
                </c:pt>
                <c:pt idx="15">
                  <c:v>16.33 Promotion of equitable fiscal and monetary policy</c:v>
                </c:pt>
                <c:pt idx="16">
                  <c:v>16.35 Proactive disclosure of information</c:v>
                </c:pt>
                <c:pt idx="17">
                  <c:v>16.2 Long term territorial planning and spatial development</c:v>
                </c:pt>
                <c:pt idx="18">
                  <c:v>16.3 Promotion of a professional public sector workforce</c:v>
                </c:pt>
                <c:pt idx="19">
                  <c:v>16.8 Provision of adequate remuneration and equitable pay scales for public     servants</c:v>
                </c:pt>
                <c:pt idx="20">
                  <c:v>16.11 Financial management and control</c:v>
                </c:pt>
                <c:pt idx="21">
                  <c:v>16.16 Gender responsive budgeting</c:v>
                </c:pt>
                <c:pt idx="22">
                  <c:v>16.23 Regulatory impact analysis</c:v>
                </c:pt>
                <c:pt idx="23">
                  <c:v>16.61 Data dis-aggregation</c:v>
                </c:pt>
                <c:pt idx="24">
                  <c:v>16.28 Strengthening urban governance</c:v>
                </c:pt>
                <c:pt idx="25">
                  <c:v>16.39 Science policy interface</c:v>
                </c:pt>
                <c:pt idx="26">
                  <c:v>16.42 Community driven development</c:v>
                </c:pt>
                <c:pt idx="27">
                  <c:v>16.47 Budget _10_</c:v>
                </c:pt>
                <c:pt idx="28">
                  <c:v>16.58 Risk management frameworks</c:v>
                </c:pt>
                <c:pt idx="29">
                  <c:v>16.7 Leadership development and training of civil servants</c:v>
                </c:pt>
                <c:pt idx="30">
                  <c:v>16.12 Multilingual service delivery</c:v>
                </c:pt>
                <c:pt idx="31">
                  <c:v>16.31 Regulatory process of public consultation</c:v>
                </c:pt>
                <c:pt idx="32">
                  <c:v>16.36 Centre of government coordination under the Head of State or Government</c:v>
                </c:pt>
                <c:pt idx="33">
                  <c:v>16.20 Strategic planning and foresight</c:v>
                </c:pt>
                <c:pt idx="34">
                  <c:v>16.27 6, coordination, integration and dialogue across levels of government and functional areas</c:v>
                </c:pt>
                <c:pt idx="35">
                  <c:v>16.30 Sustainable development impact assessment</c:v>
                </c:pt>
                <c:pt idx="36">
                  <c:v>16.44 Universal birth registration</c:v>
                </c:pt>
                <c:pt idx="37">
                  <c:v>16.49 Monitoring and evaluation systems</c:v>
                </c:pt>
                <c:pt idx="38">
                  <c:v>16.51 Elimination of bribery and trading in influence</c:v>
                </c:pt>
                <c:pt idx="39">
                  <c:v>16.13 Results based management</c:v>
                </c:pt>
                <c:pt idx="40">
                  <c:v>16.59 Ecosystem management</c:v>
                </c:pt>
                <c:pt idx="41">
                  <c:v>16.60 Participatory budgeting</c:v>
                </c:pt>
                <c:pt idx="42">
                  <c:v>16.15 Efficient and fair revenue administration</c:v>
                </c:pt>
                <c:pt idx="43">
                  <c:v>16.4 Strategic human resources management</c:v>
                </c:pt>
                <c:pt idx="44">
                  <c:v>16.45 Long term public debt management</c:v>
                </c:pt>
                <c:pt idx="45">
                  <c:v>16.40 Arrangements for review of administrative decisions by courts or other bodies</c:v>
                </c:pt>
                <c:pt idx="46">
                  <c:v>16.19 Cultural audit of institutions</c:v>
                </c:pt>
                <c:pt idx="47">
                  <c:v>16.22 Whistle blower protection</c:v>
                </c:pt>
                <c:pt idx="48">
                  <c:v>16.34 Promotion of the independence of regulatory agencies</c:v>
                </c:pt>
                <c:pt idx="49">
                  <c:v>16.46 Registries of beneficial ownership</c:v>
                </c:pt>
                <c:pt idx="50">
                  <c:v>16.26 Fiscal federalism</c:v>
                </c:pt>
                <c:pt idx="51">
                  <c:v>16.25 Free and fair elections</c:v>
                </c:pt>
                <c:pt idx="52">
                  <c:v>16.9 Competitive public procurement</c:v>
                </c:pt>
                <c:pt idx="53">
                  <c:v>16.14 Accessibility standards</c:v>
                </c:pt>
                <c:pt idx="54">
                  <c:v>16.18 Conflict of interest policies</c:v>
                </c:pt>
                <c:pt idx="55">
                  <c:v>16.29 Lobby registries</c:v>
                </c:pt>
              </c:strCache>
            </c:strRef>
          </c:cat>
          <c:val>
            <c:numRef>
              <c:f>'Divergent Chart Ordered'!$E$2:$E$57</c:f>
              <c:numCache>
                <c:formatCode>General</c:formatCode>
                <c:ptCount val="56"/>
                <c:pt idx="0">
                  <c:v>64.3</c:v>
                </c:pt>
                <c:pt idx="1">
                  <c:v>50</c:v>
                </c:pt>
                <c:pt idx="2">
                  <c:v>71.400000000000006</c:v>
                </c:pt>
                <c:pt idx="3">
                  <c:v>46.2</c:v>
                </c:pt>
                <c:pt idx="4">
                  <c:v>53.8</c:v>
                </c:pt>
                <c:pt idx="5">
                  <c:v>61.5</c:v>
                </c:pt>
                <c:pt idx="6">
                  <c:v>30.8</c:v>
                </c:pt>
                <c:pt idx="7">
                  <c:v>58.3</c:v>
                </c:pt>
                <c:pt idx="8">
                  <c:v>50</c:v>
                </c:pt>
                <c:pt idx="9">
                  <c:v>50</c:v>
                </c:pt>
                <c:pt idx="10">
                  <c:v>44.4</c:v>
                </c:pt>
                <c:pt idx="11">
                  <c:v>53.8</c:v>
                </c:pt>
                <c:pt idx="12">
                  <c:v>41.7</c:v>
                </c:pt>
                <c:pt idx="13">
                  <c:v>50</c:v>
                </c:pt>
                <c:pt idx="14">
                  <c:v>42.9</c:v>
                </c:pt>
                <c:pt idx="15">
                  <c:v>42.9</c:v>
                </c:pt>
                <c:pt idx="16">
                  <c:v>42.9</c:v>
                </c:pt>
                <c:pt idx="17">
                  <c:v>57.1</c:v>
                </c:pt>
                <c:pt idx="18">
                  <c:v>35.700000000000003</c:v>
                </c:pt>
                <c:pt idx="19">
                  <c:v>35.700000000000003</c:v>
                </c:pt>
                <c:pt idx="20">
                  <c:v>57.1</c:v>
                </c:pt>
                <c:pt idx="21">
                  <c:v>57.1</c:v>
                </c:pt>
                <c:pt idx="22">
                  <c:v>21.4</c:v>
                </c:pt>
                <c:pt idx="23">
                  <c:v>40</c:v>
                </c:pt>
                <c:pt idx="24">
                  <c:v>53.8</c:v>
                </c:pt>
                <c:pt idx="25">
                  <c:v>53.8</c:v>
                </c:pt>
                <c:pt idx="26">
                  <c:v>61.5</c:v>
                </c:pt>
                <c:pt idx="27">
                  <c:v>53.8</c:v>
                </c:pt>
                <c:pt idx="28">
                  <c:v>33.299999999999997</c:v>
                </c:pt>
                <c:pt idx="29">
                  <c:v>28.6</c:v>
                </c:pt>
                <c:pt idx="30">
                  <c:v>28.6</c:v>
                </c:pt>
                <c:pt idx="31">
                  <c:v>28.6</c:v>
                </c:pt>
                <c:pt idx="32">
                  <c:v>28.6</c:v>
                </c:pt>
                <c:pt idx="33">
                  <c:v>50</c:v>
                </c:pt>
                <c:pt idx="34">
                  <c:v>42.9</c:v>
                </c:pt>
                <c:pt idx="35">
                  <c:v>50</c:v>
                </c:pt>
                <c:pt idx="36">
                  <c:v>38.5</c:v>
                </c:pt>
                <c:pt idx="37">
                  <c:v>38.5</c:v>
                </c:pt>
                <c:pt idx="38">
                  <c:v>46.2</c:v>
                </c:pt>
                <c:pt idx="39">
                  <c:v>53.8</c:v>
                </c:pt>
                <c:pt idx="40">
                  <c:v>30</c:v>
                </c:pt>
                <c:pt idx="41">
                  <c:v>50</c:v>
                </c:pt>
                <c:pt idx="42">
                  <c:v>42.9</c:v>
                </c:pt>
                <c:pt idx="43">
                  <c:v>50</c:v>
                </c:pt>
                <c:pt idx="44">
                  <c:v>35.700000000000003</c:v>
                </c:pt>
                <c:pt idx="45">
                  <c:v>15.4</c:v>
                </c:pt>
                <c:pt idx="46">
                  <c:v>21.4</c:v>
                </c:pt>
                <c:pt idx="47">
                  <c:v>28.6</c:v>
                </c:pt>
                <c:pt idx="48">
                  <c:v>28.6</c:v>
                </c:pt>
                <c:pt idx="49">
                  <c:v>28.6</c:v>
                </c:pt>
                <c:pt idx="50">
                  <c:v>7.7</c:v>
                </c:pt>
                <c:pt idx="51">
                  <c:v>28.6</c:v>
                </c:pt>
                <c:pt idx="52">
                  <c:v>35.700000000000003</c:v>
                </c:pt>
                <c:pt idx="53">
                  <c:v>21.4</c:v>
                </c:pt>
                <c:pt idx="54">
                  <c:v>21.4</c:v>
                </c:pt>
                <c:pt idx="55">
                  <c:v>8.3000000000000007</c:v>
                </c:pt>
              </c:numCache>
            </c:numRef>
          </c:val>
          <c:extLst>
            <c:ext xmlns:c16="http://schemas.microsoft.com/office/drawing/2014/chart" uri="{C3380CC4-5D6E-409C-BE32-E72D297353CC}">
              <c16:uniqueId val="{00000003-C05A-408D-AEA3-0589CAFDBFDE}"/>
            </c:ext>
          </c:extLst>
        </c:ser>
        <c:dLbls>
          <c:showLegendKey val="0"/>
          <c:showVal val="0"/>
          <c:showCatName val="0"/>
          <c:showSerName val="0"/>
          <c:showPercent val="0"/>
          <c:showBubbleSize val="0"/>
        </c:dLbls>
        <c:gapWidth val="150"/>
        <c:overlap val="100"/>
        <c:axId val="1414344079"/>
        <c:axId val="1415415807"/>
      </c:barChart>
      <c:catAx>
        <c:axId val="1414344079"/>
        <c:scaling>
          <c:orientation val="maxMin"/>
        </c:scaling>
        <c:delete val="0"/>
        <c:axPos val="l"/>
        <c:majorGridlines>
          <c:spPr>
            <a:ln w="9525" cap="flat" cmpd="sng" algn="ctr">
              <a:solidFill>
                <a:schemeClr val="dk1">
                  <a:lumMod val="15000"/>
                  <a:lumOff val="85000"/>
                </a:schemeClr>
              </a:solidFill>
              <a:round/>
            </a:ln>
            <a:effectLst/>
          </c:spPr>
        </c:majorGridlines>
        <c:numFmt formatCode="#\,##0;\-#\,##0" sourceLinked="0"/>
        <c:majorTickMark val="none"/>
        <c:minorTickMark val="none"/>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415415807"/>
        <c:crosses val="autoZero"/>
        <c:auto val="1"/>
        <c:lblAlgn val="ctr"/>
        <c:lblOffset val="100"/>
        <c:noMultiLvlLbl val="0"/>
      </c:catAx>
      <c:valAx>
        <c:axId val="1415415807"/>
        <c:scaling>
          <c:orientation val="minMax"/>
          <c:max val="100"/>
          <c:min val="-100"/>
        </c:scaling>
        <c:delete val="0"/>
        <c:axPos val="t"/>
        <c:majorGridlines>
          <c:spPr>
            <a:ln w="9525" cap="flat" cmpd="sng" algn="ctr">
              <a:solidFill>
                <a:schemeClr val="dk1">
                  <a:lumMod val="15000"/>
                  <a:lumOff val="85000"/>
                </a:schemeClr>
              </a:solidFill>
              <a:round/>
            </a:ln>
            <a:effectLst/>
          </c:spPr>
        </c:majorGridlines>
        <c:numFmt formatCode="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14344079"/>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ZA"/>
              <a:t>number of African countries submitted VNRs 2020-2022</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'[vnrs 2020-2022.xlsx]Sheet1'!$B$1:$D$1</c:f>
              <c:strCache>
                <c:ptCount val="3"/>
                <c:pt idx="0">
                  <c:v>VNR countries 2020</c:v>
                </c:pt>
                <c:pt idx="1">
                  <c:v>VNR countries 2021</c:v>
                </c:pt>
                <c:pt idx="2">
                  <c:v>VNR countries 2022</c:v>
                </c:pt>
              </c:strCache>
            </c:strRef>
          </c:cat>
          <c:val>
            <c:numRef>
              <c:f>'[vnrs 2020-2022.xlsx]Sheet1'!$B$2:$D$2</c:f>
              <c:numCache>
                <c:formatCode>General</c:formatCode>
                <c:ptCount val="3"/>
                <c:pt idx="0">
                  <c:v>17</c:v>
                </c:pt>
                <c:pt idx="1">
                  <c:v>9</c:v>
                </c:pt>
                <c:pt idx="2">
                  <c:v>21</c:v>
                </c:pt>
              </c:numCache>
            </c:numRef>
          </c:val>
          <c:extLst>
            <c:ext xmlns:c16="http://schemas.microsoft.com/office/drawing/2014/chart" uri="{C3380CC4-5D6E-409C-BE32-E72D297353CC}">
              <c16:uniqueId val="{00000000-249F-48D8-9F77-8B06BA55B7E1}"/>
            </c:ext>
          </c:extLst>
        </c:ser>
        <c:dLbls>
          <c:dLblPos val="ctr"/>
          <c:showLegendKey val="0"/>
          <c:showVal val="1"/>
          <c:showCatName val="0"/>
          <c:showSerName val="0"/>
          <c:showPercent val="0"/>
          <c:showBubbleSize val="0"/>
        </c:dLbls>
        <c:gapWidth val="150"/>
        <c:overlap val="100"/>
        <c:axId val="312011471"/>
        <c:axId val="312011887"/>
      </c:barChart>
      <c:catAx>
        <c:axId val="31201147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312011887"/>
        <c:crosses val="autoZero"/>
        <c:auto val="1"/>
        <c:lblAlgn val="ctr"/>
        <c:lblOffset val="100"/>
        <c:noMultiLvlLbl val="0"/>
      </c:catAx>
      <c:valAx>
        <c:axId val="31201188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31201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2.xml.rels><?xml version="1.0" encoding="UTF-8" standalone="yes"?>
<Relationships xmlns="http://schemas.openxmlformats.org/package/2006/relationships"><Relationship Id="rId1" Type="http://schemas.openxmlformats.org/officeDocument/2006/relationships/hyperlink" Target="https://www.aprm-au.org/publications/africas-governance-report-to-covid-19/"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s://au.int/sites/default/files/documents/36418-doc-eng-_the_africa_governance_report_2019_final-1.pdf"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s://www.aprm-au.org/publications/africas-governance-report-to-covid-19/"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au.int/sites/default/files/documents/36418-doc-eng-_the_africa_governance_report_2019_final-1.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EC9B8-768C-4267-85BD-7820270E7EE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ZA"/>
        </a:p>
      </dgm:t>
    </dgm:pt>
    <dgm:pt modelId="{72D46851-130B-43E5-A7C5-D39EED926214}">
      <dgm:prSet phldrT="[Text]" custT="1"/>
      <dgm:spPr/>
      <dgm:t>
        <a:bodyPr/>
        <a:lstStyle/>
        <a:p>
          <a:r>
            <a:rPr lang="en-ZA" sz="1800" dirty="0"/>
            <a:t>The APR Forum</a:t>
          </a:r>
          <a:br>
            <a:rPr lang="en-ZA" sz="1800" dirty="0"/>
          </a:br>
          <a:r>
            <a:rPr lang="en-ZA" sz="1800" dirty="0"/>
            <a:t>heads of states </a:t>
          </a:r>
        </a:p>
      </dgm:t>
    </dgm:pt>
    <dgm:pt modelId="{2A525D52-60F5-42F6-A7AE-0703081FE544}" type="parTrans" cxnId="{7D35F590-2E2A-48B7-BFF4-09F26531A925}">
      <dgm:prSet/>
      <dgm:spPr/>
      <dgm:t>
        <a:bodyPr/>
        <a:lstStyle/>
        <a:p>
          <a:endParaRPr lang="en-ZA"/>
        </a:p>
      </dgm:t>
    </dgm:pt>
    <dgm:pt modelId="{D73AEEAD-A7CE-4780-B3CD-7AF6AEC7F1B5}" type="sibTrans" cxnId="{7D35F590-2E2A-48B7-BFF4-09F26531A925}">
      <dgm:prSet/>
      <dgm:spPr/>
      <dgm:t>
        <a:bodyPr/>
        <a:lstStyle/>
        <a:p>
          <a:endParaRPr lang="en-ZA"/>
        </a:p>
      </dgm:t>
    </dgm:pt>
    <dgm:pt modelId="{6459863E-B0AD-41B6-8008-0C4D839519D7}" type="asst">
      <dgm:prSet phldrT="[Text]" custT="1"/>
      <dgm:spPr/>
      <dgm:t>
        <a:bodyPr/>
        <a:lstStyle/>
        <a:p>
          <a:r>
            <a:rPr lang="en-GB" sz="1800" dirty="0"/>
            <a:t>Committee of Focal Points</a:t>
          </a:r>
        </a:p>
        <a:p>
          <a:r>
            <a:rPr lang="en-GB" sz="1800" dirty="0"/>
            <a:t>Representatives </a:t>
          </a:r>
          <a:endParaRPr lang="en-ZA" sz="1800" dirty="0"/>
        </a:p>
      </dgm:t>
    </dgm:pt>
    <dgm:pt modelId="{0E0BB794-12FB-4620-B4D8-7A3D9B9D7F4A}" type="parTrans" cxnId="{E1CD1777-ECAB-4A31-8301-ACFE87DD259E}">
      <dgm:prSet/>
      <dgm:spPr/>
      <dgm:t>
        <a:bodyPr/>
        <a:lstStyle/>
        <a:p>
          <a:endParaRPr lang="en-ZA"/>
        </a:p>
      </dgm:t>
    </dgm:pt>
    <dgm:pt modelId="{BAC49CB6-A5A0-438C-BBB2-CBBC806299BB}" type="sibTrans" cxnId="{E1CD1777-ECAB-4A31-8301-ACFE87DD259E}">
      <dgm:prSet/>
      <dgm:spPr/>
      <dgm:t>
        <a:bodyPr/>
        <a:lstStyle/>
        <a:p>
          <a:endParaRPr lang="en-ZA"/>
        </a:p>
      </dgm:t>
    </dgm:pt>
    <dgm:pt modelId="{909967EB-7C1D-4978-AE08-095D370A0C67}">
      <dgm:prSet phldrT="[Text]" custT="1"/>
      <dgm:spPr/>
      <dgm:t>
        <a:bodyPr/>
        <a:lstStyle/>
        <a:p>
          <a:r>
            <a:rPr lang="en-GB" sz="1800" dirty="0"/>
            <a:t>The APR Panel</a:t>
          </a:r>
          <a:endParaRPr lang="ar-EG" sz="1800" dirty="0"/>
        </a:p>
        <a:p>
          <a:r>
            <a:rPr lang="fr-FR" sz="1600" dirty="0"/>
            <a:t>E</a:t>
          </a:r>
          <a:r>
            <a:rPr lang="en-ZA" sz="1600" dirty="0"/>
            <a:t>eminent persons</a:t>
          </a:r>
        </a:p>
        <a:p>
          <a:r>
            <a:rPr lang="en-ZA" sz="1600" dirty="0"/>
            <a:t>4 years  </a:t>
          </a:r>
        </a:p>
      </dgm:t>
    </dgm:pt>
    <dgm:pt modelId="{4D586967-58D6-4E0B-B6B0-641C29475530}" type="parTrans" cxnId="{C72DF51C-20D5-4FB1-8446-FCC640DFDB32}">
      <dgm:prSet/>
      <dgm:spPr/>
      <dgm:t>
        <a:bodyPr/>
        <a:lstStyle/>
        <a:p>
          <a:endParaRPr lang="en-ZA"/>
        </a:p>
      </dgm:t>
    </dgm:pt>
    <dgm:pt modelId="{2757D4D5-2A29-446B-A3FC-EA17CA8BA24F}" type="sibTrans" cxnId="{C72DF51C-20D5-4FB1-8446-FCC640DFDB32}">
      <dgm:prSet/>
      <dgm:spPr/>
      <dgm:t>
        <a:bodyPr/>
        <a:lstStyle/>
        <a:p>
          <a:endParaRPr lang="en-ZA"/>
        </a:p>
      </dgm:t>
    </dgm:pt>
    <dgm:pt modelId="{B1AC2717-6830-43F3-92C4-80D1DD83E31A}">
      <dgm:prSet phldrT="[Text]" custT="1"/>
      <dgm:spPr/>
      <dgm:t>
        <a:bodyPr/>
        <a:lstStyle/>
        <a:p>
          <a:r>
            <a:rPr lang="en-ZA" sz="1800" dirty="0"/>
            <a:t>National governance council (NGCs)</a:t>
          </a:r>
        </a:p>
      </dgm:t>
    </dgm:pt>
    <dgm:pt modelId="{1AF623D2-41AA-429A-9C69-D2BEA87E8C74}" type="parTrans" cxnId="{D9C23475-DC08-4C44-8E7A-965DDB5C9CFE}">
      <dgm:prSet/>
      <dgm:spPr/>
      <dgm:t>
        <a:bodyPr/>
        <a:lstStyle/>
        <a:p>
          <a:endParaRPr lang="en-ZA"/>
        </a:p>
      </dgm:t>
    </dgm:pt>
    <dgm:pt modelId="{D2DD1060-EA23-4F6A-B1CD-AD8EFE0FDE90}" type="sibTrans" cxnId="{D9C23475-DC08-4C44-8E7A-965DDB5C9CFE}">
      <dgm:prSet/>
      <dgm:spPr/>
      <dgm:t>
        <a:bodyPr/>
        <a:lstStyle/>
        <a:p>
          <a:endParaRPr lang="en-ZA"/>
        </a:p>
      </dgm:t>
    </dgm:pt>
    <dgm:pt modelId="{91E9BECE-50A6-4FA1-86B9-8317B895EE0E}">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ZA" sz="1800" kern="1200" dirty="0">
            <a:solidFill>
              <a:prstClr val="white"/>
            </a:solidFill>
            <a:latin typeface="Century Gothic" panose="020B0502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ZA" sz="1800" kern="1200" dirty="0">
              <a:solidFill>
                <a:prstClr val="white"/>
              </a:solidFill>
              <a:latin typeface="Century Gothic" panose="020B0502020202020204"/>
              <a:ea typeface="+mn-ea"/>
              <a:cs typeface="+mn-cs"/>
            </a:rPr>
            <a:t>APRM Continental Secretariat</a:t>
          </a:r>
        </a:p>
        <a:p>
          <a:pPr marL="0" lvl="0" defTabSz="977900">
            <a:lnSpc>
              <a:spcPct val="90000"/>
            </a:lnSpc>
            <a:spcBef>
              <a:spcPct val="0"/>
            </a:spcBef>
            <a:spcAft>
              <a:spcPct val="35000"/>
            </a:spcAft>
            <a:buNone/>
          </a:pPr>
          <a:endParaRPr lang="en-ZA" sz="3600" kern="1200" dirty="0"/>
        </a:p>
      </dgm:t>
    </dgm:pt>
    <dgm:pt modelId="{ABFF6B0D-0997-4EC0-9D04-32B2D2CE0494}" type="parTrans" cxnId="{D01A933D-AD15-4CCD-A5EC-54975FA55836}">
      <dgm:prSet/>
      <dgm:spPr/>
      <dgm:t>
        <a:bodyPr/>
        <a:lstStyle/>
        <a:p>
          <a:endParaRPr lang="en-ZA"/>
        </a:p>
      </dgm:t>
    </dgm:pt>
    <dgm:pt modelId="{88F04AA2-9606-45A2-BE70-9C8EB098010E}" type="sibTrans" cxnId="{D01A933D-AD15-4CCD-A5EC-54975FA55836}">
      <dgm:prSet/>
      <dgm:spPr/>
      <dgm:t>
        <a:bodyPr/>
        <a:lstStyle/>
        <a:p>
          <a:endParaRPr lang="en-ZA"/>
        </a:p>
      </dgm:t>
    </dgm:pt>
    <dgm:pt modelId="{9984F581-79CD-4D3C-8797-1A9B7ACBF40A}">
      <dgm:prSet custT="1"/>
      <dgm:spPr/>
      <dgm:t>
        <a:bodyPr/>
        <a:lstStyle/>
        <a:p>
          <a:r>
            <a:rPr lang="en-ZA" sz="1800" kern="1200" dirty="0">
              <a:solidFill>
                <a:prstClr val="white"/>
              </a:solidFill>
              <a:latin typeface="Century Gothic" panose="020B0502020202020204"/>
              <a:ea typeface="+mn-ea"/>
              <a:cs typeface="+mn-cs"/>
            </a:rPr>
            <a:t>APR Focal Points President </a:t>
          </a:r>
        </a:p>
      </dgm:t>
    </dgm:pt>
    <dgm:pt modelId="{F603E8D9-BAF5-4E8A-8C9D-200968B98CA2}" type="parTrans" cxnId="{649A5922-398D-404D-9AC8-681C544A2348}">
      <dgm:prSet/>
      <dgm:spPr/>
      <dgm:t>
        <a:bodyPr/>
        <a:lstStyle/>
        <a:p>
          <a:endParaRPr lang="en-ZA"/>
        </a:p>
      </dgm:t>
    </dgm:pt>
    <dgm:pt modelId="{9353E778-FD7D-4B08-86CF-F04F0817BD1F}" type="sibTrans" cxnId="{649A5922-398D-404D-9AC8-681C544A2348}">
      <dgm:prSet/>
      <dgm:spPr/>
      <dgm:t>
        <a:bodyPr/>
        <a:lstStyle/>
        <a:p>
          <a:endParaRPr lang="en-ZA"/>
        </a:p>
      </dgm:t>
    </dgm:pt>
    <dgm:pt modelId="{E29EE12B-8DE8-4A1E-8C83-4C25B76E34E8}" type="pres">
      <dgm:prSet presAssocID="{214EC9B8-768C-4267-85BD-7820270E7EE7}" presName="hierChild1" presStyleCnt="0">
        <dgm:presLayoutVars>
          <dgm:orgChart val="1"/>
          <dgm:chPref val="1"/>
          <dgm:dir/>
          <dgm:animOne val="branch"/>
          <dgm:animLvl val="lvl"/>
          <dgm:resizeHandles/>
        </dgm:presLayoutVars>
      </dgm:prSet>
      <dgm:spPr/>
    </dgm:pt>
    <dgm:pt modelId="{2BE9462B-47FE-47EA-B2C4-CED696D65E83}" type="pres">
      <dgm:prSet presAssocID="{72D46851-130B-43E5-A7C5-D39EED926214}" presName="hierRoot1" presStyleCnt="0">
        <dgm:presLayoutVars>
          <dgm:hierBranch val="init"/>
        </dgm:presLayoutVars>
      </dgm:prSet>
      <dgm:spPr/>
    </dgm:pt>
    <dgm:pt modelId="{26F9FCE5-32A4-4FA7-862C-A8101C23399B}" type="pres">
      <dgm:prSet presAssocID="{72D46851-130B-43E5-A7C5-D39EED926214}" presName="rootComposite1" presStyleCnt="0"/>
      <dgm:spPr/>
    </dgm:pt>
    <dgm:pt modelId="{8160DD50-F9E7-4BEE-9070-B5098EC2B72C}" type="pres">
      <dgm:prSet presAssocID="{72D46851-130B-43E5-A7C5-D39EED926214}" presName="rootText1" presStyleLbl="node0" presStyleIdx="0" presStyleCnt="1">
        <dgm:presLayoutVars>
          <dgm:chPref val="3"/>
        </dgm:presLayoutVars>
      </dgm:prSet>
      <dgm:spPr/>
    </dgm:pt>
    <dgm:pt modelId="{B06418EB-61FF-47D4-9762-25B75D84E41B}" type="pres">
      <dgm:prSet presAssocID="{72D46851-130B-43E5-A7C5-D39EED926214}" presName="rootConnector1" presStyleLbl="node1" presStyleIdx="0" presStyleCnt="0"/>
      <dgm:spPr/>
    </dgm:pt>
    <dgm:pt modelId="{DEB85AC8-AF82-4F05-B8C6-F9AC8601317A}" type="pres">
      <dgm:prSet presAssocID="{72D46851-130B-43E5-A7C5-D39EED926214}" presName="hierChild2" presStyleCnt="0"/>
      <dgm:spPr/>
    </dgm:pt>
    <dgm:pt modelId="{7B97506C-EB8A-46BC-A34E-6C3D6EBBB7FB}" type="pres">
      <dgm:prSet presAssocID="{4D586967-58D6-4E0B-B6B0-641C29475530}" presName="Name37" presStyleLbl="parChTrans1D2" presStyleIdx="0" presStyleCnt="5"/>
      <dgm:spPr/>
    </dgm:pt>
    <dgm:pt modelId="{854DF4A3-E411-4D3F-A3E6-63C3EB065EB1}" type="pres">
      <dgm:prSet presAssocID="{909967EB-7C1D-4978-AE08-095D370A0C67}" presName="hierRoot2" presStyleCnt="0">
        <dgm:presLayoutVars>
          <dgm:hierBranch val="init"/>
        </dgm:presLayoutVars>
      </dgm:prSet>
      <dgm:spPr/>
    </dgm:pt>
    <dgm:pt modelId="{A7283BF9-67E0-4FDA-87A3-8B2A83BA6A89}" type="pres">
      <dgm:prSet presAssocID="{909967EB-7C1D-4978-AE08-095D370A0C67}" presName="rootComposite" presStyleCnt="0"/>
      <dgm:spPr/>
    </dgm:pt>
    <dgm:pt modelId="{8A71B26C-D52B-417D-9C94-1B304FE9BF53}" type="pres">
      <dgm:prSet presAssocID="{909967EB-7C1D-4978-AE08-095D370A0C67}" presName="rootText" presStyleLbl="node2" presStyleIdx="0" presStyleCnt="4">
        <dgm:presLayoutVars>
          <dgm:chPref val="3"/>
        </dgm:presLayoutVars>
      </dgm:prSet>
      <dgm:spPr/>
    </dgm:pt>
    <dgm:pt modelId="{560A791C-0412-498B-82A8-922A7691BC3A}" type="pres">
      <dgm:prSet presAssocID="{909967EB-7C1D-4978-AE08-095D370A0C67}" presName="rootConnector" presStyleLbl="node2" presStyleIdx="0" presStyleCnt="4"/>
      <dgm:spPr/>
    </dgm:pt>
    <dgm:pt modelId="{8CB477C1-8E5D-4C7E-AD95-F02566A5E8EF}" type="pres">
      <dgm:prSet presAssocID="{909967EB-7C1D-4978-AE08-095D370A0C67}" presName="hierChild4" presStyleCnt="0"/>
      <dgm:spPr/>
    </dgm:pt>
    <dgm:pt modelId="{345F0A09-9AD4-4543-8C52-10AFA1A893DD}" type="pres">
      <dgm:prSet presAssocID="{909967EB-7C1D-4978-AE08-095D370A0C67}" presName="hierChild5" presStyleCnt="0"/>
      <dgm:spPr/>
    </dgm:pt>
    <dgm:pt modelId="{092ED06F-0A8C-4995-B0E1-3E2D83A5D048}" type="pres">
      <dgm:prSet presAssocID="{1AF623D2-41AA-429A-9C69-D2BEA87E8C74}" presName="Name37" presStyleLbl="parChTrans1D2" presStyleIdx="1" presStyleCnt="5"/>
      <dgm:spPr/>
    </dgm:pt>
    <dgm:pt modelId="{50761289-940D-4A36-B41E-CC73FE426AE4}" type="pres">
      <dgm:prSet presAssocID="{B1AC2717-6830-43F3-92C4-80D1DD83E31A}" presName="hierRoot2" presStyleCnt="0">
        <dgm:presLayoutVars>
          <dgm:hierBranch val="init"/>
        </dgm:presLayoutVars>
      </dgm:prSet>
      <dgm:spPr/>
    </dgm:pt>
    <dgm:pt modelId="{9B1CBFED-C5FA-466D-83A2-5D68D5D7B481}" type="pres">
      <dgm:prSet presAssocID="{B1AC2717-6830-43F3-92C4-80D1DD83E31A}" presName="rootComposite" presStyleCnt="0"/>
      <dgm:spPr/>
    </dgm:pt>
    <dgm:pt modelId="{05E6CD38-BE4C-46C2-9B23-5A07741465F4}" type="pres">
      <dgm:prSet presAssocID="{B1AC2717-6830-43F3-92C4-80D1DD83E31A}" presName="rootText" presStyleLbl="node2" presStyleIdx="1" presStyleCnt="4">
        <dgm:presLayoutVars>
          <dgm:chPref val="3"/>
        </dgm:presLayoutVars>
      </dgm:prSet>
      <dgm:spPr/>
    </dgm:pt>
    <dgm:pt modelId="{AC44D346-CDA7-4603-947B-36880BBE178A}" type="pres">
      <dgm:prSet presAssocID="{B1AC2717-6830-43F3-92C4-80D1DD83E31A}" presName="rootConnector" presStyleLbl="node2" presStyleIdx="1" presStyleCnt="4"/>
      <dgm:spPr/>
    </dgm:pt>
    <dgm:pt modelId="{F18CDBB5-E7CE-4E7B-ABD0-C23C98306EC2}" type="pres">
      <dgm:prSet presAssocID="{B1AC2717-6830-43F3-92C4-80D1DD83E31A}" presName="hierChild4" presStyleCnt="0"/>
      <dgm:spPr/>
    </dgm:pt>
    <dgm:pt modelId="{60E6476B-C99F-487A-9BB5-6E28C01D588E}" type="pres">
      <dgm:prSet presAssocID="{B1AC2717-6830-43F3-92C4-80D1DD83E31A}" presName="hierChild5" presStyleCnt="0"/>
      <dgm:spPr/>
    </dgm:pt>
    <dgm:pt modelId="{031F4844-8655-4D25-8245-A6CFD128F15F}" type="pres">
      <dgm:prSet presAssocID="{ABFF6B0D-0997-4EC0-9D04-32B2D2CE0494}" presName="Name37" presStyleLbl="parChTrans1D2" presStyleIdx="2" presStyleCnt="5"/>
      <dgm:spPr/>
    </dgm:pt>
    <dgm:pt modelId="{12D13DC0-E4F1-48B1-824A-909FA9A42CBD}" type="pres">
      <dgm:prSet presAssocID="{91E9BECE-50A6-4FA1-86B9-8317B895EE0E}" presName="hierRoot2" presStyleCnt="0">
        <dgm:presLayoutVars>
          <dgm:hierBranch val="init"/>
        </dgm:presLayoutVars>
      </dgm:prSet>
      <dgm:spPr/>
    </dgm:pt>
    <dgm:pt modelId="{A1FE69CA-51B7-43C2-9359-D459E0F492A9}" type="pres">
      <dgm:prSet presAssocID="{91E9BECE-50A6-4FA1-86B9-8317B895EE0E}" presName="rootComposite" presStyleCnt="0"/>
      <dgm:spPr/>
    </dgm:pt>
    <dgm:pt modelId="{BE37DEE9-DC1D-459C-A6FE-F5FE01548454}" type="pres">
      <dgm:prSet presAssocID="{91E9BECE-50A6-4FA1-86B9-8317B895EE0E}" presName="rootText" presStyleLbl="node2" presStyleIdx="2" presStyleCnt="4" custScaleY="102987" custLinFactNeighborX="-1378" custLinFactNeighborY="5511">
        <dgm:presLayoutVars>
          <dgm:chPref val="3"/>
        </dgm:presLayoutVars>
      </dgm:prSet>
      <dgm:spPr/>
    </dgm:pt>
    <dgm:pt modelId="{D9949B48-559C-4FAB-B723-F56FA29A9E1C}" type="pres">
      <dgm:prSet presAssocID="{91E9BECE-50A6-4FA1-86B9-8317B895EE0E}" presName="rootConnector" presStyleLbl="node2" presStyleIdx="2" presStyleCnt="4"/>
      <dgm:spPr/>
    </dgm:pt>
    <dgm:pt modelId="{7B20D517-B6E6-4586-BE66-C37DC2623615}" type="pres">
      <dgm:prSet presAssocID="{91E9BECE-50A6-4FA1-86B9-8317B895EE0E}" presName="hierChild4" presStyleCnt="0"/>
      <dgm:spPr/>
    </dgm:pt>
    <dgm:pt modelId="{BD0F090B-DD4C-4780-81E4-75FB24B95F3C}" type="pres">
      <dgm:prSet presAssocID="{91E9BECE-50A6-4FA1-86B9-8317B895EE0E}" presName="hierChild5" presStyleCnt="0"/>
      <dgm:spPr/>
    </dgm:pt>
    <dgm:pt modelId="{E80A6F5F-7D2C-4631-97E6-E17100D1B731}" type="pres">
      <dgm:prSet presAssocID="{F603E8D9-BAF5-4E8A-8C9D-200968B98CA2}" presName="Name37" presStyleLbl="parChTrans1D2" presStyleIdx="3" presStyleCnt="5"/>
      <dgm:spPr/>
    </dgm:pt>
    <dgm:pt modelId="{62785542-66D1-4423-8CF6-AD3599F3F65E}" type="pres">
      <dgm:prSet presAssocID="{9984F581-79CD-4D3C-8797-1A9B7ACBF40A}" presName="hierRoot2" presStyleCnt="0">
        <dgm:presLayoutVars>
          <dgm:hierBranch val="init"/>
        </dgm:presLayoutVars>
      </dgm:prSet>
      <dgm:spPr/>
    </dgm:pt>
    <dgm:pt modelId="{5CEA3CE8-BDDE-4B93-8415-4835759F5C23}" type="pres">
      <dgm:prSet presAssocID="{9984F581-79CD-4D3C-8797-1A9B7ACBF40A}" presName="rootComposite" presStyleCnt="0"/>
      <dgm:spPr/>
    </dgm:pt>
    <dgm:pt modelId="{A6733F71-F79C-498F-B0E7-612B5DF5D329}" type="pres">
      <dgm:prSet presAssocID="{9984F581-79CD-4D3C-8797-1A9B7ACBF40A}" presName="rootText" presStyleLbl="node2" presStyleIdx="3" presStyleCnt="4">
        <dgm:presLayoutVars>
          <dgm:chPref val="3"/>
        </dgm:presLayoutVars>
      </dgm:prSet>
      <dgm:spPr/>
    </dgm:pt>
    <dgm:pt modelId="{913F6FA5-BEB6-4168-A41A-86893843E653}" type="pres">
      <dgm:prSet presAssocID="{9984F581-79CD-4D3C-8797-1A9B7ACBF40A}" presName="rootConnector" presStyleLbl="node2" presStyleIdx="3" presStyleCnt="4"/>
      <dgm:spPr/>
    </dgm:pt>
    <dgm:pt modelId="{E0C1B0DA-B4F9-478F-9B82-5CF8614C67B3}" type="pres">
      <dgm:prSet presAssocID="{9984F581-79CD-4D3C-8797-1A9B7ACBF40A}" presName="hierChild4" presStyleCnt="0"/>
      <dgm:spPr/>
    </dgm:pt>
    <dgm:pt modelId="{1DB30979-89F7-461D-9036-B10BDF1A0D36}" type="pres">
      <dgm:prSet presAssocID="{9984F581-79CD-4D3C-8797-1A9B7ACBF40A}" presName="hierChild5" presStyleCnt="0"/>
      <dgm:spPr/>
    </dgm:pt>
    <dgm:pt modelId="{F1A7F395-7B70-4B75-8508-FFF123680FA7}" type="pres">
      <dgm:prSet presAssocID="{72D46851-130B-43E5-A7C5-D39EED926214}" presName="hierChild3" presStyleCnt="0"/>
      <dgm:spPr/>
    </dgm:pt>
    <dgm:pt modelId="{A7E6D445-D00C-4502-9334-F6FE4FA5C0BC}" type="pres">
      <dgm:prSet presAssocID="{0E0BB794-12FB-4620-B4D8-7A3D9B9D7F4A}" presName="Name111" presStyleLbl="parChTrans1D2" presStyleIdx="4" presStyleCnt="5"/>
      <dgm:spPr/>
    </dgm:pt>
    <dgm:pt modelId="{47231C66-8C0A-4B97-A82D-1670340D7109}" type="pres">
      <dgm:prSet presAssocID="{6459863E-B0AD-41B6-8008-0C4D839519D7}" presName="hierRoot3" presStyleCnt="0">
        <dgm:presLayoutVars>
          <dgm:hierBranch val="init"/>
        </dgm:presLayoutVars>
      </dgm:prSet>
      <dgm:spPr/>
    </dgm:pt>
    <dgm:pt modelId="{33BFEC0B-2FB9-4D68-A287-71D4D6F4E894}" type="pres">
      <dgm:prSet presAssocID="{6459863E-B0AD-41B6-8008-0C4D839519D7}" presName="rootComposite3" presStyleCnt="0"/>
      <dgm:spPr/>
    </dgm:pt>
    <dgm:pt modelId="{0FD0A7B7-265B-498F-9EF9-5FD342A1E350}" type="pres">
      <dgm:prSet presAssocID="{6459863E-B0AD-41B6-8008-0C4D839519D7}" presName="rootText3" presStyleLbl="asst1" presStyleIdx="0" presStyleCnt="1">
        <dgm:presLayoutVars>
          <dgm:chPref val="3"/>
        </dgm:presLayoutVars>
      </dgm:prSet>
      <dgm:spPr/>
    </dgm:pt>
    <dgm:pt modelId="{8088F51A-D71F-4957-A7E1-E178C2045F6F}" type="pres">
      <dgm:prSet presAssocID="{6459863E-B0AD-41B6-8008-0C4D839519D7}" presName="rootConnector3" presStyleLbl="asst1" presStyleIdx="0" presStyleCnt="1"/>
      <dgm:spPr/>
    </dgm:pt>
    <dgm:pt modelId="{E5C58655-8677-47E7-820D-399A95C892D4}" type="pres">
      <dgm:prSet presAssocID="{6459863E-B0AD-41B6-8008-0C4D839519D7}" presName="hierChild6" presStyleCnt="0"/>
      <dgm:spPr/>
    </dgm:pt>
    <dgm:pt modelId="{D0B8C368-46A9-40E7-8B43-AB83C06211F2}" type="pres">
      <dgm:prSet presAssocID="{6459863E-B0AD-41B6-8008-0C4D839519D7}" presName="hierChild7" presStyleCnt="0"/>
      <dgm:spPr/>
    </dgm:pt>
  </dgm:ptLst>
  <dgm:cxnLst>
    <dgm:cxn modelId="{6196DA00-CE67-4ED2-ADCD-ED500E9CF89D}" type="presOf" srcId="{6459863E-B0AD-41B6-8008-0C4D839519D7}" destId="{0FD0A7B7-265B-498F-9EF9-5FD342A1E350}" srcOrd="0" destOrd="0" presId="urn:microsoft.com/office/officeart/2005/8/layout/orgChart1"/>
    <dgm:cxn modelId="{576BB210-0AF7-4904-8DA1-AAF998F97B2C}" type="presOf" srcId="{91E9BECE-50A6-4FA1-86B9-8317B895EE0E}" destId="{BE37DEE9-DC1D-459C-A6FE-F5FE01548454}" srcOrd="0" destOrd="0" presId="urn:microsoft.com/office/officeart/2005/8/layout/orgChart1"/>
    <dgm:cxn modelId="{1A76EE12-867F-46DF-B009-1F10C4393B64}" type="presOf" srcId="{0E0BB794-12FB-4620-B4D8-7A3D9B9D7F4A}" destId="{A7E6D445-D00C-4502-9334-F6FE4FA5C0BC}" srcOrd="0" destOrd="0" presId="urn:microsoft.com/office/officeart/2005/8/layout/orgChart1"/>
    <dgm:cxn modelId="{C72DF51C-20D5-4FB1-8446-FCC640DFDB32}" srcId="{72D46851-130B-43E5-A7C5-D39EED926214}" destId="{909967EB-7C1D-4978-AE08-095D370A0C67}" srcOrd="1" destOrd="0" parTransId="{4D586967-58D6-4E0B-B6B0-641C29475530}" sibTransId="{2757D4D5-2A29-446B-A3FC-EA17CA8BA24F}"/>
    <dgm:cxn modelId="{473FC11D-E31D-46F2-9ACB-2B77B505A3C3}" type="presOf" srcId="{B1AC2717-6830-43F3-92C4-80D1DD83E31A}" destId="{05E6CD38-BE4C-46C2-9B23-5A07741465F4}" srcOrd="0" destOrd="0" presId="urn:microsoft.com/office/officeart/2005/8/layout/orgChart1"/>
    <dgm:cxn modelId="{649A5922-398D-404D-9AC8-681C544A2348}" srcId="{72D46851-130B-43E5-A7C5-D39EED926214}" destId="{9984F581-79CD-4D3C-8797-1A9B7ACBF40A}" srcOrd="4" destOrd="0" parTransId="{F603E8D9-BAF5-4E8A-8C9D-200968B98CA2}" sibTransId="{9353E778-FD7D-4B08-86CF-F04F0817BD1F}"/>
    <dgm:cxn modelId="{C6465833-AD8C-47D6-A806-87F235039898}" type="presOf" srcId="{B1AC2717-6830-43F3-92C4-80D1DD83E31A}" destId="{AC44D346-CDA7-4603-947B-36880BBE178A}" srcOrd="1" destOrd="0" presId="urn:microsoft.com/office/officeart/2005/8/layout/orgChart1"/>
    <dgm:cxn modelId="{D01A933D-AD15-4CCD-A5EC-54975FA55836}" srcId="{72D46851-130B-43E5-A7C5-D39EED926214}" destId="{91E9BECE-50A6-4FA1-86B9-8317B895EE0E}" srcOrd="3" destOrd="0" parTransId="{ABFF6B0D-0997-4EC0-9D04-32B2D2CE0494}" sibTransId="{88F04AA2-9606-45A2-BE70-9C8EB098010E}"/>
    <dgm:cxn modelId="{EF1B024E-88E0-45D8-892D-566436BD9151}" type="presOf" srcId="{F603E8D9-BAF5-4E8A-8C9D-200968B98CA2}" destId="{E80A6F5F-7D2C-4631-97E6-E17100D1B731}" srcOrd="0" destOrd="0" presId="urn:microsoft.com/office/officeart/2005/8/layout/orgChart1"/>
    <dgm:cxn modelId="{540B7051-B370-49FB-A86B-000D431CD6EE}" type="presOf" srcId="{72D46851-130B-43E5-A7C5-D39EED926214}" destId="{B06418EB-61FF-47D4-9762-25B75D84E41B}" srcOrd="1" destOrd="0" presId="urn:microsoft.com/office/officeart/2005/8/layout/orgChart1"/>
    <dgm:cxn modelId="{D9C23475-DC08-4C44-8E7A-965DDB5C9CFE}" srcId="{72D46851-130B-43E5-A7C5-D39EED926214}" destId="{B1AC2717-6830-43F3-92C4-80D1DD83E31A}" srcOrd="2" destOrd="0" parTransId="{1AF623D2-41AA-429A-9C69-D2BEA87E8C74}" sibTransId="{D2DD1060-EA23-4F6A-B1CD-AD8EFE0FDE90}"/>
    <dgm:cxn modelId="{E1CD1777-ECAB-4A31-8301-ACFE87DD259E}" srcId="{72D46851-130B-43E5-A7C5-D39EED926214}" destId="{6459863E-B0AD-41B6-8008-0C4D839519D7}" srcOrd="0" destOrd="0" parTransId="{0E0BB794-12FB-4620-B4D8-7A3D9B9D7F4A}" sibTransId="{BAC49CB6-A5A0-438C-BBB2-CBBC806299BB}"/>
    <dgm:cxn modelId="{BAA6BF8E-8FB9-48D9-A359-71CDC3FDAD8E}" type="presOf" srcId="{9984F581-79CD-4D3C-8797-1A9B7ACBF40A}" destId="{913F6FA5-BEB6-4168-A41A-86893843E653}" srcOrd="1" destOrd="0" presId="urn:microsoft.com/office/officeart/2005/8/layout/orgChart1"/>
    <dgm:cxn modelId="{7D35F590-2E2A-48B7-BFF4-09F26531A925}" srcId="{214EC9B8-768C-4267-85BD-7820270E7EE7}" destId="{72D46851-130B-43E5-A7C5-D39EED926214}" srcOrd="0" destOrd="0" parTransId="{2A525D52-60F5-42F6-A7AE-0703081FE544}" sibTransId="{D73AEEAD-A7CE-4780-B3CD-7AF6AEC7F1B5}"/>
    <dgm:cxn modelId="{F6C94C98-1938-4CE8-A2F9-D539E3C37A4C}" type="presOf" srcId="{9984F581-79CD-4D3C-8797-1A9B7ACBF40A}" destId="{A6733F71-F79C-498F-B0E7-612B5DF5D329}" srcOrd="0" destOrd="0" presId="urn:microsoft.com/office/officeart/2005/8/layout/orgChart1"/>
    <dgm:cxn modelId="{24BE0E9B-D584-41E7-9414-D44E6E3420E0}" type="presOf" srcId="{ABFF6B0D-0997-4EC0-9D04-32B2D2CE0494}" destId="{031F4844-8655-4D25-8245-A6CFD128F15F}" srcOrd="0" destOrd="0" presId="urn:microsoft.com/office/officeart/2005/8/layout/orgChart1"/>
    <dgm:cxn modelId="{3E5F8EA8-AD2F-40DD-9EB7-4FB6840A287E}" type="presOf" srcId="{214EC9B8-768C-4267-85BD-7820270E7EE7}" destId="{E29EE12B-8DE8-4A1E-8C83-4C25B76E34E8}" srcOrd="0" destOrd="0" presId="urn:microsoft.com/office/officeart/2005/8/layout/orgChart1"/>
    <dgm:cxn modelId="{E4E9F0B3-2BF3-403F-A201-759F557FEA1F}" type="presOf" srcId="{4D586967-58D6-4E0B-B6B0-641C29475530}" destId="{7B97506C-EB8A-46BC-A34E-6C3D6EBBB7FB}" srcOrd="0" destOrd="0" presId="urn:microsoft.com/office/officeart/2005/8/layout/orgChart1"/>
    <dgm:cxn modelId="{D6FB1BCD-4668-4555-A650-5DB4239B897D}" type="presOf" srcId="{6459863E-B0AD-41B6-8008-0C4D839519D7}" destId="{8088F51A-D71F-4957-A7E1-E178C2045F6F}" srcOrd="1" destOrd="0" presId="urn:microsoft.com/office/officeart/2005/8/layout/orgChart1"/>
    <dgm:cxn modelId="{E1B8D7D3-D34B-4EF9-9EE2-2EFCC94444AB}" type="presOf" srcId="{72D46851-130B-43E5-A7C5-D39EED926214}" destId="{8160DD50-F9E7-4BEE-9070-B5098EC2B72C}" srcOrd="0" destOrd="0" presId="urn:microsoft.com/office/officeart/2005/8/layout/orgChart1"/>
    <dgm:cxn modelId="{E4E6C7D7-ACCB-47F8-AAA9-B9D2ED4F238B}" type="presOf" srcId="{1AF623D2-41AA-429A-9C69-D2BEA87E8C74}" destId="{092ED06F-0A8C-4995-B0E1-3E2D83A5D048}" srcOrd="0" destOrd="0" presId="urn:microsoft.com/office/officeart/2005/8/layout/orgChart1"/>
    <dgm:cxn modelId="{BF4643E3-ACA0-4B9A-AC81-7C1FD53D65BA}" type="presOf" srcId="{909967EB-7C1D-4978-AE08-095D370A0C67}" destId="{560A791C-0412-498B-82A8-922A7691BC3A}" srcOrd="1" destOrd="0" presId="urn:microsoft.com/office/officeart/2005/8/layout/orgChart1"/>
    <dgm:cxn modelId="{58997BE6-FD98-4E36-BF4B-E50359C1ACD2}" type="presOf" srcId="{909967EB-7C1D-4978-AE08-095D370A0C67}" destId="{8A71B26C-D52B-417D-9C94-1B304FE9BF53}" srcOrd="0" destOrd="0" presId="urn:microsoft.com/office/officeart/2005/8/layout/orgChart1"/>
    <dgm:cxn modelId="{8A2EE8EF-5D76-44C8-BD31-FE0DC0F00BDB}" type="presOf" srcId="{91E9BECE-50A6-4FA1-86B9-8317B895EE0E}" destId="{D9949B48-559C-4FAB-B723-F56FA29A9E1C}" srcOrd="1" destOrd="0" presId="urn:microsoft.com/office/officeart/2005/8/layout/orgChart1"/>
    <dgm:cxn modelId="{43D1F9F0-299D-400E-A899-52F18F88B71B}" type="presParOf" srcId="{E29EE12B-8DE8-4A1E-8C83-4C25B76E34E8}" destId="{2BE9462B-47FE-47EA-B2C4-CED696D65E83}" srcOrd="0" destOrd="0" presId="urn:microsoft.com/office/officeart/2005/8/layout/orgChart1"/>
    <dgm:cxn modelId="{539DA9DD-BE48-479B-A457-DAA088F7D504}" type="presParOf" srcId="{2BE9462B-47FE-47EA-B2C4-CED696D65E83}" destId="{26F9FCE5-32A4-4FA7-862C-A8101C23399B}" srcOrd="0" destOrd="0" presId="urn:microsoft.com/office/officeart/2005/8/layout/orgChart1"/>
    <dgm:cxn modelId="{8227C1B8-F083-46BB-993A-EEC2D09109BD}" type="presParOf" srcId="{26F9FCE5-32A4-4FA7-862C-A8101C23399B}" destId="{8160DD50-F9E7-4BEE-9070-B5098EC2B72C}" srcOrd="0" destOrd="0" presId="urn:microsoft.com/office/officeart/2005/8/layout/orgChart1"/>
    <dgm:cxn modelId="{FD02E961-5867-4270-B2BB-775493908149}" type="presParOf" srcId="{26F9FCE5-32A4-4FA7-862C-A8101C23399B}" destId="{B06418EB-61FF-47D4-9762-25B75D84E41B}" srcOrd="1" destOrd="0" presId="urn:microsoft.com/office/officeart/2005/8/layout/orgChart1"/>
    <dgm:cxn modelId="{99DABE9D-0D10-4B27-AEF6-9CAF5DC143E0}" type="presParOf" srcId="{2BE9462B-47FE-47EA-B2C4-CED696D65E83}" destId="{DEB85AC8-AF82-4F05-B8C6-F9AC8601317A}" srcOrd="1" destOrd="0" presId="urn:microsoft.com/office/officeart/2005/8/layout/orgChart1"/>
    <dgm:cxn modelId="{AED83918-1744-4A21-A32D-B7A1414B8EF1}" type="presParOf" srcId="{DEB85AC8-AF82-4F05-B8C6-F9AC8601317A}" destId="{7B97506C-EB8A-46BC-A34E-6C3D6EBBB7FB}" srcOrd="0" destOrd="0" presId="urn:microsoft.com/office/officeart/2005/8/layout/orgChart1"/>
    <dgm:cxn modelId="{68252A3A-1936-4BEC-A726-ADB258B7F5C2}" type="presParOf" srcId="{DEB85AC8-AF82-4F05-B8C6-F9AC8601317A}" destId="{854DF4A3-E411-4D3F-A3E6-63C3EB065EB1}" srcOrd="1" destOrd="0" presId="urn:microsoft.com/office/officeart/2005/8/layout/orgChart1"/>
    <dgm:cxn modelId="{6ED791ED-A8A0-414C-8F3B-584C75B5E4EF}" type="presParOf" srcId="{854DF4A3-E411-4D3F-A3E6-63C3EB065EB1}" destId="{A7283BF9-67E0-4FDA-87A3-8B2A83BA6A89}" srcOrd="0" destOrd="0" presId="urn:microsoft.com/office/officeart/2005/8/layout/orgChart1"/>
    <dgm:cxn modelId="{224B85B7-9AEC-40B2-ADE0-D8C8CFE17A2B}" type="presParOf" srcId="{A7283BF9-67E0-4FDA-87A3-8B2A83BA6A89}" destId="{8A71B26C-D52B-417D-9C94-1B304FE9BF53}" srcOrd="0" destOrd="0" presId="urn:microsoft.com/office/officeart/2005/8/layout/orgChart1"/>
    <dgm:cxn modelId="{0A6F1842-DCB7-4892-B1DD-5EFCDAEA2F51}" type="presParOf" srcId="{A7283BF9-67E0-4FDA-87A3-8B2A83BA6A89}" destId="{560A791C-0412-498B-82A8-922A7691BC3A}" srcOrd="1" destOrd="0" presId="urn:microsoft.com/office/officeart/2005/8/layout/orgChart1"/>
    <dgm:cxn modelId="{5CFB7332-F5D7-4E67-8734-9508C2665494}" type="presParOf" srcId="{854DF4A3-E411-4D3F-A3E6-63C3EB065EB1}" destId="{8CB477C1-8E5D-4C7E-AD95-F02566A5E8EF}" srcOrd="1" destOrd="0" presId="urn:microsoft.com/office/officeart/2005/8/layout/orgChart1"/>
    <dgm:cxn modelId="{7B52D29C-5D65-4023-A302-312B5B55F664}" type="presParOf" srcId="{854DF4A3-E411-4D3F-A3E6-63C3EB065EB1}" destId="{345F0A09-9AD4-4543-8C52-10AFA1A893DD}" srcOrd="2" destOrd="0" presId="urn:microsoft.com/office/officeart/2005/8/layout/orgChart1"/>
    <dgm:cxn modelId="{08590392-2B01-41C2-9F35-155AA8382A47}" type="presParOf" srcId="{DEB85AC8-AF82-4F05-B8C6-F9AC8601317A}" destId="{092ED06F-0A8C-4995-B0E1-3E2D83A5D048}" srcOrd="2" destOrd="0" presId="urn:microsoft.com/office/officeart/2005/8/layout/orgChart1"/>
    <dgm:cxn modelId="{D2489D64-1DDD-42C8-A598-7A0AC5D0BFE6}" type="presParOf" srcId="{DEB85AC8-AF82-4F05-B8C6-F9AC8601317A}" destId="{50761289-940D-4A36-B41E-CC73FE426AE4}" srcOrd="3" destOrd="0" presId="urn:microsoft.com/office/officeart/2005/8/layout/orgChart1"/>
    <dgm:cxn modelId="{3846BD75-AACF-4005-992F-089720E8611D}" type="presParOf" srcId="{50761289-940D-4A36-B41E-CC73FE426AE4}" destId="{9B1CBFED-C5FA-466D-83A2-5D68D5D7B481}" srcOrd="0" destOrd="0" presId="urn:microsoft.com/office/officeart/2005/8/layout/orgChart1"/>
    <dgm:cxn modelId="{790333CF-3FA9-4103-AFAA-4348C86D8467}" type="presParOf" srcId="{9B1CBFED-C5FA-466D-83A2-5D68D5D7B481}" destId="{05E6CD38-BE4C-46C2-9B23-5A07741465F4}" srcOrd="0" destOrd="0" presId="urn:microsoft.com/office/officeart/2005/8/layout/orgChart1"/>
    <dgm:cxn modelId="{F763DFD7-1CD9-4F58-90C7-1F0A106BABD1}" type="presParOf" srcId="{9B1CBFED-C5FA-466D-83A2-5D68D5D7B481}" destId="{AC44D346-CDA7-4603-947B-36880BBE178A}" srcOrd="1" destOrd="0" presId="urn:microsoft.com/office/officeart/2005/8/layout/orgChart1"/>
    <dgm:cxn modelId="{F4DF64CD-93D5-4408-9F8B-F5B097668067}" type="presParOf" srcId="{50761289-940D-4A36-B41E-CC73FE426AE4}" destId="{F18CDBB5-E7CE-4E7B-ABD0-C23C98306EC2}" srcOrd="1" destOrd="0" presId="urn:microsoft.com/office/officeart/2005/8/layout/orgChart1"/>
    <dgm:cxn modelId="{D72D8B0F-A85E-49E9-A7CC-404AEDCAD0E2}" type="presParOf" srcId="{50761289-940D-4A36-B41E-CC73FE426AE4}" destId="{60E6476B-C99F-487A-9BB5-6E28C01D588E}" srcOrd="2" destOrd="0" presId="urn:microsoft.com/office/officeart/2005/8/layout/orgChart1"/>
    <dgm:cxn modelId="{D09E0279-56ED-4524-BDF7-1999EC2CF567}" type="presParOf" srcId="{DEB85AC8-AF82-4F05-B8C6-F9AC8601317A}" destId="{031F4844-8655-4D25-8245-A6CFD128F15F}" srcOrd="4" destOrd="0" presId="urn:microsoft.com/office/officeart/2005/8/layout/orgChart1"/>
    <dgm:cxn modelId="{AD1E8D3F-081C-4AB5-84EB-FE4019C339A3}" type="presParOf" srcId="{DEB85AC8-AF82-4F05-B8C6-F9AC8601317A}" destId="{12D13DC0-E4F1-48B1-824A-909FA9A42CBD}" srcOrd="5" destOrd="0" presId="urn:microsoft.com/office/officeart/2005/8/layout/orgChart1"/>
    <dgm:cxn modelId="{7471DBCD-D606-4948-B5AF-AAAE9999E5F0}" type="presParOf" srcId="{12D13DC0-E4F1-48B1-824A-909FA9A42CBD}" destId="{A1FE69CA-51B7-43C2-9359-D459E0F492A9}" srcOrd="0" destOrd="0" presId="urn:microsoft.com/office/officeart/2005/8/layout/orgChart1"/>
    <dgm:cxn modelId="{945B39BE-9972-4B88-8AD1-D542750516B8}" type="presParOf" srcId="{A1FE69CA-51B7-43C2-9359-D459E0F492A9}" destId="{BE37DEE9-DC1D-459C-A6FE-F5FE01548454}" srcOrd="0" destOrd="0" presId="urn:microsoft.com/office/officeart/2005/8/layout/orgChart1"/>
    <dgm:cxn modelId="{EAB76EF0-F7CC-4DCD-B1E3-6BE001EC6488}" type="presParOf" srcId="{A1FE69CA-51B7-43C2-9359-D459E0F492A9}" destId="{D9949B48-559C-4FAB-B723-F56FA29A9E1C}" srcOrd="1" destOrd="0" presId="urn:microsoft.com/office/officeart/2005/8/layout/orgChart1"/>
    <dgm:cxn modelId="{EFE9638F-D07E-4461-9A4C-BB7E54DA522C}" type="presParOf" srcId="{12D13DC0-E4F1-48B1-824A-909FA9A42CBD}" destId="{7B20D517-B6E6-4586-BE66-C37DC2623615}" srcOrd="1" destOrd="0" presId="urn:microsoft.com/office/officeart/2005/8/layout/orgChart1"/>
    <dgm:cxn modelId="{85058036-B911-461E-AD13-186BAF446667}" type="presParOf" srcId="{12D13DC0-E4F1-48B1-824A-909FA9A42CBD}" destId="{BD0F090B-DD4C-4780-81E4-75FB24B95F3C}" srcOrd="2" destOrd="0" presId="urn:microsoft.com/office/officeart/2005/8/layout/orgChart1"/>
    <dgm:cxn modelId="{F4DE098E-63D9-423A-83AF-411A1C5F8E13}" type="presParOf" srcId="{DEB85AC8-AF82-4F05-B8C6-F9AC8601317A}" destId="{E80A6F5F-7D2C-4631-97E6-E17100D1B731}" srcOrd="6" destOrd="0" presId="urn:microsoft.com/office/officeart/2005/8/layout/orgChart1"/>
    <dgm:cxn modelId="{2FE38929-00AB-4CE1-9731-9FE889AA1D2B}" type="presParOf" srcId="{DEB85AC8-AF82-4F05-B8C6-F9AC8601317A}" destId="{62785542-66D1-4423-8CF6-AD3599F3F65E}" srcOrd="7" destOrd="0" presId="urn:microsoft.com/office/officeart/2005/8/layout/orgChart1"/>
    <dgm:cxn modelId="{43EA7D8D-D49D-4BD6-AB99-61D39ECBD6E8}" type="presParOf" srcId="{62785542-66D1-4423-8CF6-AD3599F3F65E}" destId="{5CEA3CE8-BDDE-4B93-8415-4835759F5C23}" srcOrd="0" destOrd="0" presId="urn:microsoft.com/office/officeart/2005/8/layout/orgChart1"/>
    <dgm:cxn modelId="{2CF866BB-E587-431C-B3D1-9A9D1E24D2AF}" type="presParOf" srcId="{5CEA3CE8-BDDE-4B93-8415-4835759F5C23}" destId="{A6733F71-F79C-498F-B0E7-612B5DF5D329}" srcOrd="0" destOrd="0" presId="urn:microsoft.com/office/officeart/2005/8/layout/orgChart1"/>
    <dgm:cxn modelId="{7D6BF769-3EB0-4B97-BD65-B1B52746D1D0}" type="presParOf" srcId="{5CEA3CE8-BDDE-4B93-8415-4835759F5C23}" destId="{913F6FA5-BEB6-4168-A41A-86893843E653}" srcOrd="1" destOrd="0" presId="urn:microsoft.com/office/officeart/2005/8/layout/orgChart1"/>
    <dgm:cxn modelId="{D0B9209C-F40B-47F6-A9C3-4D20DCF4C63E}" type="presParOf" srcId="{62785542-66D1-4423-8CF6-AD3599F3F65E}" destId="{E0C1B0DA-B4F9-478F-9B82-5CF8614C67B3}" srcOrd="1" destOrd="0" presId="urn:microsoft.com/office/officeart/2005/8/layout/orgChart1"/>
    <dgm:cxn modelId="{DC0CFB63-C683-4863-803B-76A6D431B7AA}" type="presParOf" srcId="{62785542-66D1-4423-8CF6-AD3599F3F65E}" destId="{1DB30979-89F7-461D-9036-B10BDF1A0D36}" srcOrd="2" destOrd="0" presId="urn:microsoft.com/office/officeart/2005/8/layout/orgChart1"/>
    <dgm:cxn modelId="{03057793-CDF5-4E17-A698-1BA6F27131DE}" type="presParOf" srcId="{2BE9462B-47FE-47EA-B2C4-CED696D65E83}" destId="{F1A7F395-7B70-4B75-8508-FFF123680FA7}" srcOrd="2" destOrd="0" presId="urn:microsoft.com/office/officeart/2005/8/layout/orgChart1"/>
    <dgm:cxn modelId="{D828EF4F-22A8-4FA1-8B3D-30D6AE581AD5}" type="presParOf" srcId="{F1A7F395-7B70-4B75-8508-FFF123680FA7}" destId="{A7E6D445-D00C-4502-9334-F6FE4FA5C0BC}" srcOrd="0" destOrd="0" presId="urn:microsoft.com/office/officeart/2005/8/layout/orgChart1"/>
    <dgm:cxn modelId="{180CFF9B-BF8F-44C2-AE28-D0364D203B5D}" type="presParOf" srcId="{F1A7F395-7B70-4B75-8508-FFF123680FA7}" destId="{47231C66-8C0A-4B97-A82D-1670340D7109}" srcOrd="1" destOrd="0" presId="urn:microsoft.com/office/officeart/2005/8/layout/orgChart1"/>
    <dgm:cxn modelId="{1F8C8A48-C0E0-458C-86C0-C49BD8C4CDF1}" type="presParOf" srcId="{47231C66-8C0A-4B97-A82D-1670340D7109}" destId="{33BFEC0B-2FB9-4D68-A287-71D4D6F4E894}" srcOrd="0" destOrd="0" presId="urn:microsoft.com/office/officeart/2005/8/layout/orgChart1"/>
    <dgm:cxn modelId="{DA6D01BC-636D-46B6-B7BC-E920840586EB}" type="presParOf" srcId="{33BFEC0B-2FB9-4D68-A287-71D4D6F4E894}" destId="{0FD0A7B7-265B-498F-9EF9-5FD342A1E350}" srcOrd="0" destOrd="0" presId="urn:microsoft.com/office/officeart/2005/8/layout/orgChart1"/>
    <dgm:cxn modelId="{88896EDF-1733-4CF9-A79A-C351FBDB45C3}" type="presParOf" srcId="{33BFEC0B-2FB9-4D68-A287-71D4D6F4E894}" destId="{8088F51A-D71F-4957-A7E1-E178C2045F6F}" srcOrd="1" destOrd="0" presId="urn:microsoft.com/office/officeart/2005/8/layout/orgChart1"/>
    <dgm:cxn modelId="{DDF31AC5-7927-4432-A145-CC84195EBAE2}" type="presParOf" srcId="{47231C66-8C0A-4B97-A82D-1670340D7109}" destId="{E5C58655-8677-47E7-820D-399A95C892D4}" srcOrd="1" destOrd="0" presId="urn:microsoft.com/office/officeart/2005/8/layout/orgChart1"/>
    <dgm:cxn modelId="{10675E56-DA6F-4A5E-BEAB-321F9E961D72}" type="presParOf" srcId="{47231C66-8C0A-4B97-A82D-1670340D7109}" destId="{D0B8C368-46A9-40E7-8B43-AB83C06211F2}"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928F0F6-8BA5-4F22-86E9-F307853FFAD3}"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ZA"/>
        </a:p>
      </dgm:t>
    </dgm:pt>
    <dgm:pt modelId="{1D208159-D135-421B-8A61-5756E50BC46E}">
      <dgm:prSet phldrT="[Text]"/>
      <dgm:spPr/>
      <dgm:t>
        <a:bodyPr/>
        <a:lstStyle/>
        <a:p>
          <a:r>
            <a:rPr lang="en-ZA" dirty="0"/>
            <a:t>Economic fallouts: restrictive measures, less FDI, unemployment, poverty rates, food crisis </a:t>
          </a:r>
        </a:p>
      </dgm:t>
    </dgm:pt>
    <dgm:pt modelId="{79AF0C22-BA8F-46E9-AF58-769EA10881A2}" type="parTrans" cxnId="{296317CA-6E99-4030-A936-8A40CE43F1E0}">
      <dgm:prSet/>
      <dgm:spPr/>
      <dgm:t>
        <a:bodyPr/>
        <a:lstStyle/>
        <a:p>
          <a:endParaRPr lang="en-ZA"/>
        </a:p>
      </dgm:t>
    </dgm:pt>
    <dgm:pt modelId="{38355A52-7F7F-4C9B-93ED-CB238FAE5C74}" type="sibTrans" cxnId="{296317CA-6E99-4030-A936-8A40CE43F1E0}">
      <dgm:prSet/>
      <dgm:spPr/>
      <dgm:t>
        <a:bodyPr/>
        <a:lstStyle/>
        <a:p>
          <a:endParaRPr lang="en-ZA"/>
        </a:p>
      </dgm:t>
    </dgm:pt>
    <dgm:pt modelId="{286944FD-1C3D-4017-BFE0-F3859CCC2464}">
      <dgm:prSet phldrT="[Text]"/>
      <dgm:spPr/>
      <dgm:t>
        <a:bodyPr/>
        <a:lstStyle/>
        <a:p>
          <a:r>
            <a:rPr lang="en-ZA" dirty="0"/>
            <a:t>Political: delays to implement regional initiatives and integration programs i.e. AFCFTA</a:t>
          </a:r>
        </a:p>
      </dgm:t>
    </dgm:pt>
    <dgm:pt modelId="{A4B74345-2B60-48A7-91DA-135A895DBD12}" type="parTrans" cxnId="{FFF84B31-A315-4B84-9F0D-5F2B9C732F6C}">
      <dgm:prSet/>
      <dgm:spPr/>
      <dgm:t>
        <a:bodyPr/>
        <a:lstStyle/>
        <a:p>
          <a:endParaRPr lang="en-ZA"/>
        </a:p>
      </dgm:t>
    </dgm:pt>
    <dgm:pt modelId="{B00515AD-44C2-43E1-817E-306FAA156D8F}" type="sibTrans" cxnId="{FFF84B31-A315-4B84-9F0D-5F2B9C732F6C}">
      <dgm:prSet/>
      <dgm:spPr/>
      <dgm:t>
        <a:bodyPr/>
        <a:lstStyle/>
        <a:p>
          <a:endParaRPr lang="en-ZA"/>
        </a:p>
      </dgm:t>
    </dgm:pt>
    <dgm:pt modelId="{31138BED-BD28-4A0F-BC8B-7FDA0AB39517}">
      <dgm:prSet phldrT="[Text]"/>
      <dgm:spPr/>
      <dgm:t>
        <a:bodyPr/>
        <a:lstStyle/>
        <a:p>
          <a:r>
            <a:rPr lang="en-ZA" dirty="0"/>
            <a:t>Social and cultural tensions; xenophobia against foreigners in some African countries  </a:t>
          </a:r>
        </a:p>
      </dgm:t>
    </dgm:pt>
    <dgm:pt modelId="{2FA6C189-8663-4033-9F06-80D9A0E711A1}" type="parTrans" cxnId="{AB6EAC27-C38C-4FA1-B70F-B20177462302}">
      <dgm:prSet/>
      <dgm:spPr/>
      <dgm:t>
        <a:bodyPr/>
        <a:lstStyle/>
        <a:p>
          <a:endParaRPr lang="en-ZA"/>
        </a:p>
      </dgm:t>
    </dgm:pt>
    <dgm:pt modelId="{CAC63755-FC1C-4AD0-9304-7CE8309C1A10}" type="sibTrans" cxnId="{AB6EAC27-C38C-4FA1-B70F-B20177462302}">
      <dgm:prSet/>
      <dgm:spPr/>
      <dgm:t>
        <a:bodyPr/>
        <a:lstStyle/>
        <a:p>
          <a:endParaRPr lang="en-ZA"/>
        </a:p>
      </dgm:t>
    </dgm:pt>
    <dgm:pt modelId="{6DBE2A5D-E3DF-471B-9592-DEE13FA308F8}" type="pres">
      <dgm:prSet presAssocID="{A928F0F6-8BA5-4F22-86E9-F307853FFAD3}" presName="linear" presStyleCnt="0">
        <dgm:presLayoutVars>
          <dgm:animLvl val="lvl"/>
          <dgm:resizeHandles val="exact"/>
        </dgm:presLayoutVars>
      </dgm:prSet>
      <dgm:spPr/>
    </dgm:pt>
    <dgm:pt modelId="{2BE822B9-31E6-4386-BDE0-519DC2991A7E}" type="pres">
      <dgm:prSet presAssocID="{1D208159-D135-421B-8A61-5756E50BC46E}" presName="parentText" presStyleLbl="node1" presStyleIdx="0" presStyleCnt="3">
        <dgm:presLayoutVars>
          <dgm:chMax val="0"/>
          <dgm:bulletEnabled val="1"/>
        </dgm:presLayoutVars>
      </dgm:prSet>
      <dgm:spPr/>
    </dgm:pt>
    <dgm:pt modelId="{47110812-2073-4F02-AB27-D1B5BADDDFEA}" type="pres">
      <dgm:prSet presAssocID="{38355A52-7F7F-4C9B-93ED-CB238FAE5C74}" presName="spacer" presStyleCnt="0"/>
      <dgm:spPr/>
    </dgm:pt>
    <dgm:pt modelId="{FAA367AE-6D2F-4CAC-8B89-E50B2BBDE728}" type="pres">
      <dgm:prSet presAssocID="{286944FD-1C3D-4017-BFE0-F3859CCC2464}" presName="parentText" presStyleLbl="node1" presStyleIdx="1" presStyleCnt="3">
        <dgm:presLayoutVars>
          <dgm:chMax val="0"/>
          <dgm:bulletEnabled val="1"/>
        </dgm:presLayoutVars>
      </dgm:prSet>
      <dgm:spPr/>
    </dgm:pt>
    <dgm:pt modelId="{853847F6-67C7-422B-A03B-34BDFDDF23D3}" type="pres">
      <dgm:prSet presAssocID="{B00515AD-44C2-43E1-817E-306FAA156D8F}" presName="spacer" presStyleCnt="0"/>
      <dgm:spPr/>
    </dgm:pt>
    <dgm:pt modelId="{1E80D387-8554-460D-8F54-0E75854E1560}" type="pres">
      <dgm:prSet presAssocID="{31138BED-BD28-4A0F-BC8B-7FDA0AB39517}" presName="parentText" presStyleLbl="node1" presStyleIdx="2" presStyleCnt="3">
        <dgm:presLayoutVars>
          <dgm:chMax val="0"/>
          <dgm:bulletEnabled val="1"/>
        </dgm:presLayoutVars>
      </dgm:prSet>
      <dgm:spPr/>
    </dgm:pt>
  </dgm:ptLst>
  <dgm:cxnLst>
    <dgm:cxn modelId="{97525813-3EB8-472C-9BDF-ADA78AA69BB4}" type="presOf" srcId="{1D208159-D135-421B-8A61-5756E50BC46E}" destId="{2BE822B9-31E6-4386-BDE0-519DC2991A7E}" srcOrd="0" destOrd="0" presId="urn:microsoft.com/office/officeart/2005/8/layout/vList2"/>
    <dgm:cxn modelId="{AB6EAC27-C38C-4FA1-B70F-B20177462302}" srcId="{A928F0F6-8BA5-4F22-86E9-F307853FFAD3}" destId="{31138BED-BD28-4A0F-BC8B-7FDA0AB39517}" srcOrd="2" destOrd="0" parTransId="{2FA6C189-8663-4033-9F06-80D9A0E711A1}" sibTransId="{CAC63755-FC1C-4AD0-9304-7CE8309C1A10}"/>
    <dgm:cxn modelId="{FFF84B31-A315-4B84-9F0D-5F2B9C732F6C}" srcId="{A928F0F6-8BA5-4F22-86E9-F307853FFAD3}" destId="{286944FD-1C3D-4017-BFE0-F3859CCC2464}" srcOrd="1" destOrd="0" parTransId="{A4B74345-2B60-48A7-91DA-135A895DBD12}" sibTransId="{B00515AD-44C2-43E1-817E-306FAA156D8F}"/>
    <dgm:cxn modelId="{3A6F615A-71E8-4CD1-A059-A309DF161BCC}" type="presOf" srcId="{286944FD-1C3D-4017-BFE0-F3859CCC2464}" destId="{FAA367AE-6D2F-4CAC-8B89-E50B2BBDE728}" srcOrd="0" destOrd="0" presId="urn:microsoft.com/office/officeart/2005/8/layout/vList2"/>
    <dgm:cxn modelId="{97474A6F-93D5-4EB9-B736-CA91E0EAB161}" type="presOf" srcId="{31138BED-BD28-4A0F-BC8B-7FDA0AB39517}" destId="{1E80D387-8554-460D-8F54-0E75854E1560}" srcOrd="0" destOrd="0" presId="urn:microsoft.com/office/officeart/2005/8/layout/vList2"/>
    <dgm:cxn modelId="{296317CA-6E99-4030-A936-8A40CE43F1E0}" srcId="{A928F0F6-8BA5-4F22-86E9-F307853FFAD3}" destId="{1D208159-D135-421B-8A61-5756E50BC46E}" srcOrd="0" destOrd="0" parTransId="{79AF0C22-BA8F-46E9-AF58-769EA10881A2}" sibTransId="{38355A52-7F7F-4C9B-93ED-CB238FAE5C74}"/>
    <dgm:cxn modelId="{1BD1D6D3-DE88-4F8F-BFA0-55812CB37535}" type="presOf" srcId="{A928F0F6-8BA5-4F22-86E9-F307853FFAD3}" destId="{6DBE2A5D-E3DF-471B-9592-DEE13FA308F8}" srcOrd="0" destOrd="0" presId="urn:microsoft.com/office/officeart/2005/8/layout/vList2"/>
    <dgm:cxn modelId="{3ECF2082-916C-47A4-B5DC-8042E1882E23}" type="presParOf" srcId="{6DBE2A5D-E3DF-471B-9592-DEE13FA308F8}" destId="{2BE822B9-31E6-4386-BDE0-519DC2991A7E}" srcOrd="0" destOrd="0" presId="urn:microsoft.com/office/officeart/2005/8/layout/vList2"/>
    <dgm:cxn modelId="{647A218C-8C02-47CF-B7EF-7A4877B7A0CA}" type="presParOf" srcId="{6DBE2A5D-E3DF-471B-9592-DEE13FA308F8}" destId="{47110812-2073-4F02-AB27-D1B5BADDDFEA}" srcOrd="1" destOrd="0" presId="urn:microsoft.com/office/officeart/2005/8/layout/vList2"/>
    <dgm:cxn modelId="{F515B111-C66B-4A09-B04D-FDB415B498BA}" type="presParOf" srcId="{6DBE2A5D-E3DF-471B-9592-DEE13FA308F8}" destId="{FAA367AE-6D2F-4CAC-8B89-E50B2BBDE728}" srcOrd="2" destOrd="0" presId="urn:microsoft.com/office/officeart/2005/8/layout/vList2"/>
    <dgm:cxn modelId="{3B759FE3-F2F7-423C-992D-38FBC7F3FBBB}" type="presParOf" srcId="{6DBE2A5D-E3DF-471B-9592-DEE13FA308F8}" destId="{853847F6-67C7-422B-A03B-34BDFDDF23D3}" srcOrd="3" destOrd="0" presId="urn:microsoft.com/office/officeart/2005/8/layout/vList2"/>
    <dgm:cxn modelId="{36806C80-F3CE-450E-92B5-915B60C931AE}" type="presParOf" srcId="{6DBE2A5D-E3DF-471B-9592-DEE13FA308F8}" destId="{1E80D387-8554-460D-8F54-0E75854E156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0DF010-9804-4764-A57E-B0BB854D2295}" type="doc">
      <dgm:prSet loTypeId="urn:microsoft.com/office/officeart/2005/8/layout/process4" loCatId="list" qsTypeId="urn:microsoft.com/office/officeart/2005/8/quickstyle/simple1" qsCatId="simple" csTypeId="urn:microsoft.com/office/officeart/2005/8/colors/accent5_2" csCatId="accent5" phldr="1"/>
      <dgm:spPr/>
      <dgm:t>
        <a:bodyPr/>
        <a:lstStyle/>
        <a:p>
          <a:endParaRPr lang="en-ZA"/>
        </a:p>
      </dgm:t>
    </dgm:pt>
    <dgm:pt modelId="{28CDCA5D-9CD9-4953-AADC-D794898DB8CF}">
      <dgm:prSet phldrT="[Text]" custT="1"/>
      <dgm:spPr/>
      <dgm:t>
        <a:bodyPr/>
        <a:lstStyle/>
        <a:p>
          <a:r>
            <a:rPr lang="en-GB" sz="1600" b="1" i="0" u="none" strike="noStrike" baseline="0" dirty="0">
              <a:latin typeface="+mn-lt"/>
              <a:ea typeface="+mn-ea"/>
              <a:cs typeface="+mn-cs"/>
            </a:rPr>
            <a:t>Africa Joint Continental Strategy for</a:t>
          </a:r>
        </a:p>
        <a:p>
          <a:r>
            <a:rPr lang="en-GB" sz="1600" b="1" i="0" u="none" strike="noStrike" baseline="0" dirty="0">
              <a:latin typeface="+mn-lt"/>
              <a:ea typeface="+mn-ea"/>
              <a:cs typeface="+mn-cs"/>
            </a:rPr>
            <a:t>COVID-19 Outbreak</a:t>
          </a:r>
          <a:r>
            <a:rPr lang="en-GB" sz="1200" b="1" i="0" u="none" strike="noStrike" baseline="0" dirty="0">
              <a:latin typeface="+mn-lt"/>
              <a:ea typeface="+mn-ea"/>
              <a:cs typeface="+mn-cs"/>
            </a:rPr>
            <a:t>” </a:t>
          </a:r>
          <a:r>
            <a:rPr lang="en-ZA" sz="1200" b="1" dirty="0"/>
            <a:t> </a:t>
          </a:r>
        </a:p>
      </dgm:t>
    </dgm:pt>
    <dgm:pt modelId="{86EC5740-BC28-4858-9289-BFF176338371}" type="parTrans" cxnId="{C86FB522-8DC4-442A-9511-F8750BE08E99}">
      <dgm:prSet/>
      <dgm:spPr/>
      <dgm:t>
        <a:bodyPr/>
        <a:lstStyle/>
        <a:p>
          <a:endParaRPr lang="en-ZA"/>
        </a:p>
      </dgm:t>
    </dgm:pt>
    <dgm:pt modelId="{68DEF978-7261-47CA-B78A-49011B3B7128}" type="sibTrans" cxnId="{C86FB522-8DC4-442A-9511-F8750BE08E99}">
      <dgm:prSet/>
      <dgm:spPr/>
      <dgm:t>
        <a:bodyPr/>
        <a:lstStyle/>
        <a:p>
          <a:endParaRPr lang="en-ZA"/>
        </a:p>
      </dgm:t>
    </dgm:pt>
    <dgm:pt modelId="{2B0D9311-70D6-4540-9D22-3A8DE7967FE0}">
      <dgm:prSet phldrT="[Text]"/>
      <dgm:spPr/>
      <dgm:t>
        <a:bodyPr/>
        <a:lstStyle/>
        <a:p>
          <a:r>
            <a:rPr lang="en-ZA" dirty="0"/>
            <a:t>Prevent severe illness and deaths </a:t>
          </a:r>
        </a:p>
      </dgm:t>
    </dgm:pt>
    <dgm:pt modelId="{EA9F55C8-D24D-4008-ACA3-9928C7A92D8D}" type="parTrans" cxnId="{70865C0F-997F-4BC9-BA92-A9AAE1BED415}">
      <dgm:prSet/>
      <dgm:spPr/>
      <dgm:t>
        <a:bodyPr/>
        <a:lstStyle/>
        <a:p>
          <a:endParaRPr lang="en-ZA"/>
        </a:p>
      </dgm:t>
    </dgm:pt>
    <dgm:pt modelId="{FD341887-D13F-4CA9-A749-E002CBE41EF3}" type="sibTrans" cxnId="{70865C0F-997F-4BC9-BA92-A9AAE1BED415}">
      <dgm:prSet/>
      <dgm:spPr/>
      <dgm:t>
        <a:bodyPr/>
        <a:lstStyle/>
        <a:p>
          <a:endParaRPr lang="en-ZA"/>
        </a:p>
      </dgm:t>
    </dgm:pt>
    <dgm:pt modelId="{55666B03-CC34-41EC-BC79-946D0E5409C4}">
      <dgm:prSet phldrT="[Text]"/>
      <dgm:spPr/>
      <dgm:t>
        <a:bodyPr/>
        <a:lstStyle/>
        <a:p>
          <a:pPr marL="0" lvl="0" indent="0" defTabSz="622300">
            <a:spcBef>
              <a:spcPct val="0"/>
            </a:spcBef>
            <a:spcAft>
              <a:spcPct val="35000"/>
            </a:spcAft>
            <a:buNone/>
          </a:pPr>
          <a:r>
            <a:rPr lang="en-ZA" kern="1200" dirty="0">
              <a:latin typeface="Calibri" panose="020F0502020204030204"/>
              <a:ea typeface="+mn-ea"/>
              <a:cs typeface="+mn-cs"/>
            </a:rPr>
            <a:t>Minimize social disruption and economic consequences of covid-19</a:t>
          </a:r>
        </a:p>
      </dgm:t>
    </dgm:pt>
    <dgm:pt modelId="{245C12EF-85B2-4CF9-B34A-40A7E1185388}" type="parTrans" cxnId="{6FF7AFD4-D702-4608-BAD0-75CFEAE2650E}">
      <dgm:prSet/>
      <dgm:spPr/>
      <dgm:t>
        <a:bodyPr/>
        <a:lstStyle/>
        <a:p>
          <a:endParaRPr lang="en-ZA"/>
        </a:p>
      </dgm:t>
    </dgm:pt>
    <dgm:pt modelId="{1A0AF6FB-6062-45CB-8A08-A1F1B4B76D4F}" type="sibTrans" cxnId="{6FF7AFD4-D702-4608-BAD0-75CFEAE2650E}">
      <dgm:prSet/>
      <dgm:spPr/>
      <dgm:t>
        <a:bodyPr/>
        <a:lstStyle/>
        <a:p>
          <a:endParaRPr lang="en-ZA"/>
        </a:p>
      </dgm:t>
    </dgm:pt>
    <dgm:pt modelId="{8FC08394-26B9-4FC9-87BC-A05784CD8350}">
      <dgm:prSet phldrT="[Text]"/>
      <dgm:spPr/>
      <dgm:t>
        <a:bodyPr/>
        <a:lstStyle/>
        <a:p>
          <a:r>
            <a:rPr lang="en-ZA" dirty="0"/>
            <a:t>Ensure synergies to avoid duplication through coordination with UN,WHO and regional blocks</a:t>
          </a:r>
        </a:p>
      </dgm:t>
    </dgm:pt>
    <dgm:pt modelId="{3D21FD06-AAA1-4185-992B-D7A37C5A4713}" type="parTrans" cxnId="{70EB8A11-4F09-4D3A-93C9-1311DE1544E0}">
      <dgm:prSet/>
      <dgm:spPr/>
      <dgm:t>
        <a:bodyPr/>
        <a:lstStyle/>
        <a:p>
          <a:endParaRPr lang="en-ZA"/>
        </a:p>
      </dgm:t>
    </dgm:pt>
    <dgm:pt modelId="{025B0DDC-3BFC-4173-879D-12EE8B29377C}" type="sibTrans" cxnId="{70EB8A11-4F09-4D3A-93C9-1311DE1544E0}">
      <dgm:prSet/>
      <dgm:spPr/>
      <dgm:t>
        <a:bodyPr/>
        <a:lstStyle/>
        <a:p>
          <a:endParaRPr lang="en-ZA"/>
        </a:p>
      </dgm:t>
    </dgm:pt>
    <dgm:pt modelId="{E973B80B-05F4-473F-B623-C96E6846A3C4}">
      <dgm:prSet phldrT="[Text]"/>
      <dgm:spPr/>
      <dgm:t>
        <a:bodyPr/>
        <a:lstStyle/>
        <a:p>
          <a:r>
            <a:rPr lang="en-ZA" dirty="0"/>
            <a:t>Promote evidence-based public health practices for surveillance , prevention and control of the pandemic</a:t>
          </a:r>
        </a:p>
      </dgm:t>
    </dgm:pt>
    <dgm:pt modelId="{348E39EA-DC8E-499C-A8C1-D6145B9C65F9}" type="parTrans" cxnId="{D22569AE-74C2-4643-A28E-0810E8015636}">
      <dgm:prSet/>
      <dgm:spPr/>
      <dgm:t>
        <a:bodyPr/>
        <a:lstStyle/>
        <a:p>
          <a:endParaRPr lang="en-ZA"/>
        </a:p>
      </dgm:t>
    </dgm:pt>
    <dgm:pt modelId="{3A9F382A-DFA7-421E-9C87-C7C75DD68A07}" type="sibTrans" cxnId="{D22569AE-74C2-4643-A28E-0810E8015636}">
      <dgm:prSet/>
      <dgm:spPr/>
      <dgm:t>
        <a:bodyPr/>
        <a:lstStyle/>
        <a:p>
          <a:endParaRPr lang="en-ZA"/>
        </a:p>
      </dgm:t>
    </dgm:pt>
    <dgm:pt modelId="{A2339DE2-AC0B-4B0B-B526-3D8E0370F7DB}">
      <dgm:prSet phldrT="[Text]"/>
      <dgm:spPr/>
      <dgm:t>
        <a:bodyPr/>
        <a:lstStyle/>
        <a:p>
          <a:r>
            <a:rPr lang="en-ZA" dirty="0"/>
            <a:t>Sharing accurate information and communications with member states </a:t>
          </a:r>
        </a:p>
      </dgm:t>
    </dgm:pt>
    <dgm:pt modelId="{D6EEEAAB-7BAB-4BC8-B0B7-8A4EC172422B}" type="parTrans" cxnId="{4AA8CD3C-2EBA-424A-B4DC-9C5E217AB71C}">
      <dgm:prSet/>
      <dgm:spPr/>
      <dgm:t>
        <a:bodyPr/>
        <a:lstStyle/>
        <a:p>
          <a:endParaRPr lang="en-ZA"/>
        </a:p>
      </dgm:t>
    </dgm:pt>
    <dgm:pt modelId="{B0E587FD-6322-45CC-90B4-935C479130F4}" type="sibTrans" cxnId="{4AA8CD3C-2EBA-424A-B4DC-9C5E217AB71C}">
      <dgm:prSet/>
      <dgm:spPr/>
      <dgm:t>
        <a:bodyPr/>
        <a:lstStyle/>
        <a:p>
          <a:endParaRPr lang="en-ZA"/>
        </a:p>
      </dgm:t>
    </dgm:pt>
    <dgm:pt modelId="{7D9FDFFA-DF0C-481B-96A2-7958A24DA038}">
      <dgm:prSet phldrT="[Text]"/>
      <dgm:spPr/>
      <dgm:t>
        <a:bodyPr/>
        <a:lstStyle/>
        <a:p>
          <a:r>
            <a:rPr lang="en-ZA" dirty="0"/>
            <a:t>Centralized technical support </a:t>
          </a:r>
        </a:p>
      </dgm:t>
    </dgm:pt>
    <dgm:pt modelId="{5BAA71E3-C5F9-402E-9141-DC52E55E1E89}" type="parTrans" cxnId="{F0A33701-8AB6-44E0-8489-D3BE4A14535B}">
      <dgm:prSet/>
      <dgm:spPr/>
      <dgm:t>
        <a:bodyPr/>
        <a:lstStyle/>
        <a:p>
          <a:endParaRPr lang="en-ZA"/>
        </a:p>
      </dgm:t>
    </dgm:pt>
    <dgm:pt modelId="{14863713-C135-497C-B9A8-35CCA2D3621D}" type="sibTrans" cxnId="{F0A33701-8AB6-44E0-8489-D3BE4A14535B}">
      <dgm:prSet/>
      <dgm:spPr/>
      <dgm:t>
        <a:bodyPr/>
        <a:lstStyle/>
        <a:p>
          <a:endParaRPr lang="en-ZA"/>
        </a:p>
      </dgm:t>
    </dgm:pt>
    <dgm:pt modelId="{ABCDD266-AE56-40A4-80D3-CD22DBBC6B90}">
      <dgm:prSet phldrT="[Text]"/>
      <dgm:spPr/>
      <dgm:t>
        <a:bodyPr/>
        <a:lstStyle/>
        <a:p>
          <a:r>
            <a:rPr lang="en-ZA" dirty="0"/>
            <a:t>Testing capacities for COVID-19</a:t>
          </a:r>
        </a:p>
      </dgm:t>
    </dgm:pt>
    <dgm:pt modelId="{6B7548CD-A12F-459E-83A5-94010D1E3117}" type="parTrans" cxnId="{6A801011-9540-49D8-B9F4-9275A0801792}">
      <dgm:prSet/>
      <dgm:spPr/>
      <dgm:t>
        <a:bodyPr/>
        <a:lstStyle/>
        <a:p>
          <a:endParaRPr lang="en-ZA"/>
        </a:p>
      </dgm:t>
    </dgm:pt>
    <dgm:pt modelId="{F7917BB0-1CDC-4405-9069-A6CD1B88DC44}" type="sibTrans" cxnId="{6A801011-9540-49D8-B9F4-9275A0801792}">
      <dgm:prSet/>
      <dgm:spPr/>
      <dgm:t>
        <a:bodyPr/>
        <a:lstStyle/>
        <a:p>
          <a:endParaRPr lang="en-ZA"/>
        </a:p>
      </dgm:t>
    </dgm:pt>
    <dgm:pt modelId="{A08DDBE5-7866-42F6-922D-C7D96EED36BE}">
      <dgm:prSet/>
      <dgm:spPr/>
      <dgm:t>
        <a:bodyPr/>
        <a:lstStyle/>
        <a:p>
          <a:r>
            <a:rPr lang="en-GB" dirty="0"/>
            <a:t>infection prevention and control in healthcare facilities </a:t>
          </a:r>
          <a:endParaRPr lang="en-ZA" dirty="0"/>
        </a:p>
      </dgm:t>
    </dgm:pt>
    <dgm:pt modelId="{10C66A43-3A90-440D-B5E4-BBAFE4690E8A}" type="parTrans" cxnId="{66ACCEBF-796E-48A2-8896-1C61A22C8123}">
      <dgm:prSet/>
      <dgm:spPr/>
      <dgm:t>
        <a:bodyPr/>
        <a:lstStyle/>
        <a:p>
          <a:endParaRPr lang="en-ZA"/>
        </a:p>
      </dgm:t>
    </dgm:pt>
    <dgm:pt modelId="{8A03EEBB-3060-4411-A1CD-BADFD91FD626}" type="sibTrans" cxnId="{66ACCEBF-796E-48A2-8896-1C61A22C8123}">
      <dgm:prSet/>
      <dgm:spPr/>
      <dgm:t>
        <a:bodyPr/>
        <a:lstStyle/>
        <a:p>
          <a:endParaRPr lang="en-ZA"/>
        </a:p>
      </dgm:t>
    </dgm:pt>
    <dgm:pt modelId="{60DBF810-3905-41D7-B503-F50EC5CD42BB}">
      <dgm:prSet/>
      <dgm:spPr/>
      <dgm:t>
        <a:bodyPr/>
        <a:lstStyle/>
        <a:p>
          <a:r>
            <a:rPr lang="en-ZA" dirty="0"/>
            <a:t>Clinical management and safety protocols  </a:t>
          </a:r>
        </a:p>
      </dgm:t>
    </dgm:pt>
    <dgm:pt modelId="{47D18F98-F71F-4D4B-9598-A060B15B4E1A}" type="parTrans" cxnId="{9F5C8930-22D6-4E6B-9C78-52725EF2CF92}">
      <dgm:prSet/>
      <dgm:spPr/>
      <dgm:t>
        <a:bodyPr/>
        <a:lstStyle/>
        <a:p>
          <a:endParaRPr lang="en-ZA"/>
        </a:p>
      </dgm:t>
    </dgm:pt>
    <dgm:pt modelId="{89228D10-7B10-4F49-A16D-D30613DE3B70}" type="sibTrans" cxnId="{9F5C8930-22D6-4E6B-9C78-52725EF2CF92}">
      <dgm:prSet/>
      <dgm:spPr/>
      <dgm:t>
        <a:bodyPr/>
        <a:lstStyle/>
        <a:p>
          <a:endParaRPr lang="en-ZA"/>
        </a:p>
      </dgm:t>
    </dgm:pt>
    <dgm:pt modelId="{9EFC565F-665E-4A48-981D-78B39ECD633D}">
      <dgm:prSet/>
      <dgm:spPr/>
      <dgm:t>
        <a:bodyPr/>
        <a:lstStyle/>
        <a:p>
          <a:r>
            <a:rPr lang="en-ZA" dirty="0"/>
            <a:t>laboratory diagnosis</a:t>
          </a:r>
        </a:p>
      </dgm:t>
    </dgm:pt>
    <dgm:pt modelId="{68D97CE2-5095-4D28-99BE-9D43D3829BC3}" type="parTrans" cxnId="{57F05ABC-3933-4778-ABC0-3521A15526E9}">
      <dgm:prSet/>
      <dgm:spPr/>
      <dgm:t>
        <a:bodyPr/>
        <a:lstStyle/>
        <a:p>
          <a:endParaRPr lang="en-ZA"/>
        </a:p>
      </dgm:t>
    </dgm:pt>
    <dgm:pt modelId="{523284CA-714E-4701-AEE1-942DC38129EB}" type="sibTrans" cxnId="{57F05ABC-3933-4778-ABC0-3521A15526E9}">
      <dgm:prSet/>
      <dgm:spPr/>
      <dgm:t>
        <a:bodyPr/>
        <a:lstStyle/>
        <a:p>
          <a:endParaRPr lang="en-ZA"/>
        </a:p>
      </dgm:t>
    </dgm:pt>
    <dgm:pt modelId="{2503BA24-E1F7-4950-B7D8-C4F0B676C00C}" type="pres">
      <dgm:prSet presAssocID="{FC0DF010-9804-4764-A57E-B0BB854D2295}" presName="Name0" presStyleCnt="0">
        <dgm:presLayoutVars>
          <dgm:dir/>
          <dgm:animLvl val="lvl"/>
          <dgm:resizeHandles val="exact"/>
        </dgm:presLayoutVars>
      </dgm:prSet>
      <dgm:spPr/>
    </dgm:pt>
    <dgm:pt modelId="{AE736D1A-ECB7-4E99-854D-E93905D8102B}" type="pres">
      <dgm:prSet presAssocID="{7D9FDFFA-DF0C-481B-96A2-7958A24DA038}" presName="boxAndChildren" presStyleCnt="0"/>
      <dgm:spPr/>
    </dgm:pt>
    <dgm:pt modelId="{A1E28CAD-402A-4604-9FCD-B4A6F8FAC3AD}" type="pres">
      <dgm:prSet presAssocID="{7D9FDFFA-DF0C-481B-96A2-7958A24DA038}" presName="parentTextBox" presStyleLbl="node1" presStyleIdx="0" presStyleCnt="3"/>
      <dgm:spPr/>
    </dgm:pt>
    <dgm:pt modelId="{E4A3AB77-2090-4A0A-A50A-33F83AEAB2A4}" type="pres">
      <dgm:prSet presAssocID="{7D9FDFFA-DF0C-481B-96A2-7958A24DA038}" presName="entireBox" presStyleLbl="node1" presStyleIdx="0" presStyleCnt="3"/>
      <dgm:spPr/>
    </dgm:pt>
    <dgm:pt modelId="{D001D5AD-D3D4-493A-85BB-2DEC5CC05B61}" type="pres">
      <dgm:prSet presAssocID="{7D9FDFFA-DF0C-481B-96A2-7958A24DA038}" presName="descendantBox" presStyleCnt="0"/>
      <dgm:spPr/>
    </dgm:pt>
    <dgm:pt modelId="{346F8D84-B0D4-4D89-9774-B513D7C0C2F8}" type="pres">
      <dgm:prSet presAssocID="{ABCDD266-AE56-40A4-80D3-CD22DBBC6B90}" presName="childTextBox" presStyleLbl="fgAccFollowNode1" presStyleIdx="0" presStyleCnt="8">
        <dgm:presLayoutVars>
          <dgm:bulletEnabled val="1"/>
        </dgm:presLayoutVars>
      </dgm:prSet>
      <dgm:spPr/>
    </dgm:pt>
    <dgm:pt modelId="{812568A3-62AA-4CBB-BEE7-D2979D537BCF}" type="pres">
      <dgm:prSet presAssocID="{A08DDBE5-7866-42F6-922D-C7D96EED36BE}" presName="childTextBox" presStyleLbl="fgAccFollowNode1" presStyleIdx="1" presStyleCnt="8">
        <dgm:presLayoutVars>
          <dgm:bulletEnabled val="1"/>
        </dgm:presLayoutVars>
      </dgm:prSet>
      <dgm:spPr/>
    </dgm:pt>
    <dgm:pt modelId="{79C2CF4A-2DA0-4187-AA2D-652F4453DF63}" type="pres">
      <dgm:prSet presAssocID="{60DBF810-3905-41D7-B503-F50EC5CD42BB}" presName="childTextBox" presStyleLbl="fgAccFollowNode1" presStyleIdx="2" presStyleCnt="8">
        <dgm:presLayoutVars>
          <dgm:bulletEnabled val="1"/>
        </dgm:presLayoutVars>
      </dgm:prSet>
      <dgm:spPr/>
    </dgm:pt>
    <dgm:pt modelId="{782D82A8-E210-4039-9F9A-3731F2D5E37B}" type="pres">
      <dgm:prSet presAssocID="{9EFC565F-665E-4A48-981D-78B39ECD633D}" presName="childTextBox" presStyleLbl="fgAccFollowNode1" presStyleIdx="3" presStyleCnt="8">
        <dgm:presLayoutVars>
          <dgm:bulletEnabled val="1"/>
        </dgm:presLayoutVars>
      </dgm:prSet>
      <dgm:spPr/>
    </dgm:pt>
    <dgm:pt modelId="{94F15971-EBE2-40E2-9B77-1BE2892EC094}" type="pres">
      <dgm:prSet presAssocID="{025B0DDC-3BFC-4173-879D-12EE8B29377C}" presName="sp" presStyleCnt="0"/>
      <dgm:spPr/>
    </dgm:pt>
    <dgm:pt modelId="{C3373C6F-2E25-4063-9C5B-C8872FA241DD}" type="pres">
      <dgm:prSet presAssocID="{8FC08394-26B9-4FC9-87BC-A05784CD8350}" presName="arrowAndChildren" presStyleCnt="0"/>
      <dgm:spPr/>
    </dgm:pt>
    <dgm:pt modelId="{80E0CB12-106B-4140-98A0-FAABF50E9CEA}" type="pres">
      <dgm:prSet presAssocID="{8FC08394-26B9-4FC9-87BC-A05784CD8350}" presName="parentTextArrow" presStyleLbl="node1" presStyleIdx="0" presStyleCnt="3"/>
      <dgm:spPr/>
    </dgm:pt>
    <dgm:pt modelId="{ABC80229-6A11-458C-95C1-3C2A3652C404}" type="pres">
      <dgm:prSet presAssocID="{8FC08394-26B9-4FC9-87BC-A05784CD8350}" presName="arrow" presStyleLbl="node1" presStyleIdx="1" presStyleCnt="3"/>
      <dgm:spPr/>
    </dgm:pt>
    <dgm:pt modelId="{FCC9D33D-F224-4DC0-AC45-D31252B77FC6}" type="pres">
      <dgm:prSet presAssocID="{8FC08394-26B9-4FC9-87BC-A05784CD8350}" presName="descendantArrow" presStyleCnt="0"/>
      <dgm:spPr/>
    </dgm:pt>
    <dgm:pt modelId="{ED321366-5B2E-44D9-82BE-9D699AC88A5F}" type="pres">
      <dgm:prSet presAssocID="{E973B80B-05F4-473F-B623-C96E6846A3C4}" presName="childTextArrow" presStyleLbl="fgAccFollowNode1" presStyleIdx="4" presStyleCnt="8">
        <dgm:presLayoutVars>
          <dgm:bulletEnabled val="1"/>
        </dgm:presLayoutVars>
      </dgm:prSet>
      <dgm:spPr/>
    </dgm:pt>
    <dgm:pt modelId="{0BB355F0-4D46-4EAB-8AE3-A9EDD9F93347}" type="pres">
      <dgm:prSet presAssocID="{A2339DE2-AC0B-4B0B-B526-3D8E0370F7DB}" presName="childTextArrow" presStyleLbl="fgAccFollowNode1" presStyleIdx="5" presStyleCnt="8">
        <dgm:presLayoutVars>
          <dgm:bulletEnabled val="1"/>
        </dgm:presLayoutVars>
      </dgm:prSet>
      <dgm:spPr/>
    </dgm:pt>
    <dgm:pt modelId="{25000FFA-80C0-49D7-AAE5-B268AC419C31}" type="pres">
      <dgm:prSet presAssocID="{68DEF978-7261-47CA-B78A-49011B3B7128}" presName="sp" presStyleCnt="0"/>
      <dgm:spPr/>
    </dgm:pt>
    <dgm:pt modelId="{9B5552D4-5588-4A92-9ED4-9297BBE806EF}" type="pres">
      <dgm:prSet presAssocID="{28CDCA5D-9CD9-4953-AADC-D794898DB8CF}" presName="arrowAndChildren" presStyleCnt="0"/>
      <dgm:spPr/>
    </dgm:pt>
    <dgm:pt modelId="{4EA5586E-98DB-497A-A3AE-E2B64B5FAAC0}" type="pres">
      <dgm:prSet presAssocID="{28CDCA5D-9CD9-4953-AADC-D794898DB8CF}" presName="parentTextArrow" presStyleLbl="node1" presStyleIdx="1" presStyleCnt="3"/>
      <dgm:spPr/>
    </dgm:pt>
    <dgm:pt modelId="{E5F88987-E287-4D79-9CB7-E2A211E11B3A}" type="pres">
      <dgm:prSet presAssocID="{28CDCA5D-9CD9-4953-AADC-D794898DB8CF}" presName="arrow" presStyleLbl="node1" presStyleIdx="2" presStyleCnt="3"/>
      <dgm:spPr/>
    </dgm:pt>
    <dgm:pt modelId="{7CB21F49-CFF9-4F06-8AA8-B80C1C580C8F}" type="pres">
      <dgm:prSet presAssocID="{28CDCA5D-9CD9-4953-AADC-D794898DB8CF}" presName="descendantArrow" presStyleCnt="0"/>
      <dgm:spPr/>
    </dgm:pt>
    <dgm:pt modelId="{BA26153C-29A9-49B5-8219-B9027235B4E2}" type="pres">
      <dgm:prSet presAssocID="{2B0D9311-70D6-4540-9D22-3A8DE7967FE0}" presName="childTextArrow" presStyleLbl="fgAccFollowNode1" presStyleIdx="6" presStyleCnt="8">
        <dgm:presLayoutVars>
          <dgm:bulletEnabled val="1"/>
        </dgm:presLayoutVars>
      </dgm:prSet>
      <dgm:spPr/>
    </dgm:pt>
    <dgm:pt modelId="{EC98F9AE-FDB4-464B-B7E7-44FBC496126E}" type="pres">
      <dgm:prSet presAssocID="{55666B03-CC34-41EC-BC79-946D0E5409C4}" presName="childTextArrow" presStyleLbl="fgAccFollowNode1" presStyleIdx="7" presStyleCnt="8">
        <dgm:presLayoutVars>
          <dgm:bulletEnabled val="1"/>
        </dgm:presLayoutVars>
      </dgm:prSet>
      <dgm:spPr/>
    </dgm:pt>
  </dgm:ptLst>
  <dgm:cxnLst>
    <dgm:cxn modelId="{F0A33701-8AB6-44E0-8489-D3BE4A14535B}" srcId="{FC0DF010-9804-4764-A57E-B0BB854D2295}" destId="{7D9FDFFA-DF0C-481B-96A2-7958A24DA038}" srcOrd="2" destOrd="0" parTransId="{5BAA71E3-C5F9-402E-9141-DC52E55E1E89}" sibTransId="{14863713-C135-497C-B9A8-35CCA2D3621D}"/>
    <dgm:cxn modelId="{4B65CF09-77A7-469A-8EEB-51F75C3EA2FE}" type="presOf" srcId="{7D9FDFFA-DF0C-481B-96A2-7958A24DA038}" destId="{E4A3AB77-2090-4A0A-A50A-33F83AEAB2A4}" srcOrd="1" destOrd="0" presId="urn:microsoft.com/office/officeart/2005/8/layout/process4"/>
    <dgm:cxn modelId="{70865C0F-997F-4BC9-BA92-A9AAE1BED415}" srcId="{28CDCA5D-9CD9-4953-AADC-D794898DB8CF}" destId="{2B0D9311-70D6-4540-9D22-3A8DE7967FE0}" srcOrd="0" destOrd="0" parTransId="{EA9F55C8-D24D-4008-ACA3-9928C7A92D8D}" sibTransId="{FD341887-D13F-4CA9-A749-E002CBE41EF3}"/>
    <dgm:cxn modelId="{6A801011-9540-49D8-B9F4-9275A0801792}" srcId="{7D9FDFFA-DF0C-481B-96A2-7958A24DA038}" destId="{ABCDD266-AE56-40A4-80D3-CD22DBBC6B90}" srcOrd="0" destOrd="0" parTransId="{6B7548CD-A12F-459E-83A5-94010D1E3117}" sibTransId="{F7917BB0-1CDC-4405-9069-A6CD1B88DC44}"/>
    <dgm:cxn modelId="{70EB8A11-4F09-4D3A-93C9-1311DE1544E0}" srcId="{FC0DF010-9804-4764-A57E-B0BB854D2295}" destId="{8FC08394-26B9-4FC9-87BC-A05784CD8350}" srcOrd="1" destOrd="0" parTransId="{3D21FD06-AAA1-4185-992B-D7A37C5A4713}" sibTransId="{025B0DDC-3BFC-4173-879D-12EE8B29377C}"/>
    <dgm:cxn modelId="{9AF48617-13F1-4C76-BDD0-5852FDACD4F7}" type="presOf" srcId="{A08DDBE5-7866-42F6-922D-C7D96EED36BE}" destId="{812568A3-62AA-4CBB-BEE7-D2979D537BCF}" srcOrd="0" destOrd="0" presId="urn:microsoft.com/office/officeart/2005/8/layout/process4"/>
    <dgm:cxn modelId="{C86FB522-8DC4-442A-9511-F8750BE08E99}" srcId="{FC0DF010-9804-4764-A57E-B0BB854D2295}" destId="{28CDCA5D-9CD9-4953-AADC-D794898DB8CF}" srcOrd="0" destOrd="0" parTransId="{86EC5740-BC28-4858-9289-BFF176338371}" sibTransId="{68DEF978-7261-47CA-B78A-49011B3B7128}"/>
    <dgm:cxn modelId="{15D0A327-675E-4259-9A8E-0BF0973848E9}" type="presOf" srcId="{A2339DE2-AC0B-4B0B-B526-3D8E0370F7DB}" destId="{0BB355F0-4D46-4EAB-8AE3-A9EDD9F93347}" srcOrd="0" destOrd="0" presId="urn:microsoft.com/office/officeart/2005/8/layout/process4"/>
    <dgm:cxn modelId="{21FE5C28-1446-4241-B73B-C7D3BCFFF88B}" type="presOf" srcId="{60DBF810-3905-41D7-B503-F50EC5CD42BB}" destId="{79C2CF4A-2DA0-4187-AA2D-652F4453DF63}" srcOrd="0" destOrd="0" presId="urn:microsoft.com/office/officeart/2005/8/layout/process4"/>
    <dgm:cxn modelId="{9F5C8930-22D6-4E6B-9C78-52725EF2CF92}" srcId="{7D9FDFFA-DF0C-481B-96A2-7958A24DA038}" destId="{60DBF810-3905-41D7-B503-F50EC5CD42BB}" srcOrd="2" destOrd="0" parTransId="{47D18F98-F71F-4D4B-9598-A060B15B4E1A}" sibTransId="{89228D10-7B10-4F49-A16D-D30613DE3B70}"/>
    <dgm:cxn modelId="{6E4A6E36-9477-43A4-8A52-8B10BD635200}" type="presOf" srcId="{7D9FDFFA-DF0C-481B-96A2-7958A24DA038}" destId="{A1E28CAD-402A-4604-9FCD-B4A6F8FAC3AD}" srcOrd="0" destOrd="0" presId="urn:microsoft.com/office/officeart/2005/8/layout/process4"/>
    <dgm:cxn modelId="{E228013C-A972-4D78-84B1-81743F092FDE}" type="presOf" srcId="{55666B03-CC34-41EC-BC79-946D0E5409C4}" destId="{EC98F9AE-FDB4-464B-B7E7-44FBC496126E}" srcOrd="0" destOrd="0" presId="urn:microsoft.com/office/officeart/2005/8/layout/process4"/>
    <dgm:cxn modelId="{4AA8CD3C-2EBA-424A-B4DC-9C5E217AB71C}" srcId="{8FC08394-26B9-4FC9-87BC-A05784CD8350}" destId="{A2339DE2-AC0B-4B0B-B526-3D8E0370F7DB}" srcOrd="1" destOrd="0" parTransId="{D6EEEAAB-7BAB-4BC8-B0B7-8A4EC172422B}" sibTransId="{B0E587FD-6322-45CC-90B4-935C479130F4}"/>
    <dgm:cxn modelId="{3988CF56-8185-441C-9CEF-DA7A2EEA1903}" type="presOf" srcId="{ABCDD266-AE56-40A4-80D3-CD22DBBC6B90}" destId="{346F8D84-B0D4-4D89-9774-B513D7C0C2F8}" srcOrd="0" destOrd="0" presId="urn:microsoft.com/office/officeart/2005/8/layout/process4"/>
    <dgm:cxn modelId="{29077A73-745E-495C-861A-DBE6A0F650C2}" type="presOf" srcId="{9EFC565F-665E-4A48-981D-78B39ECD633D}" destId="{782D82A8-E210-4039-9F9A-3731F2D5E37B}" srcOrd="0" destOrd="0" presId="urn:microsoft.com/office/officeart/2005/8/layout/process4"/>
    <dgm:cxn modelId="{B6928E7F-8686-4593-9D1C-5DE719C8D23A}" type="presOf" srcId="{28CDCA5D-9CD9-4953-AADC-D794898DB8CF}" destId="{E5F88987-E287-4D79-9CB7-E2A211E11B3A}" srcOrd="1" destOrd="0" presId="urn:microsoft.com/office/officeart/2005/8/layout/process4"/>
    <dgm:cxn modelId="{65440181-7FA9-436C-9D49-C1804F750791}" type="presOf" srcId="{8FC08394-26B9-4FC9-87BC-A05784CD8350}" destId="{80E0CB12-106B-4140-98A0-FAABF50E9CEA}" srcOrd="0" destOrd="0" presId="urn:microsoft.com/office/officeart/2005/8/layout/process4"/>
    <dgm:cxn modelId="{D2D10C8C-676E-43B8-874C-41F5AF60BC06}" type="presOf" srcId="{E973B80B-05F4-473F-B623-C96E6846A3C4}" destId="{ED321366-5B2E-44D9-82BE-9D699AC88A5F}" srcOrd="0" destOrd="0" presId="urn:microsoft.com/office/officeart/2005/8/layout/process4"/>
    <dgm:cxn modelId="{10A710A3-A80E-4403-9FE4-B2DE1580D0EE}" type="presOf" srcId="{28CDCA5D-9CD9-4953-AADC-D794898DB8CF}" destId="{4EA5586E-98DB-497A-A3AE-E2B64B5FAAC0}" srcOrd="0" destOrd="0" presId="urn:microsoft.com/office/officeart/2005/8/layout/process4"/>
    <dgm:cxn modelId="{EC5C4AA3-9A82-4996-9E13-0455401A2B32}" type="presOf" srcId="{FC0DF010-9804-4764-A57E-B0BB854D2295}" destId="{2503BA24-E1F7-4950-B7D8-C4F0B676C00C}" srcOrd="0" destOrd="0" presId="urn:microsoft.com/office/officeart/2005/8/layout/process4"/>
    <dgm:cxn modelId="{03610FAC-BAB3-41AE-855A-BD3FF38673D4}" type="presOf" srcId="{2B0D9311-70D6-4540-9D22-3A8DE7967FE0}" destId="{BA26153C-29A9-49B5-8219-B9027235B4E2}" srcOrd="0" destOrd="0" presId="urn:microsoft.com/office/officeart/2005/8/layout/process4"/>
    <dgm:cxn modelId="{D22569AE-74C2-4643-A28E-0810E8015636}" srcId="{8FC08394-26B9-4FC9-87BC-A05784CD8350}" destId="{E973B80B-05F4-473F-B623-C96E6846A3C4}" srcOrd="0" destOrd="0" parTransId="{348E39EA-DC8E-499C-A8C1-D6145B9C65F9}" sibTransId="{3A9F382A-DFA7-421E-9C87-C7C75DD68A07}"/>
    <dgm:cxn modelId="{57F05ABC-3933-4778-ABC0-3521A15526E9}" srcId="{7D9FDFFA-DF0C-481B-96A2-7958A24DA038}" destId="{9EFC565F-665E-4A48-981D-78B39ECD633D}" srcOrd="3" destOrd="0" parTransId="{68D97CE2-5095-4D28-99BE-9D43D3829BC3}" sibTransId="{523284CA-714E-4701-AEE1-942DC38129EB}"/>
    <dgm:cxn modelId="{66ACCEBF-796E-48A2-8896-1C61A22C8123}" srcId="{7D9FDFFA-DF0C-481B-96A2-7958A24DA038}" destId="{A08DDBE5-7866-42F6-922D-C7D96EED36BE}" srcOrd="1" destOrd="0" parTransId="{10C66A43-3A90-440D-B5E4-BBAFE4690E8A}" sibTransId="{8A03EEBB-3060-4411-A1CD-BADFD91FD626}"/>
    <dgm:cxn modelId="{6FF7AFD4-D702-4608-BAD0-75CFEAE2650E}" srcId="{28CDCA5D-9CD9-4953-AADC-D794898DB8CF}" destId="{55666B03-CC34-41EC-BC79-946D0E5409C4}" srcOrd="1" destOrd="0" parTransId="{245C12EF-85B2-4CF9-B34A-40A7E1185388}" sibTransId="{1A0AF6FB-6062-45CB-8A08-A1F1B4B76D4F}"/>
    <dgm:cxn modelId="{EFB30FF9-6D61-471C-A56B-00678766E27B}" type="presOf" srcId="{8FC08394-26B9-4FC9-87BC-A05784CD8350}" destId="{ABC80229-6A11-458C-95C1-3C2A3652C404}" srcOrd="1" destOrd="0" presId="urn:microsoft.com/office/officeart/2005/8/layout/process4"/>
    <dgm:cxn modelId="{01A172BF-4810-4B3B-86DA-3F46260AAA1D}" type="presParOf" srcId="{2503BA24-E1F7-4950-B7D8-C4F0B676C00C}" destId="{AE736D1A-ECB7-4E99-854D-E93905D8102B}" srcOrd="0" destOrd="0" presId="urn:microsoft.com/office/officeart/2005/8/layout/process4"/>
    <dgm:cxn modelId="{8D781315-B665-4CA9-A8E4-0BB6D052D7F3}" type="presParOf" srcId="{AE736D1A-ECB7-4E99-854D-E93905D8102B}" destId="{A1E28CAD-402A-4604-9FCD-B4A6F8FAC3AD}" srcOrd="0" destOrd="0" presId="urn:microsoft.com/office/officeart/2005/8/layout/process4"/>
    <dgm:cxn modelId="{7E5DEA5D-1A45-4298-A65E-0DFFBC43575D}" type="presParOf" srcId="{AE736D1A-ECB7-4E99-854D-E93905D8102B}" destId="{E4A3AB77-2090-4A0A-A50A-33F83AEAB2A4}" srcOrd="1" destOrd="0" presId="urn:microsoft.com/office/officeart/2005/8/layout/process4"/>
    <dgm:cxn modelId="{1C83B56C-9A8A-4FC0-A4BF-16F44FFD4B2E}" type="presParOf" srcId="{AE736D1A-ECB7-4E99-854D-E93905D8102B}" destId="{D001D5AD-D3D4-493A-85BB-2DEC5CC05B61}" srcOrd="2" destOrd="0" presId="urn:microsoft.com/office/officeart/2005/8/layout/process4"/>
    <dgm:cxn modelId="{ADB83DF0-A3E8-4D9A-B272-60010E963E12}" type="presParOf" srcId="{D001D5AD-D3D4-493A-85BB-2DEC5CC05B61}" destId="{346F8D84-B0D4-4D89-9774-B513D7C0C2F8}" srcOrd="0" destOrd="0" presId="urn:microsoft.com/office/officeart/2005/8/layout/process4"/>
    <dgm:cxn modelId="{15D9F74E-F8F6-4FAE-9458-5768B98C760E}" type="presParOf" srcId="{D001D5AD-D3D4-493A-85BB-2DEC5CC05B61}" destId="{812568A3-62AA-4CBB-BEE7-D2979D537BCF}" srcOrd="1" destOrd="0" presId="urn:microsoft.com/office/officeart/2005/8/layout/process4"/>
    <dgm:cxn modelId="{03050274-0E5C-474D-B849-73947D075E3F}" type="presParOf" srcId="{D001D5AD-D3D4-493A-85BB-2DEC5CC05B61}" destId="{79C2CF4A-2DA0-4187-AA2D-652F4453DF63}" srcOrd="2" destOrd="0" presId="urn:microsoft.com/office/officeart/2005/8/layout/process4"/>
    <dgm:cxn modelId="{D367951B-D3E9-4118-9154-C50001D2E056}" type="presParOf" srcId="{D001D5AD-D3D4-493A-85BB-2DEC5CC05B61}" destId="{782D82A8-E210-4039-9F9A-3731F2D5E37B}" srcOrd="3" destOrd="0" presId="urn:microsoft.com/office/officeart/2005/8/layout/process4"/>
    <dgm:cxn modelId="{30B89439-D8A9-42EF-A8EE-B7E6735EDDB7}" type="presParOf" srcId="{2503BA24-E1F7-4950-B7D8-C4F0B676C00C}" destId="{94F15971-EBE2-40E2-9B77-1BE2892EC094}" srcOrd="1" destOrd="0" presId="urn:microsoft.com/office/officeart/2005/8/layout/process4"/>
    <dgm:cxn modelId="{F6E82FEA-9E34-4C53-A625-152D95AE38C3}" type="presParOf" srcId="{2503BA24-E1F7-4950-B7D8-C4F0B676C00C}" destId="{C3373C6F-2E25-4063-9C5B-C8872FA241DD}" srcOrd="2" destOrd="0" presId="urn:microsoft.com/office/officeart/2005/8/layout/process4"/>
    <dgm:cxn modelId="{F90B2DB5-7748-441D-8BF2-E0CF0A9DF05A}" type="presParOf" srcId="{C3373C6F-2E25-4063-9C5B-C8872FA241DD}" destId="{80E0CB12-106B-4140-98A0-FAABF50E9CEA}" srcOrd="0" destOrd="0" presId="urn:microsoft.com/office/officeart/2005/8/layout/process4"/>
    <dgm:cxn modelId="{61AD0839-5760-4E95-B895-D4B8F8459F44}" type="presParOf" srcId="{C3373C6F-2E25-4063-9C5B-C8872FA241DD}" destId="{ABC80229-6A11-458C-95C1-3C2A3652C404}" srcOrd="1" destOrd="0" presId="urn:microsoft.com/office/officeart/2005/8/layout/process4"/>
    <dgm:cxn modelId="{923373D6-07F7-449A-B70C-7DF6A2F1825E}" type="presParOf" srcId="{C3373C6F-2E25-4063-9C5B-C8872FA241DD}" destId="{FCC9D33D-F224-4DC0-AC45-D31252B77FC6}" srcOrd="2" destOrd="0" presId="urn:microsoft.com/office/officeart/2005/8/layout/process4"/>
    <dgm:cxn modelId="{1748F013-51BA-49E6-889F-9B0E771CC593}" type="presParOf" srcId="{FCC9D33D-F224-4DC0-AC45-D31252B77FC6}" destId="{ED321366-5B2E-44D9-82BE-9D699AC88A5F}" srcOrd="0" destOrd="0" presId="urn:microsoft.com/office/officeart/2005/8/layout/process4"/>
    <dgm:cxn modelId="{551E2156-48A3-41BA-92DB-7C5900529652}" type="presParOf" srcId="{FCC9D33D-F224-4DC0-AC45-D31252B77FC6}" destId="{0BB355F0-4D46-4EAB-8AE3-A9EDD9F93347}" srcOrd="1" destOrd="0" presId="urn:microsoft.com/office/officeart/2005/8/layout/process4"/>
    <dgm:cxn modelId="{ED1DE5AB-07A1-40BE-A589-8584AECFB007}" type="presParOf" srcId="{2503BA24-E1F7-4950-B7D8-C4F0B676C00C}" destId="{25000FFA-80C0-49D7-AAE5-B268AC419C31}" srcOrd="3" destOrd="0" presId="urn:microsoft.com/office/officeart/2005/8/layout/process4"/>
    <dgm:cxn modelId="{0ABF2EE2-D630-40E9-AB91-E85D79B49207}" type="presParOf" srcId="{2503BA24-E1F7-4950-B7D8-C4F0B676C00C}" destId="{9B5552D4-5588-4A92-9ED4-9297BBE806EF}" srcOrd="4" destOrd="0" presId="urn:microsoft.com/office/officeart/2005/8/layout/process4"/>
    <dgm:cxn modelId="{BD94DBC3-4986-4B9E-8896-B6660EAAD717}" type="presParOf" srcId="{9B5552D4-5588-4A92-9ED4-9297BBE806EF}" destId="{4EA5586E-98DB-497A-A3AE-E2B64B5FAAC0}" srcOrd="0" destOrd="0" presId="urn:microsoft.com/office/officeart/2005/8/layout/process4"/>
    <dgm:cxn modelId="{6EB35D14-FACE-4CBA-B4A7-622AF446DD2E}" type="presParOf" srcId="{9B5552D4-5588-4A92-9ED4-9297BBE806EF}" destId="{E5F88987-E287-4D79-9CB7-E2A211E11B3A}" srcOrd="1" destOrd="0" presId="urn:microsoft.com/office/officeart/2005/8/layout/process4"/>
    <dgm:cxn modelId="{1E27BB3F-639B-405C-93A1-EDE28F925E61}" type="presParOf" srcId="{9B5552D4-5588-4A92-9ED4-9297BBE806EF}" destId="{7CB21F49-CFF9-4F06-8AA8-B80C1C580C8F}" srcOrd="2" destOrd="0" presId="urn:microsoft.com/office/officeart/2005/8/layout/process4"/>
    <dgm:cxn modelId="{44E0848C-7E7D-41FB-A0B8-8FC8EF3B61D7}" type="presParOf" srcId="{7CB21F49-CFF9-4F06-8AA8-B80C1C580C8F}" destId="{BA26153C-29A9-49B5-8219-B9027235B4E2}" srcOrd="0" destOrd="0" presId="urn:microsoft.com/office/officeart/2005/8/layout/process4"/>
    <dgm:cxn modelId="{7DC460A5-6B51-4FF0-B11C-BD8CA7925117}" type="presParOf" srcId="{7CB21F49-CFF9-4F06-8AA8-B80C1C580C8F}" destId="{EC98F9AE-FDB4-464B-B7E7-44FBC496126E}"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A1E9FB-F44B-43EC-952D-CCAC3880C412}" type="doc">
      <dgm:prSet loTypeId="urn:microsoft.com/office/officeart/2008/layout/AlternatingHexagons" loCatId="list" qsTypeId="urn:microsoft.com/office/officeart/2005/8/quickstyle/simple4" qsCatId="simple" csTypeId="urn:microsoft.com/office/officeart/2005/8/colors/colorful3" csCatId="colorful" phldr="1"/>
      <dgm:spPr/>
      <dgm:t>
        <a:bodyPr/>
        <a:lstStyle/>
        <a:p>
          <a:endParaRPr lang="en-ZA"/>
        </a:p>
      </dgm:t>
    </dgm:pt>
    <dgm:pt modelId="{FA7B4177-FB7A-4A0E-A0BF-78D1A3EAA266}">
      <dgm:prSet phldrT="[Text]"/>
      <dgm:spPr/>
      <dgm:t>
        <a:bodyPr/>
        <a:lstStyle/>
        <a:p>
          <a:r>
            <a:rPr lang="en-ZA" dirty="0"/>
            <a:t>COVID-19 TASKFORCE </a:t>
          </a:r>
        </a:p>
      </dgm:t>
    </dgm:pt>
    <dgm:pt modelId="{BA4B2240-8CF2-45DD-B642-F1C4340A4B56}" type="parTrans" cxnId="{624F0C6F-62B2-47B5-918E-A8C122DDE630}">
      <dgm:prSet/>
      <dgm:spPr/>
      <dgm:t>
        <a:bodyPr/>
        <a:lstStyle/>
        <a:p>
          <a:endParaRPr lang="en-ZA"/>
        </a:p>
      </dgm:t>
    </dgm:pt>
    <dgm:pt modelId="{CFD0D48F-CB5B-4048-8672-816C1B271EEA}" type="sibTrans" cxnId="{624F0C6F-62B2-47B5-918E-A8C122DDE630}">
      <dgm:prSet/>
      <dgm:spPr/>
      <dgm:t>
        <a:bodyPr/>
        <a:lstStyle/>
        <a:p>
          <a:r>
            <a:rPr lang="en-ZA" dirty="0"/>
            <a:t>UCT symposium on covid-19</a:t>
          </a:r>
        </a:p>
      </dgm:t>
    </dgm:pt>
    <dgm:pt modelId="{1F93E8AD-34FA-4C67-9DF1-41752274DDDE}">
      <dgm:prSet phldrT="[Text]" custT="1"/>
      <dgm:spPr/>
      <dgm:t>
        <a:bodyPr/>
        <a:lstStyle/>
        <a:p>
          <a:r>
            <a:rPr lang="en-ZA" sz="1600" dirty="0"/>
            <a:t>The APRM launched a special taskforce to deliberate on COVID-19 solutions at national and regional levels. New Report on Africa’s Governance Response to COVID-19</a:t>
          </a:r>
        </a:p>
      </dgm:t>
    </dgm:pt>
    <dgm:pt modelId="{3F42DDD1-06E0-4542-A9F3-9673B68C864B}" type="parTrans" cxnId="{0E844468-CB5A-41D8-BD53-76820C7A86E8}">
      <dgm:prSet/>
      <dgm:spPr/>
      <dgm:t>
        <a:bodyPr/>
        <a:lstStyle/>
        <a:p>
          <a:endParaRPr lang="en-ZA"/>
        </a:p>
      </dgm:t>
    </dgm:pt>
    <dgm:pt modelId="{537C3C5E-DC86-4F6E-B824-1C19D02E7842}" type="sibTrans" cxnId="{0E844468-CB5A-41D8-BD53-76820C7A86E8}">
      <dgm:prSet/>
      <dgm:spPr/>
      <dgm:t>
        <a:bodyPr/>
        <a:lstStyle/>
        <a:p>
          <a:endParaRPr lang="en-ZA"/>
        </a:p>
      </dgm:t>
    </dgm:pt>
    <dgm:pt modelId="{68D68C6A-78E6-438E-B711-CE2E612F4BE9}">
      <dgm:prSet phldrT="[Text]"/>
      <dgm:spPr/>
      <dgm:t>
        <a:bodyPr/>
        <a:lstStyle/>
        <a:p>
          <a:r>
            <a:rPr lang="en-ZA" dirty="0"/>
            <a:t>Supporting AU- Continental strategy COVID-19</a:t>
          </a:r>
        </a:p>
      </dgm:t>
    </dgm:pt>
    <dgm:pt modelId="{7C70299C-D077-4B75-9CFC-104CD5D36A73}" type="parTrans" cxnId="{48257E7A-79D6-4ACB-83B6-85AE6D8037BA}">
      <dgm:prSet/>
      <dgm:spPr/>
      <dgm:t>
        <a:bodyPr/>
        <a:lstStyle/>
        <a:p>
          <a:endParaRPr lang="en-ZA"/>
        </a:p>
      </dgm:t>
    </dgm:pt>
    <dgm:pt modelId="{782C357E-5E68-4229-9330-19BCE0ECE83E}" type="sibTrans" cxnId="{48257E7A-79D6-4ACB-83B6-85AE6D8037BA}">
      <dgm:prSet/>
      <dgm:spPr/>
      <dgm:t>
        <a:bodyPr/>
        <a:lstStyle/>
        <a:p>
          <a:r>
            <a:rPr lang="en-ZA" dirty="0"/>
            <a:t>TARGETED REVIEWS (Mauritius COVID-19, Sierra Leon  </a:t>
          </a:r>
        </a:p>
      </dgm:t>
    </dgm:pt>
    <dgm:pt modelId="{2E01486C-9A66-44EF-8318-1A4689DE0FEC}">
      <dgm:prSet phldrT="[Text]"/>
      <dgm:spPr/>
      <dgm:t>
        <a:bodyPr/>
        <a:lstStyle/>
        <a:p>
          <a:r>
            <a:rPr lang="en-ZA" dirty="0"/>
            <a:t>YOUTH WEBINARS </a:t>
          </a:r>
        </a:p>
      </dgm:t>
    </dgm:pt>
    <dgm:pt modelId="{807E1D4C-23FE-4D7B-B44A-D272E4E4271E}" type="parTrans" cxnId="{3D51A72B-47EB-45C1-A25D-99B1340AA20B}">
      <dgm:prSet/>
      <dgm:spPr/>
      <dgm:t>
        <a:bodyPr/>
        <a:lstStyle/>
        <a:p>
          <a:endParaRPr lang="en-ZA"/>
        </a:p>
      </dgm:t>
    </dgm:pt>
    <dgm:pt modelId="{808C2CAE-EB7A-4BBF-A6A3-D97B51C66822}" type="sibTrans" cxnId="{3D51A72B-47EB-45C1-A25D-99B1340AA20B}">
      <dgm:prSet/>
      <dgm:spPr/>
      <dgm:t>
        <a:bodyPr/>
        <a:lstStyle/>
        <a:p>
          <a:r>
            <a:rPr lang="en-ZA" dirty="0"/>
            <a:t>Revising methodology of peer review (Resilience and disasters mitigation</a:t>
          </a:r>
        </a:p>
      </dgm:t>
    </dgm:pt>
    <dgm:pt modelId="{11ACB87B-0D3F-4E20-A517-7712B5311CA7}">
      <dgm:prSet phldrT="[Text]"/>
      <dgm:spPr/>
      <dgm:t>
        <a:bodyPr/>
        <a:lstStyle/>
        <a:p>
          <a:r>
            <a:rPr lang="en-ZA" dirty="0"/>
            <a:t>The APRM initiates a series of virtual dialogues with youth in the continent to share ideas and digital solutions for covid-19 ; education and health awareness </a:t>
          </a:r>
        </a:p>
      </dgm:t>
    </dgm:pt>
    <dgm:pt modelId="{029A4D89-5C67-4AFF-8CCE-209559ABAFE4}" type="parTrans" cxnId="{DA0DDC2A-4627-4914-BA4A-F4B597C72E29}">
      <dgm:prSet/>
      <dgm:spPr/>
      <dgm:t>
        <a:bodyPr/>
        <a:lstStyle/>
        <a:p>
          <a:endParaRPr lang="en-ZA"/>
        </a:p>
      </dgm:t>
    </dgm:pt>
    <dgm:pt modelId="{8F4486E2-DE0C-47D2-8955-2CA7CD0C6638}" type="sibTrans" cxnId="{DA0DDC2A-4627-4914-BA4A-F4B597C72E29}">
      <dgm:prSet/>
      <dgm:spPr/>
      <dgm:t>
        <a:bodyPr/>
        <a:lstStyle/>
        <a:p>
          <a:endParaRPr lang="en-ZA"/>
        </a:p>
      </dgm:t>
    </dgm:pt>
    <dgm:pt modelId="{21684AFB-F0E7-4285-890F-42CF91420D0F}">
      <dgm:prSet custT="1"/>
      <dgm:spPr/>
      <dgm:t>
        <a:bodyPr/>
        <a:lstStyle/>
        <a:p>
          <a:r>
            <a:rPr lang="en-ZA" sz="1400" dirty="0">
              <a:hlinkClick xmlns:r="http://schemas.openxmlformats.org/officeDocument/2006/relationships" r:id="rId1"/>
            </a:rPr>
            <a:t>https://www.aprm-au.org/publications/africas-governance-report-to-covid-19/</a:t>
          </a:r>
          <a:r>
            <a:rPr lang="en-ZA" sz="1400" dirty="0"/>
            <a:t>. </a:t>
          </a:r>
        </a:p>
      </dgm:t>
    </dgm:pt>
    <dgm:pt modelId="{83A09A2A-61DF-4EF9-A629-C6A47A27CE16}" type="parTrans" cxnId="{E542B9A0-8E3C-410E-BAC5-92A461CBC7EC}">
      <dgm:prSet/>
      <dgm:spPr/>
      <dgm:t>
        <a:bodyPr/>
        <a:lstStyle/>
        <a:p>
          <a:endParaRPr lang="en-ZA"/>
        </a:p>
      </dgm:t>
    </dgm:pt>
    <dgm:pt modelId="{117F2174-0DAA-487D-96E1-85200F8ACDFA}" type="sibTrans" cxnId="{E542B9A0-8E3C-410E-BAC5-92A461CBC7EC}">
      <dgm:prSet/>
      <dgm:spPr/>
      <dgm:t>
        <a:bodyPr/>
        <a:lstStyle/>
        <a:p>
          <a:endParaRPr lang="en-ZA"/>
        </a:p>
      </dgm:t>
    </dgm:pt>
    <dgm:pt modelId="{01DC9B3B-9321-44AB-9256-2FC902C4E336}">
      <dgm:prSet phldrT="[Text]"/>
      <dgm:spPr/>
      <dgm:t>
        <a:bodyPr/>
        <a:lstStyle/>
        <a:p>
          <a:r>
            <a:rPr lang="en-ZA" dirty="0"/>
            <a:t>COVID-19 TASKFORCE </a:t>
          </a:r>
        </a:p>
      </dgm:t>
    </dgm:pt>
    <dgm:pt modelId="{176BB072-BE70-45A2-9359-1118C515597A}" type="parTrans" cxnId="{F44FDA21-12BC-4C29-9AC6-674E9A52396A}">
      <dgm:prSet/>
      <dgm:spPr/>
      <dgm:t>
        <a:bodyPr/>
        <a:lstStyle/>
        <a:p>
          <a:endParaRPr lang="en-ZA"/>
        </a:p>
      </dgm:t>
    </dgm:pt>
    <dgm:pt modelId="{A066C6DA-B000-477A-B3D2-BCBA3C7A5D4B}" type="sibTrans" cxnId="{F44FDA21-12BC-4C29-9AC6-674E9A52396A}">
      <dgm:prSet/>
      <dgm:spPr/>
      <dgm:t>
        <a:bodyPr/>
        <a:lstStyle/>
        <a:p>
          <a:r>
            <a:rPr lang="en-ZA" dirty="0"/>
            <a:t>CEPA assessment report </a:t>
          </a:r>
        </a:p>
      </dgm:t>
    </dgm:pt>
    <dgm:pt modelId="{63F273F3-E1D9-45B3-9672-BCC95E90B234}" type="pres">
      <dgm:prSet presAssocID="{96A1E9FB-F44B-43EC-952D-CCAC3880C412}" presName="Name0" presStyleCnt="0">
        <dgm:presLayoutVars>
          <dgm:chMax/>
          <dgm:chPref/>
          <dgm:dir/>
          <dgm:animLvl val="lvl"/>
        </dgm:presLayoutVars>
      </dgm:prSet>
      <dgm:spPr/>
    </dgm:pt>
    <dgm:pt modelId="{BDF1B43A-862A-406B-A47E-941D6452C722}" type="pres">
      <dgm:prSet presAssocID="{FA7B4177-FB7A-4A0E-A0BF-78D1A3EAA266}" presName="composite" presStyleCnt="0"/>
      <dgm:spPr/>
    </dgm:pt>
    <dgm:pt modelId="{B9CE8E02-0987-4D8D-AA53-57A741B8A13A}" type="pres">
      <dgm:prSet presAssocID="{FA7B4177-FB7A-4A0E-A0BF-78D1A3EAA266}" presName="Parent1" presStyleLbl="node1" presStyleIdx="0" presStyleCnt="8" custLinFactNeighborX="15940" custLinFactNeighborY="-5547">
        <dgm:presLayoutVars>
          <dgm:chMax val="1"/>
          <dgm:chPref val="1"/>
          <dgm:bulletEnabled val="1"/>
        </dgm:presLayoutVars>
      </dgm:prSet>
      <dgm:spPr/>
    </dgm:pt>
    <dgm:pt modelId="{364EF0F7-EDF8-4DA6-891C-C2EAD617F15B}" type="pres">
      <dgm:prSet presAssocID="{FA7B4177-FB7A-4A0E-A0BF-78D1A3EAA266}" presName="Childtext1" presStyleLbl="revTx" presStyleIdx="0" presStyleCnt="4" custScaleX="220128" custScaleY="126187" custLinFactNeighborX="92041" custLinFactNeighborY="-5470">
        <dgm:presLayoutVars>
          <dgm:chMax val="0"/>
          <dgm:chPref val="0"/>
          <dgm:bulletEnabled val="1"/>
        </dgm:presLayoutVars>
      </dgm:prSet>
      <dgm:spPr/>
    </dgm:pt>
    <dgm:pt modelId="{8AFAB1B9-3C70-47A2-8CCE-C6065DB8D680}" type="pres">
      <dgm:prSet presAssocID="{FA7B4177-FB7A-4A0E-A0BF-78D1A3EAA266}" presName="BalanceSpacing" presStyleCnt="0"/>
      <dgm:spPr/>
    </dgm:pt>
    <dgm:pt modelId="{9CB2B6CA-F473-4908-890E-DCBE555C2487}" type="pres">
      <dgm:prSet presAssocID="{FA7B4177-FB7A-4A0E-A0BF-78D1A3EAA266}" presName="BalanceSpacing1" presStyleCnt="0"/>
      <dgm:spPr/>
    </dgm:pt>
    <dgm:pt modelId="{655E3A61-77F0-4560-81E7-F18EC1E81461}" type="pres">
      <dgm:prSet presAssocID="{CFD0D48F-CB5B-4048-8672-816C1B271EEA}" presName="Accent1Text" presStyleLbl="node1" presStyleIdx="1" presStyleCnt="8" custLinFactNeighborX="5101" custLinFactNeighborY="-2773"/>
      <dgm:spPr/>
    </dgm:pt>
    <dgm:pt modelId="{FBCA940F-4070-4759-A211-F3E35B553A45}" type="pres">
      <dgm:prSet presAssocID="{CFD0D48F-CB5B-4048-8672-816C1B271EEA}" presName="spaceBetweenRectangles" presStyleCnt="0"/>
      <dgm:spPr/>
    </dgm:pt>
    <dgm:pt modelId="{4F787569-8BAF-438A-BBCF-FF84F77EDE26}" type="pres">
      <dgm:prSet presAssocID="{68D68C6A-78E6-438E-B711-CE2E612F4BE9}" presName="composite" presStyleCnt="0"/>
      <dgm:spPr/>
    </dgm:pt>
    <dgm:pt modelId="{BB3FC953-E596-42B8-9118-276EFA377218}" type="pres">
      <dgm:prSet presAssocID="{68D68C6A-78E6-438E-B711-CE2E612F4BE9}" presName="Parent1" presStyleLbl="node1" presStyleIdx="2" presStyleCnt="8" custLinFactNeighborX="-59911" custLinFactNeighborY="84989">
        <dgm:presLayoutVars>
          <dgm:chMax val="1"/>
          <dgm:chPref val="1"/>
          <dgm:bulletEnabled val="1"/>
        </dgm:presLayoutVars>
      </dgm:prSet>
      <dgm:spPr/>
    </dgm:pt>
    <dgm:pt modelId="{520A56A7-AE5F-461A-83FB-D8BB845BEEFA}" type="pres">
      <dgm:prSet presAssocID="{68D68C6A-78E6-438E-B711-CE2E612F4BE9}" presName="Childtext1" presStyleLbl="revTx" presStyleIdx="1" presStyleCnt="4" custScaleX="112129" custLinFactY="39864" custLinFactNeighborX="-78425" custLinFactNeighborY="100000">
        <dgm:presLayoutVars>
          <dgm:chMax val="0"/>
          <dgm:chPref val="0"/>
          <dgm:bulletEnabled val="1"/>
        </dgm:presLayoutVars>
      </dgm:prSet>
      <dgm:spPr/>
    </dgm:pt>
    <dgm:pt modelId="{FEB37DE5-D5A5-4CD7-9F71-E584600617A7}" type="pres">
      <dgm:prSet presAssocID="{68D68C6A-78E6-438E-B711-CE2E612F4BE9}" presName="BalanceSpacing" presStyleCnt="0"/>
      <dgm:spPr/>
    </dgm:pt>
    <dgm:pt modelId="{B2C0CE35-D817-4136-B24C-BACBF33E1EFE}" type="pres">
      <dgm:prSet presAssocID="{68D68C6A-78E6-438E-B711-CE2E612F4BE9}" presName="BalanceSpacing1" presStyleCnt="0"/>
      <dgm:spPr/>
    </dgm:pt>
    <dgm:pt modelId="{058E2CD3-24ED-45EA-B5E5-0D1DCDB7FB39}" type="pres">
      <dgm:prSet presAssocID="{782C357E-5E68-4229-9330-19BCE0ECE83E}" presName="Accent1Text" presStyleLbl="node1" presStyleIdx="3" presStyleCnt="8" custLinFactNeighborX="-15528" custLinFactNeighborY="1081"/>
      <dgm:spPr/>
    </dgm:pt>
    <dgm:pt modelId="{51F01FF8-3F5A-4017-832B-E5A514FB37CE}" type="pres">
      <dgm:prSet presAssocID="{782C357E-5E68-4229-9330-19BCE0ECE83E}" presName="spaceBetweenRectangles" presStyleCnt="0"/>
      <dgm:spPr/>
    </dgm:pt>
    <dgm:pt modelId="{874DA1C0-E95A-473C-B4B1-F03A5DF2F01C}" type="pres">
      <dgm:prSet presAssocID="{2E01486C-9A66-44EF-8318-1A4689DE0FEC}" presName="composite" presStyleCnt="0"/>
      <dgm:spPr/>
    </dgm:pt>
    <dgm:pt modelId="{E2845C1B-86D5-41F8-A73D-898673DD44B8}" type="pres">
      <dgm:prSet presAssocID="{2E01486C-9A66-44EF-8318-1A4689DE0FEC}" presName="Parent1" presStyleLbl="node1" presStyleIdx="4" presStyleCnt="8" custLinFactNeighborX="3771" custLinFactNeighborY="1436">
        <dgm:presLayoutVars>
          <dgm:chMax val="1"/>
          <dgm:chPref val="1"/>
          <dgm:bulletEnabled val="1"/>
        </dgm:presLayoutVars>
      </dgm:prSet>
      <dgm:spPr/>
    </dgm:pt>
    <dgm:pt modelId="{2269F2F5-8497-44D0-B7AE-2875BCB9C891}" type="pres">
      <dgm:prSet presAssocID="{2E01486C-9A66-44EF-8318-1A4689DE0FEC}" presName="Childtext1" presStyleLbl="revTx" presStyleIdx="2" presStyleCnt="4" custScaleX="116375" custLinFactNeighborX="26795" custLinFactNeighborY="-9123">
        <dgm:presLayoutVars>
          <dgm:chMax val="0"/>
          <dgm:chPref val="0"/>
          <dgm:bulletEnabled val="1"/>
        </dgm:presLayoutVars>
      </dgm:prSet>
      <dgm:spPr/>
    </dgm:pt>
    <dgm:pt modelId="{D7904B64-555B-4B75-8E24-558ADDA75494}" type="pres">
      <dgm:prSet presAssocID="{2E01486C-9A66-44EF-8318-1A4689DE0FEC}" presName="BalanceSpacing" presStyleCnt="0"/>
      <dgm:spPr/>
    </dgm:pt>
    <dgm:pt modelId="{AD28807B-05EC-4B9B-87D2-45C76B7A10B8}" type="pres">
      <dgm:prSet presAssocID="{2E01486C-9A66-44EF-8318-1A4689DE0FEC}" presName="BalanceSpacing1" presStyleCnt="0"/>
      <dgm:spPr/>
    </dgm:pt>
    <dgm:pt modelId="{5671528C-D1E1-4281-9CDB-313A37DBA8CE}" type="pres">
      <dgm:prSet presAssocID="{808C2CAE-EB7A-4BBF-A6A3-D97B51C66822}" presName="Accent1Text" presStyleLbl="node1" presStyleIdx="5" presStyleCnt="8" custLinFactNeighborX="41977" custLinFactNeighborY="-89260"/>
      <dgm:spPr/>
    </dgm:pt>
    <dgm:pt modelId="{20E64A45-161F-48A4-B8C5-3A5209FFA021}" type="pres">
      <dgm:prSet presAssocID="{808C2CAE-EB7A-4BBF-A6A3-D97B51C66822}" presName="spaceBetweenRectangles" presStyleCnt="0"/>
      <dgm:spPr/>
    </dgm:pt>
    <dgm:pt modelId="{B27F65B9-4C9B-4019-8A8D-BEF8C614A4B9}" type="pres">
      <dgm:prSet presAssocID="{01DC9B3B-9321-44AB-9256-2FC902C4E336}" presName="composite" presStyleCnt="0"/>
      <dgm:spPr/>
    </dgm:pt>
    <dgm:pt modelId="{EECB96D2-A5FE-4205-8B7B-C222668057A9}" type="pres">
      <dgm:prSet presAssocID="{01DC9B3B-9321-44AB-9256-2FC902C4E336}" presName="Parent1" presStyleLbl="node1" presStyleIdx="6" presStyleCnt="8">
        <dgm:presLayoutVars>
          <dgm:chMax val="1"/>
          <dgm:chPref val="1"/>
          <dgm:bulletEnabled val="1"/>
        </dgm:presLayoutVars>
      </dgm:prSet>
      <dgm:spPr/>
    </dgm:pt>
    <dgm:pt modelId="{1BF10281-7A15-4107-8477-91124787B7A8}" type="pres">
      <dgm:prSet presAssocID="{01DC9B3B-9321-44AB-9256-2FC902C4E336}" presName="Childtext1" presStyleLbl="revTx" presStyleIdx="3" presStyleCnt="4">
        <dgm:presLayoutVars>
          <dgm:chMax val="0"/>
          <dgm:chPref val="0"/>
          <dgm:bulletEnabled val="1"/>
        </dgm:presLayoutVars>
      </dgm:prSet>
      <dgm:spPr/>
    </dgm:pt>
    <dgm:pt modelId="{135F8D5D-FD2D-4162-8C52-FC704F0BABF5}" type="pres">
      <dgm:prSet presAssocID="{01DC9B3B-9321-44AB-9256-2FC902C4E336}" presName="BalanceSpacing" presStyleCnt="0"/>
      <dgm:spPr/>
    </dgm:pt>
    <dgm:pt modelId="{531EA11F-D26C-4EF0-9770-EF854627F990}" type="pres">
      <dgm:prSet presAssocID="{01DC9B3B-9321-44AB-9256-2FC902C4E336}" presName="BalanceSpacing1" presStyleCnt="0"/>
      <dgm:spPr/>
    </dgm:pt>
    <dgm:pt modelId="{D16A1D65-2B84-463B-A947-A4FCEDD1CCFB}" type="pres">
      <dgm:prSet presAssocID="{A066C6DA-B000-477A-B3D2-BCBA3C7A5D4B}" presName="Accent1Text" presStyleLbl="node1" presStyleIdx="7" presStyleCnt="8" custLinFactX="-100000" custLinFactY="-68600" custLinFactNeighborX="-134335" custLinFactNeighborY="-100000"/>
      <dgm:spPr/>
    </dgm:pt>
  </dgm:ptLst>
  <dgm:cxnLst>
    <dgm:cxn modelId="{3646D814-4206-4F0C-818A-3FD7C1A17864}" type="presOf" srcId="{96A1E9FB-F44B-43EC-952D-CCAC3880C412}" destId="{63F273F3-E1D9-45B3-9672-BCC95E90B234}" srcOrd="0" destOrd="0" presId="urn:microsoft.com/office/officeart/2008/layout/AlternatingHexagons"/>
    <dgm:cxn modelId="{F44FDA21-12BC-4C29-9AC6-674E9A52396A}" srcId="{96A1E9FB-F44B-43EC-952D-CCAC3880C412}" destId="{01DC9B3B-9321-44AB-9256-2FC902C4E336}" srcOrd="3" destOrd="0" parTransId="{176BB072-BE70-45A2-9359-1118C515597A}" sibTransId="{A066C6DA-B000-477A-B3D2-BCBA3C7A5D4B}"/>
    <dgm:cxn modelId="{DA0DDC2A-4627-4914-BA4A-F4B597C72E29}" srcId="{2E01486C-9A66-44EF-8318-1A4689DE0FEC}" destId="{11ACB87B-0D3F-4E20-A517-7712B5311CA7}" srcOrd="0" destOrd="0" parTransId="{029A4D89-5C67-4AFF-8CCE-209559ABAFE4}" sibTransId="{8F4486E2-DE0C-47D2-8955-2CA7CD0C6638}"/>
    <dgm:cxn modelId="{3D51A72B-47EB-45C1-A25D-99B1340AA20B}" srcId="{96A1E9FB-F44B-43EC-952D-CCAC3880C412}" destId="{2E01486C-9A66-44EF-8318-1A4689DE0FEC}" srcOrd="2" destOrd="0" parTransId="{807E1D4C-23FE-4D7B-B44A-D272E4E4271E}" sibTransId="{808C2CAE-EB7A-4BBF-A6A3-D97B51C66822}"/>
    <dgm:cxn modelId="{F10EE236-A228-4E95-A0CD-733647B2FDD8}" type="presOf" srcId="{21684AFB-F0E7-4285-890F-42CF91420D0F}" destId="{364EF0F7-EDF8-4DA6-891C-C2EAD617F15B}" srcOrd="0" destOrd="1" presId="urn:microsoft.com/office/officeart/2008/layout/AlternatingHexagons"/>
    <dgm:cxn modelId="{94DDAC4F-DD5A-49D6-ADBB-2A2FA4C37A64}" type="presOf" srcId="{1F93E8AD-34FA-4C67-9DF1-41752274DDDE}" destId="{364EF0F7-EDF8-4DA6-891C-C2EAD617F15B}" srcOrd="0" destOrd="0" presId="urn:microsoft.com/office/officeart/2008/layout/AlternatingHexagons"/>
    <dgm:cxn modelId="{1C5E5551-1039-444E-A1A2-9C04C8519AD3}" type="presOf" srcId="{A066C6DA-B000-477A-B3D2-BCBA3C7A5D4B}" destId="{D16A1D65-2B84-463B-A947-A4FCEDD1CCFB}" srcOrd="0" destOrd="0" presId="urn:microsoft.com/office/officeart/2008/layout/AlternatingHexagons"/>
    <dgm:cxn modelId="{67D10668-ACC6-4675-96D6-67FC40CDA38A}" type="presOf" srcId="{CFD0D48F-CB5B-4048-8672-816C1B271EEA}" destId="{655E3A61-77F0-4560-81E7-F18EC1E81461}" srcOrd="0" destOrd="0" presId="urn:microsoft.com/office/officeart/2008/layout/AlternatingHexagons"/>
    <dgm:cxn modelId="{0E844468-CB5A-41D8-BD53-76820C7A86E8}" srcId="{FA7B4177-FB7A-4A0E-A0BF-78D1A3EAA266}" destId="{1F93E8AD-34FA-4C67-9DF1-41752274DDDE}" srcOrd="0" destOrd="0" parTransId="{3F42DDD1-06E0-4542-A9F3-9673B68C864B}" sibTransId="{537C3C5E-DC86-4F6E-B824-1C19D02E7842}"/>
    <dgm:cxn modelId="{0ECAB66C-1BF8-4EC2-AAFA-E10531F49E58}" type="presOf" srcId="{11ACB87B-0D3F-4E20-A517-7712B5311CA7}" destId="{2269F2F5-8497-44D0-B7AE-2875BCB9C891}" srcOrd="0" destOrd="0" presId="urn:microsoft.com/office/officeart/2008/layout/AlternatingHexagons"/>
    <dgm:cxn modelId="{624F0C6F-62B2-47B5-918E-A8C122DDE630}" srcId="{96A1E9FB-F44B-43EC-952D-CCAC3880C412}" destId="{FA7B4177-FB7A-4A0E-A0BF-78D1A3EAA266}" srcOrd="0" destOrd="0" parTransId="{BA4B2240-8CF2-45DD-B642-F1C4340A4B56}" sibTransId="{CFD0D48F-CB5B-4048-8672-816C1B271EEA}"/>
    <dgm:cxn modelId="{48257E7A-79D6-4ACB-83B6-85AE6D8037BA}" srcId="{96A1E9FB-F44B-43EC-952D-CCAC3880C412}" destId="{68D68C6A-78E6-438E-B711-CE2E612F4BE9}" srcOrd="1" destOrd="0" parTransId="{7C70299C-D077-4B75-9CFC-104CD5D36A73}" sibTransId="{782C357E-5E68-4229-9330-19BCE0ECE83E}"/>
    <dgm:cxn modelId="{78168A7B-4F60-4EFE-9AF4-9F55D5C371AE}" type="presOf" srcId="{FA7B4177-FB7A-4A0E-A0BF-78D1A3EAA266}" destId="{B9CE8E02-0987-4D8D-AA53-57A741B8A13A}" srcOrd="0" destOrd="0" presId="urn:microsoft.com/office/officeart/2008/layout/AlternatingHexagons"/>
    <dgm:cxn modelId="{E542B9A0-8E3C-410E-BAC5-92A461CBC7EC}" srcId="{FA7B4177-FB7A-4A0E-A0BF-78D1A3EAA266}" destId="{21684AFB-F0E7-4285-890F-42CF91420D0F}" srcOrd="1" destOrd="0" parTransId="{83A09A2A-61DF-4EF9-A629-C6A47A27CE16}" sibTransId="{117F2174-0DAA-487D-96E1-85200F8ACDFA}"/>
    <dgm:cxn modelId="{68030CD8-A0B4-4745-A883-005E3DC2170A}" type="presOf" srcId="{68D68C6A-78E6-438E-B711-CE2E612F4BE9}" destId="{BB3FC953-E596-42B8-9118-276EFA377218}" srcOrd="0" destOrd="0" presId="urn:microsoft.com/office/officeart/2008/layout/AlternatingHexagons"/>
    <dgm:cxn modelId="{82B78BEF-4CCA-4788-8F4A-12BDD4D40152}" type="presOf" srcId="{782C357E-5E68-4229-9330-19BCE0ECE83E}" destId="{058E2CD3-24ED-45EA-B5E5-0D1DCDB7FB39}" srcOrd="0" destOrd="0" presId="urn:microsoft.com/office/officeart/2008/layout/AlternatingHexagons"/>
    <dgm:cxn modelId="{DDCEBAF6-15BC-4D20-A79C-9E1992085DE2}" type="presOf" srcId="{2E01486C-9A66-44EF-8318-1A4689DE0FEC}" destId="{E2845C1B-86D5-41F8-A73D-898673DD44B8}" srcOrd="0" destOrd="0" presId="urn:microsoft.com/office/officeart/2008/layout/AlternatingHexagons"/>
    <dgm:cxn modelId="{1F3945FA-8F81-47DF-B523-809939CCAD93}" type="presOf" srcId="{01DC9B3B-9321-44AB-9256-2FC902C4E336}" destId="{EECB96D2-A5FE-4205-8B7B-C222668057A9}" srcOrd="0" destOrd="0" presId="urn:microsoft.com/office/officeart/2008/layout/AlternatingHexagons"/>
    <dgm:cxn modelId="{0E2EC4FF-7C3B-49BE-88ED-81A935B38193}" type="presOf" srcId="{808C2CAE-EB7A-4BBF-A6A3-D97B51C66822}" destId="{5671528C-D1E1-4281-9CDB-313A37DBA8CE}" srcOrd="0" destOrd="0" presId="urn:microsoft.com/office/officeart/2008/layout/AlternatingHexagons"/>
    <dgm:cxn modelId="{828EC8E9-62F7-4F47-9C22-167AA85CEC4D}" type="presParOf" srcId="{63F273F3-E1D9-45B3-9672-BCC95E90B234}" destId="{BDF1B43A-862A-406B-A47E-941D6452C722}" srcOrd="0" destOrd="0" presId="urn:microsoft.com/office/officeart/2008/layout/AlternatingHexagons"/>
    <dgm:cxn modelId="{52AE8DA4-039C-4EC0-8412-B5372628FA91}" type="presParOf" srcId="{BDF1B43A-862A-406B-A47E-941D6452C722}" destId="{B9CE8E02-0987-4D8D-AA53-57A741B8A13A}" srcOrd="0" destOrd="0" presId="urn:microsoft.com/office/officeart/2008/layout/AlternatingHexagons"/>
    <dgm:cxn modelId="{82A1DC4F-8940-4F63-9016-E7AABED6FD0F}" type="presParOf" srcId="{BDF1B43A-862A-406B-A47E-941D6452C722}" destId="{364EF0F7-EDF8-4DA6-891C-C2EAD617F15B}" srcOrd="1" destOrd="0" presId="urn:microsoft.com/office/officeart/2008/layout/AlternatingHexagons"/>
    <dgm:cxn modelId="{1861752E-ED07-4BE3-A8DE-4ADE81789DBE}" type="presParOf" srcId="{BDF1B43A-862A-406B-A47E-941D6452C722}" destId="{8AFAB1B9-3C70-47A2-8CCE-C6065DB8D680}" srcOrd="2" destOrd="0" presId="urn:microsoft.com/office/officeart/2008/layout/AlternatingHexagons"/>
    <dgm:cxn modelId="{747F5321-92CD-45B5-8992-FA38E5058FEB}" type="presParOf" srcId="{BDF1B43A-862A-406B-A47E-941D6452C722}" destId="{9CB2B6CA-F473-4908-890E-DCBE555C2487}" srcOrd="3" destOrd="0" presId="urn:microsoft.com/office/officeart/2008/layout/AlternatingHexagons"/>
    <dgm:cxn modelId="{A428BA15-10CF-4335-8C63-1F1F3AE7A51E}" type="presParOf" srcId="{BDF1B43A-862A-406B-A47E-941D6452C722}" destId="{655E3A61-77F0-4560-81E7-F18EC1E81461}" srcOrd="4" destOrd="0" presId="urn:microsoft.com/office/officeart/2008/layout/AlternatingHexagons"/>
    <dgm:cxn modelId="{6D5AFCF0-F02C-43E1-AB70-A5755B87C2E5}" type="presParOf" srcId="{63F273F3-E1D9-45B3-9672-BCC95E90B234}" destId="{FBCA940F-4070-4759-A211-F3E35B553A45}" srcOrd="1" destOrd="0" presId="urn:microsoft.com/office/officeart/2008/layout/AlternatingHexagons"/>
    <dgm:cxn modelId="{F1FBB596-5F59-42F7-AA2D-501A1DCED708}" type="presParOf" srcId="{63F273F3-E1D9-45B3-9672-BCC95E90B234}" destId="{4F787569-8BAF-438A-BBCF-FF84F77EDE26}" srcOrd="2" destOrd="0" presId="urn:microsoft.com/office/officeart/2008/layout/AlternatingHexagons"/>
    <dgm:cxn modelId="{E996CA19-C0E6-46F1-83FC-9B8FA7A61758}" type="presParOf" srcId="{4F787569-8BAF-438A-BBCF-FF84F77EDE26}" destId="{BB3FC953-E596-42B8-9118-276EFA377218}" srcOrd="0" destOrd="0" presId="urn:microsoft.com/office/officeart/2008/layout/AlternatingHexagons"/>
    <dgm:cxn modelId="{BEC31B4B-9A00-4C22-88AB-9D9DA733DA1A}" type="presParOf" srcId="{4F787569-8BAF-438A-BBCF-FF84F77EDE26}" destId="{520A56A7-AE5F-461A-83FB-D8BB845BEEFA}" srcOrd="1" destOrd="0" presId="urn:microsoft.com/office/officeart/2008/layout/AlternatingHexagons"/>
    <dgm:cxn modelId="{865ED103-B689-4B43-897F-2D95EC505DD6}" type="presParOf" srcId="{4F787569-8BAF-438A-BBCF-FF84F77EDE26}" destId="{FEB37DE5-D5A5-4CD7-9F71-E584600617A7}" srcOrd="2" destOrd="0" presId="urn:microsoft.com/office/officeart/2008/layout/AlternatingHexagons"/>
    <dgm:cxn modelId="{67300FC2-57D3-44B0-94EB-4865FA803915}" type="presParOf" srcId="{4F787569-8BAF-438A-BBCF-FF84F77EDE26}" destId="{B2C0CE35-D817-4136-B24C-BACBF33E1EFE}" srcOrd="3" destOrd="0" presId="urn:microsoft.com/office/officeart/2008/layout/AlternatingHexagons"/>
    <dgm:cxn modelId="{055F8AB6-4338-4C7C-A7A8-3D044CB35742}" type="presParOf" srcId="{4F787569-8BAF-438A-BBCF-FF84F77EDE26}" destId="{058E2CD3-24ED-45EA-B5E5-0D1DCDB7FB39}" srcOrd="4" destOrd="0" presId="urn:microsoft.com/office/officeart/2008/layout/AlternatingHexagons"/>
    <dgm:cxn modelId="{7C007DF6-4FD2-4100-9EAE-329C602C9194}" type="presParOf" srcId="{63F273F3-E1D9-45B3-9672-BCC95E90B234}" destId="{51F01FF8-3F5A-4017-832B-E5A514FB37CE}" srcOrd="3" destOrd="0" presId="urn:microsoft.com/office/officeart/2008/layout/AlternatingHexagons"/>
    <dgm:cxn modelId="{9FEA110A-13A5-4EA3-BC42-96BBDB439C59}" type="presParOf" srcId="{63F273F3-E1D9-45B3-9672-BCC95E90B234}" destId="{874DA1C0-E95A-473C-B4B1-F03A5DF2F01C}" srcOrd="4" destOrd="0" presId="urn:microsoft.com/office/officeart/2008/layout/AlternatingHexagons"/>
    <dgm:cxn modelId="{B19740A5-BE21-469F-8AFB-B80550F590C5}" type="presParOf" srcId="{874DA1C0-E95A-473C-B4B1-F03A5DF2F01C}" destId="{E2845C1B-86D5-41F8-A73D-898673DD44B8}" srcOrd="0" destOrd="0" presId="urn:microsoft.com/office/officeart/2008/layout/AlternatingHexagons"/>
    <dgm:cxn modelId="{88784A3A-EC69-48CE-BBC9-5B2590DF0BF1}" type="presParOf" srcId="{874DA1C0-E95A-473C-B4B1-F03A5DF2F01C}" destId="{2269F2F5-8497-44D0-B7AE-2875BCB9C891}" srcOrd="1" destOrd="0" presId="urn:microsoft.com/office/officeart/2008/layout/AlternatingHexagons"/>
    <dgm:cxn modelId="{737BB848-D643-4959-9CA9-210C0EB7C0DC}" type="presParOf" srcId="{874DA1C0-E95A-473C-B4B1-F03A5DF2F01C}" destId="{D7904B64-555B-4B75-8E24-558ADDA75494}" srcOrd="2" destOrd="0" presId="urn:microsoft.com/office/officeart/2008/layout/AlternatingHexagons"/>
    <dgm:cxn modelId="{9AD0E7E7-0354-46F7-BC46-E0B18A5D433F}" type="presParOf" srcId="{874DA1C0-E95A-473C-B4B1-F03A5DF2F01C}" destId="{AD28807B-05EC-4B9B-87D2-45C76B7A10B8}" srcOrd="3" destOrd="0" presId="urn:microsoft.com/office/officeart/2008/layout/AlternatingHexagons"/>
    <dgm:cxn modelId="{DFB4174E-2B46-41B7-BB85-2462E2D60EFE}" type="presParOf" srcId="{874DA1C0-E95A-473C-B4B1-F03A5DF2F01C}" destId="{5671528C-D1E1-4281-9CDB-313A37DBA8CE}" srcOrd="4" destOrd="0" presId="urn:microsoft.com/office/officeart/2008/layout/AlternatingHexagons"/>
    <dgm:cxn modelId="{6AB512E4-C7AF-4300-BF8B-0C714FDF9B65}" type="presParOf" srcId="{63F273F3-E1D9-45B3-9672-BCC95E90B234}" destId="{20E64A45-161F-48A4-B8C5-3A5209FFA021}" srcOrd="5" destOrd="0" presId="urn:microsoft.com/office/officeart/2008/layout/AlternatingHexagons"/>
    <dgm:cxn modelId="{E9BF93E3-1268-47E2-892F-FE9D13DBEC9C}" type="presParOf" srcId="{63F273F3-E1D9-45B3-9672-BCC95E90B234}" destId="{B27F65B9-4C9B-4019-8A8D-BEF8C614A4B9}" srcOrd="6" destOrd="0" presId="urn:microsoft.com/office/officeart/2008/layout/AlternatingHexagons"/>
    <dgm:cxn modelId="{0602D7BD-731B-4DA2-88BD-2900053700F4}" type="presParOf" srcId="{B27F65B9-4C9B-4019-8A8D-BEF8C614A4B9}" destId="{EECB96D2-A5FE-4205-8B7B-C222668057A9}" srcOrd="0" destOrd="0" presId="urn:microsoft.com/office/officeart/2008/layout/AlternatingHexagons"/>
    <dgm:cxn modelId="{E264A11D-D66B-4808-8177-9FDF301E39E0}" type="presParOf" srcId="{B27F65B9-4C9B-4019-8A8D-BEF8C614A4B9}" destId="{1BF10281-7A15-4107-8477-91124787B7A8}" srcOrd="1" destOrd="0" presId="urn:microsoft.com/office/officeart/2008/layout/AlternatingHexagons"/>
    <dgm:cxn modelId="{3E64EA0E-8BD0-4468-93D9-B02D68A253F8}" type="presParOf" srcId="{B27F65B9-4C9B-4019-8A8D-BEF8C614A4B9}" destId="{135F8D5D-FD2D-4162-8C52-FC704F0BABF5}" srcOrd="2" destOrd="0" presId="urn:microsoft.com/office/officeart/2008/layout/AlternatingHexagons"/>
    <dgm:cxn modelId="{8D946EF6-618E-480A-A2BE-A9A15BE91963}" type="presParOf" srcId="{B27F65B9-4C9B-4019-8A8D-BEF8C614A4B9}" destId="{531EA11F-D26C-4EF0-9770-EF854627F990}" srcOrd="3" destOrd="0" presId="urn:microsoft.com/office/officeart/2008/layout/AlternatingHexagons"/>
    <dgm:cxn modelId="{E008200B-14FB-4C4A-9409-D6256D3DC730}" type="presParOf" srcId="{B27F65B9-4C9B-4019-8A8D-BEF8C614A4B9}" destId="{D16A1D65-2B84-463B-A947-A4FCEDD1CCFB}"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50969F-89A5-4CC7-A8A9-187F2F1BA410}" type="doc">
      <dgm:prSet loTypeId="urn:microsoft.com/office/officeart/2005/8/layout/hierarchy3" loCatId="hierarchy" qsTypeId="urn:microsoft.com/office/officeart/2005/8/quickstyle/3d2" qsCatId="3D" csTypeId="urn:microsoft.com/office/officeart/2005/8/colors/colorful3" csCatId="colorful" phldr="1"/>
      <dgm:spPr/>
      <dgm:t>
        <a:bodyPr/>
        <a:lstStyle/>
        <a:p>
          <a:endParaRPr lang="fr-FR"/>
        </a:p>
      </dgm:t>
    </dgm:pt>
    <dgm:pt modelId="{9483CF96-A297-46C1-ABF7-81C5A3A20771}">
      <dgm:prSet phldrT="[Text]"/>
      <dgm:spPr>
        <a:xfrm>
          <a:off x="639984" y="348"/>
          <a:ext cx="1632458" cy="816229"/>
        </a:xfrm>
      </dgm:spPr>
      <dgm:t>
        <a:bodyPr/>
        <a:lstStyle/>
        <a:p>
          <a:pPr algn="ctr">
            <a:buNone/>
          </a:pPr>
          <a:r>
            <a:rPr lang="fr-FR" dirty="0">
              <a:latin typeface="Calibri" panose="020F0502020204030204"/>
              <a:ea typeface="+mn-ea"/>
              <a:cs typeface="+mn-cs"/>
            </a:rPr>
            <a:t>Agenda 2063</a:t>
          </a:r>
        </a:p>
      </dgm:t>
    </dgm:pt>
    <dgm:pt modelId="{8FB8B05C-5AE4-488B-9F0B-73A7577EB3EC}" type="parTrans" cxnId="{B72D98EA-A119-4967-B795-AAE78B2F8C64}">
      <dgm:prSet/>
      <dgm:spPr/>
      <dgm:t>
        <a:bodyPr/>
        <a:lstStyle/>
        <a:p>
          <a:pPr algn="ctr"/>
          <a:endParaRPr lang="fr-FR"/>
        </a:p>
      </dgm:t>
    </dgm:pt>
    <dgm:pt modelId="{BDAEE1D3-7E17-44FE-8A58-19902D508FC0}" type="sibTrans" cxnId="{B72D98EA-A119-4967-B795-AAE78B2F8C64}">
      <dgm:prSet/>
      <dgm:spPr/>
      <dgm:t>
        <a:bodyPr/>
        <a:lstStyle/>
        <a:p>
          <a:pPr algn="ctr"/>
          <a:endParaRPr lang="fr-FR"/>
        </a:p>
      </dgm:t>
    </dgm:pt>
    <dgm:pt modelId="{D315D1F3-0C2D-422D-993A-52F9C1CCF699}">
      <dgm:prSet phldrT="[Text]"/>
      <dgm:spPr>
        <a:solidFill>
          <a:srgbClr val="70AD47">
            <a:lumMod val="60000"/>
            <a:lumOff val="40000"/>
            <a:alpha val="90000"/>
          </a:srgbClr>
        </a:solidFill>
        <a:ln w="6350" cap="flat" cmpd="sng" algn="ctr">
          <a:solidFill>
            <a:srgbClr val="A5A5A5">
              <a:hueOff val="1355300"/>
              <a:satOff val="50000"/>
              <a:lumOff val="-7353"/>
              <a:alphaOff val="0"/>
            </a:srgb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24765" tIns="16510" rIns="24765" bIns="16510" numCol="1" spcCol="1270" anchor="ctr" anchorCtr="0"/>
        <a:lstStyle/>
        <a:p>
          <a:pPr algn="ctr">
            <a:buNone/>
          </a:pPr>
          <a:r>
            <a:rPr lang="fr-FR" dirty="0">
              <a:latin typeface="Calibri" panose="020F0502020204030204"/>
              <a:ea typeface="+mn-ea"/>
              <a:cs typeface="+mn-cs"/>
            </a:rPr>
            <a:t>Aspiration 6: An Africa, </a:t>
          </a:r>
          <a:r>
            <a:rPr lang="fr-FR" dirty="0" err="1">
              <a:latin typeface="Calibri" panose="020F0502020204030204"/>
              <a:ea typeface="+mn-ea"/>
              <a:cs typeface="+mn-cs"/>
            </a:rPr>
            <a:t>whose</a:t>
          </a:r>
          <a:r>
            <a:rPr lang="fr-FR" dirty="0">
              <a:latin typeface="Calibri" panose="020F0502020204030204"/>
              <a:ea typeface="+mn-ea"/>
              <a:cs typeface="+mn-cs"/>
            </a:rPr>
            <a:t> </a:t>
          </a:r>
          <a:r>
            <a:rPr lang="fr-FR" dirty="0" err="1">
              <a:latin typeface="Calibri" panose="020F0502020204030204"/>
              <a:ea typeface="+mn-ea"/>
              <a:cs typeface="+mn-cs"/>
            </a:rPr>
            <a:t>development</a:t>
          </a:r>
          <a:r>
            <a:rPr lang="fr-FR" dirty="0">
              <a:latin typeface="Calibri" panose="020F0502020204030204"/>
              <a:ea typeface="+mn-ea"/>
              <a:cs typeface="+mn-cs"/>
            </a:rPr>
            <a:t> </a:t>
          </a:r>
          <a:r>
            <a:rPr lang="fr-FR" dirty="0" err="1">
              <a:latin typeface="Calibri" panose="020F0502020204030204"/>
              <a:ea typeface="+mn-ea"/>
              <a:cs typeface="+mn-cs"/>
            </a:rPr>
            <a:t>is</a:t>
          </a:r>
          <a:r>
            <a:rPr lang="fr-FR" dirty="0">
              <a:latin typeface="Calibri" panose="020F0502020204030204"/>
              <a:ea typeface="+mn-ea"/>
              <a:cs typeface="+mn-cs"/>
            </a:rPr>
            <a:t> people-</a:t>
          </a:r>
          <a:r>
            <a:rPr lang="fr-FR" dirty="0" err="1">
              <a:latin typeface="Calibri" panose="020F0502020204030204"/>
              <a:ea typeface="+mn-ea"/>
              <a:cs typeface="+mn-cs"/>
            </a:rPr>
            <a:t>driven</a:t>
          </a:r>
          <a:r>
            <a:rPr lang="fr-FR" dirty="0">
              <a:latin typeface="Calibri" panose="020F0502020204030204"/>
              <a:ea typeface="+mn-ea"/>
              <a:cs typeface="+mn-cs"/>
            </a:rPr>
            <a:t>, </a:t>
          </a:r>
          <a:r>
            <a:rPr lang="fr-FR" dirty="0" err="1">
              <a:latin typeface="Calibri" panose="020F0502020204030204"/>
              <a:ea typeface="+mn-ea"/>
              <a:cs typeface="+mn-cs"/>
            </a:rPr>
            <a:t>relying</a:t>
          </a:r>
          <a:r>
            <a:rPr lang="fr-FR" dirty="0">
              <a:latin typeface="Calibri" panose="020F0502020204030204"/>
              <a:ea typeface="+mn-ea"/>
              <a:cs typeface="+mn-cs"/>
            </a:rPr>
            <a:t> on the </a:t>
          </a:r>
          <a:r>
            <a:rPr lang="fr-FR" dirty="0" err="1">
              <a:latin typeface="Calibri" panose="020F0502020204030204"/>
              <a:ea typeface="+mn-ea"/>
              <a:cs typeface="+mn-cs"/>
            </a:rPr>
            <a:t>potential</a:t>
          </a:r>
          <a:r>
            <a:rPr lang="fr-FR" dirty="0">
              <a:latin typeface="Calibri" panose="020F0502020204030204"/>
              <a:ea typeface="+mn-ea"/>
              <a:cs typeface="+mn-cs"/>
            </a:rPr>
            <a:t> of </a:t>
          </a:r>
          <a:r>
            <a:rPr lang="fr-FR" dirty="0" err="1">
              <a:latin typeface="Calibri" panose="020F0502020204030204"/>
              <a:ea typeface="+mn-ea"/>
              <a:cs typeface="+mn-cs"/>
            </a:rPr>
            <a:t>African</a:t>
          </a:r>
          <a:r>
            <a:rPr lang="fr-FR" dirty="0">
              <a:latin typeface="Calibri" panose="020F0502020204030204"/>
              <a:ea typeface="+mn-ea"/>
              <a:cs typeface="+mn-cs"/>
            </a:rPr>
            <a:t> people, </a:t>
          </a:r>
          <a:r>
            <a:rPr lang="fr-FR" dirty="0" err="1">
              <a:latin typeface="Calibri" panose="020F0502020204030204"/>
              <a:ea typeface="+mn-ea"/>
              <a:cs typeface="+mn-cs"/>
            </a:rPr>
            <a:t>especially</a:t>
          </a:r>
          <a:r>
            <a:rPr lang="fr-FR" dirty="0">
              <a:latin typeface="Calibri" panose="020F0502020204030204"/>
              <a:ea typeface="+mn-ea"/>
              <a:cs typeface="+mn-cs"/>
            </a:rPr>
            <a:t> </a:t>
          </a:r>
          <a:r>
            <a:rPr lang="fr-FR" dirty="0" err="1">
              <a:latin typeface="Calibri" panose="020F0502020204030204"/>
              <a:ea typeface="+mn-ea"/>
              <a:cs typeface="+mn-cs"/>
            </a:rPr>
            <a:t>its</a:t>
          </a:r>
          <a:r>
            <a:rPr lang="fr-FR" dirty="0">
              <a:latin typeface="Calibri" panose="020F0502020204030204"/>
              <a:ea typeface="+mn-ea"/>
              <a:cs typeface="+mn-cs"/>
            </a:rPr>
            <a:t> </a:t>
          </a:r>
          <a:r>
            <a:rPr lang="fr-FR" dirty="0" err="1">
              <a:latin typeface="Calibri" panose="020F0502020204030204"/>
              <a:ea typeface="+mn-ea"/>
              <a:cs typeface="+mn-cs"/>
            </a:rPr>
            <a:t>women</a:t>
          </a:r>
          <a:r>
            <a:rPr lang="fr-FR" dirty="0">
              <a:latin typeface="Calibri" panose="020F0502020204030204"/>
              <a:ea typeface="+mn-ea"/>
              <a:cs typeface="+mn-cs"/>
            </a:rPr>
            <a:t> and </a:t>
          </a:r>
          <a:r>
            <a:rPr lang="fr-FR" dirty="0" err="1">
              <a:latin typeface="Calibri" panose="020F0502020204030204"/>
              <a:ea typeface="+mn-ea"/>
              <a:cs typeface="+mn-cs"/>
            </a:rPr>
            <a:t>youth</a:t>
          </a:r>
          <a:r>
            <a:rPr lang="fr-FR" dirty="0">
              <a:latin typeface="Calibri" panose="020F0502020204030204"/>
              <a:ea typeface="+mn-ea"/>
              <a:cs typeface="+mn-cs"/>
            </a:rPr>
            <a:t>, and </a:t>
          </a:r>
          <a:r>
            <a:rPr lang="fr-FR" dirty="0" err="1">
              <a:latin typeface="Calibri" panose="020F0502020204030204"/>
              <a:ea typeface="+mn-ea"/>
              <a:cs typeface="+mn-cs"/>
            </a:rPr>
            <a:t>caring</a:t>
          </a:r>
          <a:r>
            <a:rPr lang="fr-FR" dirty="0">
              <a:latin typeface="Calibri" panose="020F0502020204030204"/>
              <a:ea typeface="+mn-ea"/>
              <a:cs typeface="+mn-cs"/>
            </a:rPr>
            <a:t> for </a:t>
          </a:r>
          <a:r>
            <a:rPr lang="fr-FR" dirty="0" err="1">
              <a:latin typeface="Calibri" panose="020F0502020204030204"/>
              <a:ea typeface="+mn-ea"/>
              <a:cs typeface="+mn-cs"/>
            </a:rPr>
            <a:t>children</a:t>
          </a:r>
          <a:r>
            <a:rPr lang="fr-FR" dirty="0">
              <a:latin typeface="Calibri" panose="020F0502020204030204"/>
              <a:ea typeface="+mn-ea"/>
              <a:cs typeface="+mn-cs"/>
            </a:rPr>
            <a:t>.</a:t>
          </a:r>
        </a:p>
      </dgm:t>
    </dgm:pt>
    <dgm:pt modelId="{8A18D88A-29AC-46F1-900C-1EA69FE1654B}" type="parTrans" cxnId="{CEB9223E-E2CF-4A1A-A839-BD6E27059B23}">
      <dgm:prSet/>
      <dgm:spPr>
        <a:xfrm>
          <a:off x="803230" y="816578"/>
          <a:ext cx="163245" cy="612171"/>
        </a:xfrm>
      </dgm:spPr>
      <dgm:t>
        <a:bodyPr/>
        <a:lstStyle/>
        <a:p>
          <a:pPr algn="ctr"/>
          <a:endParaRPr lang="fr-FR"/>
        </a:p>
      </dgm:t>
    </dgm:pt>
    <dgm:pt modelId="{BAABF667-AE4E-45BF-ACF0-BFCE9FD79860}" type="sibTrans" cxnId="{CEB9223E-E2CF-4A1A-A839-BD6E27059B23}">
      <dgm:prSet/>
      <dgm:spPr/>
      <dgm:t>
        <a:bodyPr/>
        <a:lstStyle/>
        <a:p>
          <a:pPr algn="ctr"/>
          <a:endParaRPr lang="fr-FR"/>
        </a:p>
      </dgm:t>
    </dgm:pt>
    <dgm:pt modelId="{32742B12-0776-496B-A084-FF6063BD4E3A}">
      <dgm:prSet phldrT="[Text]"/>
      <dgm:spPr>
        <a:xfrm>
          <a:off x="966475" y="2040921"/>
          <a:ext cx="1305966" cy="816229"/>
        </a:xfrm>
        <a:solidFill>
          <a:schemeClr val="accent6">
            <a:lumMod val="60000"/>
            <a:lumOff val="40000"/>
            <a:alpha val="90000"/>
          </a:schemeClr>
        </a:solidFill>
      </dgm:spPr>
      <dgm:t>
        <a:bodyPr/>
        <a:lstStyle/>
        <a:p>
          <a:pPr algn="ctr">
            <a:buNone/>
          </a:pPr>
          <a:r>
            <a:rPr lang="fr-FR" dirty="0">
              <a:solidFill>
                <a:schemeClr val="accent3">
                  <a:lumMod val="50000"/>
                </a:schemeClr>
              </a:solidFill>
              <a:latin typeface="Calibri" panose="020F0502020204030204"/>
              <a:ea typeface="+mn-ea"/>
              <a:cs typeface="+mn-cs"/>
            </a:rPr>
            <a:t>Goal 17: </a:t>
          </a:r>
          <a:r>
            <a:rPr lang="en-US" dirty="0">
              <a:solidFill>
                <a:schemeClr val="accent3">
                  <a:lumMod val="50000"/>
                </a:schemeClr>
              </a:solidFill>
              <a:latin typeface="Calibri" panose="020F0502020204030204"/>
              <a:ea typeface="+mn-ea"/>
              <a:cs typeface="+mn-cs"/>
            </a:rPr>
            <a:t>Full Gender Equality in All Spheres of Life</a:t>
          </a:r>
          <a:r>
            <a:rPr lang="fr-FR" dirty="0">
              <a:solidFill>
                <a:schemeClr val="accent3">
                  <a:lumMod val="50000"/>
                </a:schemeClr>
              </a:solidFill>
              <a:latin typeface="Calibri" panose="020F0502020204030204"/>
              <a:ea typeface="+mn-ea"/>
              <a:cs typeface="+mn-cs"/>
            </a:rPr>
            <a:t> </a:t>
          </a:r>
        </a:p>
      </dgm:t>
    </dgm:pt>
    <dgm:pt modelId="{FBE2101A-5508-4F25-9170-86F5735615A3}" type="parTrans" cxnId="{A0F62F3C-9106-4155-A1A3-18957831E533}">
      <dgm:prSet/>
      <dgm:spPr>
        <a:xfrm>
          <a:off x="803230" y="816578"/>
          <a:ext cx="163245" cy="1632458"/>
        </a:xfrm>
      </dgm:spPr>
      <dgm:t>
        <a:bodyPr/>
        <a:lstStyle/>
        <a:p>
          <a:pPr algn="ctr"/>
          <a:endParaRPr lang="fr-FR"/>
        </a:p>
      </dgm:t>
    </dgm:pt>
    <dgm:pt modelId="{58994EAE-6F10-40A5-AB1C-CA1FED161A9E}" type="sibTrans" cxnId="{A0F62F3C-9106-4155-A1A3-18957831E533}">
      <dgm:prSet/>
      <dgm:spPr/>
      <dgm:t>
        <a:bodyPr/>
        <a:lstStyle/>
        <a:p>
          <a:pPr algn="ctr"/>
          <a:endParaRPr lang="fr-FR"/>
        </a:p>
      </dgm:t>
    </dgm:pt>
    <dgm:pt modelId="{C3DD6997-F4B8-4FCE-8530-1F6EC43F4E6F}">
      <dgm:prSet phldrT="[Text]"/>
      <dgm:spPr>
        <a:xfrm>
          <a:off x="2680557" y="348"/>
          <a:ext cx="1632458" cy="816229"/>
        </a:xfrm>
      </dgm:spPr>
      <dgm:t>
        <a:bodyPr/>
        <a:lstStyle/>
        <a:p>
          <a:pPr algn="ctr">
            <a:buNone/>
          </a:pPr>
          <a:r>
            <a:rPr lang="fr-FR">
              <a:latin typeface="Calibri" panose="020F0502020204030204"/>
              <a:ea typeface="+mn-ea"/>
              <a:cs typeface="+mn-cs"/>
            </a:rPr>
            <a:t>Agenda 2030</a:t>
          </a:r>
        </a:p>
      </dgm:t>
    </dgm:pt>
    <dgm:pt modelId="{B754EFDB-AA7B-4E1A-8967-EF6FB9EB60B6}" type="parTrans" cxnId="{7ADAB2A4-AB6F-4AD5-8D5C-7BE5A30ACE44}">
      <dgm:prSet/>
      <dgm:spPr/>
      <dgm:t>
        <a:bodyPr/>
        <a:lstStyle/>
        <a:p>
          <a:pPr algn="ctr"/>
          <a:endParaRPr lang="fr-FR"/>
        </a:p>
      </dgm:t>
    </dgm:pt>
    <dgm:pt modelId="{088126DA-D7FF-4B39-AB50-D33671D7A2B5}" type="sibTrans" cxnId="{7ADAB2A4-AB6F-4AD5-8D5C-7BE5A30ACE44}">
      <dgm:prSet/>
      <dgm:spPr/>
      <dgm:t>
        <a:bodyPr/>
        <a:lstStyle/>
        <a:p>
          <a:pPr algn="ctr"/>
          <a:endParaRPr lang="fr-FR"/>
        </a:p>
      </dgm:t>
    </dgm:pt>
    <dgm:pt modelId="{DDD23F72-BB90-476D-B51B-C79BE2850407}">
      <dgm:prSet phldrT="[Text]"/>
      <dgm:spPr>
        <a:xfrm>
          <a:off x="3007049" y="1020635"/>
          <a:ext cx="1305966" cy="816229"/>
        </a:xfrm>
        <a:solidFill>
          <a:schemeClr val="accent6">
            <a:lumMod val="60000"/>
            <a:lumOff val="40000"/>
            <a:alpha val="90000"/>
          </a:schemeClr>
        </a:solidFill>
      </dgm:spPr>
      <dgm:t>
        <a:bodyPr/>
        <a:lstStyle/>
        <a:p>
          <a:pPr algn="ctr">
            <a:buNone/>
          </a:pPr>
          <a:r>
            <a:rPr lang="fr-FR">
              <a:latin typeface="Calibri" panose="020F0502020204030204"/>
              <a:ea typeface="+mn-ea"/>
              <a:cs typeface="+mn-cs"/>
            </a:rPr>
            <a:t>SDG 5: </a:t>
          </a:r>
          <a:r>
            <a:rPr lang="fr-FR" b="0" i="0">
              <a:latin typeface="Calibri" panose="020F0502020204030204"/>
              <a:ea typeface="+mn-ea"/>
              <a:cs typeface="+mn-cs"/>
            </a:rPr>
            <a:t>Achieve gender equality and empower all women and girls</a:t>
          </a:r>
          <a:r>
            <a:rPr lang="fr-FR" b="0">
              <a:latin typeface="Calibri" panose="020F0502020204030204"/>
              <a:ea typeface="+mn-ea"/>
              <a:cs typeface="+mn-cs"/>
            </a:rPr>
            <a:t> </a:t>
          </a:r>
        </a:p>
        <a:p>
          <a:pPr algn="ctr">
            <a:buNone/>
          </a:pPr>
          <a:r>
            <a:rPr lang="fr-FR" b="0">
              <a:latin typeface="Calibri" panose="020F0502020204030204"/>
              <a:ea typeface="+mn-ea"/>
              <a:cs typeface="+mn-cs"/>
            </a:rPr>
            <a:t>(9 Targets)</a:t>
          </a:r>
        </a:p>
      </dgm:t>
    </dgm:pt>
    <dgm:pt modelId="{99FF812C-FDCF-4BA7-9BA5-089734E4C47A}" type="parTrans" cxnId="{691E7EB2-4310-4ED5-A101-3C91FC9CC539}">
      <dgm:prSet/>
      <dgm:spPr>
        <a:xfrm>
          <a:off x="2843803" y="816578"/>
          <a:ext cx="163245" cy="612171"/>
        </a:xfrm>
      </dgm:spPr>
      <dgm:t>
        <a:bodyPr/>
        <a:lstStyle/>
        <a:p>
          <a:pPr algn="ctr"/>
          <a:endParaRPr lang="fr-FR"/>
        </a:p>
      </dgm:t>
    </dgm:pt>
    <dgm:pt modelId="{5718FD33-0170-4883-BECB-CE3A98208E27}" type="sibTrans" cxnId="{691E7EB2-4310-4ED5-A101-3C91FC9CC539}">
      <dgm:prSet/>
      <dgm:spPr/>
      <dgm:t>
        <a:bodyPr/>
        <a:lstStyle/>
        <a:p>
          <a:pPr algn="ctr"/>
          <a:endParaRPr lang="fr-FR"/>
        </a:p>
      </dgm:t>
    </dgm:pt>
    <dgm:pt modelId="{5212FBF2-A20C-4087-AB93-85C7329319DF}" type="pres">
      <dgm:prSet presAssocID="{2950969F-89A5-4CC7-A8A9-187F2F1BA410}" presName="diagram" presStyleCnt="0">
        <dgm:presLayoutVars>
          <dgm:chPref val="1"/>
          <dgm:dir/>
          <dgm:animOne val="branch"/>
          <dgm:animLvl val="lvl"/>
          <dgm:resizeHandles/>
        </dgm:presLayoutVars>
      </dgm:prSet>
      <dgm:spPr/>
    </dgm:pt>
    <dgm:pt modelId="{A09A6E14-D31E-4717-BAD2-CDC62FF05C1D}" type="pres">
      <dgm:prSet presAssocID="{9483CF96-A297-46C1-ABF7-81C5A3A20771}" presName="root" presStyleCnt="0"/>
      <dgm:spPr/>
    </dgm:pt>
    <dgm:pt modelId="{C458E677-A4D4-4A0C-8C56-FB138551DF44}" type="pres">
      <dgm:prSet presAssocID="{9483CF96-A297-46C1-ABF7-81C5A3A20771}" presName="rootComposite" presStyleCnt="0"/>
      <dgm:spPr/>
    </dgm:pt>
    <dgm:pt modelId="{57435FD0-CB6F-49F5-A290-87E22EB55030}" type="pres">
      <dgm:prSet presAssocID="{9483CF96-A297-46C1-ABF7-81C5A3A20771}" presName="rootText" presStyleLbl="node1" presStyleIdx="0" presStyleCnt="2"/>
      <dgm:spPr>
        <a:prstGeom prst="roundRect">
          <a:avLst>
            <a:gd name="adj" fmla="val 10000"/>
          </a:avLst>
        </a:prstGeom>
      </dgm:spPr>
    </dgm:pt>
    <dgm:pt modelId="{44D7832A-77D4-4DA9-806E-63297995FAC2}" type="pres">
      <dgm:prSet presAssocID="{9483CF96-A297-46C1-ABF7-81C5A3A20771}" presName="rootConnector" presStyleLbl="node1" presStyleIdx="0" presStyleCnt="2"/>
      <dgm:spPr/>
    </dgm:pt>
    <dgm:pt modelId="{95AFDEAA-472A-4B21-9047-8859E9496BEC}" type="pres">
      <dgm:prSet presAssocID="{9483CF96-A297-46C1-ABF7-81C5A3A20771}" presName="childShape" presStyleCnt="0"/>
      <dgm:spPr/>
    </dgm:pt>
    <dgm:pt modelId="{74AB9CA6-663B-4E05-9C78-720C0E357342}" type="pres">
      <dgm:prSet presAssocID="{8A18D88A-29AC-46F1-900C-1EA69FE1654B}" presName="Name13" presStyleLbl="parChTrans1D2" presStyleIdx="0" presStyleCnt="3"/>
      <dgm:spPr>
        <a:custGeom>
          <a:avLst/>
          <a:gdLst/>
          <a:ahLst/>
          <a:cxnLst/>
          <a:rect l="0" t="0" r="0" b="0"/>
          <a:pathLst>
            <a:path>
              <a:moveTo>
                <a:pt x="0" y="0"/>
              </a:moveTo>
              <a:lnTo>
                <a:pt x="0" y="612171"/>
              </a:lnTo>
              <a:lnTo>
                <a:pt x="163245" y="612171"/>
              </a:lnTo>
            </a:path>
          </a:pathLst>
        </a:custGeom>
      </dgm:spPr>
    </dgm:pt>
    <dgm:pt modelId="{F166FF90-B655-4DCB-AC37-CCCA24E27024}" type="pres">
      <dgm:prSet presAssocID="{D315D1F3-0C2D-422D-993A-52F9C1CCF699}" presName="childText" presStyleLbl="bgAcc1" presStyleIdx="0" presStyleCnt="3">
        <dgm:presLayoutVars>
          <dgm:bulletEnabled val="1"/>
        </dgm:presLayoutVars>
      </dgm:prSet>
      <dgm:spPr>
        <a:xfrm>
          <a:off x="1559248" y="1786392"/>
          <a:ext cx="2283506" cy="1427191"/>
        </a:xfrm>
        <a:prstGeom prst="roundRect">
          <a:avLst>
            <a:gd name="adj" fmla="val 10000"/>
          </a:avLst>
        </a:prstGeom>
      </dgm:spPr>
    </dgm:pt>
    <dgm:pt modelId="{756641A0-D3E1-487C-A68E-0E08F681FB35}" type="pres">
      <dgm:prSet presAssocID="{FBE2101A-5508-4F25-9170-86F5735615A3}" presName="Name13" presStyleLbl="parChTrans1D2" presStyleIdx="1" presStyleCnt="3"/>
      <dgm:spPr>
        <a:custGeom>
          <a:avLst/>
          <a:gdLst/>
          <a:ahLst/>
          <a:cxnLst/>
          <a:rect l="0" t="0" r="0" b="0"/>
          <a:pathLst>
            <a:path>
              <a:moveTo>
                <a:pt x="0" y="0"/>
              </a:moveTo>
              <a:lnTo>
                <a:pt x="0" y="1632458"/>
              </a:lnTo>
              <a:lnTo>
                <a:pt x="163245" y="1632458"/>
              </a:lnTo>
            </a:path>
          </a:pathLst>
        </a:custGeom>
      </dgm:spPr>
    </dgm:pt>
    <dgm:pt modelId="{84345067-4EE2-4213-AA26-88077B6398FE}" type="pres">
      <dgm:prSet presAssocID="{32742B12-0776-496B-A084-FF6063BD4E3A}" presName="childText" presStyleLbl="bgAcc1" presStyleIdx="1" presStyleCnt="3">
        <dgm:presLayoutVars>
          <dgm:bulletEnabled val="1"/>
        </dgm:presLayoutVars>
      </dgm:prSet>
      <dgm:spPr>
        <a:prstGeom prst="roundRect">
          <a:avLst>
            <a:gd name="adj" fmla="val 10000"/>
          </a:avLst>
        </a:prstGeom>
      </dgm:spPr>
    </dgm:pt>
    <dgm:pt modelId="{647EEF06-9D32-41A2-A40A-C22ED33A20B8}" type="pres">
      <dgm:prSet presAssocID="{C3DD6997-F4B8-4FCE-8530-1F6EC43F4E6F}" presName="root" presStyleCnt="0"/>
      <dgm:spPr/>
    </dgm:pt>
    <dgm:pt modelId="{D3E06232-D174-4CAC-9AB7-B517B1B2172D}" type="pres">
      <dgm:prSet presAssocID="{C3DD6997-F4B8-4FCE-8530-1F6EC43F4E6F}" presName="rootComposite" presStyleCnt="0"/>
      <dgm:spPr/>
    </dgm:pt>
    <dgm:pt modelId="{02D2AE89-E5A8-449B-8061-4816FD1A8E41}" type="pres">
      <dgm:prSet presAssocID="{C3DD6997-F4B8-4FCE-8530-1F6EC43F4E6F}" presName="rootText" presStyleLbl="node1" presStyleIdx="1" presStyleCnt="2"/>
      <dgm:spPr>
        <a:prstGeom prst="roundRect">
          <a:avLst>
            <a:gd name="adj" fmla="val 10000"/>
          </a:avLst>
        </a:prstGeom>
      </dgm:spPr>
    </dgm:pt>
    <dgm:pt modelId="{4A29D7B4-FE08-4B23-B48B-498553335E0A}" type="pres">
      <dgm:prSet presAssocID="{C3DD6997-F4B8-4FCE-8530-1F6EC43F4E6F}" presName="rootConnector" presStyleLbl="node1" presStyleIdx="1" presStyleCnt="2"/>
      <dgm:spPr/>
    </dgm:pt>
    <dgm:pt modelId="{6A593451-80DA-4BC1-A568-1B238569157E}" type="pres">
      <dgm:prSet presAssocID="{C3DD6997-F4B8-4FCE-8530-1F6EC43F4E6F}" presName="childShape" presStyleCnt="0"/>
      <dgm:spPr/>
    </dgm:pt>
    <dgm:pt modelId="{CA1C16C6-BCB6-4C51-8DDE-7B5FC03A3E8F}" type="pres">
      <dgm:prSet presAssocID="{99FF812C-FDCF-4BA7-9BA5-089734E4C47A}" presName="Name13" presStyleLbl="parChTrans1D2" presStyleIdx="2" presStyleCnt="3"/>
      <dgm:spPr>
        <a:custGeom>
          <a:avLst/>
          <a:gdLst/>
          <a:ahLst/>
          <a:cxnLst/>
          <a:rect l="0" t="0" r="0" b="0"/>
          <a:pathLst>
            <a:path>
              <a:moveTo>
                <a:pt x="0" y="0"/>
              </a:moveTo>
              <a:lnTo>
                <a:pt x="0" y="612171"/>
              </a:lnTo>
              <a:lnTo>
                <a:pt x="163245" y="612171"/>
              </a:lnTo>
            </a:path>
          </a:pathLst>
        </a:custGeom>
      </dgm:spPr>
    </dgm:pt>
    <dgm:pt modelId="{866CC12A-5C94-4B33-8550-29F7CC788F7C}" type="pres">
      <dgm:prSet presAssocID="{DDD23F72-BB90-476D-B51B-C79BE2850407}" presName="childText" presStyleLbl="bgAcc1" presStyleIdx="2" presStyleCnt="3">
        <dgm:presLayoutVars>
          <dgm:bulletEnabled val="1"/>
        </dgm:presLayoutVars>
      </dgm:prSet>
      <dgm:spPr>
        <a:prstGeom prst="roundRect">
          <a:avLst>
            <a:gd name="adj" fmla="val 10000"/>
          </a:avLst>
        </a:prstGeom>
      </dgm:spPr>
    </dgm:pt>
  </dgm:ptLst>
  <dgm:cxnLst>
    <dgm:cxn modelId="{BCC6900C-9670-425B-AE4B-064B1E55C558}" type="presOf" srcId="{2950969F-89A5-4CC7-A8A9-187F2F1BA410}" destId="{5212FBF2-A20C-4087-AB93-85C7329319DF}" srcOrd="0" destOrd="0" presId="urn:microsoft.com/office/officeart/2005/8/layout/hierarchy3"/>
    <dgm:cxn modelId="{3AD88718-1D74-4591-A0CA-BEC7B19DE2A7}" type="presOf" srcId="{8A18D88A-29AC-46F1-900C-1EA69FE1654B}" destId="{74AB9CA6-663B-4E05-9C78-720C0E357342}" srcOrd="0" destOrd="0" presId="urn:microsoft.com/office/officeart/2005/8/layout/hierarchy3"/>
    <dgm:cxn modelId="{8A8F262A-ABC7-4CA3-8708-7A19C36A0AFA}" type="presOf" srcId="{D315D1F3-0C2D-422D-993A-52F9C1CCF699}" destId="{F166FF90-B655-4DCB-AC37-CCCA24E27024}" srcOrd="0" destOrd="0" presId="urn:microsoft.com/office/officeart/2005/8/layout/hierarchy3"/>
    <dgm:cxn modelId="{115E2C2A-0898-4082-993C-661B06719C95}" type="presOf" srcId="{9483CF96-A297-46C1-ABF7-81C5A3A20771}" destId="{44D7832A-77D4-4DA9-806E-63297995FAC2}" srcOrd="1" destOrd="0" presId="urn:microsoft.com/office/officeart/2005/8/layout/hierarchy3"/>
    <dgm:cxn modelId="{A0F62F3C-9106-4155-A1A3-18957831E533}" srcId="{9483CF96-A297-46C1-ABF7-81C5A3A20771}" destId="{32742B12-0776-496B-A084-FF6063BD4E3A}" srcOrd="1" destOrd="0" parTransId="{FBE2101A-5508-4F25-9170-86F5735615A3}" sibTransId="{58994EAE-6F10-40A5-AB1C-CA1FED161A9E}"/>
    <dgm:cxn modelId="{4A3BAD3D-5648-4552-9D2D-53A10B3EC40A}" type="presOf" srcId="{C3DD6997-F4B8-4FCE-8530-1F6EC43F4E6F}" destId="{4A29D7B4-FE08-4B23-B48B-498553335E0A}" srcOrd="1" destOrd="0" presId="urn:microsoft.com/office/officeart/2005/8/layout/hierarchy3"/>
    <dgm:cxn modelId="{CEB9223E-E2CF-4A1A-A839-BD6E27059B23}" srcId="{9483CF96-A297-46C1-ABF7-81C5A3A20771}" destId="{D315D1F3-0C2D-422D-993A-52F9C1CCF699}" srcOrd="0" destOrd="0" parTransId="{8A18D88A-29AC-46F1-900C-1EA69FE1654B}" sibTransId="{BAABF667-AE4E-45BF-ACF0-BFCE9FD79860}"/>
    <dgm:cxn modelId="{7CBF7A58-CCE5-45AE-AE83-79B972A7BDA0}" type="presOf" srcId="{99FF812C-FDCF-4BA7-9BA5-089734E4C47A}" destId="{CA1C16C6-BCB6-4C51-8DDE-7B5FC03A3E8F}" srcOrd="0" destOrd="0" presId="urn:microsoft.com/office/officeart/2005/8/layout/hierarchy3"/>
    <dgm:cxn modelId="{64AC4785-791E-4D0B-905F-A7DA9AAC16BC}" type="presOf" srcId="{C3DD6997-F4B8-4FCE-8530-1F6EC43F4E6F}" destId="{02D2AE89-E5A8-449B-8061-4816FD1A8E41}" srcOrd="0" destOrd="0" presId="urn:microsoft.com/office/officeart/2005/8/layout/hierarchy3"/>
    <dgm:cxn modelId="{D8B94096-E94E-417F-92A8-85171B237FD6}" type="presOf" srcId="{DDD23F72-BB90-476D-B51B-C79BE2850407}" destId="{866CC12A-5C94-4B33-8550-29F7CC788F7C}" srcOrd="0" destOrd="0" presId="urn:microsoft.com/office/officeart/2005/8/layout/hierarchy3"/>
    <dgm:cxn modelId="{7ADAB2A4-AB6F-4AD5-8D5C-7BE5A30ACE44}" srcId="{2950969F-89A5-4CC7-A8A9-187F2F1BA410}" destId="{C3DD6997-F4B8-4FCE-8530-1F6EC43F4E6F}" srcOrd="1" destOrd="0" parTransId="{B754EFDB-AA7B-4E1A-8967-EF6FB9EB60B6}" sibTransId="{088126DA-D7FF-4B39-AB50-D33671D7A2B5}"/>
    <dgm:cxn modelId="{2A7A9CAA-5C47-4E8E-AD20-6144B024A886}" type="presOf" srcId="{32742B12-0776-496B-A084-FF6063BD4E3A}" destId="{84345067-4EE2-4213-AA26-88077B6398FE}" srcOrd="0" destOrd="0" presId="urn:microsoft.com/office/officeart/2005/8/layout/hierarchy3"/>
    <dgm:cxn modelId="{7CAE62B2-1EA6-49A2-A106-A29BDBC3D8B3}" type="presOf" srcId="{9483CF96-A297-46C1-ABF7-81C5A3A20771}" destId="{57435FD0-CB6F-49F5-A290-87E22EB55030}" srcOrd="0" destOrd="0" presId="urn:microsoft.com/office/officeart/2005/8/layout/hierarchy3"/>
    <dgm:cxn modelId="{691E7EB2-4310-4ED5-A101-3C91FC9CC539}" srcId="{C3DD6997-F4B8-4FCE-8530-1F6EC43F4E6F}" destId="{DDD23F72-BB90-476D-B51B-C79BE2850407}" srcOrd="0" destOrd="0" parTransId="{99FF812C-FDCF-4BA7-9BA5-089734E4C47A}" sibTransId="{5718FD33-0170-4883-BECB-CE3A98208E27}"/>
    <dgm:cxn modelId="{0E6BA1C8-BF5C-4A08-984A-374C88B9D146}" type="presOf" srcId="{FBE2101A-5508-4F25-9170-86F5735615A3}" destId="{756641A0-D3E1-487C-A68E-0E08F681FB35}" srcOrd="0" destOrd="0" presId="urn:microsoft.com/office/officeart/2005/8/layout/hierarchy3"/>
    <dgm:cxn modelId="{B72D98EA-A119-4967-B795-AAE78B2F8C64}" srcId="{2950969F-89A5-4CC7-A8A9-187F2F1BA410}" destId="{9483CF96-A297-46C1-ABF7-81C5A3A20771}" srcOrd="0" destOrd="0" parTransId="{8FB8B05C-5AE4-488B-9F0B-73A7577EB3EC}" sibTransId="{BDAEE1D3-7E17-44FE-8A58-19902D508FC0}"/>
    <dgm:cxn modelId="{31FE5991-94A6-4DDB-B0AF-75D973C04648}" type="presParOf" srcId="{5212FBF2-A20C-4087-AB93-85C7329319DF}" destId="{A09A6E14-D31E-4717-BAD2-CDC62FF05C1D}" srcOrd="0" destOrd="0" presId="urn:microsoft.com/office/officeart/2005/8/layout/hierarchy3"/>
    <dgm:cxn modelId="{88D41DBB-7C18-4DF0-A339-00304FA2AF7D}" type="presParOf" srcId="{A09A6E14-D31E-4717-BAD2-CDC62FF05C1D}" destId="{C458E677-A4D4-4A0C-8C56-FB138551DF44}" srcOrd="0" destOrd="0" presId="urn:microsoft.com/office/officeart/2005/8/layout/hierarchy3"/>
    <dgm:cxn modelId="{5B363774-DD25-40C3-B1F5-7A1FF86688CD}" type="presParOf" srcId="{C458E677-A4D4-4A0C-8C56-FB138551DF44}" destId="{57435FD0-CB6F-49F5-A290-87E22EB55030}" srcOrd="0" destOrd="0" presId="urn:microsoft.com/office/officeart/2005/8/layout/hierarchy3"/>
    <dgm:cxn modelId="{C63836AF-B5E2-41CF-A6AA-63A35CF512E8}" type="presParOf" srcId="{C458E677-A4D4-4A0C-8C56-FB138551DF44}" destId="{44D7832A-77D4-4DA9-806E-63297995FAC2}" srcOrd="1" destOrd="0" presId="urn:microsoft.com/office/officeart/2005/8/layout/hierarchy3"/>
    <dgm:cxn modelId="{75A20EB0-23F9-4E06-A72B-18F096C92945}" type="presParOf" srcId="{A09A6E14-D31E-4717-BAD2-CDC62FF05C1D}" destId="{95AFDEAA-472A-4B21-9047-8859E9496BEC}" srcOrd="1" destOrd="0" presId="urn:microsoft.com/office/officeart/2005/8/layout/hierarchy3"/>
    <dgm:cxn modelId="{EEF7F744-FE8D-43FE-86C3-DF81066F6D30}" type="presParOf" srcId="{95AFDEAA-472A-4B21-9047-8859E9496BEC}" destId="{74AB9CA6-663B-4E05-9C78-720C0E357342}" srcOrd="0" destOrd="0" presId="urn:microsoft.com/office/officeart/2005/8/layout/hierarchy3"/>
    <dgm:cxn modelId="{68A38388-E110-4E50-A95E-5BD601FC6A41}" type="presParOf" srcId="{95AFDEAA-472A-4B21-9047-8859E9496BEC}" destId="{F166FF90-B655-4DCB-AC37-CCCA24E27024}" srcOrd="1" destOrd="0" presId="urn:microsoft.com/office/officeart/2005/8/layout/hierarchy3"/>
    <dgm:cxn modelId="{0C4AF9E0-E40D-4D7D-BF4B-F5628B26FC9A}" type="presParOf" srcId="{95AFDEAA-472A-4B21-9047-8859E9496BEC}" destId="{756641A0-D3E1-487C-A68E-0E08F681FB35}" srcOrd="2" destOrd="0" presId="urn:microsoft.com/office/officeart/2005/8/layout/hierarchy3"/>
    <dgm:cxn modelId="{E09ACFA3-119C-4B31-A9FC-6CD662E5A19B}" type="presParOf" srcId="{95AFDEAA-472A-4B21-9047-8859E9496BEC}" destId="{84345067-4EE2-4213-AA26-88077B6398FE}" srcOrd="3" destOrd="0" presId="urn:microsoft.com/office/officeart/2005/8/layout/hierarchy3"/>
    <dgm:cxn modelId="{2C11ECA1-9655-4E0E-8F90-2405825BB86C}" type="presParOf" srcId="{5212FBF2-A20C-4087-AB93-85C7329319DF}" destId="{647EEF06-9D32-41A2-A40A-C22ED33A20B8}" srcOrd="1" destOrd="0" presId="urn:microsoft.com/office/officeart/2005/8/layout/hierarchy3"/>
    <dgm:cxn modelId="{0029694E-02EA-4CC9-B74B-DEE00691D01E}" type="presParOf" srcId="{647EEF06-9D32-41A2-A40A-C22ED33A20B8}" destId="{D3E06232-D174-4CAC-9AB7-B517B1B2172D}" srcOrd="0" destOrd="0" presId="urn:microsoft.com/office/officeart/2005/8/layout/hierarchy3"/>
    <dgm:cxn modelId="{9B855D29-71C1-4ACE-89F6-9CBCADB3159E}" type="presParOf" srcId="{D3E06232-D174-4CAC-9AB7-B517B1B2172D}" destId="{02D2AE89-E5A8-449B-8061-4816FD1A8E41}" srcOrd="0" destOrd="0" presId="urn:microsoft.com/office/officeart/2005/8/layout/hierarchy3"/>
    <dgm:cxn modelId="{3DD98212-8F68-4249-9C1E-29695B1428EA}" type="presParOf" srcId="{D3E06232-D174-4CAC-9AB7-B517B1B2172D}" destId="{4A29D7B4-FE08-4B23-B48B-498553335E0A}" srcOrd="1" destOrd="0" presId="urn:microsoft.com/office/officeart/2005/8/layout/hierarchy3"/>
    <dgm:cxn modelId="{C3088233-E065-463D-A9AB-B555E162BE61}" type="presParOf" srcId="{647EEF06-9D32-41A2-A40A-C22ED33A20B8}" destId="{6A593451-80DA-4BC1-A568-1B238569157E}" srcOrd="1" destOrd="0" presId="urn:microsoft.com/office/officeart/2005/8/layout/hierarchy3"/>
    <dgm:cxn modelId="{2D0B0321-390A-4894-ABD2-52BED48C188A}" type="presParOf" srcId="{6A593451-80DA-4BC1-A568-1B238569157E}" destId="{CA1C16C6-BCB6-4C51-8DDE-7B5FC03A3E8F}" srcOrd="0" destOrd="0" presId="urn:microsoft.com/office/officeart/2005/8/layout/hierarchy3"/>
    <dgm:cxn modelId="{25F3A858-CD94-4648-B48A-2F0A447F7252}" type="presParOf" srcId="{6A593451-80DA-4BC1-A568-1B238569157E}" destId="{866CC12A-5C94-4B33-8550-29F7CC788F7C}"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AB0C356-FA1A-4846-A53E-D18CD22E185D}"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ZA"/>
        </a:p>
      </dgm:t>
    </dgm:pt>
    <dgm:pt modelId="{C8900361-4933-4909-9054-22719110A892}">
      <dgm:prSet phldrT="[Text]"/>
      <dgm:spPr>
        <a:solidFill>
          <a:schemeClr val="accent5">
            <a:lumMod val="20000"/>
            <a:lumOff val="80000"/>
          </a:schemeClr>
        </a:solidFill>
      </dgm:spPr>
      <dgm:t>
        <a:bodyPr/>
        <a:lstStyle/>
        <a:p>
          <a:r>
            <a:rPr lang="en-ZA" b="1" dirty="0">
              <a:solidFill>
                <a:schemeClr val="tx1"/>
              </a:solidFill>
            </a:rPr>
            <a:t>Kenya:</a:t>
          </a:r>
          <a:r>
            <a:rPr lang="en-ZA" dirty="0">
              <a:solidFill>
                <a:schemeClr val="tx1"/>
              </a:solidFill>
            </a:rPr>
            <a:t> 830,900 jobs were created in the period 2013 - 17</a:t>
          </a:r>
        </a:p>
      </dgm:t>
    </dgm:pt>
    <dgm:pt modelId="{2E6B8645-BF05-47CC-9E53-DE148EEDB14C}" type="parTrans" cxnId="{2A843B17-C820-45E3-9C00-FEF9F535C837}">
      <dgm:prSet/>
      <dgm:spPr/>
      <dgm:t>
        <a:bodyPr/>
        <a:lstStyle/>
        <a:p>
          <a:endParaRPr lang="en-ZA"/>
        </a:p>
      </dgm:t>
    </dgm:pt>
    <dgm:pt modelId="{D846EA6F-9CA7-44CB-AEAB-528F53A5E95F}" type="sibTrans" cxnId="{2A843B17-C820-45E3-9C00-FEF9F535C837}">
      <dgm:prSet/>
      <dgm:spPr/>
      <dgm:t>
        <a:bodyPr/>
        <a:lstStyle/>
        <a:p>
          <a:endParaRPr lang="en-ZA"/>
        </a:p>
      </dgm:t>
    </dgm:pt>
    <dgm:pt modelId="{E688BC6C-3343-44B5-8659-FEADF10F319F}">
      <dgm:prSet phldrT="[Text]"/>
      <dgm:spPr/>
      <dgm:t>
        <a:bodyPr/>
        <a:lstStyle/>
        <a:p>
          <a:r>
            <a:rPr lang="en-ZA" dirty="0"/>
            <a:t>Govt increased budgetary allocation to the Youth &amp; Women Enterprise Funds</a:t>
          </a:r>
        </a:p>
      </dgm:t>
    </dgm:pt>
    <dgm:pt modelId="{26C0D3CE-1483-46EE-ADD5-31C8766E1994}" type="parTrans" cxnId="{83A8B62D-67FC-4107-9C01-732C17B42B8B}">
      <dgm:prSet/>
      <dgm:spPr/>
      <dgm:t>
        <a:bodyPr/>
        <a:lstStyle/>
        <a:p>
          <a:endParaRPr lang="en-ZA"/>
        </a:p>
      </dgm:t>
    </dgm:pt>
    <dgm:pt modelId="{98FF994A-21D6-40E7-9CD7-31E383691E8B}" type="sibTrans" cxnId="{83A8B62D-67FC-4107-9C01-732C17B42B8B}">
      <dgm:prSet/>
      <dgm:spPr/>
      <dgm:t>
        <a:bodyPr/>
        <a:lstStyle/>
        <a:p>
          <a:endParaRPr lang="en-ZA"/>
        </a:p>
      </dgm:t>
    </dgm:pt>
    <dgm:pt modelId="{0EC87674-C32E-4119-8C3B-CA5A4BD1B4A5}">
      <dgm:prSet phldrT="[Text]"/>
      <dgm:spPr>
        <a:solidFill>
          <a:schemeClr val="bg1">
            <a:lumMod val="95000"/>
          </a:schemeClr>
        </a:solidFill>
      </dgm:spPr>
      <dgm:t>
        <a:bodyPr/>
        <a:lstStyle/>
        <a:p>
          <a:r>
            <a:rPr lang="en-ZA" b="1" dirty="0">
              <a:solidFill>
                <a:schemeClr val="tx1"/>
              </a:solidFill>
            </a:rPr>
            <a:t>Senegal</a:t>
          </a:r>
          <a:r>
            <a:rPr lang="en-ZA" dirty="0">
              <a:solidFill>
                <a:schemeClr val="tx1"/>
              </a:solidFill>
            </a:rPr>
            <a:t>: Govt </a:t>
          </a:r>
          <a:r>
            <a:rPr lang="en-US" dirty="0">
              <a:solidFill>
                <a:schemeClr val="tx1"/>
              </a:solidFill>
            </a:rPr>
            <a:t>adopted a national employment policy </a:t>
          </a:r>
          <a:endParaRPr lang="en-ZA" dirty="0">
            <a:solidFill>
              <a:schemeClr val="tx1"/>
            </a:solidFill>
          </a:endParaRPr>
        </a:p>
      </dgm:t>
    </dgm:pt>
    <dgm:pt modelId="{3B3334C8-119C-404A-BE45-3F414E63863F}" type="parTrans" cxnId="{EBBB70E4-0B0B-46BC-8EAE-1A8026CF5745}">
      <dgm:prSet/>
      <dgm:spPr/>
      <dgm:t>
        <a:bodyPr/>
        <a:lstStyle/>
        <a:p>
          <a:endParaRPr lang="en-ZA"/>
        </a:p>
      </dgm:t>
    </dgm:pt>
    <dgm:pt modelId="{0860F9B5-416B-4367-8F1D-FDF05A4D1170}" type="sibTrans" cxnId="{EBBB70E4-0B0B-46BC-8EAE-1A8026CF5745}">
      <dgm:prSet/>
      <dgm:spPr/>
      <dgm:t>
        <a:bodyPr/>
        <a:lstStyle/>
        <a:p>
          <a:endParaRPr lang="en-ZA"/>
        </a:p>
      </dgm:t>
    </dgm:pt>
    <dgm:pt modelId="{E03FE4D6-4F18-45BF-B116-FA7BE7523ACF}">
      <dgm:prSet phldrT="[Text]"/>
      <dgm:spPr/>
      <dgm:t>
        <a:bodyPr/>
        <a:lstStyle/>
        <a:p>
          <a:r>
            <a:rPr lang="en-US" dirty="0"/>
            <a:t>To strengthen efficiency of the </a:t>
          </a:r>
          <a:r>
            <a:rPr lang="en-US" dirty="0" err="1"/>
            <a:t>labour</a:t>
          </a:r>
          <a:r>
            <a:rPr lang="en-US" dirty="0"/>
            <a:t> market, and promote self-employment in rural and urban areas</a:t>
          </a:r>
          <a:endParaRPr lang="en-ZA" dirty="0"/>
        </a:p>
      </dgm:t>
    </dgm:pt>
    <dgm:pt modelId="{1A18E912-8694-464D-BB44-9D356B84C785}" type="parTrans" cxnId="{1D11E644-B54D-43A2-8E57-08377AAB53F3}">
      <dgm:prSet/>
      <dgm:spPr/>
      <dgm:t>
        <a:bodyPr/>
        <a:lstStyle/>
        <a:p>
          <a:endParaRPr lang="en-ZA"/>
        </a:p>
      </dgm:t>
    </dgm:pt>
    <dgm:pt modelId="{48BBBE65-E5EA-48FA-9207-0CCED2459E5E}" type="sibTrans" cxnId="{1D11E644-B54D-43A2-8E57-08377AAB53F3}">
      <dgm:prSet/>
      <dgm:spPr/>
      <dgm:t>
        <a:bodyPr/>
        <a:lstStyle/>
        <a:p>
          <a:endParaRPr lang="en-ZA"/>
        </a:p>
      </dgm:t>
    </dgm:pt>
    <dgm:pt modelId="{4726F19B-081E-43B6-A22E-01DB0FF7B447}">
      <dgm:prSet phldrT="[Text]"/>
      <dgm:spPr>
        <a:solidFill>
          <a:schemeClr val="accent6">
            <a:lumMod val="20000"/>
            <a:lumOff val="80000"/>
          </a:schemeClr>
        </a:solidFill>
      </dgm:spPr>
      <dgm:t>
        <a:bodyPr/>
        <a:lstStyle/>
        <a:p>
          <a:r>
            <a:rPr lang="en-ZA" b="1" dirty="0">
              <a:solidFill>
                <a:schemeClr val="tx1"/>
              </a:solidFill>
            </a:rPr>
            <a:t>  Togo</a:t>
          </a:r>
          <a:r>
            <a:rPr lang="en-ZA" dirty="0">
              <a:solidFill>
                <a:schemeClr val="tx1"/>
              </a:solidFill>
            </a:rPr>
            <a:t>: </a:t>
          </a:r>
          <a:r>
            <a:rPr lang="en-US" dirty="0">
              <a:solidFill>
                <a:schemeClr val="tx1"/>
              </a:solidFill>
            </a:rPr>
            <a:t>economic relief and stimulus packages and employment programmes</a:t>
          </a:r>
          <a:endParaRPr lang="en-ZA" dirty="0">
            <a:solidFill>
              <a:schemeClr val="tx1"/>
            </a:solidFill>
          </a:endParaRPr>
        </a:p>
      </dgm:t>
    </dgm:pt>
    <dgm:pt modelId="{BD154380-0797-465D-A8C5-10079AE3D219}" type="parTrans" cxnId="{4CE3B6C1-7207-4B2F-9FC0-DE6E33681E0F}">
      <dgm:prSet/>
      <dgm:spPr/>
      <dgm:t>
        <a:bodyPr/>
        <a:lstStyle/>
        <a:p>
          <a:endParaRPr lang="en-ZA"/>
        </a:p>
      </dgm:t>
    </dgm:pt>
    <dgm:pt modelId="{7422DE09-FF8F-4CE2-B1E8-920F6DAF0851}" type="sibTrans" cxnId="{4CE3B6C1-7207-4B2F-9FC0-DE6E33681E0F}">
      <dgm:prSet/>
      <dgm:spPr/>
      <dgm:t>
        <a:bodyPr/>
        <a:lstStyle/>
        <a:p>
          <a:endParaRPr lang="en-ZA"/>
        </a:p>
      </dgm:t>
    </dgm:pt>
    <dgm:pt modelId="{F0914340-86F0-4E33-A111-76E26FFAB92A}">
      <dgm:prSet phldrT="[Text]"/>
      <dgm:spPr/>
      <dgm:t>
        <a:bodyPr/>
        <a:lstStyle/>
        <a:p>
          <a:r>
            <a:rPr lang="en-ZA" dirty="0"/>
            <a:t>Contributed to a drop </a:t>
          </a:r>
          <a:r>
            <a:rPr lang="en-US" dirty="0"/>
            <a:t>from 6.4% in 2013 to 2.6% in 2019. The </a:t>
          </a:r>
          <a:r>
            <a:rPr lang="en-ZA" dirty="0"/>
            <a:t>target group are t</a:t>
          </a:r>
          <a:r>
            <a:rPr lang="en-US" dirty="0"/>
            <a:t>he youth</a:t>
          </a:r>
          <a:endParaRPr lang="en-ZA" dirty="0"/>
        </a:p>
      </dgm:t>
    </dgm:pt>
    <dgm:pt modelId="{5FA55A5C-0198-494C-A155-C4EC62063285}" type="parTrans" cxnId="{D992E6F1-2BC7-4E7D-BBA7-C6F1E65F58E3}">
      <dgm:prSet/>
      <dgm:spPr/>
      <dgm:t>
        <a:bodyPr/>
        <a:lstStyle/>
        <a:p>
          <a:endParaRPr lang="en-ZA"/>
        </a:p>
      </dgm:t>
    </dgm:pt>
    <dgm:pt modelId="{A6EFF581-C51D-4A7D-A636-7EDD0FDECB31}" type="sibTrans" cxnId="{D992E6F1-2BC7-4E7D-BBA7-C6F1E65F58E3}">
      <dgm:prSet/>
      <dgm:spPr/>
      <dgm:t>
        <a:bodyPr/>
        <a:lstStyle/>
        <a:p>
          <a:endParaRPr lang="en-ZA"/>
        </a:p>
      </dgm:t>
    </dgm:pt>
    <dgm:pt modelId="{CD6999FD-77AA-4285-91CD-837A7E13D417}">
      <dgm:prSet phldrT="[Text]"/>
      <dgm:spPr>
        <a:solidFill>
          <a:schemeClr val="accent4">
            <a:lumMod val="20000"/>
            <a:lumOff val="80000"/>
          </a:schemeClr>
        </a:solidFill>
      </dgm:spPr>
      <dgm:t>
        <a:bodyPr/>
        <a:lstStyle/>
        <a:p>
          <a:r>
            <a:rPr lang="en-ZA" b="1" dirty="0">
              <a:solidFill>
                <a:schemeClr val="tx1"/>
              </a:solidFill>
            </a:rPr>
            <a:t>Madagascar</a:t>
          </a:r>
          <a:r>
            <a:rPr lang="en-ZA" dirty="0">
              <a:solidFill>
                <a:schemeClr val="tx1"/>
              </a:solidFill>
            </a:rPr>
            <a:t>: </a:t>
          </a:r>
          <a:r>
            <a:rPr lang="en-US" dirty="0">
              <a:solidFill>
                <a:schemeClr val="tx1"/>
              </a:solidFill>
            </a:rPr>
            <a:t>aligned national </a:t>
          </a:r>
          <a:r>
            <a:rPr lang="en-US" dirty="0" err="1">
              <a:solidFill>
                <a:schemeClr val="tx1"/>
              </a:solidFill>
            </a:rPr>
            <a:t>labour</a:t>
          </a:r>
          <a:r>
            <a:rPr lang="en-US" dirty="0">
              <a:solidFill>
                <a:schemeClr val="tx1"/>
              </a:solidFill>
            </a:rPr>
            <a:t> laws with ratified international conventions </a:t>
          </a:r>
          <a:endParaRPr lang="en-ZA" dirty="0">
            <a:solidFill>
              <a:schemeClr val="tx1"/>
            </a:solidFill>
          </a:endParaRPr>
        </a:p>
      </dgm:t>
    </dgm:pt>
    <dgm:pt modelId="{88531566-F82E-4F2F-8220-5F72469F12EB}" type="parTrans" cxnId="{2701EDD0-0414-4D85-AB1E-3B73F9179E25}">
      <dgm:prSet/>
      <dgm:spPr/>
      <dgm:t>
        <a:bodyPr/>
        <a:lstStyle/>
        <a:p>
          <a:endParaRPr lang="en-ZA"/>
        </a:p>
      </dgm:t>
    </dgm:pt>
    <dgm:pt modelId="{F565DF8F-0FE3-4D7D-8BAD-60A8B4454865}" type="sibTrans" cxnId="{2701EDD0-0414-4D85-AB1E-3B73F9179E25}">
      <dgm:prSet/>
      <dgm:spPr/>
      <dgm:t>
        <a:bodyPr/>
        <a:lstStyle/>
        <a:p>
          <a:endParaRPr lang="en-ZA"/>
        </a:p>
      </dgm:t>
    </dgm:pt>
    <dgm:pt modelId="{F3743A96-C1C5-4FAA-B36B-67ED8FCE88AD}">
      <dgm:prSet phldrT="[Text]"/>
      <dgm:spPr/>
      <dgm:t>
        <a:bodyPr/>
        <a:lstStyle/>
        <a:p>
          <a:r>
            <a:rPr lang="en-US" dirty="0"/>
            <a:t>The laws entitle the citizens to equal pay for equal work thereby eliminating all forms of discrimination</a:t>
          </a:r>
          <a:endParaRPr lang="en-ZA" dirty="0"/>
        </a:p>
      </dgm:t>
    </dgm:pt>
    <dgm:pt modelId="{49961993-C107-42C1-8B80-BE46638DC7A4}" type="parTrans" cxnId="{D46FE3BD-ED8F-46E4-B61C-63ADDF36E0AC}">
      <dgm:prSet/>
      <dgm:spPr/>
      <dgm:t>
        <a:bodyPr/>
        <a:lstStyle/>
        <a:p>
          <a:endParaRPr lang="en-ZA"/>
        </a:p>
      </dgm:t>
    </dgm:pt>
    <dgm:pt modelId="{2DA7CE95-0B85-4F2B-B634-AF30F3ED8DA5}" type="sibTrans" cxnId="{D46FE3BD-ED8F-46E4-B61C-63ADDF36E0AC}">
      <dgm:prSet/>
      <dgm:spPr/>
      <dgm:t>
        <a:bodyPr/>
        <a:lstStyle/>
        <a:p>
          <a:endParaRPr lang="en-ZA"/>
        </a:p>
      </dgm:t>
    </dgm:pt>
    <dgm:pt modelId="{77B9C00A-63EE-47CC-B669-EA4664F7CB36}">
      <dgm:prSet phldrT="[Text]"/>
      <dgm:spPr/>
      <dgm:t>
        <a:bodyPr/>
        <a:lstStyle/>
        <a:p>
          <a:r>
            <a:rPr lang="en-ZA" dirty="0"/>
            <a:t>Labour intensive employment program</a:t>
          </a:r>
        </a:p>
      </dgm:t>
    </dgm:pt>
    <dgm:pt modelId="{D71844C7-D47C-4A40-9E06-5A76F190F019}" type="parTrans" cxnId="{90949EAD-8A9E-429D-B04C-6DF6D6DB8541}">
      <dgm:prSet/>
      <dgm:spPr/>
      <dgm:t>
        <a:bodyPr/>
        <a:lstStyle/>
        <a:p>
          <a:endParaRPr lang="en-ZA"/>
        </a:p>
      </dgm:t>
    </dgm:pt>
    <dgm:pt modelId="{488C4D44-C8C2-423D-A2CE-DD35257F9507}" type="sibTrans" cxnId="{90949EAD-8A9E-429D-B04C-6DF6D6DB8541}">
      <dgm:prSet/>
      <dgm:spPr/>
      <dgm:t>
        <a:bodyPr/>
        <a:lstStyle/>
        <a:p>
          <a:endParaRPr lang="en-ZA"/>
        </a:p>
      </dgm:t>
    </dgm:pt>
    <dgm:pt modelId="{BC12FBFC-E754-43AB-BA32-7B5AB76ED8C4}" type="pres">
      <dgm:prSet presAssocID="{BAB0C356-FA1A-4846-A53E-D18CD22E185D}" presName="cycleMatrixDiagram" presStyleCnt="0">
        <dgm:presLayoutVars>
          <dgm:chMax val="1"/>
          <dgm:dir/>
          <dgm:animLvl val="lvl"/>
          <dgm:resizeHandles val="exact"/>
        </dgm:presLayoutVars>
      </dgm:prSet>
      <dgm:spPr/>
    </dgm:pt>
    <dgm:pt modelId="{222C8C80-831F-4142-A7EB-7C368E78E5DF}" type="pres">
      <dgm:prSet presAssocID="{BAB0C356-FA1A-4846-A53E-D18CD22E185D}" presName="children" presStyleCnt="0"/>
      <dgm:spPr/>
    </dgm:pt>
    <dgm:pt modelId="{B47A2715-2ECD-472E-ABE1-870A9D1B7F41}" type="pres">
      <dgm:prSet presAssocID="{BAB0C356-FA1A-4846-A53E-D18CD22E185D}" presName="child1group" presStyleCnt="0"/>
      <dgm:spPr/>
    </dgm:pt>
    <dgm:pt modelId="{EC1388EF-87F1-4A2D-9FDA-9AF6D7CA7F4E}" type="pres">
      <dgm:prSet presAssocID="{BAB0C356-FA1A-4846-A53E-D18CD22E185D}" presName="child1" presStyleLbl="bgAcc1" presStyleIdx="0" presStyleCnt="4"/>
      <dgm:spPr/>
    </dgm:pt>
    <dgm:pt modelId="{42C5EB3F-CF0D-4E48-8A8C-972B6B9C3642}" type="pres">
      <dgm:prSet presAssocID="{BAB0C356-FA1A-4846-A53E-D18CD22E185D}" presName="child1Text" presStyleLbl="bgAcc1" presStyleIdx="0" presStyleCnt="4">
        <dgm:presLayoutVars>
          <dgm:bulletEnabled val="1"/>
        </dgm:presLayoutVars>
      </dgm:prSet>
      <dgm:spPr/>
    </dgm:pt>
    <dgm:pt modelId="{B158B85B-6632-44B2-9F1E-A7AD7672879E}" type="pres">
      <dgm:prSet presAssocID="{BAB0C356-FA1A-4846-A53E-D18CD22E185D}" presName="child2group" presStyleCnt="0"/>
      <dgm:spPr/>
    </dgm:pt>
    <dgm:pt modelId="{A4A105E1-D07E-440A-98D8-8D22E472B47D}" type="pres">
      <dgm:prSet presAssocID="{BAB0C356-FA1A-4846-A53E-D18CD22E185D}" presName="child2" presStyleLbl="bgAcc1" presStyleIdx="1" presStyleCnt="4"/>
      <dgm:spPr/>
    </dgm:pt>
    <dgm:pt modelId="{B210602D-D85F-43A5-B1F9-998AE56EA303}" type="pres">
      <dgm:prSet presAssocID="{BAB0C356-FA1A-4846-A53E-D18CD22E185D}" presName="child2Text" presStyleLbl="bgAcc1" presStyleIdx="1" presStyleCnt="4">
        <dgm:presLayoutVars>
          <dgm:bulletEnabled val="1"/>
        </dgm:presLayoutVars>
      </dgm:prSet>
      <dgm:spPr/>
    </dgm:pt>
    <dgm:pt modelId="{5A1A83D0-B157-456E-82E4-805794059EEA}" type="pres">
      <dgm:prSet presAssocID="{BAB0C356-FA1A-4846-A53E-D18CD22E185D}" presName="child3group" presStyleCnt="0"/>
      <dgm:spPr/>
    </dgm:pt>
    <dgm:pt modelId="{D5444B36-772F-4455-8B37-1E020FE5E7AD}" type="pres">
      <dgm:prSet presAssocID="{BAB0C356-FA1A-4846-A53E-D18CD22E185D}" presName="child3" presStyleLbl="bgAcc1" presStyleIdx="2" presStyleCnt="4"/>
      <dgm:spPr/>
    </dgm:pt>
    <dgm:pt modelId="{1EFBE277-F4C0-4CE3-B499-4C970F033316}" type="pres">
      <dgm:prSet presAssocID="{BAB0C356-FA1A-4846-A53E-D18CD22E185D}" presName="child3Text" presStyleLbl="bgAcc1" presStyleIdx="2" presStyleCnt="4">
        <dgm:presLayoutVars>
          <dgm:bulletEnabled val="1"/>
        </dgm:presLayoutVars>
      </dgm:prSet>
      <dgm:spPr/>
    </dgm:pt>
    <dgm:pt modelId="{9010522A-DF07-4F00-8797-BC9A95A6C184}" type="pres">
      <dgm:prSet presAssocID="{BAB0C356-FA1A-4846-A53E-D18CD22E185D}" presName="child4group" presStyleCnt="0"/>
      <dgm:spPr/>
    </dgm:pt>
    <dgm:pt modelId="{04BE03A2-DE30-487C-AEEE-1C613DDB088E}" type="pres">
      <dgm:prSet presAssocID="{BAB0C356-FA1A-4846-A53E-D18CD22E185D}" presName="child4" presStyleLbl="bgAcc1" presStyleIdx="3" presStyleCnt="4"/>
      <dgm:spPr/>
    </dgm:pt>
    <dgm:pt modelId="{96E9CB5D-A1A8-4EDD-8821-60B939CE7701}" type="pres">
      <dgm:prSet presAssocID="{BAB0C356-FA1A-4846-A53E-D18CD22E185D}" presName="child4Text" presStyleLbl="bgAcc1" presStyleIdx="3" presStyleCnt="4">
        <dgm:presLayoutVars>
          <dgm:bulletEnabled val="1"/>
        </dgm:presLayoutVars>
      </dgm:prSet>
      <dgm:spPr/>
    </dgm:pt>
    <dgm:pt modelId="{2F01643B-E1CD-4676-B6E7-40D855AC8003}" type="pres">
      <dgm:prSet presAssocID="{BAB0C356-FA1A-4846-A53E-D18CD22E185D}" presName="childPlaceholder" presStyleCnt="0"/>
      <dgm:spPr/>
    </dgm:pt>
    <dgm:pt modelId="{BEA11D4A-6C4A-4650-8F18-A122FA4086FC}" type="pres">
      <dgm:prSet presAssocID="{BAB0C356-FA1A-4846-A53E-D18CD22E185D}" presName="circle" presStyleCnt="0"/>
      <dgm:spPr/>
    </dgm:pt>
    <dgm:pt modelId="{005E8989-5AE2-4B05-B258-EED0BC1538EB}" type="pres">
      <dgm:prSet presAssocID="{BAB0C356-FA1A-4846-A53E-D18CD22E185D}" presName="quadrant1" presStyleLbl="node1" presStyleIdx="0" presStyleCnt="4">
        <dgm:presLayoutVars>
          <dgm:chMax val="1"/>
          <dgm:bulletEnabled val="1"/>
        </dgm:presLayoutVars>
      </dgm:prSet>
      <dgm:spPr/>
    </dgm:pt>
    <dgm:pt modelId="{D0414CFE-7A4F-4A3D-AAEC-4EC000A32B1B}" type="pres">
      <dgm:prSet presAssocID="{BAB0C356-FA1A-4846-A53E-D18CD22E185D}" presName="quadrant2" presStyleLbl="node1" presStyleIdx="1" presStyleCnt="4">
        <dgm:presLayoutVars>
          <dgm:chMax val="1"/>
          <dgm:bulletEnabled val="1"/>
        </dgm:presLayoutVars>
      </dgm:prSet>
      <dgm:spPr/>
    </dgm:pt>
    <dgm:pt modelId="{7CD38257-7F78-4830-91E7-6993305E6C40}" type="pres">
      <dgm:prSet presAssocID="{BAB0C356-FA1A-4846-A53E-D18CD22E185D}" presName="quadrant3" presStyleLbl="node1" presStyleIdx="2" presStyleCnt="4">
        <dgm:presLayoutVars>
          <dgm:chMax val="1"/>
          <dgm:bulletEnabled val="1"/>
        </dgm:presLayoutVars>
      </dgm:prSet>
      <dgm:spPr/>
    </dgm:pt>
    <dgm:pt modelId="{2C500038-4A0C-484B-89FF-D970738D9365}" type="pres">
      <dgm:prSet presAssocID="{BAB0C356-FA1A-4846-A53E-D18CD22E185D}" presName="quadrant4" presStyleLbl="node1" presStyleIdx="3" presStyleCnt="4">
        <dgm:presLayoutVars>
          <dgm:chMax val="1"/>
          <dgm:bulletEnabled val="1"/>
        </dgm:presLayoutVars>
      </dgm:prSet>
      <dgm:spPr/>
    </dgm:pt>
    <dgm:pt modelId="{4AFF4D12-753A-4103-8EA3-F5AECDEBD19E}" type="pres">
      <dgm:prSet presAssocID="{BAB0C356-FA1A-4846-A53E-D18CD22E185D}" presName="quadrantPlaceholder" presStyleCnt="0"/>
      <dgm:spPr/>
    </dgm:pt>
    <dgm:pt modelId="{81A2E60A-E5D2-4587-9B85-4680D6970FC5}" type="pres">
      <dgm:prSet presAssocID="{BAB0C356-FA1A-4846-A53E-D18CD22E185D}" presName="center1" presStyleLbl="fgShp" presStyleIdx="0" presStyleCnt="2"/>
      <dgm:spPr/>
    </dgm:pt>
    <dgm:pt modelId="{8C00450A-131F-47F9-BC6D-9AAB180E7682}" type="pres">
      <dgm:prSet presAssocID="{BAB0C356-FA1A-4846-A53E-D18CD22E185D}" presName="center2" presStyleLbl="fgShp" presStyleIdx="1" presStyleCnt="2"/>
      <dgm:spPr/>
    </dgm:pt>
  </dgm:ptLst>
  <dgm:cxnLst>
    <dgm:cxn modelId="{2A843B17-C820-45E3-9C00-FEF9F535C837}" srcId="{BAB0C356-FA1A-4846-A53E-D18CD22E185D}" destId="{C8900361-4933-4909-9054-22719110A892}" srcOrd="0" destOrd="0" parTransId="{2E6B8645-BF05-47CC-9E53-DE148EEDB14C}" sibTransId="{D846EA6F-9CA7-44CB-AEAB-528F53A5E95F}"/>
    <dgm:cxn modelId="{83A8B62D-67FC-4107-9C01-732C17B42B8B}" srcId="{C8900361-4933-4909-9054-22719110A892}" destId="{E688BC6C-3343-44B5-8659-FEADF10F319F}" srcOrd="0" destOrd="0" parTransId="{26C0D3CE-1483-46EE-ADD5-31C8766E1994}" sibTransId="{98FF994A-21D6-40E7-9CD7-31E383691E8B}"/>
    <dgm:cxn modelId="{D520092F-758E-4ABA-A8AF-AAED63C2597E}" type="presOf" srcId="{F0914340-86F0-4E33-A111-76E26FFAB92A}" destId="{D5444B36-772F-4455-8B37-1E020FE5E7AD}" srcOrd="0" destOrd="0" presId="urn:microsoft.com/office/officeart/2005/8/layout/cycle4"/>
    <dgm:cxn modelId="{3A24DE37-B8F7-4AD6-8BF2-EDD5F5862907}" type="presOf" srcId="{E688BC6C-3343-44B5-8659-FEADF10F319F}" destId="{EC1388EF-87F1-4A2D-9FDA-9AF6D7CA7F4E}" srcOrd="0" destOrd="0" presId="urn:microsoft.com/office/officeart/2005/8/layout/cycle4"/>
    <dgm:cxn modelId="{1D11E644-B54D-43A2-8E57-08377AAB53F3}" srcId="{0EC87674-C32E-4119-8C3B-CA5A4BD1B4A5}" destId="{E03FE4D6-4F18-45BF-B116-FA7BE7523ACF}" srcOrd="0" destOrd="0" parTransId="{1A18E912-8694-464D-BB44-9D356B84C785}" sibTransId="{48BBBE65-E5EA-48FA-9207-0CCED2459E5E}"/>
    <dgm:cxn modelId="{8F707448-AAB9-4620-9FE7-5455B320C350}" type="presOf" srcId="{0EC87674-C32E-4119-8C3B-CA5A4BD1B4A5}" destId="{D0414CFE-7A4F-4A3D-AAEC-4EC000A32B1B}" srcOrd="0" destOrd="0" presId="urn:microsoft.com/office/officeart/2005/8/layout/cycle4"/>
    <dgm:cxn modelId="{CCD2D64F-B2AA-474B-A9BB-AB24F51A817F}" type="presOf" srcId="{F0914340-86F0-4E33-A111-76E26FFAB92A}" destId="{1EFBE277-F4C0-4CE3-B499-4C970F033316}" srcOrd="1" destOrd="0" presId="urn:microsoft.com/office/officeart/2005/8/layout/cycle4"/>
    <dgm:cxn modelId="{8DF8FE6B-59FF-4282-9DBD-5A555473F915}" type="presOf" srcId="{77B9C00A-63EE-47CC-B669-EA4664F7CB36}" destId="{EC1388EF-87F1-4A2D-9FDA-9AF6D7CA7F4E}" srcOrd="0" destOrd="1" presId="urn:microsoft.com/office/officeart/2005/8/layout/cycle4"/>
    <dgm:cxn modelId="{8F46BE73-D3C0-4368-82F1-C3FE7CF3F3FE}" type="presOf" srcId="{E03FE4D6-4F18-45BF-B116-FA7BE7523ACF}" destId="{B210602D-D85F-43A5-B1F9-998AE56EA303}" srcOrd="1" destOrd="0" presId="urn:microsoft.com/office/officeart/2005/8/layout/cycle4"/>
    <dgm:cxn modelId="{B0A96C75-B097-48DC-A929-98458401E58F}" type="presOf" srcId="{4726F19B-081E-43B6-A22E-01DB0FF7B447}" destId="{7CD38257-7F78-4830-91E7-6993305E6C40}" srcOrd="0" destOrd="0" presId="urn:microsoft.com/office/officeart/2005/8/layout/cycle4"/>
    <dgm:cxn modelId="{51C40677-4901-454E-ADBB-A84D2A61F8A4}" type="presOf" srcId="{E03FE4D6-4F18-45BF-B116-FA7BE7523ACF}" destId="{A4A105E1-D07E-440A-98D8-8D22E472B47D}" srcOrd="0" destOrd="0" presId="urn:microsoft.com/office/officeart/2005/8/layout/cycle4"/>
    <dgm:cxn modelId="{EA32DA83-A199-45EB-9A75-67AF509999CC}" type="presOf" srcId="{F3743A96-C1C5-4FAA-B36B-67ED8FCE88AD}" destId="{04BE03A2-DE30-487C-AEEE-1C613DDB088E}" srcOrd="0" destOrd="0" presId="urn:microsoft.com/office/officeart/2005/8/layout/cycle4"/>
    <dgm:cxn modelId="{D534F99C-9190-4F85-AB2F-DC55DA084FBB}" type="presOf" srcId="{C8900361-4933-4909-9054-22719110A892}" destId="{005E8989-5AE2-4B05-B258-EED0BC1538EB}" srcOrd="0" destOrd="0" presId="urn:microsoft.com/office/officeart/2005/8/layout/cycle4"/>
    <dgm:cxn modelId="{A97ABCA5-CB84-48BA-8F6B-7B37B57D911E}" type="presOf" srcId="{F3743A96-C1C5-4FAA-B36B-67ED8FCE88AD}" destId="{96E9CB5D-A1A8-4EDD-8821-60B939CE7701}" srcOrd="1" destOrd="0" presId="urn:microsoft.com/office/officeart/2005/8/layout/cycle4"/>
    <dgm:cxn modelId="{90949EAD-8A9E-429D-B04C-6DF6D6DB8541}" srcId="{C8900361-4933-4909-9054-22719110A892}" destId="{77B9C00A-63EE-47CC-B669-EA4664F7CB36}" srcOrd="1" destOrd="0" parTransId="{D71844C7-D47C-4A40-9E06-5A76F190F019}" sibTransId="{488C4D44-C8C2-423D-A2CE-DD35257F9507}"/>
    <dgm:cxn modelId="{D46FE3BD-ED8F-46E4-B61C-63ADDF36E0AC}" srcId="{CD6999FD-77AA-4285-91CD-837A7E13D417}" destId="{F3743A96-C1C5-4FAA-B36B-67ED8FCE88AD}" srcOrd="0" destOrd="0" parTransId="{49961993-C107-42C1-8B80-BE46638DC7A4}" sibTransId="{2DA7CE95-0B85-4F2B-B634-AF30F3ED8DA5}"/>
    <dgm:cxn modelId="{4CE3B6C1-7207-4B2F-9FC0-DE6E33681E0F}" srcId="{BAB0C356-FA1A-4846-A53E-D18CD22E185D}" destId="{4726F19B-081E-43B6-A22E-01DB0FF7B447}" srcOrd="2" destOrd="0" parTransId="{BD154380-0797-465D-A8C5-10079AE3D219}" sibTransId="{7422DE09-FF8F-4CE2-B1E8-920F6DAF0851}"/>
    <dgm:cxn modelId="{DA139DC2-7961-4820-9CDD-28C7492CDB24}" type="presOf" srcId="{CD6999FD-77AA-4285-91CD-837A7E13D417}" destId="{2C500038-4A0C-484B-89FF-D970738D9365}" srcOrd="0" destOrd="0" presId="urn:microsoft.com/office/officeart/2005/8/layout/cycle4"/>
    <dgm:cxn modelId="{F8160ACD-F149-4923-A53F-5B419E8844D8}" type="presOf" srcId="{BAB0C356-FA1A-4846-A53E-D18CD22E185D}" destId="{BC12FBFC-E754-43AB-BA32-7B5AB76ED8C4}" srcOrd="0" destOrd="0" presId="urn:microsoft.com/office/officeart/2005/8/layout/cycle4"/>
    <dgm:cxn modelId="{2701EDD0-0414-4D85-AB1E-3B73F9179E25}" srcId="{BAB0C356-FA1A-4846-A53E-D18CD22E185D}" destId="{CD6999FD-77AA-4285-91CD-837A7E13D417}" srcOrd="3" destOrd="0" parTransId="{88531566-F82E-4F2F-8220-5F72469F12EB}" sibTransId="{F565DF8F-0FE3-4D7D-8BAD-60A8B4454865}"/>
    <dgm:cxn modelId="{B4805AD3-666D-4441-9DAF-1749A68DDEA8}" type="presOf" srcId="{E688BC6C-3343-44B5-8659-FEADF10F319F}" destId="{42C5EB3F-CF0D-4E48-8A8C-972B6B9C3642}" srcOrd="1" destOrd="0" presId="urn:microsoft.com/office/officeart/2005/8/layout/cycle4"/>
    <dgm:cxn modelId="{EBBB70E4-0B0B-46BC-8EAE-1A8026CF5745}" srcId="{BAB0C356-FA1A-4846-A53E-D18CD22E185D}" destId="{0EC87674-C32E-4119-8C3B-CA5A4BD1B4A5}" srcOrd="1" destOrd="0" parTransId="{3B3334C8-119C-404A-BE45-3F414E63863F}" sibTransId="{0860F9B5-416B-4367-8F1D-FDF05A4D1170}"/>
    <dgm:cxn modelId="{693A98EE-55C0-4E43-8679-05F84532254B}" type="presOf" srcId="{77B9C00A-63EE-47CC-B669-EA4664F7CB36}" destId="{42C5EB3F-CF0D-4E48-8A8C-972B6B9C3642}" srcOrd="1" destOrd="1" presId="urn:microsoft.com/office/officeart/2005/8/layout/cycle4"/>
    <dgm:cxn modelId="{D992E6F1-2BC7-4E7D-BBA7-C6F1E65F58E3}" srcId="{4726F19B-081E-43B6-A22E-01DB0FF7B447}" destId="{F0914340-86F0-4E33-A111-76E26FFAB92A}" srcOrd="0" destOrd="0" parTransId="{5FA55A5C-0198-494C-A155-C4EC62063285}" sibTransId="{A6EFF581-C51D-4A7D-A636-7EDD0FDECB31}"/>
    <dgm:cxn modelId="{372C9BAC-B3BD-4443-BD52-D2BE0C4858AB}" type="presParOf" srcId="{BC12FBFC-E754-43AB-BA32-7B5AB76ED8C4}" destId="{222C8C80-831F-4142-A7EB-7C368E78E5DF}" srcOrd="0" destOrd="0" presId="urn:microsoft.com/office/officeart/2005/8/layout/cycle4"/>
    <dgm:cxn modelId="{73C3C3A2-9022-4C1F-8968-8268C39F73E8}" type="presParOf" srcId="{222C8C80-831F-4142-A7EB-7C368E78E5DF}" destId="{B47A2715-2ECD-472E-ABE1-870A9D1B7F41}" srcOrd="0" destOrd="0" presId="urn:microsoft.com/office/officeart/2005/8/layout/cycle4"/>
    <dgm:cxn modelId="{75E6C1AB-0615-4A70-82C1-306DD3AC4D1E}" type="presParOf" srcId="{B47A2715-2ECD-472E-ABE1-870A9D1B7F41}" destId="{EC1388EF-87F1-4A2D-9FDA-9AF6D7CA7F4E}" srcOrd="0" destOrd="0" presId="urn:microsoft.com/office/officeart/2005/8/layout/cycle4"/>
    <dgm:cxn modelId="{424143CB-03D3-4EBB-99C9-8EE2108AB861}" type="presParOf" srcId="{B47A2715-2ECD-472E-ABE1-870A9D1B7F41}" destId="{42C5EB3F-CF0D-4E48-8A8C-972B6B9C3642}" srcOrd="1" destOrd="0" presId="urn:microsoft.com/office/officeart/2005/8/layout/cycle4"/>
    <dgm:cxn modelId="{AE24E024-9C64-4454-8A54-ACB59593D276}" type="presParOf" srcId="{222C8C80-831F-4142-A7EB-7C368E78E5DF}" destId="{B158B85B-6632-44B2-9F1E-A7AD7672879E}" srcOrd="1" destOrd="0" presId="urn:microsoft.com/office/officeart/2005/8/layout/cycle4"/>
    <dgm:cxn modelId="{D68A8EE3-8440-4DE8-8BB3-013BA54F4E6D}" type="presParOf" srcId="{B158B85B-6632-44B2-9F1E-A7AD7672879E}" destId="{A4A105E1-D07E-440A-98D8-8D22E472B47D}" srcOrd="0" destOrd="0" presId="urn:microsoft.com/office/officeart/2005/8/layout/cycle4"/>
    <dgm:cxn modelId="{D52C2CE9-FE95-456A-9C34-C60CB82B50E8}" type="presParOf" srcId="{B158B85B-6632-44B2-9F1E-A7AD7672879E}" destId="{B210602D-D85F-43A5-B1F9-998AE56EA303}" srcOrd="1" destOrd="0" presId="urn:microsoft.com/office/officeart/2005/8/layout/cycle4"/>
    <dgm:cxn modelId="{76F9DE59-F99D-4076-892E-A5172967FA2F}" type="presParOf" srcId="{222C8C80-831F-4142-A7EB-7C368E78E5DF}" destId="{5A1A83D0-B157-456E-82E4-805794059EEA}" srcOrd="2" destOrd="0" presId="urn:microsoft.com/office/officeart/2005/8/layout/cycle4"/>
    <dgm:cxn modelId="{459D4BE1-1C05-463E-B3F5-5818AFFD24DB}" type="presParOf" srcId="{5A1A83D0-B157-456E-82E4-805794059EEA}" destId="{D5444B36-772F-4455-8B37-1E020FE5E7AD}" srcOrd="0" destOrd="0" presId="urn:microsoft.com/office/officeart/2005/8/layout/cycle4"/>
    <dgm:cxn modelId="{26383563-413C-4553-A77F-F9A6CEFC06AD}" type="presParOf" srcId="{5A1A83D0-B157-456E-82E4-805794059EEA}" destId="{1EFBE277-F4C0-4CE3-B499-4C970F033316}" srcOrd="1" destOrd="0" presId="urn:microsoft.com/office/officeart/2005/8/layout/cycle4"/>
    <dgm:cxn modelId="{90194154-9EAA-4DEC-ABAA-49A6AC2AE30E}" type="presParOf" srcId="{222C8C80-831F-4142-A7EB-7C368E78E5DF}" destId="{9010522A-DF07-4F00-8797-BC9A95A6C184}" srcOrd="3" destOrd="0" presId="urn:microsoft.com/office/officeart/2005/8/layout/cycle4"/>
    <dgm:cxn modelId="{04CBFD76-C1C4-4DAA-8291-7404B425BC12}" type="presParOf" srcId="{9010522A-DF07-4F00-8797-BC9A95A6C184}" destId="{04BE03A2-DE30-487C-AEEE-1C613DDB088E}" srcOrd="0" destOrd="0" presId="urn:microsoft.com/office/officeart/2005/8/layout/cycle4"/>
    <dgm:cxn modelId="{0B4EF6DC-A0E4-4834-9CD2-73C152E221FE}" type="presParOf" srcId="{9010522A-DF07-4F00-8797-BC9A95A6C184}" destId="{96E9CB5D-A1A8-4EDD-8821-60B939CE7701}" srcOrd="1" destOrd="0" presId="urn:microsoft.com/office/officeart/2005/8/layout/cycle4"/>
    <dgm:cxn modelId="{26AA90AB-B5BF-4D43-BDB3-2A85494EBD82}" type="presParOf" srcId="{222C8C80-831F-4142-A7EB-7C368E78E5DF}" destId="{2F01643B-E1CD-4676-B6E7-40D855AC8003}" srcOrd="4" destOrd="0" presId="urn:microsoft.com/office/officeart/2005/8/layout/cycle4"/>
    <dgm:cxn modelId="{BF0C09C5-D68B-4AA3-81F5-F68B8C68A8D7}" type="presParOf" srcId="{BC12FBFC-E754-43AB-BA32-7B5AB76ED8C4}" destId="{BEA11D4A-6C4A-4650-8F18-A122FA4086FC}" srcOrd="1" destOrd="0" presId="urn:microsoft.com/office/officeart/2005/8/layout/cycle4"/>
    <dgm:cxn modelId="{8A251539-213A-4487-8DBE-762EB825AF62}" type="presParOf" srcId="{BEA11D4A-6C4A-4650-8F18-A122FA4086FC}" destId="{005E8989-5AE2-4B05-B258-EED0BC1538EB}" srcOrd="0" destOrd="0" presId="urn:microsoft.com/office/officeart/2005/8/layout/cycle4"/>
    <dgm:cxn modelId="{35C2A0BF-CC3E-44CD-851F-CECBB0D5854A}" type="presParOf" srcId="{BEA11D4A-6C4A-4650-8F18-A122FA4086FC}" destId="{D0414CFE-7A4F-4A3D-AAEC-4EC000A32B1B}" srcOrd="1" destOrd="0" presId="urn:microsoft.com/office/officeart/2005/8/layout/cycle4"/>
    <dgm:cxn modelId="{E42C7561-E8A5-42B3-B8EB-DB62446E1A3C}" type="presParOf" srcId="{BEA11D4A-6C4A-4650-8F18-A122FA4086FC}" destId="{7CD38257-7F78-4830-91E7-6993305E6C40}" srcOrd="2" destOrd="0" presId="urn:microsoft.com/office/officeart/2005/8/layout/cycle4"/>
    <dgm:cxn modelId="{E5AA6624-30E2-4513-86A1-77E4A8425044}" type="presParOf" srcId="{BEA11D4A-6C4A-4650-8F18-A122FA4086FC}" destId="{2C500038-4A0C-484B-89FF-D970738D9365}" srcOrd="3" destOrd="0" presId="urn:microsoft.com/office/officeart/2005/8/layout/cycle4"/>
    <dgm:cxn modelId="{222EE9CE-3F2A-40E1-8072-B274698E91D6}" type="presParOf" srcId="{BEA11D4A-6C4A-4650-8F18-A122FA4086FC}" destId="{4AFF4D12-753A-4103-8EA3-F5AECDEBD19E}" srcOrd="4" destOrd="0" presId="urn:microsoft.com/office/officeart/2005/8/layout/cycle4"/>
    <dgm:cxn modelId="{2861E5AD-B1B6-4458-9C11-69A86B0FE3BE}" type="presParOf" srcId="{BC12FBFC-E754-43AB-BA32-7B5AB76ED8C4}" destId="{81A2E60A-E5D2-4587-9B85-4680D6970FC5}" srcOrd="2" destOrd="0" presId="urn:microsoft.com/office/officeart/2005/8/layout/cycle4"/>
    <dgm:cxn modelId="{533E4412-BBA4-452A-B02D-94CB6E43EB40}" type="presParOf" srcId="{BC12FBFC-E754-43AB-BA32-7B5AB76ED8C4}" destId="{8C00450A-131F-47F9-BC6D-9AAB180E768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8CB1DDD-96E4-4295-885D-7662F13A58F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ZA"/>
        </a:p>
      </dgm:t>
    </dgm:pt>
    <dgm:pt modelId="{FCA81EF4-2986-4F28-82BA-1611AA62C3E4}">
      <dgm:prSet phldrT="[Text]"/>
      <dgm:spPr/>
      <dgm:t>
        <a:bodyPr/>
        <a:lstStyle/>
        <a:p>
          <a:r>
            <a:rPr lang="en-ZA" b="1" dirty="0">
              <a:solidFill>
                <a:schemeClr val="tx1"/>
              </a:solidFill>
            </a:rPr>
            <a:t>Interventions Taken by AU MS to Increase Access to Basic Social Services</a:t>
          </a:r>
        </a:p>
      </dgm:t>
    </dgm:pt>
    <dgm:pt modelId="{499EC8AB-1503-479F-AACF-09E13CB4947D}" type="parTrans" cxnId="{88DED68B-CF77-4BBD-A1B7-CAE3AF6760B3}">
      <dgm:prSet/>
      <dgm:spPr/>
      <dgm:t>
        <a:bodyPr/>
        <a:lstStyle/>
        <a:p>
          <a:endParaRPr lang="en-ZA"/>
        </a:p>
      </dgm:t>
    </dgm:pt>
    <dgm:pt modelId="{15333659-E098-4330-9F68-6590AAB8A201}" type="sibTrans" cxnId="{88DED68B-CF77-4BBD-A1B7-CAE3AF6760B3}">
      <dgm:prSet/>
      <dgm:spPr/>
      <dgm:t>
        <a:bodyPr/>
        <a:lstStyle/>
        <a:p>
          <a:endParaRPr lang="en-ZA"/>
        </a:p>
      </dgm:t>
    </dgm:pt>
    <dgm:pt modelId="{7D29155D-0C20-4E74-9A8E-8EEAF8D80882}">
      <dgm:prSet phldrT="[Text]"/>
      <dgm:spPr>
        <a:solidFill>
          <a:schemeClr val="accent4">
            <a:lumMod val="20000"/>
            <a:lumOff val="80000"/>
          </a:schemeClr>
        </a:solidFill>
      </dgm:spPr>
      <dgm:t>
        <a:bodyPr/>
        <a:lstStyle/>
        <a:p>
          <a:r>
            <a:rPr lang="en-US" b="1" dirty="0">
              <a:solidFill>
                <a:schemeClr val="tx1"/>
              </a:solidFill>
            </a:rPr>
            <a:t>Côte d’Ivoire:</a:t>
          </a:r>
          <a:r>
            <a:rPr lang="en-US" dirty="0">
              <a:solidFill>
                <a:schemeClr val="tx1"/>
              </a:solidFill>
            </a:rPr>
            <a:t> Millennium Water and Sanitation Programme implemented to accelerate sustainable access to water, hygiene and sanitation. </a:t>
          </a:r>
          <a:endParaRPr lang="en-ZA" dirty="0">
            <a:solidFill>
              <a:schemeClr val="tx1"/>
            </a:solidFill>
          </a:endParaRPr>
        </a:p>
      </dgm:t>
    </dgm:pt>
    <dgm:pt modelId="{C4463954-56F1-47E2-9831-C6F95271B2C3}" type="parTrans" cxnId="{AE502E41-4323-4F2C-9525-6841161DD834}">
      <dgm:prSet/>
      <dgm:spPr/>
      <dgm:t>
        <a:bodyPr/>
        <a:lstStyle/>
        <a:p>
          <a:endParaRPr lang="en-ZA"/>
        </a:p>
      </dgm:t>
    </dgm:pt>
    <dgm:pt modelId="{B3C4DB6C-7A30-4F7C-9361-383FD160F69C}" type="sibTrans" cxnId="{AE502E41-4323-4F2C-9525-6841161DD834}">
      <dgm:prSet/>
      <dgm:spPr/>
      <dgm:t>
        <a:bodyPr/>
        <a:lstStyle/>
        <a:p>
          <a:endParaRPr lang="en-ZA"/>
        </a:p>
      </dgm:t>
    </dgm:pt>
    <dgm:pt modelId="{90EE994F-7087-4806-B089-799BBC2247FF}">
      <dgm:prSet phldrT="[Text]"/>
      <dgm:spPr>
        <a:solidFill>
          <a:schemeClr val="accent5">
            <a:lumMod val="20000"/>
            <a:lumOff val="80000"/>
          </a:schemeClr>
        </a:solidFill>
      </dgm:spPr>
      <dgm:t>
        <a:bodyPr/>
        <a:lstStyle/>
        <a:p>
          <a:r>
            <a:rPr lang="en-US" b="1" dirty="0">
              <a:solidFill>
                <a:schemeClr val="tx1"/>
              </a:solidFill>
            </a:rPr>
            <a:t>Madagascar:</a:t>
          </a:r>
          <a:r>
            <a:rPr lang="en-US" dirty="0">
              <a:solidFill>
                <a:schemeClr val="tx1"/>
              </a:solidFill>
            </a:rPr>
            <a:t> Targeted geographical areas saw access to drinking water increased from 23.95% in 2013 to 47% in 2020</a:t>
          </a:r>
          <a:endParaRPr lang="en-ZA" dirty="0">
            <a:solidFill>
              <a:schemeClr val="tx1"/>
            </a:solidFill>
          </a:endParaRPr>
        </a:p>
      </dgm:t>
    </dgm:pt>
    <dgm:pt modelId="{AE4AFFD5-95E4-44D6-B9A0-1A1EA58DDC63}" type="parTrans" cxnId="{7DAB9DD9-610D-46E6-A84B-9B77CFD66C42}">
      <dgm:prSet/>
      <dgm:spPr/>
      <dgm:t>
        <a:bodyPr/>
        <a:lstStyle/>
        <a:p>
          <a:endParaRPr lang="en-ZA"/>
        </a:p>
      </dgm:t>
    </dgm:pt>
    <dgm:pt modelId="{967BD4FE-EAAC-4534-B8B3-1CC32BB5EBEF}" type="sibTrans" cxnId="{7DAB9DD9-610D-46E6-A84B-9B77CFD66C42}">
      <dgm:prSet/>
      <dgm:spPr/>
      <dgm:t>
        <a:bodyPr/>
        <a:lstStyle/>
        <a:p>
          <a:endParaRPr lang="en-ZA"/>
        </a:p>
      </dgm:t>
    </dgm:pt>
    <dgm:pt modelId="{12B48301-D700-4772-8B22-C654A2149B42}">
      <dgm:prSet phldrT="[Text]"/>
      <dgm:spPr>
        <a:solidFill>
          <a:schemeClr val="accent2">
            <a:lumMod val="20000"/>
            <a:lumOff val="80000"/>
          </a:schemeClr>
        </a:solidFill>
      </dgm:spPr>
      <dgm:t>
        <a:bodyPr/>
        <a:lstStyle/>
        <a:p>
          <a:r>
            <a:rPr lang="en-US" b="1" dirty="0">
              <a:solidFill>
                <a:schemeClr val="tx1"/>
              </a:solidFill>
            </a:rPr>
            <a:t>Niger:</a:t>
          </a:r>
          <a:r>
            <a:rPr lang="en-US" dirty="0">
              <a:solidFill>
                <a:schemeClr val="tx1"/>
              </a:solidFill>
            </a:rPr>
            <a:t> Adopted a decree establishing the National Housing Fund to guarantee access to social housing credit, which saw a reduction in proportion of urban </a:t>
          </a:r>
          <a:r>
            <a:rPr lang="en-US" dirty="0" err="1">
              <a:solidFill>
                <a:schemeClr val="tx1"/>
              </a:solidFill>
            </a:rPr>
            <a:t>pop’n</a:t>
          </a:r>
          <a:r>
            <a:rPr lang="en-US" dirty="0">
              <a:solidFill>
                <a:schemeClr val="tx1"/>
              </a:solidFill>
            </a:rPr>
            <a:t> living in slums. </a:t>
          </a:r>
          <a:endParaRPr lang="en-ZA" dirty="0">
            <a:solidFill>
              <a:schemeClr val="tx1"/>
            </a:solidFill>
          </a:endParaRPr>
        </a:p>
      </dgm:t>
    </dgm:pt>
    <dgm:pt modelId="{8056D995-8C52-41A6-9B9A-0C3AA0F58C22}" type="parTrans" cxnId="{A66ED4F1-22A2-46C7-BE4C-3099B6788A77}">
      <dgm:prSet/>
      <dgm:spPr/>
      <dgm:t>
        <a:bodyPr/>
        <a:lstStyle/>
        <a:p>
          <a:endParaRPr lang="en-ZA"/>
        </a:p>
      </dgm:t>
    </dgm:pt>
    <dgm:pt modelId="{6D8299AC-1B32-4725-8C2A-7912F988AD39}" type="sibTrans" cxnId="{A66ED4F1-22A2-46C7-BE4C-3099B6788A77}">
      <dgm:prSet/>
      <dgm:spPr/>
      <dgm:t>
        <a:bodyPr/>
        <a:lstStyle/>
        <a:p>
          <a:endParaRPr lang="en-ZA"/>
        </a:p>
      </dgm:t>
    </dgm:pt>
    <dgm:pt modelId="{958BA8F6-AC2A-45CE-AEA3-E11C4DCC8C39}">
      <dgm:prSet phldrT="[Text]"/>
      <dgm:spPr>
        <a:solidFill>
          <a:schemeClr val="accent6">
            <a:lumMod val="20000"/>
            <a:lumOff val="80000"/>
          </a:schemeClr>
        </a:solidFill>
      </dgm:spPr>
      <dgm:t>
        <a:bodyPr/>
        <a:lstStyle/>
        <a:p>
          <a:r>
            <a:rPr lang="en-US" b="1" dirty="0">
              <a:solidFill>
                <a:schemeClr val="tx1"/>
              </a:solidFill>
            </a:rPr>
            <a:t>Kenya: </a:t>
          </a:r>
          <a:r>
            <a:rPr lang="en-US" b="0" dirty="0">
              <a:solidFill>
                <a:schemeClr val="tx1"/>
              </a:solidFill>
            </a:rPr>
            <a:t>Construction </a:t>
          </a:r>
          <a:r>
            <a:rPr lang="en-US" dirty="0">
              <a:solidFill>
                <a:schemeClr val="tx1"/>
              </a:solidFill>
            </a:rPr>
            <a:t>of water projects across the country saw an increase in the proportion of population with access to safe drinking water from 53.3% in 2014 to 65.5% in 2021.</a:t>
          </a:r>
          <a:endParaRPr lang="en-ZA" dirty="0">
            <a:solidFill>
              <a:schemeClr val="tx1"/>
            </a:solidFill>
          </a:endParaRPr>
        </a:p>
      </dgm:t>
    </dgm:pt>
    <dgm:pt modelId="{3BC419CA-0305-4FEB-BF69-1A6CF98D8C02}" type="parTrans" cxnId="{DFDE4DD1-EB3A-4F68-AF07-C5EC4B7FC0BA}">
      <dgm:prSet/>
      <dgm:spPr/>
      <dgm:t>
        <a:bodyPr/>
        <a:lstStyle/>
        <a:p>
          <a:endParaRPr lang="en-ZA"/>
        </a:p>
      </dgm:t>
    </dgm:pt>
    <dgm:pt modelId="{698D7472-CA03-4868-ADFD-2AF57B3D4A7F}" type="sibTrans" cxnId="{DFDE4DD1-EB3A-4F68-AF07-C5EC4B7FC0BA}">
      <dgm:prSet/>
      <dgm:spPr/>
      <dgm:t>
        <a:bodyPr/>
        <a:lstStyle/>
        <a:p>
          <a:endParaRPr lang="en-ZA"/>
        </a:p>
      </dgm:t>
    </dgm:pt>
    <dgm:pt modelId="{4D8768C2-E68F-4181-A2B9-4F93F39B83F8}" type="pres">
      <dgm:prSet presAssocID="{08CB1DDD-96E4-4295-885D-7662F13A58F3}" presName="diagram" presStyleCnt="0">
        <dgm:presLayoutVars>
          <dgm:chMax val="1"/>
          <dgm:dir/>
          <dgm:animLvl val="ctr"/>
          <dgm:resizeHandles val="exact"/>
        </dgm:presLayoutVars>
      </dgm:prSet>
      <dgm:spPr/>
    </dgm:pt>
    <dgm:pt modelId="{90B424DF-8AE6-480F-898C-2BF9769265D5}" type="pres">
      <dgm:prSet presAssocID="{08CB1DDD-96E4-4295-885D-7662F13A58F3}" presName="matrix" presStyleCnt="0"/>
      <dgm:spPr/>
    </dgm:pt>
    <dgm:pt modelId="{9BB29595-3733-4D5E-97C9-11D68A55DB17}" type="pres">
      <dgm:prSet presAssocID="{08CB1DDD-96E4-4295-885D-7662F13A58F3}" presName="tile1" presStyleLbl="node1" presStyleIdx="0" presStyleCnt="4"/>
      <dgm:spPr/>
    </dgm:pt>
    <dgm:pt modelId="{67D8D72A-0159-4E0C-BB8C-EC07DBED2378}" type="pres">
      <dgm:prSet presAssocID="{08CB1DDD-96E4-4295-885D-7662F13A58F3}" presName="tile1text" presStyleLbl="node1" presStyleIdx="0" presStyleCnt="4">
        <dgm:presLayoutVars>
          <dgm:chMax val="0"/>
          <dgm:chPref val="0"/>
          <dgm:bulletEnabled val="1"/>
        </dgm:presLayoutVars>
      </dgm:prSet>
      <dgm:spPr/>
    </dgm:pt>
    <dgm:pt modelId="{0556E0A2-0616-48BD-B076-37C79C4D4ABB}" type="pres">
      <dgm:prSet presAssocID="{08CB1DDD-96E4-4295-885D-7662F13A58F3}" presName="tile2" presStyleLbl="node1" presStyleIdx="1" presStyleCnt="4"/>
      <dgm:spPr/>
    </dgm:pt>
    <dgm:pt modelId="{52C3BF1B-121A-4D5A-BFC0-537FDCD9B545}" type="pres">
      <dgm:prSet presAssocID="{08CB1DDD-96E4-4295-885D-7662F13A58F3}" presName="tile2text" presStyleLbl="node1" presStyleIdx="1" presStyleCnt="4">
        <dgm:presLayoutVars>
          <dgm:chMax val="0"/>
          <dgm:chPref val="0"/>
          <dgm:bulletEnabled val="1"/>
        </dgm:presLayoutVars>
      </dgm:prSet>
      <dgm:spPr/>
    </dgm:pt>
    <dgm:pt modelId="{F3EECAAC-4C21-46D2-A5C7-279F561C289E}" type="pres">
      <dgm:prSet presAssocID="{08CB1DDD-96E4-4295-885D-7662F13A58F3}" presName="tile3" presStyleLbl="node1" presStyleIdx="2" presStyleCnt="4"/>
      <dgm:spPr/>
    </dgm:pt>
    <dgm:pt modelId="{21D92774-AFFE-447B-B0A0-C7692F9A17E1}" type="pres">
      <dgm:prSet presAssocID="{08CB1DDD-96E4-4295-885D-7662F13A58F3}" presName="tile3text" presStyleLbl="node1" presStyleIdx="2" presStyleCnt="4">
        <dgm:presLayoutVars>
          <dgm:chMax val="0"/>
          <dgm:chPref val="0"/>
          <dgm:bulletEnabled val="1"/>
        </dgm:presLayoutVars>
      </dgm:prSet>
      <dgm:spPr/>
    </dgm:pt>
    <dgm:pt modelId="{DBA015A2-2143-417A-ADFD-48B7D1639E01}" type="pres">
      <dgm:prSet presAssocID="{08CB1DDD-96E4-4295-885D-7662F13A58F3}" presName="tile4" presStyleLbl="node1" presStyleIdx="3" presStyleCnt="4"/>
      <dgm:spPr/>
    </dgm:pt>
    <dgm:pt modelId="{196C2F3F-80CF-4910-84E7-F940DB78CC6A}" type="pres">
      <dgm:prSet presAssocID="{08CB1DDD-96E4-4295-885D-7662F13A58F3}" presName="tile4text" presStyleLbl="node1" presStyleIdx="3" presStyleCnt="4">
        <dgm:presLayoutVars>
          <dgm:chMax val="0"/>
          <dgm:chPref val="0"/>
          <dgm:bulletEnabled val="1"/>
        </dgm:presLayoutVars>
      </dgm:prSet>
      <dgm:spPr/>
    </dgm:pt>
    <dgm:pt modelId="{77F3A188-805F-4280-8A3C-F2F2863660C9}" type="pres">
      <dgm:prSet presAssocID="{08CB1DDD-96E4-4295-885D-7662F13A58F3}" presName="centerTile" presStyleLbl="fgShp" presStyleIdx="0" presStyleCnt="1">
        <dgm:presLayoutVars>
          <dgm:chMax val="0"/>
          <dgm:chPref val="0"/>
        </dgm:presLayoutVars>
      </dgm:prSet>
      <dgm:spPr/>
    </dgm:pt>
  </dgm:ptLst>
  <dgm:cxnLst>
    <dgm:cxn modelId="{71278B0F-E80C-4F93-9431-808B1E382D4D}" type="presOf" srcId="{08CB1DDD-96E4-4295-885D-7662F13A58F3}" destId="{4D8768C2-E68F-4181-A2B9-4F93F39B83F8}" srcOrd="0" destOrd="0" presId="urn:microsoft.com/office/officeart/2005/8/layout/matrix1"/>
    <dgm:cxn modelId="{9D6EEC24-4350-4EF9-8CA0-4D5BB3049DD6}" type="presOf" srcId="{12B48301-D700-4772-8B22-C654A2149B42}" destId="{21D92774-AFFE-447B-B0A0-C7692F9A17E1}" srcOrd="1" destOrd="0" presId="urn:microsoft.com/office/officeart/2005/8/layout/matrix1"/>
    <dgm:cxn modelId="{AE502E41-4323-4F2C-9525-6841161DD834}" srcId="{FCA81EF4-2986-4F28-82BA-1611AA62C3E4}" destId="{7D29155D-0C20-4E74-9A8E-8EEAF8D80882}" srcOrd="0" destOrd="0" parTransId="{C4463954-56F1-47E2-9831-C6F95271B2C3}" sibTransId="{B3C4DB6C-7A30-4F7C-9361-383FD160F69C}"/>
    <dgm:cxn modelId="{CEEC3B78-72A1-4E4D-BF60-FE05185A4403}" type="presOf" srcId="{90EE994F-7087-4806-B089-799BBC2247FF}" destId="{0556E0A2-0616-48BD-B076-37C79C4D4ABB}" srcOrd="0" destOrd="0" presId="urn:microsoft.com/office/officeart/2005/8/layout/matrix1"/>
    <dgm:cxn modelId="{0D763788-951A-4C05-8F06-8EF11FB9315E}" type="presOf" srcId="{12B48301-D700-4772-8B22-C654A2149B42}" destId="{F3EECAAC-4C21-46D2-A5C7-279F561C289E}" srcOrd="0" destOrd="0" presId="urn:microsoft.com/office/officeart/2005/8/layout/matrix1"/>
    <dgm:cxn modelId="{88DED68B-CF77-4BBD-A1B7-CAE3AF6760B3}" srcId="{08CB1DDD-96E4-4295-885D-7662F13A58F3}" destId="{FCA81EF4-2986-4F28-82BA-1611AA62C3E4}" srcOrd="0" destOrd="0" parTransId="{499EC8AB-1503-479F-AACF-09E13CB4947D}" sibTransId="{15333659-E098-4330-9F68-6590AAB8A201}"/>
    <dgm:cxn modelId="{2519198E-7257-4C03-ADAB-B2BE7A00AC5E}" type="presOf" srcId="{958BA8F6-AC2A-45CE-AEA3-E11C4DCC8C39}" destId="{DBA015A2-2143-417A-ADFD-48B7D1639E01}" srcOrd="0" destOrd="0" presId="urn:microsoft.com/office/officeart/2005/8/layout/matrix1"/>
    <dgm:cxn modelId="{BA31EFC8-0D9D-4B9C-ABA1-984DFA7B412F}" type="presOf" srcId="{7D29155D-0C20-4E74-9A8E-8EEAF8D80882}" destId="{67D8D72A-0159-4E0C-BB8C-EC07DBED2378}" srcOrd="1" destOrd="0" presId="urn:microsoft.com/office/officeart/2005/8/layout/matrix1"/>
    <dgm:cxn modelId="{DFDE4DD1-EB3A-4F68-AF07-C5EC4B7FC0BA}" srcId="{FCA81EF4-2986-4F28-82BA-1611AA62C3E4}" destId="{958BA8F6-AC2A-45CE-AEA3-E11C4DCC8C39}" srcOrd="3" destOrd="0" parTransId="{3BC419CA-0305-4FEB-BF69-1A6CF98D8C02}" sibTransId="{698D7472-CA03-4868-ADFD-2AF57B3D4A7F}"/>
    <dgm:cxn modelId="{7DAB9DD9-610D-46E6-A84B-9B77CFD66C42}" srcId="{FCA81EF4-2986-4F28-82BA-1611AA62C3E4}" destId="{90EE994F-7087-4806-B089-799BBC2247FF}" srcOrd="1" destOrd="0" parTransId="{AE4AFFD5-95E4-44D6-B9A0-1A1EA58DDC63}" sibTransId="{967BD4FE-EAAC-4534-B8B3-1CC32BB5EBEF}"/>
    <dgm:cxn modelId="{15DE1ADC-1B26-4FF1-93C6-C2C1D1B93F47}" type="presOf" srcId="{FCA81EF4-2986-4F28-82BA-1611AA62C3E4}" destId="{77F3A188-805F-4280-8A3C-F2F2863660C9}" srcOrd="0" destOrd="0" presId="urn:microsoft.com/office/officeart/2005/8/layout/matrix1"/>
    <dgm:cxn modelId="{9C71C8EA-C36E-4205-A0F1-15F0CC76D38A}" type="presOf" srcId="{7D29155D-0C20-4E74-9A8E-8EEAF8D80882}" destId="{9BB29595-3733-4D5E-97C9-11D68A55DB17}" srcOrd="0" destOrd="0" presId="urn:microsoft.com/office/officeart/2005/8/layout/matrix1"/>
    <dgm:cxn modelId="{A66ED4F1-22A2-46C7-BE4C-3099B6788A77}" srcId="{FCA81EF4-2986-4F28-82BA-1611AA62C3E4}" destId="{12B48301-D700-4772-8B22-C654A2149B42}" srcOrd="2" destOrd="0" parTransId="{8056D995-8C52-41A6-9B9A-0C3AA0F58C22}" sibTransId="{6D8299AC-1B32-4725-8C2A-7912F988AD39}"/>
    <dgm:cxn modelId="{AB7952FA-E670-4709-A83A-DD63263ABE22}" type="presOf" srcId="{90EE994F-7087-4806-B089-799BBC2247FF}" destId="{52C3BF1B-121A-4D5A-BFC0-537FDCD9B545}" srcOrd="1" destOrd="0" presId="urn:microsoft.com/office/officeart/2005/8/layout/matrix1"/>
    <dgm:cxn modelId="{477861FD-E7BA-4F75-AF79-55019457DFF5}" type="presOf" srcId="{958BA8F6-AC2A-45CE-AEA3-E11C4DCC8C39}" destId="{196C2F3F-80CF-4910-84E7-F940DB78CC6A}" srcOrd="1" destOrd="0" presId="urn:microsoft.com/office/officeart/2005/8/layout/matrix1"/>
    <dgm:cxn modelId="{230E685F-A6EB-4F5B-8EF3-071D56C8D114}" type="presParOf" srcId="{4D8768C2-E68F-4181-A2B9-4F93F39B83F8}" destId="{90B424DF-8AE6-480F-898C-2BF9769265D5}" srcOrd="0" destOrd="0" presId="urn:microsoft.com/office/officeart/2005/8/layout/matrix1"/>
    <dgm:cxn modelId="{1191D9BE-9EF7-4061-99B9-6BB7D1668C00}" type="presParOf" srcId="{90B424DF-8AE6-480F-898C-2BF9769265D5}" destId="{9BB29595-3733-4D5E-97C9-11D68A55DB17}" srcOrd="0" destOrd="0" presId="urn:microsoft.com/office/officeart/2005/8/layout/matrix1"/>
    <dgm:cxn modelId="{849E021F-E24F-4016-BDD3-5618DD4C1DC3}" type="presParOf" srcId="{90B424DF-8AE6-480F-898C-2BF9769265D5}" destId="{67D8D72A-0159-4E0C-BB8C-EC07DBED2378}" srcOrd="1" destOrd="0" presId="urn:microsoft.com/office/officeart/2005/8/layout/matrix1"/>
    <dgm:cxn modelId="{244F3738-2D48-4B69-BDA4-A391DEEC53C4}" type="presParOf" srcId="{90B424DF-8AE6-480F-898C-2BF9769265D5}" destId="{0556E0A2-0616-48BD-B076-37C79C4D4ABB}" srcOrd="2" destOrd="0" presId="urn:microsoft.com/office/officeart/2005/8/layout/matrix1"/>
    <dgm:cxn modelId="{A679CD84-AC72-4A20-AC95-5C8F7F2FFF6E}" type="presParOf" srcId="{90B424DF-8AE6-480F-898C-2BF9769265D5}" destId="{52C3BF1B-121A-4D5A-BFC0-537FDCD9B545}" srcOrd="3" destOrd="0" presId="urn:microsoft.com/office/officeart/2005/8/layout/matrix1"/>
    <dgm:cxn modelId="{800B75B2-C1B0-4D39-BAB1-7FECBF4249CA}" type="presParOf" srcId="{90B424DF-8AE6-480F-898C-2BF9769265D5}" destId="{F3EECAAC-4C21-46D2-A5C7-279F561C289E}" srcOrd="4" destOrd="0" presId="urn:microsoft.com/office/officeart/2005/8/layout/matrix1"/>
    <dgm:cxn modelId="{CE6A97BE-B8B1-4ACB-AE7B-D0BFC0E3E320}" type="presParOf" srcId="{90B424DF-8AE6-480F-898C-2BF9769265D5}" destId="{21D92774-AFFE-447B-B0A0-C7692F9A17E1}" srcOrd="5" destOrd="0" presId="urn:microsoft.com/office/officeart/2005/8/layout/matrix1"/>
    <dgm:cxn modelId="{3CDD0463-737C-4F00-B95E-B2EFA0FBD647}" type="presParOf" srcId="{90B424DF-8AE6-480F-898C-2BF9769265D5}" destId="{DBA015A2-2143-417A-ADFD-48B7D1639E01}" srcOrd="6" destOrd="0" presId="urn:microsoft.com/office/officeart/2005/8/layout/matrix1"/>
    <dgm:cxn modelId="{F74A14A3-6FDD-46F1-9242-09DD3DEA6C74}" type="presParOf" srcId="{90B424DF-8AE6-480F-898C-2BF9769265D5}" destId="{196C2F3F-80CF-4910-84E7-F940DB78CC6A}" srcOrd="7" destOrd="0" presId="urn:microsoft.com/office/officeart/2005/8/layout/matrix1"/>
    <dgm:cxn modelId="{8C8F0C4A-6D0E-4148-8D1E-C361638CBC74}" type="presParOf" srcId="{4D8768C2-E68F-4181-A2B9-4F93F39B83F8}" destId="{77F3A188-805F-4280-8A3C-F2F2863660C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B79D019-95B5-4F4A-AB15-9AAA0C58A030}"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54F0B945-E293-45D3-A28B-59330906C51D}">
      <dgm:prSet/>
      <dgm:spPr/>
      <dgm:t>
        <a:bodyPr/>
        <a:lstStyle/>
        <a:p>
          <a:r>
            <a:rPr lang="ar-AE"/>
            <a:t>شكراً</a:t>
          </a:r>
          <a:endParaRPr lang="en-US"/>
        </a:p>
      </dgm:t>
    </dgm:pt>
    <dgm:pt modelId="{89ACB409-9184-46A9-BEF1-7FD64A718196}" type="parTrans" cxnId="{A6FFBB81-F905-4703-9F65-596DAB67AABF}">
      <dgm:prSet/>
      <dgm:spPr/>
      <dgm:t>
        <a:bodyPr/>
        <a:lstStyle/>
        <a:p>
          <a:endParaRPr lang="en-US"/>
        </a:p>
      </dgm:t>
    </dgm:pt>
    <dgm:pt modelId="{2DDAAE86-F9E0-4F58-A586-353D58DE63C2}" type="sibTrans" cxnId="{A6FFBB81-F905-4703-9F65-596DAB67AABF}">
      <dgm:prSet/>
      <dgm:spPr/>
      <dgm:t>
        <a:bodyPr/>
        <a:lstStyle/>
        <a:p>
          <a:endParaRPr lang="en-US"/>
        </a:p>
      </dgm:t>
    </dgm:pt>
    <dgm:pt modelId="{3486102B-14B3-4674-B79D-F91F46CBFF53}">
      <dgm:prSet/>
      <dgm:spPr/>
      <dgm:t>
        <a:bodyPr/>
        <a:lstStyle/>
        <a:p>
          <a:r>
            <a:rPr lang="en-GB"/>
            <a:t>Thank you </a:t>
          </a:r>
          <a:endParaRPr lang="en-US"/>
        </a:p>
      </dgm:t>
    </dgm:pt>
    <dgm:pt modelId="{99219CE7-9BDD-4B8F-981C-7EF61B6B1367}" type="parTrans" cxnId="{00159B91-0C6C-45FD-BFE1-A824BF9B6A59}">
      <dgm:prSet/>
      <dgm:spPr/>
      <dgm:t>
        <a:bodyPr/>
        <a:lstStyle/>
        <a:p>
          <a:endParaRPr lang="en-US"/>
        </a:p>
      </dgm:t>
    </dgm:pt>
    <dgm:pt modelId="{55CA1A32-8208-4BF0-A028-873BB7A331AE}" type="sibTrans" cxnId="{00159B91-0C6C-45FD-BFE1-A824BF9B6A59}">
      <dgm:prSet/>
      <dgm:spPr/>
      <dgm:t>
        <a:bodyPr/>
        <a:lstStyle/>
        <a:p>
          <a:endParaRPr lang="en-US"/>
        </a:p>
      </dgm:t>
    </dgm:pt>
    <dgm:pt modelId="{1272C878-04F0-437E-A4AE-EA5DDBFADDA8}">
      <dgm:prSet/>
      <dgm:spPr/>
      <dgm:t>
        <a:bodyPr/>
        <a:lstStyle/>
        <a:p>
          <a:r>
            <a:rPr lang="en-GB"/>
            <a:t>Merci </a:t>
          </a:r>
          <a:endParaRPr lang="en-US"/>
        </a:p>
      </dgm:t>
    </dgm:pt>
    <dgm:pt modelId="{610153A2-324C-4D34-BDAB-AD3A5A4083AF}" type="parTrans" cxnId="{2A104FA4-6373-4048-9018-0C467800631B}">
      <dgm:prSet/>
      <dgm:spPr/>
      <dgm:t>
        <a:bodyPr/>
        <a:lstStyle/>
        <a:p>
          <a:endParaRPr lang="en-US"/>
        </a:p>
      </dgm:t>
    </dgm:pt>
    <dgm:pt modelId="{AB52B703-D6B9-43A8-A894-4CB8AA4B27C8}" type="sibTrans" cxnId="{2A104FA4-6373-4048-9018-0C467800631B}">
      <dgm:prSet/>
      <dgm:spPr/>
      <dgm:t>
        <a:bodyPr/>
        <a:lstStyle/>
        <a:p>
          <a:endParaRPr lang="en-US"/>
        </a:p>
      </dgm:t>
    </dgm:pt>
    <dgm:pt modelId="{E43009D3-EF49-476E-B72F-03FDC06B35A5}" type="pres">
      <dgm:prSet presAssocID="{CB79D019-95B5-4F4A-AB15-9AAA0C58A030}" presName="linear" presStyleCnt="0">
        <dgm:presLayoutVars>
          <dgm:animLvl val="lvl"/>
          <dgm:resizeHandles val="exact"/>
        </dgm:presLayoutVars>
      </dgm:prSet>
      <dgm:spPr/>
    </dgm:pt>
    <dgm:pt modelId="{FD173F27-E328-4938-A103-4DCA40C40AA6}" type="pres">
      <dgm:prSet presAssocID="{54F0B945-E293-45D3-A28B-59330906C51D}" presName="parentText" presStyleLbl="node1" presStyleIdx="0" presStyleCnt="3">
        <dgm:presLayoutVars>
          <dgm:chMax val="0"/>
          <dgm:bulletEnabled val="1"/>
        </dgm:presLayoutVars>
      </dgm:prSet>
      <dgm:spPr/>
    </dgm:pt>
    <dgm:pt modelId="{D6A51832-9750-44C1-B721-4AA342A0A048}" type="pres">
      <dgm:prSet presAssocID="{2DDAAE86-F9E0-4F58-A586-353D58DE63C2}" presName="spacer" presStyleCnt="0"/>
      <dgm:spPr/>
    </dgm:pt>
    <dgm:pt modelId="{DBAD867E-27FA-4485-A049-D4EFD18BF5BB}" type="pres">
      <dgm:prSet presAssocID="{3486102B-14B3-4674-B79D-F91F46CBFF53}" presName="parentText" presStyleLbl="node1" presStyleIdx="1" presStyleCnt="3">
        <dgm:presLayoutVars>
          <dgm:chMax val="0"/>
          <dgm:bulletEnabled val="1"/>
        </dgm:presLayoutVars>
      </dgm:prSet>
      <dgm:spPr/>
    </dgm:pt>
    <dgm:pt modelId="{AFC45C9A-C474-4386-B66E-BF1F0EF53A28}" type="pres">
      <dgm:prSet presAssocID="{55CA1A32-8208-4BF0-A028-873BB7A331AE}" presName="spacer" presStyleCnt="0"/>
      <dgm:spPr/>
    </dgm:pt>
    <dgm:pt modelId="{E1C19AE1-DBED-47CE-81DC-476191F4267C}" type="pres">
      <dgm:prSet presAssocID="{1272C878-04F0-437E-A4AE-EA5DDBFADDA8}" presName="parentText" presStyleLbl="node1" presStyleIdx="2" presStyleCnt="3">
        <dgm:presLayoutVars>
          <dgm:chMax val="0"/>
          <dgm:bulletEnabled val="1"/>
        </dgm:presLayoutVars>
      </dgm:prSet>
      <dgm:spPr/>
    </dgm:pt>
  </dgm:ptLst>
  <dgm:cxnLst>
    <dgm:cxn modelId="{260CA843-49AD-46C1-847B-5609E8CF9A73}" type="presOf" srcId="{CB79D019-95B5-4F4A-AB15-9AAA0C58A030}" destId="{E43009D3-EF49-476E-B72F-03FDC06B35A5}" srcOrd="0" destOrd="0" presId="urn:microsoft.com/office/officeart/2005/8/layout/vList2"/>
    <dgm:cxn modelId="{4FBCDC5B-F76C-4016-9049-2DCD5E1A7E03}" type="presOf" srcId="{54F0B945-E293-45D3-A28B-59330906C51D}" destId="{FD173F27-E328-4938-A103-4DCA40C40AA6}" srcOrd="0" destOrd="0" presId="urn:microsoft.com/office/officeart/2005/8/layout/vList2"/>
    <dgm:cxn modelId="{A6FFBB81-F905-4703-9F65-596DAB67AABF}" srcId="{CB79D019-95B5-4F4A-AB15-9AAA0C58A030}" destId="{54F0B945-E293-45D3-A28B-59330906C51D}" srcOrd="0" destOrd="0" parTransId="{89ACB409-9184-46A9-BEF1-7FD64A718196}" sibTransId="{2DDAAE86-F9E0-4F58-A586-353D58DE63C2}"/>
    <dgm:cxn modelId="{00159B91-0C6C-45FD-BFE1-A824BF9B6A59}" srcId="{CB79D019-95B5-4F4A-AB15-9AAA0C58A030}" destId="{3486102B-14B3-4674-B79D-F91F46CBFF53}" srcOrd="1" destOrd="0" parTransId="{99219CE7-9BDD-4B8F-981C-7EF61B6B1367}" sibTransId="{55CA1A32-8208-4BF0-A028-873BB7A331AE}"/>
    <dgm:cxn modelId="{2A104FA4-6373-4048-9018-0C467800631B}" srcId="{CB79D019-95B5-4F4A-AB15-9AAA0C58A030}" destId="{1272C878-04F0-437E-A4AE-EA5DDBFADDA8}" srcOrd="2" destOrd="0" parTransId="{610153A2-324C-4D34-BDAB-AD3A5A4083AF}" sibTransId="{AB52B703-D6B9-43A8-A894-4CB8AA4B27C8}"/>
    <dgm:cxn modelId="{245423AC-8D10-489D-AB74-CCC33DDAB679}" type="presOf" srcId="{3486102B-14B3-4674-B79D-F91F46CBFF53}" destId="{DBAD867E-27FA-4485-A049-D4EFD18BF5BB}" srcOrd="0" destOrd="0" presId="urn:microsoft.com/office/officeart/2005/8/layout/vList2"/>
    <dgm:cxn modelId="{583769D2-0745-4AC4-AE90-E5D811092796}" type="presOf" srcId="{1272C878-04F0-437E-A4AE-EA5DDBFADDA8}" destId="{E1C19AE1-DBED-47CE-81DC-476191F4267C}" srcOrd="0" destOrd="0" presId="urn:microsoft.com/office/officeart/2005/8/layout/vList2"/>
    <dgm:cxn modelId="{D9F3F3DC-46FF-41AB-8A0B-B2AA23BAC559}" type="presParOf" srcId="{E43009D3-EF49-476E-B72F-03FDC06B35A5}" destId="{FD173F27-E328-4938-A103-4DCA40C40AA6}" srcOrd="0" destOrd="0" presId="urn:microsoft.com/office/officeart/2005/8/layout/vList2"/>
    <dgm:cxn modelId="{49C1E4F0-EDAD-4837-9C4F-DC8F21C76940}" type="presParOf" srcId="{E43009D3-EF49-476E-B72F-03FDC06B35A5}" destId="{D6A51832-9750-44C1-B721-4AA342A0A048}" srcOrd="1" destOrd="0" presId="urn:microsoft.com/office/officeart/2005/8/layout/vList2"/>
    <dgm:cxn modelId="{BEF3FB41-A880-42A8-A3B6-68CC24E3B1BD}" type="presParOf" srcId="{E43009D3-EF49-476E-B72F-03FDC06B35A5}" destId="{DBAD867E-27FA-4485-A049-D4EFD18BF5BB}" srcOrd="2" destOrd="0" presId="urn:microsoft.com/office/officeart/2005/8/layout/vList2"/>
    <dgm:cxn modelId="{D09558F2-ACF2-44B4-B028-4E1EE3146A1B}" type="presParOf" srcId="{E43009D3-EF49-476E-B72F-03FDC06B35A5}" destId="{AFC45C9A-C474-4386-B66E-BF1F0EF53A28}" srcOrd="3" destOrd="0" presId="urn:microsoft.com/office/officeart/2005/8/layout/vList2"/>
    <dgm:cxn modelId="{18C7EC84-6DCD-4D48-A470-A32C21F73849}" type="presParOf" srcId="{E43009D3-EF49-476E-B72F-03FDC06B35A5}" destId="{E1C19AE1-DBED-47CE-81DC-476191F4267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FC8E4D-1568-4FBE-8893-783DE58E384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ZA"/>
        </a:p>
      </dgm:t>
    </dgm:pt>
    <dgm:pt modelId="{7D60A7E2-8D0F-40C5-BF8A-7654420A3AD2}">
      <dgm:prSet phldrT="[Text]" custT="1"/>
      <dgm:spPr/>
      <dgm:t>
        <a:bodyPr/>
        <a:lstStyle/>
        <a:p>
          <a:r>
            <a:rPr lang="en-ZA" sz="1400" dirty="0"/>
            <a:t>Deep analysis to the country cross-cutting issues </a:t>
          </a:r>
        </a:p>
      </dgm:t>
    </dgm:pt>
    <dgm:pt modelId="{947DF76C-5B77-4350-9B95-527B5E9756D3}" type="parTrans" cxnId="{FC2076F6-2EA3-4405-B98B-45089B1A74DF}">
      <dgm:prSet/>
      <dgm:spPr/>
      <dgm:t>
        <a:bodyPr/>
        <a:lstStyle/>
        <a:p>
          <a:endParaRPr lang="en-ZA"/>
        </a:p>
      </dgm:t>
    </dgm:pt>
    <dgm:pt modelId="{48CBCE66-A267-4A9F-B3DF-8D6ABD2ED127}" type="sibTrans" cxnId="{FC2076F6-2EA3-4405-B98B-45089B1A74DF}">
      <dgm:prSet/>
      <dgm:spPr/>
      <dgm:t>
        <a:bodyPr/>
        <a:lstStyle/>
        <a:p>
          <a:endParaRPr lang="en-ZA"/>
        </a:p>
      </dgm:t>
    </dgm:pt>
    <dgm:pt modelId="{62234B33-EBA3-448A-BBF8-E33375A5D14F}">
      <dgm:prSet phldrT="[Text]" custT="1"/>
      <dgm:spPr/>
      <dgm:t>
        <a:bodyPr/>
        <a:lstStyle/>
        <a:p>
          <a:r>
            <a:rPr lang="en-ZA" sz="1400" dirty="0"/>
            <a:t>Country Visit</a:t>
          </a:r>
        </a:p>
        <a:p>
          <a:r>
            <a:rPr lang="en-ZA" sz="1400" dirty="0"/>
            <a:t>Consultation with national stakeholders </a:t>
          </a:r>
        </a:p>
        <a:p>
          <a:r>
            <a:rPr lang="en-ZA" sz="1400" b="1" dirty="0"/>
            <a:t>Gov-Business, NGOs, Media Academia </a:t>
          </a:r>
        </a:p>
      </dgm:t>
    </dgm:pt>
    <dgm:pt modelId="{B2B8609E-D74A-4D0B-8AC9-4C2743D70FC0}" type="parTrans" cxnId="{507D60A0-989A-4AA8-9EE8-4C3E323D4371}">
      <dgm:prSet/>
      <dgm:spPr/>
      <dgm:t>
        <a:bodyPr/>
        <a:lstStyle/>
        <a:p>
          <a:endParaRPr lang="en-ZA"/>
        </a:p>
      </dgm:t>
    </dgm:pt>
    <dgm:pt modelId="{FDB2E32E-4E47-48AE-B4D0-657F5C96DC5B}" type="sibTrans" cxnId="{507D60A0-989A-4AA8-9EE8-4C3E323D4371}">
      <dgm:prSet/>
      <dgm:spPr/>
      <dgm:t>
        <a:bodyPr/>
        <a:lstStyle/>
        <a:p>
          <a:endParaRPr lang="en-ZA"/>
        </a:p>
      </dgm:t>
    </dgm:pt>
    <dgm:pt modelId="{D20AF7FD-71B4-4BD6-A906-96E0B3BC65A6}">
      <dgm:prSet phldrT="[Text]" custT="1"/>
      <dgm:spPr/>
      <dgm:t>
        <a:bodyPr/>
        <a:lstStyle/>
        <a:p>
          <a:r>
            <a:rPr lang="en-ZA" sz="1400" dirty="0"/>
            <a:t>Report preparation</a:t>
          </a:r>
        </a:p>
        <a:p>
          <a:r>
            <a:rPr lang="en-GB" sz="1400" dirty="0"/>
            <a:t>discussed with the Government concerned</a:t>
          </a:r>
        </a:p>
        <a:p>
          <a:r>
            <a:rPr lang="en-GB" sz="1400" dirty="0"/>
            <a:t>To check the accuracy of data &amp; </a:t>
          </a:r>
          <a:r>
            <a:rPr lang="en-GB" sz="1400" b="1" dirty="0"/>
            <a:t>circulation of APRM Questionnaire </a:t>
          </a:r>
          <a:endParaRPr lang="en-ZA" sz="1400" b="1" dirty="0"/>
        </a:p>
        <a:p>
          <a:r>
            <a:rPr lang="en-ZA" sz="1300" dirty="0"/>
            <a:t> </a:t>
          </a:r>
        </a:p>
      </dgm:t>
    </dgm:pt>
    <dgm:pt modelId="{87B56226-19D1-40DB-B127-4C4207786AFB}" type="parTrans" cxnId="{7F19B166-CB52-42B1-9CD3-5D5FCD9C2ABE}">
      <dgm:prSet/>
      <dgm:spPr/>
      <dgm:t>
        <a:bodyPr/>
        <a:lstStyle/>
        <a:p>
          <a:endParaRPr lang="en-ZA"/>
        </a:p>
      </dgm:t>
    </dgm:pt>
    <dgm:pt modelId="{65C3AFC1-3917-4A9E-9D59-2A874A140B94}" type="sibTrans" cxnId="{7F19B166-CB52-42B1-9CD3-5D5FCD9C2ABE}">
      <dgm:prSet/>
      <dgm:spPr/>
      <dgm:t>
        <a:bodyPr/>
        <a:lstStyle/>
        <a:p>
          <a:endParaRPr lang="en-ZA"/>
        </a:p>
      </dgm:t>
    </dgm:pt>
    <dgm:pt modelId="{930C97AC-70EE-429E-A033-A75FDF70D5DB}">
      <dgm:prSet phldrT="[Text]" custT="1"/>
      <dgm:spPr/>
      <dgm:t>
        <a:bodyPr/>
        <a:lstStyle/>
        <a:p>
          <a:r>
            <a:rPr lang="en-ZA" sz="1400" dirty="0"/>
            <a:t>Submit the report in the heads of states </a:t>
          </a:r>
          <a:r>
            <a:rPr lang="ar-EG" sz="1400" dirty="0"/>
            <a:t>&amp;</a:t>
          </a:r>
          <a:r>
            <a:rPr lang="fr-FR" sz="1400" dirty="0"/>
            <a:t> </a:t>
          </a:r>
          <a:r>
            <a:rPr lang="en-ZA" sz="1400" dirty="0"/>
            <a:t>Gov</a:t>
          </a:r>
        </a:p>
        <a:p>
          <a:r>
            <a:rPr lang="en-ZA" sz="1400" dirty="0"/>
            <a:t>Through the APRM Secretariat</a:t>
          </a:r>
        </a:p>
        <a:p>
          <a:r>
            <a:rPr lang="en-ZA" sz="1400" b="1" dirty="0"/>
            <a:t>+National Plan of Action   </a:t>
          </a:r>
        </a:p>
      </dgm:t>
    </dgm:pt>
    <dgm:pt modelId="{5F63E1D5-A7B9-4867-82EC-83C0525FB86B}" type="parTrans" cxnId="{8EBF3312-7290-4AED-AAD5-404E10394005}">
      <dgm:prSet/>
      <dgm:spPr/>
      <dgm:t>
        <a:bodyPr/>
        <a:lstStyle/>
        <a:p>
          <a:endParaRPr lang="en-ZA"/>
        </a:p>
      </dgm:t>
    </dgm:pt>
    <dgm:pt modelId="{89E98A4C-B8AC-4B7A-98F7-2C849C7594FB}" type="sibTrans" cxnId="{8EBF3312-7290-4AED-AAD5-404E10394005}">
      <dgm:prSet/>
      <dgm:spPr/>
      <dgm:t>
        <a:bodyPr/>
        <a:lstStyle/>
        <a:p>
          <a:endParaRPr lang="en-ZA"/>
        </a:p>
      </dgm:t>
    </dgm:pt>
    <dgm:pt modelId="{75E488EB-6C5F-4ACF-B450-B6AB9797C43F}" type="pres">
      <dgm:prSet presAssocID="{ADFC8E4D-1568-4FBE-8893-783DE58E3842}" presName="arrowDiagram" presStyleCnt="0">
        <dgm:presLayoutVars>
          <dgm:chMax val="5"/>
          <dgm:dir/>
          <dgm:resizeHandles val="exact"/>
        </dgm:presLayoutVars>
      </dgm:prSet>
      <dgm:spPr/>
    </dgm:pt>
    <dgm:pt modelId="{2E7B4D5F-81DA-4655-974E-555B46E6B606}" type="pres">
      <dgm:prSet presAssocID="{ADFC8E4D-1568-4FBE-8893-783DE58E3842}" presName="arrow" presStyleLbl="bgShp" presStyleIdx="0" presStyleCnt="1"/>
      <dgm:spPr/>
    </dgm:pt>
    <dgm:pt modelId="{AB56D842-222A-420B-A2AD-72C38469D273}" type="pres">
      <dgm:prSet presAssocID="{ADFC8E4D-1568-4FBE-8893-783DE58E3842}" presName="arrowDiagram4" presStyleCnt="0"/>
      <dgm:spPr/>
    </dgm:pt>
    <dgm:pt modelId="{57487479-766F-4BBE-8339-97B055DFA046}" type="pres">
      <dgm:prSet presAssocID="{7D60A7E2-8D0F-40C5-BF8A-7654420A3AD2}" presName="bullet4a" presStyleLbl="node1" presStyleIdx="0" presStyleCnt="4"/>
      <dgm:spPr/>
    </dgm:pt>
    <dgm:pt modelId="{D4420F88-3B21-45DC-AF2D-68BE1E7B9800}" type="pres">
      <dgm:prSet presAssocID="{7D60A7E2-8D0F-40C5-BF8A-7654420A3AD2}" presName="textBox4a" presStyleLbl="revTx" presStyleIdx="0" presStyleCnt="4" custScaleX="110116" custScaleY="94987">
        <dgm:presLayoutVars>
          <dgm:bulletEnabled val="1"/>
        </dgm:presLayoutVars>
      </dgm:prSet>
      <dgm:spPr/>
    </dgm:pt>
    <dgm:pt modelId="{B4B9066B-12A3-4119-AEBA-83D55798D48F}" type="pres">
      <dgm:prSet presAssocID="{62234B33-EBA3-448A-BBF8-E33375A5D14F}" presName="bullet4b" presStyleLbl="node1" presStyleIdx="1" presStyleCnt="4"/>
      <dgm:spPr/>
    </dgm:pt>
    <dgm:pt modelId="{812CD731-A1AD-4567-A948-F767CD4F90B1}" type="pres">
      <dgm:prSet presAssocID="{62234B33-EBA3-448A-BBF8-E33375A5D14F}" presName="textBox4b" presStyleLbl="revTx" presStyleIdx="1" presStyleCnt="4">
        <dgm:presLayoutVars>
          <dgm:bulletEnabled val="1"/>
        </dgm:presLayoutVars>
      </dgm:prSet>
      <dgm:spPr/>
    </dgm:pt>
    <dgm:pt modelId="{2451D190-46FC-4E28-AE28-FBFA50AB3333}" type="pres">
      <dgm:prSet presAssocID="{D20AF7FD-71B4-4BD6-A906-96E0B3BC65A6}" presName="bullet4c" presStyleLbl="node1" presStyleIdx="2" presStyleCnt="4" custLinFactNeighborX="60013" custLinFactNeighborY="-24809"/>
      <dgm:spPr/>
    </dgm:pt>
    <dgm:pt modelId="{D70CD5E4-CA6F-4441-B114-FA993C4B8A22}" type="pres">
      <dgm:prSet presAssocID="{D20AF7FD-71B4-4BD6-A906-96E0B3BC65A6}" presName="textBox4c" presStyleLbl="revTx" presStyleIdx="2" presStyleCnt="4" custScaleX="114812" custScaleY="114633" custLinFactNeighborX="21922" custLinFactNeighborY="-568">
        <dgm:presLayoutVars>
          <dgm:bulletEnabled val="1"/>
        </dgm:presLayoutVars>
      </dgm:prSet>
      <dgm:spPr/>
    </dgm:pt>
    <dgm:pt modelId="{055DA61A-D822-426A-9E7F-0599F16A22FA}" type="pres">
      <dgm:prSet presAssocID="{930C97AC-70EE-429E-A033-A75FDF70D5DB}" presName="bullet4d" presStyleLbl="node1" presStyleIdx="3" presStyleCnt="4" custLinFactNeighborX="83365" custLinFactNeighborY="-43226"/>
      <dgm:spPr/>
    </dgm:pt>
    <dgm:pt modelId="{7E4E3398-6F5B-408F-8118-8CF670672176}" type="pres">
      <dgm:prSet presAssocID="{930C97AC-70EE-429E-A033-A75FDF70D5DB}" presName="textBox4d" presStyleLbl="revTx" presStyleIdx="3" presStyleCnt="4" custLinFactNeighborX="30273" custLinFactNeighborY="-3424">
        <dgm:presLayoutVars>
          <dgm:bulletEnabled val="1"/>
        </dgm:presLayoutVars>
      </dgm:prSet>
      <dgm:spPr/>
    </dgm:pt>
  </dgm:ptLst>
  <dgm:cxnLst>
    <dgm:cxn modelId="{8EBF3312-7290-4AED-AAD5-404E10394005}" srcId="{ADFC8E4D-1568-4FBE-8893-783DE58E3842}" destId="{930C97AC-70EE-429E-A033-A75FDF70D5DB}" srcOrd="3" destOrd="0" parTransId="{5F63E1D5-A7B9-4867-82EC-83C0525FB86B}" sibTransId="{89E98A4C-B8AC-4B7A-98F7-2C849C7594FB}"/>
    <dgm:cxn modelId="{BC249F4B-3CD7-414D-9EE1-46905BD71BB8}" type="presOf" srcId="{7D60A7E2-8D0F-40C5-BF8A-7654420A3AD2}" destId="{D4420F88-3B21-45DC-AF2D-68BE1E7B9800}" srcOrd="0" destOrd="0" presId="urn:microsoft.com/office/officeart/2005/8/layout/arrow2"/>
    <dgm:cxn modelId="{7F19B166-CB52-42B1-9CD3-5D5FCD9C2ABE}" srcId="{ADFC8E4D-1568-4FBE-8893-783DE58E3842}" destId="{D20AF7FD-71B4-4BD6-A906-96E0B3BC65A6}" srcOrd="2" destOrd="0" parTransId="{87B56226-19D1-40DB-B127-4C4207786AFB}" sibTransId="{65C3AFC1-3917-4A9E-9D59-2A874A140B94}"/>
    <dgm:cxn modelId="{3D94B578-64A7-46E9-B2B0-78CD2E3AA087}" type="presOf" srcId="{930C97AC-70EE-429E-A033-A75FDF70D5DB}" destId="{7E4E3398-6F5B-408F-8118-8CF670672176}" srcOrd="0" destOrd="0" presId="urn:microsoft.com/office/officeart/2005/8/layout/arrow2"/>
    <dgm:cxn modelId="{938CB68D-2ED0-4BB6-A2AA-AFF478850D51}" type="presOf" srcId="{D20AF7FD-71B4-4BD6-A906-96E0B3BC65A6}" destId="{D70CD5E4-CA6F-4441-B114-FA993C4B8A22}" srcOrd="0" destOrd="0" presId="urn:microsoft.com/office/officeart/2005/8/layout/arrow2"/>
    <dgm:cxn modelId="{507D60A0-989A-4AA8-9EE8-4C3E323D4371}" srcId="{ADFC8E4D-1568-4FBE-8893-783DE58E3842}" destId="{62234B33-EBA3-448A-BBF8-E33375A5D14F}" srcOrd="1" destOrd="0" parTransId="{B2B8609E-D74A-4D0B-8AC9-4C2743D70FC0}" sibTransId="{FDB2E32E-4E47-48AE-B4D0-657F5C96DC5B}"/>
    <dgm:cxn modelId="{EA935DBD-85D4-4E0D-9CF1-378104CDD237}" type="presOf" srcId="{62234B33-EBA3-448A-BBF8-E33375A5D14F}" destId="{812CD731-A1AD-4567-A948-F767CD4F90B1}" srcOrd="0" destOrd="0" presId="urn:microsoft.com/office/officeart/2005/8/layout/arrow2"/>
    <dgm:cxn modelId="{FE2B11C6-F4FD-4B34-99EE-7281DDB2EC88}" type="presOf" srcId="{ADFC8E4D-1568-4FBE-8893-783DE58E3842}" destId="{75E488EB-6C5F-4ACF-B450-B6AB9797C43F}" srcOrd="0" destOrd="0" presId="urn:microsoft.com/office/officeart/2005/8/layout/arrow2"/>
    <dgm:cxn modelId="{FC2076F6-2EA3-4405-B98B-45089B1A74DF}" srcId="{ADFC8E4D-1568-4FBE-8893-783DE58E3842}" destId="{7D60A7E2-8D0F-40C5-BF8A-7654420A3AD2}" srcOrd="0" destOrd="0" parTransId="{947DF76C-5B77-4350-9B95-527B5E9756D3}" sibTransId="{48CBCE66-A267-4A9F-B3DF-8D6ABD2ED127}"/>
    <dgm:cxn modelId="{EFCA1887-33D7-43D6-B3B2-EE4BA921319B}" type="presParOf" srcId="{75E488EB-6C5F-4ACF-B450-B6AB9797C43F}" destId="{2E7B4D5F-81DA-4655-974E-555B46E6B606}" srcOrd="0" destOrd="0" presId="urn:microsoft.com/office/officeart/2005/8/layout/arrow2"/>
    <dgm:cxn modelId="{1FB3AC84-DE50-4D8D-BD77-83A565D554B5}" type="presParOf" srcId="{75E488EB-6C5F-4ACF-B450-B6AB9797C43F}" destId="{AB56D842-222A-420B-A2AD-72C38469D273}" srcOrd="1" destOrd="0" presId="urn:microsoft.com/office/officeart/2005/8/layout/arrow2"/>
    <dgm:cxn modelId="{F66928F9-A8E6-428C-ABF5-7310D51FFFE4}" type="presParOf" srcId="{AB56D842-222A-420B-A2AD-72C38469D273}" destId="{57487479-766F-4BBE-8339-97B055DFA046}" srcOrd="0" destOrd="0" presId="urn:microsoft.com/office/officeart/2005/8/layout/arrow2"/>
    <dgm:cxn modelId="{7B281DB1-9876-4831-BBC1-10B1D1392B03}" type="presParOf" srcId="{AB56D842-222A-420B-A2AD-72C38469D273}" destId="{D4420F88-3B21-45DC-AF2D-68BE1E7B9800}" srcOrd="1" destOrd="0" presId="urn:microsoft.com/office/officeart/2005/8/layout/arrow2"/>
    <dgm:cxn modelId="{D3A5E69B-DABD-4B15-AF4F-EE6792252DF1}" type="presParOf" srcId="{AB56D842-222A-420B-A2AD-72C38469D273}" destId="{B4B9066B-12A3-4119-AEBA-83D55798D48F}" srcOrd="2" destOrd="0" presId="urn:microsoft.com/office/officeart/2005/8/layout/arrow2"/>
    <dgm:cxn modelId="{1EDD4658-D8D6-4DD2-B141-E005BDAAAFB6}" type="presParOf" srcId="{AB56D842-222A-420B-A2AD-72C38469D273}" destId="{812CD731-A1AD-4567-A948-F767CD4F90B1}" srcOrd="3" destOrd="0" presId="urn:microsoft.com/office/officeart/2005/8/layout/arrow2"/>
    <dgm:cxn modelId="{F733036F-2AF7-48ED-88AD-F754F77F9FF6}" type="presParOf" srcId="{AB56D842-222A-420B-A2AD-72C38469D273}" destId="{2451D190-46FC-4E28-AE28-FBFA50AB3333}" srcOrd="4" destOrd="0" presId="urn:microsoft.com/office/officeart/2005/8/layout/arrow2"/>
    <dgm:cxn modelId="{81528CB7-9C5E-443B-9AA1-9E72D358BB02}" type="presParOf" srcId="{AB56D842-222A-420B-A2AD-72C38469D273}" destId="{D70CD5E4-CA6F-4441-B114-FA993C4B8A22}" srcOrd="5" destOrd="0" presId="urn:microsoft.com/office/officeart/2005/8/layout/arrow2"/>
    <dgm:cxn modelId="{BD442255-6A8D-4160-8E1E-AF73D757EE79}" type="presParOf" srcId="{AB56D842-222A-420B-A2AD-72C38469D273}" destId="{055DA61A-D822-426A-9E7F-0599F16A22FA}" srcOrd="6" destOrd="0" presId="urn:microsoft.com/office/officeart/2005/8/layout/arrow2"/>
    <dgm:cxn modelId="{02B158A1-15C5-4B7C-990F-79D40A3B42C3}" type="presParOf" srcId="{AB56D842-222A-420B-A2AD-72C38469D273}" destId="{7E4E3398-6F5B-408F-8118-8CF670672176}"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4D4377-E742-4245-A4A5-533EA7248C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7B6EF869-6A53-471E-9F56-28C9561C4853}">
      <dgm:prSet phldrT="[Text]"/>
      <dgm:spPr/>
      <dgm:t>
        <a:bodyPr/>
        <a:lstStyle/>
        <a:p>
          <a:r>
            <a:rPr lang="en-ZA" dirty="0"/>
            <a:t>North Africa :</a:t>
          </a:r>
          <a:r>
            <a:rPr lang="en-ZA" dirty="0">
              <a:solidFill>
                <a:srgbClr val="FF0000"/>
              </a:solidFill>
            </a:rPr>
            <a:t>Algeria and Egypt , Tunisia and Mauritania  </a:t>
          </a:r>
        </a:p>
      </dgm:t>
    </dgm:pt>
    <dgm:pt modelId="{61398729-AA2D-4371-B8E5-44485BA8E1C8}" type="parTrans" cxnId="{5E10EEBE-958A-4DD5-A1BA-5C8F3C5366F5}">
      <dgm:prSet/>
      <dgm:spPr/>
      <dgm:t>
        <a:bodyPr/>
        <a:lstStyle/>
        <a:p>
          <a:endParaRPr lang="en-ZA"/>
        </a:p>
      </dgm:t>
    </dgm:pt>
    <dgm:pt modelId="{9A824296-C153-429B-AF5A-137ABF8B0580}" type="sibTrans" cxnId="{5E10EEBE-958A-4DD5-A1BA-5C8F3C5366F5}">
      <dgm:prSet/>
      <dgm:spPr/>
      <dgm:t>
        <a:bodyPr/>
        <a:lstStyle/>
        <a:p>
          <a:endParaRPr lang="en-ZA"/>
        </a:p>
      </dgm:t>
    </dgm:pt>
    <dgm:pt modelId="{78F6E89D-8091-4675-A29A-FF7FBFED5252}">
      <dgm:prSet phldrT="[Text]"/>
      <dgm:spPr/>
      <dgm:t>
        <a:bodyPr/>
        <a:lstStyle/>
        <a:p>
          <a:r>
            <a:rPr lang="en-ZA" dirty="0"/>
            <a:t>West Africa (12) </a:t>
          </a:r>
          <a:r>
            <a:rPr lang="en-ZA" dirty="0">
              <a:solidFill>
                <a:srgbClr val="FF0000"/>
              </a:solidFill>
            </a:rPr>
            <a:t>Ghana</a:t>
          </a:r>
          <a:r>
            <a:rPr lang="en-ZA" dirty="0"/>
            <a:t>, Nigeria, </a:t>
          </a:r>
          <a:r>
            <a:rPr lang="en-ZA" dirty="0">
              <a:solidFill>
                <a:srgbClr val="FF0000"/>
              </a:solidFill>
            </a:rPr>
            <a:t>Benin, BF, Mali, Sierra Leone, Senegal, Cote 'Ivoire</a:t>
          </a:r>
          <a:r>
            <a:rPr lang="en-ZA" dirty="0"/>
            <a:t>, Liberia, Niger, Togo , the Gambia</a:t>
          </a:r>
        </a:p>
      </dgm:t>
    </dgm:pt>
    <dgm:pt modelId="{C0B66CCA-0482-4472-AC41-261F3E52DBD7}" type="parTrans" cxnId="{F72407A4-D04F-4393-82D8-08BE136A9064}">
      <dgm:prSet/>
      <dgm:spPr/>
      <dgm:t>
        <a:bodyPr/>
        <a:lstStyle/>
        <a:p>
          <a:endParaRPr lang="en-ZA"/>
        </a:p>
      </dgm:t>
    </dgm:pt>
    <dgm:pt modelId="{12A57133-E287-42E0-8F79-A5A83DF28502}" type="sibTrans" cxnId="{F72407A4-D04F-4393-82D8-08BE136A9064}">
      <dgm:prSet/>
      <dgm:spPr/>
      <dgm:t>
        <a:bodyPr/>
        <a:lstStyle/>
        <a:p>
          <a:endParaRPr lang="en-ZA"/>
        </a:p>
      </dgm:t>
    </dgm:pt>
    <dgm:pt modelId="{87F9D8E7-1480-420E-BF86-56C4A917F999}">
      <dgm:prSet phldrT="[Text]"/>
      <dgm:spPr/>
      <dgm:t>
        <a:bodyPr/>
        <a:lstStyle/>
        <a:p>
          <a:r>
            <a:rPr lang="en-ZA" dirty="0"/>
            <a:t>East Africa  : </a:t>
          </a:r>
          <a:r>
            <a:rPr lang="en-ZA" b="1" dirty="0">
              <a:solidFill>
                <a:schemeClr val="tx1">
                  <a:lumMod val="95000"/>
                  <a:lumOff val="5000"/>
                </a:schemeClr>
              </a:solidFill>
            </a:rPr>
            <a:t>Kenya, Uganda (2)</a:t>
          </a:r>
          <a:r>
            <a:rPr lang="en-ZA" dirty="0"/>
            <a:t>, </a:t>
          </a:r>
          <a:r>
            <a:rPr lang="en-ZA" dirty="0">
              <a:solidFill>
                <a:srgbClr val="FF0000"/>
              </a:solidFill>
            </a:rPr>
            <a:t>Rwanda, Djibouti, Ethiopia, Mauritania, sudan</a:t>
          </a:r>
          <a:r>
            <a:rPr lang="en-ZA" dirty="0"/>
            <a:t>, Seychelles and Burundi</a:t>
          </a:r>
        </a:p>
      </dgm:t>
    </dgm:pt>
    <dgm:pt modelId="{380861AE-4834-4A4A-9391-315EE645A5D7}" type="parTrans" cxnId="{4DC90372-566C-4C2D-A7EF-7EB73E0D865F}">
      <dgm:prSet/>
      <dgm:spPr/>
      <dgm:t>
        <a:bodyPr/>
        <a:lstStyle/>
        <a:p>
          <a:endParaRPr lang="en-ZA"/>
        </a:p>
      </dgm:t>
    </dgm:pt>
    <dgm:pt modelId="{E8608B31-7922-4EDE-B34B-799D540F6E30}" type="sibTrans" cxnId="{4DC90372-566C-4C2D-A7EF-7EB73E0D865F}">
      <dgm:prSet/>
      <dgm:spPr/>
      <dgm:t>
        <a:bodyPr/>
        <a:lstStyle/>
        <a:p>
          <a:endParaRPr lang="en-ZA"/>
        </a:p>
      </dgm:t>
    </dgm:pt>
    <dgm:pt modelId="{553D3D42-DCA9-4FC9-B042-A9F8CDB92786}">
      <dgm:prSet phldrT="[Text]"/>
      <dgm:spPr/>
      <dgm:t>
        <a:bodyPr/>
        <a:lstStyle/>
        <a:p>
          <a:r>
            <a:rPr lang="en-ZA" dirty="0"/>
            <a:t>Southern Africa: </a:t>
          </a:r>
          <a:r>
            <a:rPr lang="en-ZA" dirty="0">
              <a:solidFill>
                <a:schemeClr val="tx1"/>
              </a:solidFill>
            </a:rPr>
            <a:t>Mozambique, South Africa (2), </a:t>
          </a:r>
          <a:r>
            <a:rPr lang="en-ZA" dirty="0">
              <a:solidFill>
                <a:srgbClr val="FF0000"/>
              </a:solidFill>
            </a:rPr>
            <a:t>Lesotho, Zambia</a:t>
          </a:r>
          <a:r>
            <a:rPr lang="en-ZA" dirty="0"/>
            <a:t>, Angola ,Botswana, </a:t>
          </a:r>
          <a:r>
            <a:rPr lang="en-ZA" dirty="0">
              <a:solidFill>
                <a:srgbClr val="FF0000"/>
              </a:solidFill>
            </a:rPr>
            <a:t>Namibia</a:t>
          </a:r>
          <a:r>
            <a:rPr lang="en-ZA" dirty="0"/>
            <a:t>, Malawi and Zimbabwe </a:t>
          </a:r>
        </a:p>
      </dgm:t>
    </dgm:pt>
    <dgm:pt modelId="{EC252511-7E96-4EFB-B366-A373F0A9BD17}" type="parTrans" cxnId="{D3387CA7-10A4-426C-A154-21D86B723D3E}">
      <dgm:prSet/>
      <dgm:spPr/>
      <dgm:t>
        <a:bodyPr/>
        <a:lstStyle/>
        <a:p>
          <a:endParaRPr lang="en-ZA"/>
        </a:p>
      </dgm:t>
    </dgm:pt>
    <dgm:pt modelId="{006D2A45-3EC8-4176-9872-E6FEC624B13C}" type="sibTrans" cxnId="{D3387CA7-10A4-426C-A154-21D86B723D3E}">
      <dgm:prSet/>
      <dgm:spPr/>
      <dgm:t>
        <a:bodyPr/>
        <a:lstStyle/>
        <a:p>
          <a:endParaRPr lang="en-ZA"/>
        </a:p>
      </dgm:t>
    </dgm:pt>
    <dgm:pt modelId="{7E497015-DEB9-49AB-9348-8B47E8F1716B}" type="pres">
      <dgm:prSet presAssocID="{3B4D4377-E742-4245-A4A5-533EA7248C6C}" presName="linear" presStyleCnt="0">
        <dgm:presLayoutVars>
          <dgm:animLvl val="lvl"/>
          <dgm:resizeHandles val="exact"/>
        </dgm:presLayoutVars>
      </dgm:prSet>
      <dgm:spPr/>
    </dgm:pt>
    <dgm:pt modelId="{8F1A4A6E-31BD-497A-9D98-A6DC3DDE5698}" type="pres">
      <dgm:prSet presAssocID="{7B6EF869-6A53-471E-9F56-28C9561C4853}" presName="parentText" presStyleLbl="node1" presStyleIdx="0" presStyleCnt="4" custScaleY="69415" custLinFactNeighborX="-66" custLinFactNeighborY="-30543">
        <dgm:presLayoutVars>
          <dgm:chMax val="0"/>
          <dgm:bulletEnabled val="1"/>
        </dgm:presLayoutVars>
      </dgm:prSet>
      <dgm:spPr/>
    </dgm:pt>
    <dgm:pt modelId="{AEF9EBB7-6841-4A77-8BFC-134452A93071}" type="pres">
      <dgm:prSet presAssocID="{9A824296-C153-429B-AF5A-137ABF8B0580}" presName="spacer" presStyleCnt="0"/>
      <dgm:spPr/>
    </dgm:pt>
    <dgm:pt modelId="{A277E17E-4B19-419C-A9F9-D55862BDF3F3}" type="pres">
      <dgm:prSet presAssocID="{78F6E89D-8091-4675-A29A-FF7FBFED5252}" presName="parentText" presStyleLbl="node1" presStyleIdx="1" presStyleCnt="4" custScaleY="61016" custLinFactNeighborY="-30372">
        <dgm:presLayoutVars>
          <dgm:chMax val="0"/>
          <dgm:bulletEnabled val="1"/>
        </dgm:presLayoutVars>
      </dgm:prSet>
      <dgm:spPr/>
    </dgm:pt>
    <dgm:pt modelId="{F7F7D8F4-E047-48BE-89C8-F5BB54BF15C7}" type="pres">
      <dgm:prSet presAssocID="{12A57133-E287-42E0-8F79-A5A83DF28502}" presName="spacer" presStyleCnt="0"/>
      <dgm:spPr/>
    </dgm:pt>
    <dgm:pt modelId="{6B2B877A-9021-4033-B457-6ADDEA84A74B}" type="pres">
      <dgm:prSet presAssocID="{87F9D8E7-1480-420E-BF86-56C4A917F999}" presName="parentText" presStyleLbl="node1" presStyleIdx="2" presStyleCnt="4" custScaleY="78873" custLinFactNeighborX="477" custLinFactNeighborY="-94825">
        <dgm:presLayoutVars>
          <dgm:chMax val="0"/>
          <dgm:bulletEnabled val="1"/>
        </dgm:presLayoutVars>
      </dgm:prSet>
      <dgm:spPr/>
    </dgm:pt>
    <dgm:pt modelId="{9A177164-73A2-4E41-AD09-2F4465EFDEE6}" type="pres">
      <dgm:prSet presAssocID="{E8608B31-7922-4EDE-B34B-799D540F6E30}" presName="spacer" presStyleCnt="0"/>
      <dgm:spPr/>
    </dgm:pt>
    <dgm:pt modelId="{79BD87E0-6F72-4371-A42B-E6DC8D694192}" type="pres">
      <dgm:prSet presAssocID="{553D3D42-DCA9-4FC9-B042-A9F8CDB92786}" presName="parentText" presStyleLbl="node1" presStyleIdx="3" presStyleCnt="4" custScaleY="75716" custLinFactY="-1452" custLinFactNeighborX="-477" custLinFactNeighborY="-100000">
        <dgm:presLayoutVars>
          <dgm:chMax val="0"/>
          <dgm:bulletEnabled val="1"/>
        </dgm:presLayoutVars>
      </dgm:prSet>
      <dgm:spPr/>
    </dgm:pt>
  </dgm:ptLst>
  <dgm:cxnLst>
    <dgm:cxn modelId="{3658E71D-5CCE-4DB1-9DFD-B7CA9E9BAD2D}" type="presOf" srcId="{87F9D8E7-1480-420E-BF86-56C4A917F999}" destId="{6B2B877A-9021-4033-B457-6ADDEA84A74B}" srcOrd="0" destOrd="0" presId="urn:microsoft.com/office/officeart/2005/8/layout/vList2"/>
    <dgm:cxn modelId="{4DC90372-566C-4C2D-A7EF-7EB73E0D865F}" srcId="{3B4D4377-E742-4245-A4A5-533EA7248C6C}" destId="{87F9D8E7-1480-420E-BF86-56C4A917F999}" srcOrd="2" destOrd="0" parTransId="{380861AE-4834-4A4A-9391-315EE645A5D7}" sibTransId="{E8608B31-7922-4EDE-B34B-799D540F6E30}"/>
    <dgm:cxn modelId="{F72407A4-D04F-4393-82D8-08BE136A9064}" srcId="{3B4D4377-E742-4245-A4A5-533EA7248C6C}" destId="{78F6E89D-8091-4675-A29A-FF7FBFED5252}" srcOrd="1" destOrd="0" parTransId="{C0B66CCA-0482-4472-AC41-261F3E52DBD7}" sibTransId="{12A57133-E287-42E0-8F79-A5A83DF28502}"/>
    <dgm:cxn modelId="{D3387CA7-10A4-426C-A154-21D86B723D3E}" srcId="{3B4D4377-E742-4245-A4A5-533EA7248C6C}" destId="{553D3D42-DCA9-4FC9-B042-A9F8CDB92786}" srcOrd="3" destOrd="0" parTransId="{EC252511-7E96-4EFB-B366-A373F0A9BD17}" sibTransId="{006D2A45-3EC8-4176-9872-E6FEC624B13C}"/>
    <dgm:cxn modelId="{715565B5-586F-468B-A2D6-ACFDA61AFF8B}" type="presOf" srcId="{3B4D4377-E742-4245-A4A5-533EA7248C6C}" destId="{7E497015-DEB9-49AB-9348-8B47E8F1716B}" srcOrd="0" destOrd="0" presId="urn:microsoft.com/office/officeart/2005/8/layout/vList2"/>
    <dgm:cxn modelId="{5E10EEBE-958A-4DD5-A1BA-5C8F3C5366F5}" srcId="{3B4D4377-E742-4245-A4A5-533EA7248C6C}" destId="{7B6EF869-6A53-471E-9F56-28C9561C4853}" srcOrd="0" destOrd="0" parTransId="{61398729-AA2D-4371-B8E5-44485BA8E1C8}" sibTransId="{9A824296-C153-429B-AF5A-137ABF8B0580}"/>
    <dgm:cxn modelId="{38B066CB-E043-407A-9679-8D4871D95F4E}" type="presOf" srcId="{553D3D42-DCA9-4FC9-B042-A9F8CDB92786}" destId="{79BD87E0-6F72-4371-A42B-E6DC8D694192}" srcOrd="0" destOrd="0" presId="urn:microsoft.com/office/officeart/2005/8/layout/vList2"/>
    <dgm:cxn modelId="{D9734DD2-16DF-46F3-A4C5-F9570127BA68}" type="presOf" srcId="{7B6EF869-6A53-471E-9F56-28C9561C4853}" destId="{8F1A4A6E-31BD-497A-9D98-A6DC3DDE5698}" srcOrd="0" destOrd="0" presId="urn:microsoft.com/office/officeart/2005/8/layout/vList2"/>
    <dgm:cxn modelId="{E58BD8D8-35C4-419F-9A0A-F7249EE954B6}" type="presOf" srcId="{78F6E89D-8091-4675-A29A-FF7FBFED5252}" destId="{A277E17E-4B19-419C-A9F9-D55862BDF3F3}" srcOrd="0" destOrd="0" presId="urn:microsoft.com/office/officeart/2005/8/layout/vList2"/>
    <dgm:cxn modelId="{2ACCAAEE-7C03-4F2B-AF0E-617D5E3A07F4}" type="presParOf" srcId="{7E497015-DEB9-49AB-9348-8B47E8F1716B}" destId="{8F1A4A6E-31BD-497A-9D98-A6DC3DDE5698}" srcOrd="0" destOrd="0" presId="urn:microsoft.com/office/officeart/2005/8/layout/vList2"/>
    <dgm:cxn modelId="{3934DFC2-B2E7-44E4-A035-7D5BDD6B0023}" type="presParOf" srcId="{7E497015-DEB9-49AB-9348-8B47E8F1716B}" destId="{AEF9EBB7-6841-4A77-8BFC-134452A93071}" srcOrd="1" destOrd="0" presId="urn:microsoft.com/office/officeart/2005/8/layout/vList2"/>
    <dgm:cxn modelId="{EE4D861F-8DF0-4113-83AA-793B30F6A90E}" type="presParOf" srcId="{7E497015-DEB9-49AB-9348-8B47E8F1716B}" destId="{A277E17E-4B19-419C-A9F9-D55862BDF3F3}" srcOrd="2" destOrd="0" presId="urn:microsoft.com/office/officeart/2005/8/layout/vList2"/>
    <dgm:cxn modelId="{9236DEF9-E2CC-4A5A-9AF9-ECE806953223}" type="presParOf" srcId="{7E497015-DEB9-49AB-9348-8B47E8F1716B}" destId="{F7F7D8F4-E047-48BE-89C8-F5BB54BF15C7}" srcOrd="3" destOrd="0" presId="urn:microsoft.com/office/officeart/2005/8/layout/vList2"/>
    <dgm:cxn modelId="{60EA2BB4-582A-4816-BC29-1792D4A57B05}" type="presParOf" srcId="{7E497015-DEB9-49AB-9348-8B47E8F1716B}" destId="{6B2B877A-9021-4033-B457-6ADDEA84A74B}" srcOrd="4" destOrd="0" presId="urn:microsoft.com/office/officeart/2005/8/layout/vList2"/>
    <dgm:cxn modelId="{DC8B915F-6206-471B-8449-A1B7771AB06B}" type="presParOf" srcId="{7E497015-DEB9-49AB-9348-8B47E8F1716B}" destId="{9A177164-73A2-4E41-AD09-2F4465EFDEE6}" srcOrd="5" destOrd="0" presId="urn:microsoft.com/office/officeart/2005/8/layout/vList2"/>
    <dgm:cxn modelId="{964FE4E8-4180-4F14-B4E0-2E8B4E24CA48}" type="presParOf" srcId="{7E497015-DEB9-49AB-9348-8B47E8F1716B}" destId="{79BD87E0-6F72-4371-A42B-E6DC8D69419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B8FE49-A32B-45AF-B619-A6F0953D59C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ZA"/>
        </a:p>
      </dgm:t>
    </dgm:pt>
    <dgm:pt modelId="{EE9B904F-14D9-4523-B527-4341DA79FAE9}">
      <dgm:prSet phldrT="[Text]"/>
      <dgm:spPr>
        <a:solidFill>
          <a:srgbClr val="00B050"/>
        </a:solidFill>
      </dgm:spPr>
      <dgm:t>
        <a:bodyPr/>
        <a:lstStyle/>
        <a:p>
          <a:r>
            <a:rPr lang="en-ZA" dirty="0"/>
            <a:t>GOOD GOVERNANCE ASSESSMENT </a:t>
          </a:r>
        </a:p>
      </dgm:t>
    </dgm:pt>
    <dgm:pt modelId="{C66545D7-70D8-4F0F-A7C1-1CB016E3E419}" type="parTrans" cxnId="{34782958-F08C-4670-A99E-1C41A96DB301}">
      <dgm:prSet/>
      <dgm:spPr/>
      <dgm:t>
        <a:bodyPr/>
        <a:lstStyle/>
        <a:p>
          <a:endParaRPr lang="en-ZA"/>
        </a:p>
      </dgm:t>
    </dgm:pt>
    <dgm:pt modelId="{980FE870-B06E-4974-9189-A01A854E7689}" type="sibTrans" cxnId="{34782958-F08C-4670-A99E-1C41A96DB301}">
      <dgm:prSet/>
      <dgm:spPr/>
      <dgm:t>
        <a:bodyPr/>
        <a:lstStyle/>
        <a:p>
          <a:endParaRPr lang="en-ZA"/>
        </a:p>
      </dgm:t>
    </dgm:pt>
    <dgm:pt modelId="{A3E2ED0D-2990-451B-BFF6-AE335F7EA66A}">
      <dgm:prSet phldrT="[Text]" custT="1"/>
      <dgm:spPr>
        <a:solidFill>
          <a:schemeClr val="bg1">
            <a:lumMod val="95000"/>
            <a:alpha val="89804"/>
          </a:schemeClr>
        </a:solidFill>
      </dgm:spPr>
      <dgm:t>
        <a:bodyPr/>
        <a:lstStyle/>
        <a:p>
          <a:r>
            <a:rPr lang="en-ZA" sz="1400" dirty="0"/>
            <a:t>Africa Governance Report 2019&amp;2021 (peace, development, rule od law and cross-cutting issues)</a:t>
          </a:r>
          <a:r>
            <a:rPr lang="en-GB" sz="1400" dirty="0">
              <a:hlinkClick xmlns:r="http://schemas.openxmlformats.org/officeDocument/2006/relationships" r:id="rId1"/>
            </a:rPr>
            <a:t> https://au.int/sites/default/files/documents/36418-doc-eng-_the_africa_governance_report_2019_final-1.pdf</a:t>
          </a:r>
          <a:r>
            <a:rPr lang="en-GB" sz="1400" dirty="0"/>
            <a:t>. </a:t>
          </a:r>
          <a:endParaRPr lang="en-ZA" sz="1400" dirty="0"/>
        </a:p>
      </dgm:t>
    </dgm:pt>
    <dgm:pt modelId="{AE080389-46B1-48A4-A4E4-420C9022B7C4}" type="parTrans" cxnId="{192E3218-D0CB-46F6-8C0B-658624B5F6D3}">
      <dgm:prSet/>
      <dgm:spPr/>
      <dgm:t>
        <a:bodyPr/>
        <a:lstStyle/>
        <a:p>
          <a:endParaRPr lang="en-ZA"/>
        </a:p>
      </dgm:t>
    </dgm:pt>
    <dgm:pt modelId="{D52AEBB8-8AF9-4385-AE67-87829E2F5619}" type="sibTrans" cxnId="{192E3218-D0CB-46F6-8C0B-658624B5F6D3}">
      <dgm:prSet/>
      <dgm:spPr/>
      <dgm:t>
        <a:bodyPr/>
        <a:lstStyle/>
        <a:p>
          <a:endParaRPr lang="en-ZA"/>
        </a:p>
      </dgm:t>
    </dgm:pt>
    <dgm:pt modelId="{F66BE69E-3447-4943-BD3D-2BA4FCF85C99}">
      <dgm:prSet phldrT="[Text]" custT="1"/>
      <dgm:spPr>
        <a:solidFill>
          <a:schemeClr val="bg1">
            <a:lumMod val="95000"/>
            <a:alpha val="89804"/>
          </a:schemeClr>
        </a:solidFill>
      </dgm:spPr>
      <dgm:t>
        <a:bodyPr/>
        <a:lstStyle/>
        <a:p>
          <a:r>
            <a:rPr lang="en-ZA" sz="1400" dirty="0"/>
            <a:t>Network with African Universities </a:t>
          </a:r>
        </a:p>
      </dgm:t>
    </dgm:pt>
    <dgm:pt modelId="{EBC6C8C2-13E0-437F-B775-22ED3EFC33A5}" type="parTrans" cxnId="{DE8072EE-B901-4F55-B269-5488EB91CE13}">
      <dgm:prSet/>
      <dgm:spPr/>
      <dgm:t>
        <a:bodyPr/>
        <a:lstStyle/>
        <a:p>
          <a:endParaRPr lang="en-ZA"/>
        </a:p>
      </dgm:t>
    </dgm:pt>
    <dgm:pt modelId="{7393833A-91B6-4FF6-B7F5-ECE760C6B8FF}" type="sibTrans" cxnId="{DE8072EE-B901-4F55-B269-5488EB91CE13}">
      <dgm:prSet/>
      <dgm:spPr/>
      <dgm:t>
        <a:bodyPr/>
        <a:lstStyle/>
        <a:p>
          <a:endParaRPr lang="en-ZA"/>
        </a:p>
      </dgm:t>
    </dgm:pt>
    <dgm:pt modelId="{8799B671-2319-4A37-B064-00A4E41A4CBC}">
      <dgm:prSet phldrT="[Text]"/>
      <dgm:spPr>
        <a:solidFill>
          <a:schemeClr val="accent2"/>
        </a:solidFill>
      </dgm:spPr>
      <dgm:t>
        <a:bodyPr/>
        <a:lstStyle/>
        <a:p>
          <a:r>
            <a:rPr lang="en-ZA" dirty="0"/>
            <a:t>Agenda 2063/SDGs monitoring and evaluation</a:t>
          </a:r>
        </a:p>
      </dgm:t>
    </dgm:pt>
    <dgm:pt modelId="{94B1E08A-B98B-485E-AB81-B836547C0E97}" type="parTrans" cxnId="{72AFF7A6-AF11-499A-9A3D-B77A20AA2B62}">
      <dgm:prSet/>
      <dgm:spPr/>
      <dgm:t>
        <a:bodyPr/>
        <a:lstStyle/>
        <a:p>
          <a:endParaRPr lang="en-ZA"/>
        </a:p>
      </dgm:t>
    </dgm:pt>
    <dgm:pt modelId="{C8C9E755-0653-41F3-A4BF-36238418171C}" type="sibTrans" cxnId="{72AFF7A6-AF11-499A-9A3D-B77A20AA2B62}">
      <dgm:prSet/>
      <dgm:spPr/>
      <dgm:t>
        <a:bodyPr/>
        <a:lstStyle/>
        <a:p>
          <a:endParaRPr lang="en-ZA"/>
        </a:p>
      </dgm:t>
    </dgm:pt>
    <dgm:pt modelId="{A22B45AB-74DB-44E2-A615-6785DF475921}">
      <dgm:prSet phldrT="[Text]" custT="1"/>
      <dgm:spPr>
        <a:solidFill>
          <a:schemeClr val="bg1">
            <a:alpha val="90000"/>
          </a:schemeClr>
        </a:solidFill>
      </dgm:spPr>
      <dgm:t>
        <a:bodyPr/>
        <a:lstStyle/>
        <a:p>
          <a:r>
            <a:rPr lang="en-ZA" sz="1200" dirty="0"/>
            <a:t>Continental mechanism for </a:t>
          </a:r>
          <a:r>
            <a:rPr lang="en-ZA" sz="1200" b="1" dirty="0"/>
            <a:t>VNRs/VLRs  sharing experiences </a:t>
          </a:r>
          <a:r>
            <a:rPr lang="en-ZA" sz="1200" dirty="0"/>
            <a:t>and training</a:t>
          </a:r>
        </a:p>
      </dgm:t>
    </dgm:pt>
    <dgm:pt modelId="{E9D40880-9274-4EF8-908B-1E57E19B7102}" type="parTrans" cxnId="{B21A900D-34F1-4879-95C5-0784DBF03785}">
      <dgm:prSet/>
      <dgm:spPr/>
      <dgm:t>
        <a:bodyPr/>
        <a:lstStyle/>
        <a:p>
          <a:endParaRPr lang="en-ZA"/>
        </a:p>
      </dgm:t>
    </dgm:pt>
    <dgm:pt modelId="{CD3381CB-C00F-4120-885D-50988FDBDE86}" type="sibTrans" cxnId="{B21A900D-34F1-4879-95C5-0784DBF03785}">
      <dgm:prSet/>
      <dgm:spPr/>
      <dgm:t>
        <a:bodyPr/>
        <a:lstStyle/>
        <a:p>
          <a:endParaRPr lang="en-ZA"/>
        </a:p>
      </dgm:t>
    </dgm:pt>
    <dgm:pt modelId="{05EB1A05-41F5-450A-BC72-DE21641243FB}">
      <dgm:prSet phldrT="[Text]" custT="1"/>
      <dgm:spPr>
        <a:solidFill>
          <a:schemeClr val="bg1">
            <a:alpha val="90000"/>
          </a:schemeClr>
        </a:solidFill>
      </dgm:spPr>
      <dgm:t>
        <a:bodyPr/>
        <a:lstStyle/>
        <a:p>
          <a:r>
            <a:rPr lang="en-ZA" sz="1200" dirty="0"/>
            <a:t>Knowledge products on SDG 16- good governance for SDGs </a:t>
          </a:r>
        </a:p>
      </dgm:t>
    </dgm:pt>
    <dgm:pt modelId="{460C25C6-BB73-413C-BACE-482AC3403B27}" type="parTrans" cxnId="{CF95C982-97B3-4986-800E-E8079CB75182}">
      <dgm:prSet/>
      <dgm:spPr/>
      <dgm:t>
        <a:bodyPr/>
        <a:lstStyle/>
        <a:p>
          <a:endParaRPr lang="en-ZA"/>
        </a:p>
      </dgm:t>
    </dgm:pt>
    <dgm:pt modelId="{C695A612-F307-42C7-AB67-E659B480ADE3}" type="sibTrans" cxnId="{CF95C982-97B3-4986-800E-E8079CB75182}">
      <dgm:prSet/>
      <dgm:spPr/>
      <dgm:t>
        <a:bodyPr/>
        <a:lstStyle/>
        <a:p>
          <a:endParaRPr lang="en-ZA"/>
        </a:p>
      </dgm:t>
    </dgm:pt>
    <dgm:pt modelId="{7C28FBA3-6018-4DA5-BF3A-9BA59CEBD3B1}">
      <dgm:prSet phldrT="[Text]"/>
      <dgm:spPr>
        <a:solidFill>
          <a:schemeClr val="accent1"/>
        </a:solidFill>
      </dgm:spPr>
      <dgm:t>
        <a:bodyPr/>
        <a:lstStyle/>
        <a:p>
          <a:r>
            <a:rPr lang="en-ZA" dirty="0"/>
            <a:t>Early warning for conflicts Prevention</a:t>
          </a:r>
        </a:p>
      </dgm:t>
    </dgm:pt>
    <dgm:pt modelId="{7635918E-A47F-482F-9B41-5E4F8049FA36}" type="parTrans" cxnId="{B1004E4D-A446-4AD7-9FEB-1E7D9BE9AB19}">
      <dgm:prSet/>
      <dgm:spPr/>
      <dgm:t>
        <a:bodyPr/>
        <a:lstStyle/>
        <a:p>
          <a:endParaRPr lang="en-ZA"/>
        </a:p>
      </dgm:t>
    </dgm:pt>
    <dgm:pt modelId="{3C6318B0-CFC8-4865-9105-B305C3251ED8}" type="sibTrans" cxnId="{B1004E4D-A446-4AD7-9FEB-1E7D9BE9AB19}">
      <dgm:prSet/>
      <dgm:spPr/>
      <dgm:t>
        <a:bodyPr/>
        <a:lstStyle/>
        <a:p>
          <a:endParaRPr lang="en-ZA"/>
        </a:p>
      </dgm:t>
    </dgm:pt>
    <dgm:pt modelId="{3DF287DD-15CB-41E5-A64B-344246BB91CB}">
      <dgm:prSet phldrT="[Text]" custT="1"/>
      <dgm:spPr>
        <a:solidFill>
          <a:schemeClr val="bg2">
            <a:alpha val="90000"/>
          </a:schemeClr>
        </a:solidFill>
      </dgm:spPr>
      <dgm:t>
        <a:bodyPr/>
        <a:lstStyle/>
        <a:p>
          <a:r>
            <a:rPr lang="en-ZA" sz="1200" dirty="0"/>
            <a:t>APRM roadmap for integrating peace and conflict issues into the peer-review </a:t>
          </a:r>
        </a:p>
      </dgm:t>
    </dgm:pt>
    <dgm:pt modelId="{35123FC1-535B-408A-A59C-ECB63F71DE9D}" type="parTrans" cxnId="{559F6CDC-FAF6-4995-A073-F9186E0AFA82}">
      <dgm:prSet/>
      <dgm:spPr/>
      <dgm:t>
        <a:bodyPr/>
        <a:lstStyle/>
        <a:p>
          <a:endParaRPr lang="en-ZA"/>
        </a:p>
      </dgm:t>
    </dgm:pt>
    <dgm:pt modelId="{B3C86A87-E231-436A-BFB9-356279A0B3FE}" type="sibTrans" cxnId="{559F6CDC-FAF6-4995-A073-F9186E0AFA82}">
      <dgm:prSet/>
      <dgm:spPr/>
      <dgm:t>
        <a:bodyPr/>
        <a:lstStyle/>
        <a:p>
          <a:endParaRPr lang="en-ZA"/>
        </a:p>
      </dgm:t>
    </dgm:pt>
    <dgm:pt modelId="{06A5967D-93C3-4E14-8653-BBF727296D2B}">
      <dgm:prSet phldrT="[Text]" custT="1"/>
      <dgm:spPr>
        <a:solidFill>
          <a:schemeClr val="bg2">
            <a:alpha val="90000"/>
          </a:schemeClr>
        </a:solidFill>
      </dgm:spPr>
      <dgm:t>
        <a:bodyPr/>
        <a:lstStyle/>
        <a:p>
          <a:r>
            <a:rPr lang="en-ZA" sz="1200" dirty="0"/>
            <a:t>Coordination with AUC and other partners to mainstream APRM disaster  framework in governance assessment </a:t>
          </a:r>
        </a:p>
      </dgm:t>
    </dgm:pt>
    <dgm:pt modelId="{0A0E3CF7-D06E-4EB6-AE0C-B6060AFEBDCA}" type="parTrans" cxnId="{B9D2FFCD-0B72-4286-80B2-D0958D1979E6}">
      <dgm:prSet/>
      <dgm:spPr/>
      <dgm:t>
        <a:bodyPr/>
        <a:lstStyle/>
        <a:p>
          <a:endParaRPr lang="en-ZA"/>
        </a:p>
      </dgm:t>
    </dgm:pt>
    <dgm:pt modelId="{3BA1F63D-BB9D-450F-BAFA-FCED6C802BC3}" type="sibTrans" cxnId="{B9D2FFCD-0B72-4286-80B2-D0958D1979E6}">
      <dgm:prSet/>
      <dgm:spPr/>
      <dgm:t>
        <a:bodyPr/>
        <a:lstStyle/>
        <a:p>
          <a:endParaRPr lang="en-ZA"/>
        </a:p>
      </dgm:t>
    </dgm:pt>
    <dgm:pt modelId="{FE6952AE-EC86-4050-9926-48F652F31A85}">
      <dgm:prSet phldrT="[Text]" custT="1"/>
      <dgm:spPr>
        <a:solidFill>
          <a:schemeClr val="bg1">
            <a:lumMod val="95000"/>
            <a:alpha val="89804"/>
          </a:schemeClr>
        </a:solidFill>
      </dgm:spPr>
      <dgm:t>
        <a:bodyPr/>
        <a:lstStyle/>
        <a:p>
          <a:r>
            <a:rPr lang="en-ZA" sz="1400" dirty="0"/>
            <a:t>Oriented-research on governance challenges in the continent </a:t>
          </a:r>
        </a:p>
      </dgm:t>
    </dgm:pt>
    <dgm:pt modelId="{37A8DEAD-31BB-4E72-BD80-FB44ADF877D2}" type="parTrans" cxnId="{2B273396-FD65-4062-A650-235A5EDAC674}">
      <dgm:prSet/>
      <dgm:spPr/>
      <dgm:t>
        <a:bodyPr/>
        <a:lstStyle/>
        <a:p>
          <a:endParaRPr lang="en-ZA"/>
        </a:p>
      </dgm:t>
    </dgm:pt>
    <dgm:pt modelId="{8A8D5FF4-8A77-4601-94C2-87A53CDFCD53}" type="sibTrans" cxnId="{2B273396-FD65-4062-A650-235A5EDAC674}">
      <dgm:prSet/>
      <dgm:spPr/>
      <dgm:t>
        <a:bodyPr/>
        <a:lstStyle/>
        <a:p>
          <a:endParaRPr lang="en-ZA"/>
        </a:p>
      </dgm:t>
    </dgm:pt>
    <dgm:pt modelId="{8F017498-1D3F-47F6-8266-69EFE5C24409}">
      <dgm:prSet phldrT="[Text]" custT="1"/>
      <dgm:spPr>
        <a:solidFill>
          <a:schemeClr val="bg1">
            <a:alpha val="90000"/>
          </a:schemeClr>
        </a:solidFill>
      </dgm:spPr>
      <dgm:t>
        <a:bodyPr/>
        <a:lstStyle/>
        <a:p>
          <a:r>
            <a:rPr lang="en-ZA" sz="1200" dirty="0"/>
            <a:t>Engagement </a:t>
          </a:r>
          <a:r>
            <a:rPr lang="en-ZA" sz="1200" b="1" dirty="0"/>
            <a:t>with UN organs ,UNDESA ,CEPA, UNECA for policy coherence </a:t>
          </a:r>
          <a:r>
            <a:rPr lang="en-ZA" sz="1200" dirty="0"/>
            <a:t>(HLPF) </a:t>
          </a:r>
        </a:p>
      </dgm:t>
    </dgm:pt>
    <dgm:pt modelId="{C2833540-02CE-495D-8EB0-2C7617E590FA}" type="parTrans" cxnId="{7A40D05C-7143-4115-BB01-568E1EF9BD36}">
      <dgm:prSet/>
      <dgm:spPr/>
      <dgm:t>
        <a:bodyPr/>
        <a:lstStyle/>
        <a:p>
          <a:endParaRPr lang="en-ZA"/>
        </a:p>
      </dgm:t>
    </dgm:pt>
    <dgm:pt modelId="{FFC05C94-C811-4B9A-B2D9-AEC60E98306C}" type="sibTrans" cxnId="{7A40D05C-7143-4115-BB01-568E1EF9BD36}">
      <dgm:prSet/>
      <dgm:spPr/>
      <dgm:t>
        <a:bodyPr/>
        <a:lstStyle/>
        <a:p>
          <a:endParaRPr lang="en-ZA"/>
        </a:p>
      </dgm:t>
    </dgm:pt>
    <dgm:pt modelId="{563E4DD3-F818-46F8-A72B-98518BAB978B}">
      <dgm:prSet phldrT="[Text]" custT="1"/>
      <dgm:spPr>
        <a:solidFill>
          <a:schemeClr val="bg1">
            <a:alpha val="90000"/>
          </a:schemeClr>
        </a:solidFill>
      </dgm:spPr>
      <dgm:t>
        <a:bodyPr/>
        <a:lstStyle/>
        <a:p>
          <a:r>
            <a:rPr lang="en-ZA" sz="1200" dirty="0"/>
            <a:t>Collaboration with AUC to roll-out Agenda 2063 reporting framework</a:t>
          </a:r>
        </a:p>
      </dgm:t>
    </dgm:pt>
    <dgm:pt modelId="{3C6DB3BD-8D33-47CF-AB75-D068B4788435}" type="parTrans" cxnId="{5DEEF99E-5051-4ED4-8385-7202AD424185}">
      <dgm:prSet/>
      <dgm:spPr/>
      <dgm:t>
        <a:bodyPr/>
        <a:lstStyle/>
        <a:p>
          <a:endParaRPr lang="en-GB"/>
        </a:p>
      </dgm:t>
    </dgm:pt>
    <dgm:pt modelId="{03CDA679-3308-4291-8F7B-F22F17532241}" type="sibTrans" cxnId="{5DEEF99E-5051-4ED4-8385-7202AD424185}">
      <dgm:prSet/>
      <dgm:spPr/>
      <dgm:t>
        <a:bodyPr/>
        <a:lstStyle/>
        <a:p>
          <a:endParaRPr lang="en-GB"/>
        </a:p>
      </dgm:t>
    </dgm:pt>
    <dgm:pt modelId="{3165F048-62D2-4FF9-A096-6ACF58E381E7}">
      <dgm:prSet phldrT="[Text]" custT="1"/>
      <dgm:spPr>
        <a:solidFill>
          <a:schemeClr val="bg1">
            <a:alpha val="90000"/>
          </a:schemeClr>
        </a:solidFill>
      </dgm:spPr>
      <dgm:t>
        <a:bodyPr/>
        <a:lstStyle/>
        <a:p>
          <a:r>
            <a:rPr lang="en-ZA" sz="1200" dirty="0"/>
            <a:t>Supporting the UN-AU Framework for the implementation of Agenda 2030/2063 cluster 8&amp;9 on governance (RCM)</a:t>
          </a:r>
        </a:p>
      </dgm:t>
    </dgm:pt>
    <dgm:pt modelId="{1F52818B-7301-4137-B9F1-F044E54477AD}" type="parTrans" cxnId="{A8D26C07-09DA-4E83-A990-38C59BE8D897}">
      <dgm:prSet/>
      <dgm:spPr/>
      <dgm:t>
        <a:bodyPr/>
        <a:lstStyle/>
        <a:p>
          <a:endParaRPr lang="en-GB"/>
        </a:p>
      </dgm:t>
    </dgm:pt>
    <dgm:pt modelId="{D50A4913-FCB4-4798-A899-54711D8DC29C}" type="sibTrans" cxnId="{A8D26C07-09DA-4E83-A990-38C59BE8D897}">
      <dgm:prSet/>
      <dgm:spPr/>
      <dgm:t>
        <a:bodyPr/>
        <a:lstStyle/>
        <a:p>
          <a:endParaRPr lang="en-GB"/>
        </a:p>
      </dgm:t>
    </dgm:pt>
    <dgm:pt modelId="{31D6E3BC-FF4D-4B92-9479-B6BA1495E619}">
      <dgm:prSet phldrT="[Text]" custT="1"/>
      <dgm:spPr>
        <a:solidFill>
          <a:schemeClr val="bg2">
            <a:alpha val="90000"/>
          </a:schemeClr>
        </a:solidFill>
      </dgm:spPr>
      <dgm:t>
        <a:bodyPr/>
        <a:lstStyle/>
        <a:p>
          <a:r>
            <a:rPr lang="en-ZA" sz="1200" dirty="0"/>
            <a:t>Resilience , social contract and sustainability in post-conflict and fragile states  </a:t>
          </a:r>
        </a:p>
      </dgm:t>
    </dgm:pt>
    <dgm:pt modelId="{6A69DB1D-6803-44F4-8157-7971A02D4E5A}" type="parTrans" cxnId="{B0308D96-CA94-4458-B501-D5526D70312B}">
      <dgm:prSet/>
      <dgm:spPr/>
      <dgm:t>
        <a:bodyPr/>
        <a:lstStyle/>
        <a:p>
          <a:endParaRPr lang="en-GB"/>
        </a:p>
      </dgm:t>
    </dgm:pt>
    <dgm:pt modelId="{B94D2D63-1AC0-4F54-B9D6-A09F580765E7}" type="sibTrans" cxnId="{B0308D96-CA94-4458-B501-D5526D70312B}">
      <dgm:prSet/>
      <dgm:spPr/>
      <dgm:t>
        <a:bodyPr/>
        <a:lstStyle/>
        <a:p>
          <a:endParaRPr lang="en-GB"/>
        </a:p>
      </dgm:t>
    </dgm:pt>
    <dgm:pt modelId="{81DBFB76-0A74-4B23-B6CD-29B99CB23EFC}">
      <dgm:prSet phldrT="[Text]" custT="1"/>
      <dgm:spPr>
        <a:solidFill>
          <a:schemeClr val="bg1">
            <a:alpha val="90000"/>
          </a:schemeClr>
        </a:solidFill>
      </dgm:spPr>
      <dgm:t>
        <a:bodyPr/>
        <a:lstStyle/>
        <a:p>
          <a:r>
            <a:rPr lang="en-ZA" sz="1200" dirty="0"/>
            <a:t>National Development Planning </a:t>
          </a:r>
          <a:r>
            <a:rPr lang="en-ZA" sz="1200" b="1" dirty="0"/>
            <a:t>Community of Practice </a:t>
          </a:r>
        </a:p>
      </dgm:t>
    </dgm:pt>
    <dgm:pt modelId="{8CE2C142-8D27-4F4C-8FC5-C9146CE3C013}" type="parTrans" cxnId="{FBA564AA-489F-4E30-B6F1-BE86470B6E84}">
      <dgm:prSet/>
      <dgm:spPr/>
    </dgm:pt>
    <dgm:pt modelId="{0558837E-358D-4841-BFC4-0E632F719BB8}" type="sibTrans" cxnId="{FBA564AA-489F-4E30-B6F1-BE86470B6E84}">
      <dgm:prSet/>
      <dgm:spPr/>
    </dgm:pt>
    <dgm:pt modelId="{01FBFE44-0F05-4E18-BE38-D891CCC1FC97}" type="pres">
      <dgm:prSet presAssocID="{0FB8FE49-A32B-45AF-B619-A6F0953D59C6}" presName="Name0" presStyleCnt="0">
        <dgm:presLayoutVars>
          <dgm:dir/>
          <dgm:animLvl val="lvl"/>
          <dgm:resizeHandles val="exact"/>
        </dgm:presLayoutVars>
      </dgm:prSet>
      <dgm:spPr/>
    </dgm:pt>
    <dgm:pt modelId="{A2FDDDD2-9D0D-429B-B331-161A12E2AA0E}" type="pres">
      <dgm:prSet presAssocID="{EE9B904F-14D9-4523-B527-4341DA79FAE9}" presName="linNode" presStyleCnt="0"/>
      <dgm:spPr/>
    </dgm:pt>
    <dgm:pt modelId="{C769C465-72D2-44BD-9691-5B75563EBBFC}" type="pres">
      <dgm:prSet presAssocID="{EE9B904F-14D9-4523-B527-4341DA79FAE9}" presName="parentText" presStyleLbl="node1" presStyleIdx="0" presStyleCnt="3">
        <dgm:presLayoutVars>
          <dgm:chMax val="1"/>
          <dgm:bulletEnabled val="1"/>
        </dgm:presLayoutVars>
      </dgm:prSet>
      <dgm:spPr/>
    </dgm:pt>
    <dgm:pt modelId="{1BAD8616-657A-4099-A7B7-CE9903D3BFF0}" type="pres">
      <dgm:prSet presAssocID="{EE9B904F-14D9-4523-B527-4341DA79FAE9}" presName="descendantText" presStyleLbl="alignAccFollowNode1" presStyleIdx="0" presStyleCnt="3" custScaleY="96150" custLinFactNeighborY="1347">
        <dgm:presLayoutVars>
          <dgm:bulletEnabled val="1"/>
        </dgm:presLayoutVars>
      </dgm:prSet>
      <dgm:spPr/>
    </dgm:pt>
    <dgm:pt modelId="{13C618AF-B147-4A1F-8EE9-8B0C60B73EC8}" type="pres">
      <dgm:prSet presAssocID="{980FE870-B06E-4974-9189-A01A854E7689}" presName="sp" presStyleCnt="0"/>
      <dgm:spPr/>
    </dgm:pt>
    <dgm:pt modelId="{8C4B0CA1-758E-484B-995F-7AD8147C716D}" type="pres">
      <dgm:prSet presAssocID="{8799B671-2319-4A37-B064-00A4E41A4CBC}" presName="linNode" presStyleCnt="0"/>
      <dgm:spPr/>
    </dgm:pt>
    <dgm:pt modelId="{4D8B6FFB-CA41-4B68-9E16-6A8B86705C8F}" type="pres">
      <dgm:prSet presAssocID="{8799B671-2319-4A37-B064-00A4E41A4CBC}" presName="parentText" presStyleLbl="node1" presStyleIdx="1" presStyleCnt="3">
        <dgm:presLayoutVars>
          <dgm:chMax val="1"/>
          <dgm:bulletEnabled val="1"/>
        </dgm:presLayoutVars>
      </dgm:prSet>
      <dgm:spPr/>
    </dgm:pt>
    <dgm:pt modelId="{DC033711-3398-46D1-B1DE-1A8B9CC21540}" type="pres">
      <dgm:prSet presAssocID="{8799B671-2319-4A37-B064-00A4E41A4CBC}" presName="descendantText" presStyleLbl="alignAccFollowNode1" presStyleIdx="1" presStyleCnt="3" custScaleY="108801" custLinFactNeighborY="0">
        <dgm:presLayoutVars>
          <dgm:bulletEnabled val="1"/>
        </dgm:presLayoutVars>
      </dgm:prSet>
      <dgm:spPr/>
    </dgm:pt>
    <dgm:pt modelId="{EAEA4E5A-86AC-4039-BAB2-E873D1426103}" type="pres">
      <dgm:prSet presAssocID="{C8C9E755-0653-41F3-A4BF-36238418171C}" presName="sp" presStyleCnt="0"/>
      <dgm:spPr/>
    </dgm:pt>
    <dgm:pt modelId="{C5A76C99-A878-4A2F-BC55-69F6DDD40F7C}" type="pres">
      <dgm:prSet presAssocID="{7C28FBA3-6018-4DA5-BF3A-9BA59CEBD3B1}" presName="linNode" presStyleCnt="0"/>
      <dgm:spPr/>
    </dgm:pt>
    <dgm:pt modelId="{6FB67692-4902-470E-B214-E472828CC1DC}" type="pres">
      <dgm:prSet presAssocID="{7C28FBA3-6018-4DA5-BF3A-9BA59CEBD3B1}" presName="parentText" presStyleLbl="node1" presStyleIdx="2" presStyleCnt="3">
        <dgm:presLayoutVars>
          <dgm:chMax val="1"/>
          <dgm:bulletEnabled val="1"/>
        </dgm:presLayoutVars>
      </dgm:prSet>
      <dgm:spPr/>
    </dgm:pt>
    <dgm:pt modelId="{BFC6F6B8-2D8B-47C4-8BF6-0ECFF339C20B}" type="pres">
      <dgm:prSet presAssocID="{7C28FBA3-6018-4DA5-BF3A-9BA59CEBD3B1}" presName="descendantText" presStyleLbl="alignAccFollowNode1" presStyleIdx="2" presStyleCnt="3">
        <dgm:presLayoutVars>
          <dgm:bulletEnabled val="1"/>
        </dgm:presLayoutVars>
      </dgm:prSet>
      <dgm:spPr/>
    </dgm:pt>
  </dgm:ptLst>
  <dgm:cxnLst>
    <dgm:cxn modelId="{A8D26C07-09DA-4E83-A990-38C59BE8D897}" srcId="{8799B671-2319-4A37-B064-00A4E41A4CBC}" destId="{3165F048-62D2-4FF9-A096-6ACF58E381E7}" srcOrd="4" destOrd="0" parTransId="{1F52818B-7301-4137-B9F1-F044E54477AD}" sibTransId="{D50A4913-FCB4-4798-A899-54711D8DC29C}"/>
    <dgm:cxn modelId="{89863B09-3418-4FAF-80AC-F5CE5E1A797A}" type="presOf" srcId="{EE9B904F-14D9-4523-B527-4341DA79FAE9}" destId="{C769C465-72D2-44BD-9691-5B75563EBBFC}" srcOrd="0" destOrd="0" presId="urn:microsoft.com/office/officeart/2005/8/layout/vList5"/>
    <dgm:cxn modelId="{5F9F160D-B1A1-48A1-A8C5-74781EC80B93}" type="presOf" srcId="{F66BE69E-3447-4943-BD3D-2BA4FCF85C99}" destId="{1BAD8616-657A-4099-A7B7-CE9903D3BFF0}" srcOrd="0" destOrd="1" presId="urn:microsoft.com/office/officeart/2005/8/layout/vList5"/>
    <dgm:cxn modelId="{B21A900D-34F1-4879-95C5-0784DBF03785}" srcId="{8799B671-2319-4A37-B064-00A4E41A4CBC}" destId="{A22B45AB-74DB-44E2-A615-6785DF475921}" srcOrd="0" destOrd="0" parTransId="{E9D40880-9274-4EF8-908B-1E57E19B7102}" sibTransId="{CD3381CB-C00F-4120-885D-50988FDBDE86}"/>
    <dgm:cxn modelId="{192E3218-D0CB-46F6-8C0B-658624B5F6D3}" srcId="{EE9B904F-14D9-4523-B527-4341DA79FAE9}" destId="{A3E2ED0D-2990-451B-BFF6-AE335F7EA66A}" srcOrd="0" destOrd="0" parTransId="{AE080389-46B1-48A4-A4E4-420C9022B7C4}" sibTransId="{D52AEBB8-8AF9-4385-AE67-87829E2F5619}"/>
    <dgm:cxn modelId="{90A02E21-8BB9-4D1A-93EE-B61B5B24A1DE}" type="presOf" srcId="{7C28FBA3-6018-4DA5-BF3A-9BA59CEBD3B1}" destId="{6FB67692-4902-470E-B214-E472828CC1DC}" srcOrd="0" destOrd="0" presId="urn:microsoft.com/office/officeart/2005/8/layout/vList5"/>
    <dgm:cxn modelId="{2A57B921-702D-473E-A288-D31E608069C8}" type="presOf" srcId="{81DBFB76-0A74-4B23-B6CD-29B99CB23EFC}" destId="{DC033711-3398-46D1-B1DE-1A8B9CC21540}" srcOrd="0" destOrd="5" presId="urn:microsoft.com/office/officeart/2005/8/layout/vList5"/>
    <dgm:cxn modelId="{81C74629-03D6-4023-BBAF-0FD1310A3E7F}" type="presOf" srcId="{8F017498-1D3F-47F6-8266-69EFE5C24409}" destId="{DC033711-3398-46D1-B1DE-1A8B9CC21540}" srcOrd="0" destOrd="2" presId="urn:microsoft.com/office/officeart/2005/8/layout/vList5"/>
    <dgm:cxn modelId="{8EC9912B-057B-49F3-9C71-05DB4660B069}" type="presOf" srcId="{3165F048-62D2-4FF9-A096-6ACF58E381E7}" destId="{DC033711-3398-46D1-B1DE-1A8B9CC21540}" srcOrd="0" destOrd="4" presId="urn:microsoft.com/office/officeart/2005/8/layout/vList5"/>
    <dgm:cxn modelId="{9945C739-F887-4D84-9BD8-C468756199D3}" type="presOf" srcId="{3DF287DD-15CB-41E5-A64B-344246BB91CB}" destId="{BFC6F6B8-2D8B-47C4-8BF6-0ECFF339C20B}" srcOrd="0" destOrd="0" presId="urn:microsoft.com/office/officeart/2005/8/layout/vList5"/>
    <dgm:cxn modelId="{B1004E4D-A446-4AD7-9FEB-1E7D9BE9AB19}" srcId="{0FB8FE49-A32B-45AF-B619-A6F0953D59C6}" destId="{7C28FBA3-6018-4DA5-BF3A-9BA59CEBD3B1}" srcOrd="2" destOrd="0" parTransId="{7635918E-A47F-482F-9B41-5E4F8049FA36}" sibTransId="{3C6318B0-CFC8-4865-9105-B305C3251ED8}"/>
    <dgm:cxn modelId="{34782958-F08C-4670-A99E-1C41A96DB301}" srcId="{0FB8FE49-A32B-45AF-B619-A6F0953D59C6}" destId="{EE9B904F-14D9-4523-B527-4341DA79FAE9}" srcOrd="0" destOrd="0" parTransId="{C66545D7-70D8-4F0F-A7C1-1CB016E3E419}" sibTransId="{980FE870-B06E-4974-9189-A01A854E7689}"/>
    <dgm:cxn modelId="{7A40D05C-7143-4115-BB01-568E1EF9BD36}" srcId="{8799B671-2319-4A37-B064-00A4E41A4CBC}" destId="{8F017498-1D3F-47F6-8266-69EFE5C24409}" srcOrd="2" destOrd="0" parTransId="{C2833540-02CE-495D-8EB0-2C7617E590FA}" sibTransId="{FFC05C94-C811-4B9A-B2D9-AEC60E98306C}"/>
    <dgm:cxn modelId="{94ED6076-151F-42E2-924B-BCDC8BBB425C}" type="presOf" srcId="{31D6E3BC-FF4D-4B92-9479-B6BA1495E619}" destId="{BFC6F6B8-2D8B-47C4-8BF6-0ECFF339C20B}" srcOrd="0" destOrd="2" presId="urn:microsoft.com/office/officeart/2005/8/layout/vList5"/>
    <dgm:cxn modelId="{CF95C982-97B3-4986-800E-E8079CB75182}" srcId="{8799B671-2319-4A37-B064-00A4E41A4CBC}" destId="{05EB1A05-41F5-450A-BC72-DE21641243FB}" srcOrd="1" destOrd="0" parTransId="{460C25C6-BB73-413C-BACE-482AC3403B27}" sibTransId="{C695A612-F307-42C7-AB67-E659B480ADE3}"/>
    <dgm:cxn modelId="{68AEF683-C7BB-420F-8DA3-B926F137431B}" type="presOf" srcId="{563E4DD3-F818-46F8-A72B-98518BAB978B}" destId="{DC033711-3398-46D1-B1DE-1A8B9CC21540}" srcOrd="0" destOrd="3" presId="urn:microsoft.com/office/officeart/2005/8/layout/vList5"/>
    <dgm:cxn modelId="{5837D587-FD95-4B2E-930B-D1307B10322E}" type="presOf" srcId="{FE6952AE-EC86-4050-9926-48F652F31A85}" destId="{1BAD8616-657A-4099-A7B7-CE9903D3BFF0}" srcOrd="0" destOrd="2" presId="urn:microsoft.com/office/officeart/2005/8/layout/vList5"/>
    <dgm:cxn modelId="{7BF5BA94-B6C2-44F6-BD4A-0AEFD424D3F5}" type="presOf" srcId="{05EB1A05-41F5-450A-BC72-DE21641243FB}" destId="{DC033711-3398-46D1-B1DE-1A8B9CC21540}" srcOrd="0" destOrd="1" presId="urn:microsoft.com/office/officeart/2005/8/layout/vList5"/>
    <dgm:cxn modelId="{2B273396-FD65-4062-A650-235A5EDAC674}" srcId="{EE9B904F-14D9-4523-B527-4341DA79FAE9}" destId="{FE6952AE-EC86-4050-9926-48F652F31A85}" srcOrd="2" destOrd="0" parTransId="{37A8DEAD-31BB-4E72-BD80-FB44ADF877D2}" sibTransId="{8A8D5FF4-8A77-4601-94C2-87A53CDFCD53}"/>
    <dgm:cxn modelId="{B0308D96-CA94-4458-B501-D5526D70312B}" srcId="{7C28FBA3-6018-4DA5-BF3A-9BA59CEBD3B1}" destId="{31D6E3BC-FF4D-4B92-9479-B6BA1495E619}" srcOrd="2" destOrd="0" parTransId="{6A69DB1D-6803-44F4-8157-7971A02D4E5A}" sibTransId="{B94D2D63-1AC0-4F54-B9D6-A09F580765E7}"/>
    <dgm:cxn modelId="{5DEEF99E-5051-4ED4-8385-7202AD424185}" srcId="{8799B671-2319-4A37-B064-00A4E41A4CBC}" destId="{563E4DD3-F818-46F8-A72B-98518BAB978B}" srcOrd="3" destOrd="0" parTransId="{3C6DB3BD-8D33-47CF-AB75-D068B4788435}" sibTransId="{03CDA679-3308-4291-8F7B-F22F17532241}"/>
    <dgm:cxn modelId="{72AFF7A6-AF11-499A-9A3D-B77A20AA2B62}" srcId="{0FB8FE49-A32B-45AF-B619-A6F0953D59C6}" destId="{8799B671-2319-4A37-B064-00A4E41A4CBC}" srcOrd="1" destOrd="0" parTransId="{94B1E08A-B98B-485E-AB81-B836547C0E97}" sibTransId="{C8C9E755-0653-41F3-A4BF-36238418171C}"/>
    <dgm:cxn modelId="{FBA564AA-489F-4E30-B6F1-BE86470B6E84}" srcId="{8799B671-2319-4A37-B064-00A4E41A4CBC}" destId="{81DBFB76-0A74-4B23-B6CD-29B99CB23EFC}" srcOrd="5" destOrd="0" parTransId="{8CE2C142-8D27-4F4C-8FC5-C9146CE3C013}" sibTransId="{0558837E-358D-4841-BFC4-0E632F719BB8}"/>
    <dgm:cxn modelId="{117EF0B1-0F1F-4187-A551-4380DD331E56}" type="presOf" srcId="{06A5967D-93C3-4E14-8653-BBF727296D2B}" destId="{BFC6F6B8-2D8B-47C4-8BF6-0ECFF339C20B}" srcOrd="0" destOrd="1" presId="urn:microsoft.com/office/officeart/2005/8/layout/vList5"/>
    <dgm:cxn modelId="{B9D2FFCD-0B72-4286-80B2-D0958D1979E6}" srcId="{7C28FBA3-6018-4DA5-BF3A-9BA59CEBD3B1}" destId="{06A5967D-93C3-4E14-8653-BBF727296D2B}" srcOrd="1" destOrd="0" parTransId="{0A0E3CF7-D06E-4EB6-AE0C-B6060AFEBDCA}" sibTransId="{3BA1F63D-BB9D-450F-BAFA-FCED6C802BC3}"/>
    <dgm:cxn modelId="{A84E5ED9-7557-40BF-B92D-F3A392E45B30}" type="presOf" srcId="{A3E2ED0D-2990-451B-BFF6-AE335F7EA66A}" destId="{1BAD8616-657A-4099-A7B7-CE9903D3BFF0}" srcOrd="0" destOrd="0" presId="urn:microsoft.com/office/officeart/2005/8/layout/vList5"/>
    <dgm:cxn modelId="{559F6CDC-FAF6-4995-A073-F9186E0AFA82}" srcId="{7C28FBA3-6018-4DA5-BF3A-9BA59CEBD3B1}" destId="{3DF287DD-15CB-41E5-A64B-344246BB91CB}" srcOrd="0" destOrd="0" parTransId="{35123FC1-535B-408A-A59C-ECB63F71DE9D}" sibTransId="{B3C86A87-E231-436A-BFB9-356279A0B3FE}"/>
    <dgm:cxn modelId="{4639DEE5-81D4-4045-8CCC-0F78F13645A6}" type="presOf" srcId="{A22B45AB-74DB-44E2-A615-6785DF475921}" destId="{DC033711-3398-46D1-B1DE-1A8B9CC21540}" srcOrd="0" destOrd="0" presId="urn:microsoft.com/office/officeart/2005/8/layout/vList5"/>
    <dgm:cxn modelId="{DE8072EE-B901-4F55-B269-5488EB91CE13}" srcId="{EE9B904F-14D9-4523-B527-4341DA79FAE9}" destId="{F66BE69E-3447-4943-BD3D-2BA4FCF85C99}" srcOrd="1" destOrd="0" parTransId="{EBC6C8C2-13E0-437F-B775-22ED3EFC33A5}" sibTransId="{7393833A-91B6-4FF6-B7F5-ECE760C6B8FF}"/>
    <dgm:cxn modelId="{617002F0-9F6B-41D3-8BB9-724A111A2AA7}" type="presOf" srcId="{0FB8FE49-A32B-45AF-B619-A6F0953D59C6}" destId="{01FBFE44-0F05-4E18-BE38-D891CCC1FC97}" srcOrd="0" destOrd="0" presId="urn:microsoft.com/office/officeart/2005/8/layout/vList5"/>
    <dgm:cxn modelId="{B2B2D1FD-1090-40EC-93AD-8FD1A2E245F8}" type="presOf" srcId="{8799B671-2319-4A37-B064-00A4E41A4CBC}" destId="{4D8B6FFB-CA41-4B68-9E16-6A8B86705C8F}" srcOrd="0" destOrd="0" presId="urn:microsoft.com/office/officeart/2005/8/layout/vList5"/>
    <dgm:cxn modelId="{A5DE81D9-6153-4976-8433-AF8B035EF8B9}" type="presParOf" srcId="{01FBFE44-0F05-4E18-BE38-D891CCC1FC97}" destId="{A2FDDDD2-9D0D-429B-B331-161A12E2AA0E}" srcOrd="0" destOrd="0" presId="urn:microsoft.com/office/officeart/2005/8/layout/vList5"/>
    <dgm:cxn modelId="{20A5ECB2-ECD1-4B5F-8EAD-8FCEE9459044}" type="presParOf" srcId="{A2FDDDD2-9D0D-429B-B331-161A12E2AA0E}" destId="{C769C465-72D2-44BD-9691-5B75563EBBFC}" srcOrd="0" destOrd="0" presId="urn:microsoft.com/office/officeart/2005/8/layout/vList5"/>
    <dgm:cxn modelId="{EED7A64D-8CF3-4F07-9003-6F8802BE6C13}" type="presParOf" srcId="{A2FDDDD2-9D0D-429B-B331-161A12E2AA0E}" destId="{1BAD8616-657A-4099-A7B7-CE9903D3BFF0}" srcOrd="1" destOrd="0" presId="urn:microsoft.com/office/officeart/2005/8/layout/vList5"/>
    <dgm:cxn modelId="{87A56B95-DA1F-4080-AD74-39E85688B16A}" type="presParOf" srcId="{01FBFE44-0F05-4E18-BE38-D891CCC1FC97}" destId="{13C618AF-B147-4A1F-8EE9-8B0C60B73EC8}" srcOrd="1" destOrd="0" presId="urn:microsoft.com/office/officeart/2005/8/layout/vList5"/>
    <dgm:cxn modelId="{264EBEEB-9EE8-4E6D-92E9-118A6575A3BB}" type="presParOf" srcId="{01FBFE44-0F05-4E18-BE38-D891CCC1FC97}" destId="{8C4B0CA1-758E-484B-995F-7AD8147C716D}" srcOrd="2" destOrd="0" presId="urn:microsoft.com/office/officeart/2005/8/layout/vList5"/>
    <dgm:cxn modelId="{704ECC7E-5373-46F1-B053-12E61942B391}" type="presParOf" srcId="{8C4B0CA1-758E-484B-995F-7AD8147C716D}" destId="{4D8B6FFB-CA41-4B68-9E16-6A8B86705C8F}" srcOrd="0" destOrd="0" presId="urn:microsoft.com/office/officeart/2005/8/layout/vList5"/>
    <dgm:cxn modelId="{EC0109B8-8AB9-4D76-B21E-29C9B3149004}" type="presParOf" srcId="{8C4B0CA1-758E-484B-995F-7AD8147C716D}" destId="{DC033711-3398-46D1-B1DE-1A8B9CC21540}" srcOrd="1" destOrd="0" presId="urn:microsoft.com/office/officeart/2005/8/layout/vList5"/>
    <dgm:cxn modelId="{FF7AF275-783E-4511-96FA-A457DCE23112}" type="presParOf" srcId="{01FBFE44-0F05-4E18-BE38-D891CCC1FC97}" destId="{EAEA4E5A-86AC-4039-BAB2-E873D1426103}" srcOrd="3" destOrd="0" presId="urn:microsoft.com/office/officeart/2005/8/layout/vList5"/>
    <dgm:cxn modelId="{7C79CBD5-DFF4-409C-A70D-BFCDBD1007BF}" type="presParOf" srcId="{01FBFE44-0F05-4E18-BE38-D891CCC1FC97}" destId="{C5A76C99-A878-4A2F-BC55-69F6DDD40F7C}" srcOrd="4" destOrd="0" presId="urn:microsoft.com/office/officeart/2005/8/layout/vList5"/>
    <dgm:cxn modelId="{B2E5815C-4DB9-4937-A7C3-38261B4DB46E}" type="presParOf" srcId="{C5A76C99-A878-4A2F-BC55-69F6DDD40F7C}" destId="{6FB67692-4902-470E-B214-E472828CC1DC}" srcOrd="0" destOrd="0" presId="urn:microsoft.com/office/officeart/2005/8/layout/vList5"/>
    <dgm:cxn modelId="{EAD29E59-07D2-4F3A-B186-D79353F1CF89}" type="presParOf" srcId="{C5A76C99-A878-4A2F-BC55-69F6DDD40F7C}" destId="{BFC6F6B8-2D8B-47C4-8BF6-0ECFF339C20B}" srcOrd="1" destOrd="0" presId="urn:microsoft.com/office/officeart/2005/8/layout/vList5"/>
  </dgm:cxnLst>
  <dgm:bg/>
  <dgm:whole>
    <a:ln>
      <a:solidFill>
        <a:schemeClr val="accent6"/>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602500-9AD4-47E1-A42C-5D8C2737B122}" type="doc">
      <dgm:prSet loTypeId="urn:microsoft.com/office/officeart/2005/8/layout/pyramid2" loCatId="list" qsTypeId="urn:microsoft.com/office/officeart/2005/8/quickstyle/simple4" qsCatId="simple" csTypeId="urn:microsoft.com/office/officeart/2005/8/colors/colorful5" csCatId="colorful" phldr="1"/>
      <dgm:spPr/>
      <dgm:t>
        <a:bodyPr/>
        <a:lstStyle/>
        <a:p>
          <a:endParaRPr lang="en-ZA"/>
        </a:p>
      </dgm:t>
    </dgm:pt>
    <dgm:pt modelId="{69ABFD64-74B6-49C5-BC25-A5BA0381A9F7}">
      <dgm:prSet custT="1"/>
      <dgm:spPr>
        <a:xfrm>
          <a:off x="5458085" y="1434173"/>
          <a:ext cx="2950024" cy="939792"/>
        </a:xfrm>
        <a:prstGeom prst="roundRect">
          <a:avLst/>
        </a:prstGeom>
      </dgm:spPr>
      <dgm:t>
        <a:bodyPr/>
        <a:lstStyle/>
        <a:p>
          <a:pPr>
            <a:buNone/>
          </a:pPr>
          <a:r>
            <a:rPr lang="en-ZA" sz="1600" b="1">
              <a:latin typeface="Calibri" panose="020F0502020204030204"/>
              <a:ea typeface="+mn-ea"/>
              <a:cs typeface="+mn-cs"/>
            </a:rPr>
            <a:t>NPOAs integration in NDPs</a:t>
          </a:r>
        </a:p>
        <a:p>
          <a:pPr>
            <a:buNone/>
          </a:pPr>
          <a:r>
            <a:rPr lang="en-ZA" sz="1600">
              <a:latin typeface="Calibri" panose="020F0502020204030204"/>
              <a:ea typeface="+mn-ea"/>
              <a:cs typeface="+mn-cs"/>
            </a:rPr>
            <a:t>Providing technical assistance to MSs for proper integration of NPOA into NDPs </a:t>
          </a:r>
          <a:endParaRPr lang="en-GB" sz="1600" b="1" dirty="0">
            <a:latin typeface="Calibri" panose="020F0502020204030204"/>
            <a:ea typeface="+mn-ea"/>
            <a:cs typeface="+mn-cs"/>
          </a:endParaRPr>
        </a:p>
      </dgm:t>
    </dgm:pt>
    <dgm:pt modelId="{C13ED033-D938-4B25-A8C5-DDE384064EFF}" type="parTrans" cxnId="{3D1D25DD-6CB5-422D-A255-1AF0DA39778E}">
      <dgm:prSet/>
      <dgm:spPr/>
      <dgm:t>
        <a:bodyPr/>
        <a:lstStyle/>
        <a:p>
          <a:endParaRPr lang="en-ZA"/>
        </a:p>
      </dgm:t>
    </dgm:pt>
    <dgm:pt modelId="{7697CBA1-5347-4393-BDAC-EC8170629669}" type="sibTrans" cxnId="{3D1D25DD-6CB5-422D-A255-1AF0DA39778E}">
      <dgm:prSet/>
      <dgm:spPr/>
      <dgm:t>
        <a:bodyPr/>
        <a:lstStyle/>
        <a:p>
          <a:endParaRPr lang="en-ZA"/>
        </a:p>
      </dgm:t>
    </dgm:pt>
    <dgm:pt modelId="{EFA467E1-6180-454B-98A9-4B15C36E6D1A}">
      <dgm:prSet custT="1"/>
      <dgm:spPr>
        <a:xfrm>
          <a:off x="1884485" y="3040543"/>
          <a:ext cx="2941875" cy="802269"/>
        </a:xfrm>
        <a:prstGeom prst="roundRect">
          <a:avLst/>
        </a:prstGeom>
      </dgm:spPr>
      <dgm:t>
        <a:bodyPr/>
        <a:lstStyle/>
        <a:p>
          <a:pPr marL="0" lvl="0" algn="ctr" defTabSz="400050">
            <a:lnSpc>
              <a:spcPct val="90000"/>
            </a:lnSpc>
            <a:spcBef>
              <a:spcPct val="0"/>
            </a:spcBef>
            <a:spcAft>
              <a:spcPct val="35000"/>
            </a:spcAft>
            <a:buNone/>
          </a:pPr>
          <a:r>
            <a:rPr lang="en-ZA" sz="900" b="1" kern="1200">
              <a:latin typeface="Calibri" panose="020F0502020204030204"/>
              <a:ea typeface="+mn-ea"/>
              <a:cs typeface="+mn-cs"/>
            </a:rPr>
            <a:t>M&amp;E training ( Knowledge hub)</a:t>
          </a:r>
        </a:p>
        <a:p>
          <a:pPr marL="0" lvl="0" algn="ctr" defTabSz="711200">
            <a:lnSpc>
              <a:spcPct val="90000"/>
            </a:lnSpc>
            <a:spcBef>
              <a:spcPct val="0"/>
            </a:spcBef>
            <a:spcAft>
              <a:spcPct val="35000"/>
            </a:spcAft>
            <a:buNone/>
          </a:pPr>
          <a:r>
            <a:rPr lang="en-ZA" sz="1200" b="1" kern="1200">
              <a:latin typeface="Calibri" panose="020F0502020204030204"/>
              <a:ea typeface="+mn-ea"/>
              <a:cs typeface="+mn-cs"/>
            </a:rPr>
            <a:t>Capacitating member states and governance structures with M&amp;E basics and methods </a:t>
          </a:r>
          <a:endParaRPr lang="en-GB" sz="1200" b="1" kern="1200" dirty="0">
            <a:latin typeface="Calibri" panose="020F0502020204030204"/>
            <a:ea typeface="+mn-ea"/>
            <a:cs typeface="+mn-cs"/>
          </a:endParaRPr>
        </a:p>
      </dgm:t>
    </dgm:pt>
    <dgm:pt modelId="{B64CAFE7-21D1-4509-84DD-B944BD7EC8A4}" type="parTrans" cxnId="{A6B8F95D-8D06-40A6-95EE-EAEE5D25106B}">
      <dgm:prSet/>
      <dgm:spPr/>
      <dgm:t>
        <a:bodyPr/>
        <a:lstStyle/>
        <a:p>
          <a:endParaRPr lang="en-ZA"/>
        </a:p>
      </dgm:t>
    </dgm:pt>
    <dgm:pt modelId="{F7280EDA-5A57-4AEF-B2EA-57CD2F88F74D}" type="sibTrans" cxnId="{A6B8F95D-8D06-40A6-95EE-EAEE5D25106B}">
      <dgm:prSet/>
      <dgm:spPr/>
      <dgm:t>
        <a:bodyPr/>
        <a:lstStyle/>
        <a:p>
          <a:endParaRPr lang="en-ZA"/>
        </a:p>
      </dgm:t>
    </dgm:pt>
    <dgm:pt modelId="{BA96C2E2-3F68-408E-9A03-CF6AC4867F19}">
      <dgm:prSet custT="1"/>
      <dgm:spPr>
        <a:xfrm>
          <a:off x="5618432" y="3063130"/>
          <a:ext cx="3103502" cy="787074"/>
        </a:xfrm>
        <a:prstGeom prst="roundRect">
          <a:avLst/>
        </a:prstGeom>
      </dgm:spPr>
      <dgm:t>
        <a:bodyPr/>
        <a:lstStyle/>
        <a:p>
          <a:pPr marL="0" lvl="0" algn="ctr" defTabSz="400050">
            <a:lnSpc>
              <a:spcPct val="90000"/>
            </a:lnSpc>
            <a:spcBef>
              <a:spcPct val="0"/>
            </a:spcBef>
            <a:spcAft>
              <a:spcPct val="35000"/>
            </a:spcAft>
            <a:buNone/>
          </a:pPr>
          <a:r>
            <a:rPr lang="en-ZA" sz="900" b="1" kern="1200" dirty="0">
              <a:latin typeface="Calibri" panose="020F0502020204030204"/>
              <a:ea typeface="+mn-ea"/>
              <a:cs typeface="+mn-cs"/>
            </a:rPr>
            <a:t>VNRs:  reporting on SDGs and Agenda 2063 </a:t>
          </a:r>
        </a:p>
        <a:p>
          <a:pPr marL="0" lvl="0" algn="ctr" defTabSz="711200">
            <a:lnSpc>
              <a:spcPct val="90000"/>
            </a:lnSpc>
            <a:spcBef>
              <a:spcPct val="0"/>
            </a:spcBef>
            <a:spcAft>
              <a:spcPct val="35000"/>
            </a:spcAft>
            <a:buNone/>
          </a:pPr>
          <a:r>
            <a:rPr lang="en-ZA" sz="1200" b="1" kern="1200" dirty="0">
              <a:latin typeface="Calibri" panose="020F0502020204030204"/>
              <a:ea typeface="+mn-ea"/>
              <a:cs typeface="+mn-cs"/>
            </a:rPr>
            <a:t>reporting on CEPA Principles (SDG16/Aspiration three) </a:t>
          </a:r>
          <a:endParaRPr lang="en-GB" sz="1200" b="1" kern="1200" dirty="0">
            <a:latin typeface="Calibri" panose="020F0502020204030204"/>
            <a:ea typeface="+mn-ea"/>
            <a:cs typeface="+mn-cs"/>
          </a:endParaRPr>
        </a:p>
      </dgm:t>
    </dgm:pt>
    <dgm:pt modelId="{156D6E61-A1A8-4728-96B7-52D9C2F23A57}" type="parTrans" cxnId="{AF6B6FAC-AB81-48D8-B975-1180F312DC74}">
      <dgm:prSet/>
      <dgm:spPr/>
      <dgm:t>
        <a:bodyPr/>
        <a:lstStyle/>
        <a:p>
          <a:endParaRPr lang="en-ZA"/>
        </a:p>
      </dgm:t>
    </dgm:pt>
    <dgm:pt modelId="{6B40EA64-A22F-4A86-8A29-31413F042295}" type="sibTrans" cxnId="{AF6B6FAC-AB81-48D8-B975-1180F312DC74}">
      <dgm:prSet/>
      <dgm:spPr/>
      <dgm:t>
        <a:bodyPr/>
        <a:lstStyle/>
        <a:p>
          <a:endParaRPr lang="en-ZA"/>
        </a:p>
      </dgm:t>
    </dgm:pt>
    <dgm:pt modelId="{03EBC622-4CFC-49C5-9CE0-0D5EC98AD703}">
      <dgm:prSet custT="1"/>
      <dgm:spPr>
        <a:xfrm>
          <a:off x="1914140" y="1450600"/>
          <a:ext cx="2947230" cy="849813"/>
        </a:xfrm>
        <a:prstGeom prst="roundRect">
          <a:avLst/>
        </a:prstGeom>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ZA" sz="1600" b="1" dirty="0">
              <a:latin typeface="Calibri" panose="020F0502020204030204"/>
              <a:ea typeface="+mn-ea"/>
              <a:cs typeface="+mn-cs"/>
            </a:rPr>
            <a:t>APRM Questionnaire on governance </a:t>
          </a:r>
          <a:r>
            <a:rPr lang="en-ZA" sz="1200" dirty="0">
              <a:latin typeface="+mn-lt"/>
              <a:ea typeface="+mn-ea"/>
              <a:cs typeface="+mn-cs"/>
            </a:rPr>
            <a:t>Alignment of APRM Governance questionnaire with SDGs and Agenda 2063 + new thematic area on Resilience </a:t>
          </a:r>
          <a:endParaRPr lang="en-GB" sz="1200" dirty="0">
            <a:latin typeface="+mn-lt"/>
            <a:ea typeface="+mn-ea"/>
            <a:cs typeface="+mn-cs"/>
          </a:endParaRPr>
        </a:p>
        <a:p>
          <a:pPr marL="0" lvl="0" defTabSz="711200">
            <a:lnSpc>
              <a:spcPct val="90000"/>
            </a:lnSpc>
            <a:spcBef>
              <a:spcPct val="0"/>
            </a:spcBef>
            <a:spcAft>
              <a:spcPct val="35000"/>
            </a:spcAft>
            <a:buNone/>
          </a:pPr>
          <a:endParaRPr lang="en-GB" sz="1600" b="1" dirty="0">
            <a:latin typeface="Calibri" panose="020F0502020204030204"/>
            <a:ea typeface="+mn-ea"/>
            <a:cs typeface="+mn-cs"/>
          </a:endParaRPr>
        </a:p>
      </dgm:t>
    </dgm:pt>
    <dgm:pt modelId="{F4B66D1E-04B1-4A51-A07E-07475D735708}" type="sibTrans" cxnId="{89930018-1B52-4765-A759-E2A669F91ED8}">
      <dgm:prSet/>
      <dgm:spPr/>
      <dgm:t>
        <a:bodyPr/>
        <a:lstStyle/>
        <a:p>
          <a:endParaRPr lang="en-ZA"/>
        </a:p>
      </dgm:t>
    </dgm:pt>
    <dgm:pt modelId="{DC657A73-DE82-47D7-8472-04E435BADBBD}" type="parTrans" cxnId="{89930018-1B52-4765-A759-E2A669F91ED8}">
      <dgm:prSet/>
      <dgm:spPr/>
      <dgm:t>
        <a:bodyPr/>
        <a:lstStyle/>
        <a:p>
          <a:endParaRPr lang="en-ZA"/>
        </a:p>
      </dgm:t>
    </dgm:pt>
    <dgm:pt modelId="{E9453DE0-E021-4BAD-AED5-6BD99594B241}">
      <dgm:prSet custT="1"/>
      <dgm:spPr>
        <a:xfrm>
          <a:off x="1914140" y="1450600"/>
          <a:ext cx="2947230" cy="849813"/>
        </a:xfrm>
        <a:prstGeom prst="roundRect">
          <a:avLst/>
        </a:prstGeom>
      </dgm:spPr>
      <dgm:t>
        <a:bodyPr/>
        <a:lstStyle/>
        <a:p>
          <a:pPr marL="171450" lvl="1" indent="0" defTabSz="711200">
            <a:lnSpc>
              <a:spcPct val="90000"/>
            </a:lnSpc>
            <a:spcBef>
              <a:spcPct val="0"/>
            </a:spcBef>
            <a:spcAft>
              <a:spcPct val="15000"/>
            </a:spcAft>
            <a:buChar char="•"/>
          </a:pPr>
          <a:endParaRPr lang="en-GB" sz="1600" dirty="0">
            <a:solidFill>
              <a:sysClr val="windowText" lastClr="000000">
                <a:hueOff val="0"/>
                <a:satOff val="0"/>
                <a:lumOff val="0"/>
                <a:alphaOff val="0"/>
              </a:sysClr>
            </a:solidFill>
            <a:latin typeface="Calibri" panose="020F0502020204030204"/>
            <a:ea typeface="+mn-ea"/>
            <a:cs typeface="+mn-cs"/>
          </a:endParaRPr>
        </a:p>
      </dgm:t>
    </dgm:pt>
    <dgm:pt modelId="{3769E5A7-416C-414B-8549-F82F3FD26113}" type="sibTrans" cxnId="{1EEAC789-4451-41A7-B11A-7CBE76AD7ECB}">
      <dgm:prSet/>
      <dgm:spPr/>
      <dgm:t>
        <a:bodyPr/>
        <a:lstStyle/>
        <a:p>
          <a:endParaRPr lang="en-ZA"/>
        </a:p>
      </dgm:t>
    </dgm:pt>
    <dgm:pt modelId="{AC6A7D09-3C60-4A63-8B0B-1A9984582596}" type="parTrans" cxnId="{1EEAC789-4451-41A7-B11A-7CBE76AD7ECB}">
      <dgm:prSet/>
      <dgm:spPr/>
      <dgm:t>
        <a:bodyPr/>
        <a:lstStyle/>
        <a:p>
          <a:endParaRPr lang="en-ZA"/>
        </a:p>
      </dgm:t>
    </dgm:pt>
    <dgm:pt modelId="{8427FCD0-16D1-421A-A702-0ED318833CE0}" type="pres">
      <dgm:prSet presAssocID="{20602500-9AD4-47E1-A42C-5D8C2737B122}" presName="compositeShape" presStyleCnt="0">
        <dgm:presLayoutVars>
          <dgm:dir/>
          <dgm:resizeHandles/>
        </dgm:presLayoutVars>
      </dgm:prSet>
      <dgm:spPr/>
    </dgm:pt>
    <dgm:pt modelId="{EBAE43F9-C295-446E-8435-6233FD919BCE}" type="pres">
      <dgm:prSet presAssocID="{20602500-9AD4-47E1-A42C-5D8C2737B122}" presName="pyramid" presStyleLbl="node1" presStyleIdx="0" presStyleCnt="1"/>
      <dgm:spPr>
        <a:xfrm>
          <a:off x="2843564" y="0"/>
          <a:ext cx="4525963" cy="4525963"/>
        </a:xfrm>
        <a:prstGeom prst="triangle">
          <a:avLst/>
        </a:prstGeom>
      </dgm:spPr>
    </dgm:pt>
    <dgm:pt modelId="{DFBC3112-D291-4C5B-9988-F1D5DC67F6E6}" type="pres">
      <dgm:prSet presAssocID="{20602500-9AD4-47E1-A42C-5D8C2737B122}" presName="theList" presStyleCnt="0"/>
      <dgm:spPr/>
    </dgm:pt>
    <dgm:pt modelId="{1E881B10-199E-48B0-A777-644F1507F568}" type="pres">
      <dgm:prSet presAssocID="{69ABFD64-74B6-49C5-BC25-A5BA0381A9F7}" presName="aNode" presStyleLbl="fgAcc1" presStyleIdx="0" presStyleCnt="4" custScaleX="108487" custScaleY="593071" custLinFactY="392426" custLinFactNeighborX="17124" custLinFactNeighborY="400000">
        <dgm:presLayoutVars>
          <dgm:bulletEnabled val="1"/>
        </dgm:presLayoutVars>
      </dgm:prSet>
      <dgm:spPr/>
    </dgm:pt>
    <dgm:pt modelId="{2EBE990A-EA46-4055-B88F-DD6CF9805B90}" type="pres">
      <dgm:prSet presAssocID="{69ABFD64-74B6-49C5-BC25-A5BA0381A9F7}" presName="aSpace" presStyleCnt="0"/>
      <dgm:spPr/>
    </dgm:pt>
    <dgm:pt modelId="{6478119E-3C5B-44A8-A01F-9087A304BE81}" type="pres">
      <dgm:prSet presAssocID="{03EBC622-4CFC-49C5-9CE0-0D5EC98AD703}" presName="aNode" presStyleLbl="fgAcc1" presStyleIdx="1" presStyleCnt="4" custScaleX="102799" custScaleY="707323" custLinFactX="-11467" custLinFactY="-144728" custLinFactNeighborX="-100000" custLinFactNeighborY="-200000">
        <dgm:presLayoutVars>
          <dgm:bulletEnabled val="1"/>
        </dgm:presLayoutVars>
      </dgm:prSet>
      <dgm:spPr/>
    </dgm:pt>
    <dgm:pt modelId="{4E30F840-779B-4A18-AF0C-DC3F12A88654}" type="pres">
      <dgm:prSet presAssocID="{03EBC622-4CFC-49C5-9CE0-0D5EC98AD703}" presName="aSpace" presStyleCnt="0"/>
      <dgm:spPr/>
    </dgm:pt>
    <dgm:pt modelId="{DEA12819-AC01-4F02-9C3C-0E80C9F95942}" type="pres">
      <dgm:prSet presAssocID="{BA96C2E2-3F68-408E-9A03-CF6AC4867F19}" presName="aNode" presStyleLbl="fgAcc1" presStyleIdx="2" presStyleCnt="4" custScaleX="110654" custScaleY="524671" custLinFactY="263506" custLinFactNeighborX="22964" custLinFactNeighborY="300000">
        <dgm:presLayoutVars>
          <dgm:bulletEnabled val="1"/>
        </dgm:presLayoutVars>
      </dgm:prSet>
      <dgm:spPr/>
    </dgm:pt>
    <dgm:pt modelId="{12E14FFC-1796-40A1-BBB3-2DFF4FEC4D01}" type="pres">
      <dgm:prSet presAssocID="{BA96C2E2-3F68-408E-9A03-CF6AC4867F19}" presName="aSpace" presStyleCnt="0"/>
      <dgm:spPr/>
    </dgm:pt>
    <dgm:pt modelId="{546660C9-40C3-46F9-A082-B13290807B90}" type="pres">
      <dgm:prSet presAssocID="{EFA467E1-6180-454B-98A9-4B15C36E6D1A}" presName="aNode" presStyleLbl="fgAcc1" presStyleIdx="3" presStyleCnt="4" custScaleX="100158" custScaleY="423318" custLinFactX="-11402" custLinFactY="-100000" custLinFactNeighborX="-100000" custLinFactNeighborY="-132993">
        <dgm:presLayoutVars>
          <dgm:bulletEnabled val="1"/>
        </dgm:presLayoutVars>
      </dgm:prSet>
      <dgm:spPr/>
    </dgm:pt>
    <dgm:pt modelId="{190CCAD9-3B86-42C5-9BFD-8E12AE816D5D}" type="pres">
      <dgm:prSet presAssocID="{EFA467E1-6180-454B-98A9-4B15C36E6D1A}" presName="aSpace" presStyleCnt="0"/>
      <dgm:spPr/>
    </dgm:pt>
  </dgm:ptLst>
  <dgm:cxnLst>
    <dgm:cxn modelId="{4914F614-BEE3-4535-92F7-5AF0CEA664E9}" type="presOf" srcId="{03EBC622-4CFC-49C5-9CE0-0D5EC98AD703}" destId="{6478119E-3C5B-44A8-A01F-9087A304BE81}" srcOrd="0" destOrd="0" presId="urn:microsoft.com/office/officeart/2005/8/layout/pyramid2"/>
    <dgm:cxn modelId="{89930018-1B52-4765-A759-E2A669F91ED8}" srcId="{20602500-9AD4-47E1-A42C-5D8C2737B122}" destId="{03EBC622-4CFC-49C5-9CE0-0D5EC98AD703}" srcOrd="1" destOrd="0" parTransId="{DC657A73-DE82-47D7-8472-04E435BADBBD}" sibTransId="{F4B66D1E-04B1-4A51-A07E-07475D735708}"/>
    <dgm:cxn modelId="{A215C944-2AD0-4F05-930B-3E40C22F6317}" type="presOf" srcId="{20602500-9AD4-47E1-A42C-5D8C2737B122}" destId="{8427FCD0-16D1-421A-A702-0ED318833CE0}" srcOrd="0" destOrd="0" presId="urn:microsoft.com/office/officeart/2005/8/layout/pyramid2"/>
    <dgm:cxn modelId="{BB3BC857-9AFA-4ACD-B956-02237EDCB610}" type="presOf" srcId="{BA96C2E2-3F68-408E-9A03-CF6AC4867F19}" destId="{DEA12819-AC01-4F02-9C3C-0E80C9F95942}" srcOrd="0" destOrd="0" presId="urn:microsoft.com/office/officeart/2005/8/layout/pyramid2"/>
    <dgm:cxn modelId="{FE16855A-5B50-4070-900A-F7298BA2CE9E}" type="presOf" srcId="{E9453DE0-E021-4BAD-AED5-6BD99594B241}" destId="{6478119E-3C5B-44A8-A01F-9087A304BE81}" srcOrd="0" destOrd="1" presId="urn:microsoft.com/office/officeart/2005/8/layout/pyramid2"/>
    <dgm:cxn modelId="{A6B8F95D-8D06-40A6-95EE-EAEE5D25106B}" srcId="{20602500-9AD4-47E1-A42C-5D8C2737B122}" destId="{EFA467E1-6180-454B-98A9-4B15C36E6D1A}" srcOrd="3" destOrd="0" parTransId="{B64CAFE7-21D1-4509-84DD-B944BD7EC8A4}" sibTransId="{F7280EDA-5A57-4AEF-B2EA-57CD2F88F74D}"/>
    <dgm:cxn modelId="{1EEAC789-4451-41A7-B11A-7CBE76AD7ECB}" srcId="{03EBC622-4CFC-49C5-9CE0-0D5EC98AD703}" destId="{E9453DE0-E021-4BAD-AED5-6BD99594B241}" srcOrd="0" destOrd="0" parTransId="{AC6A7D09-3C60-4A63-8B0B-1A9984582596}" sibTransId="{3769E5A7-416C-414B-8549-F82F3FD26113}"/>
    <dgm:cxn modelId="{FC476297-4260-45B0-A9C7-40E78FDA334F}" type="presOf" srcId="{69ABFD64-74B6-49C5-BC25-A5BA0381A9F7}" destId="{1E881B10-199E-48B0-A777-644F1507F568}" srcOrd="0" destOrd="0" presId="urn:microsoft.com/office/officeart/2005/8/layout/pyramid2"/>
    <dgm:cxn modelId="{D76C06A9-5682-42BF-8C5B-27FF5BAD607C}" type="presOf" srcId="{EFA467E1-6180-454B-98A9-4B15C36E6D1A}" destId="{546660C9-40C3-46F9-A082-B13290807B90}" srcOrd="0" destOrd="0" presId="urn:microsoft.com/office/officeart/2005/8/layout/pyramid2"/>
    <dgm:cxn modelId="{AF6B6FAC-AB81-48D8-B975-1180F312DC74}" srcId="{20602500-9AD4-47E1-A42C-5D8C2737B122}" destId="{BA96C2E2-3F68-408E-9A03-CF6AC4867F19}" srcOrd="2" destOrd="0" parTransId="{156D6E61-A1A8-4728-96B7-52D9C2F23A57}" sibTransId="{6B40EA64-A22F-4A86-8A29-31413F042295}"/>
    <dgm:cxn modelId="{3D1D25DD-6CB5-422D-A255-1AF0DA39778E}" srcId="{20602500-9AD4-47E1-A42C-5D8C2737B122}" destId="{69ABFD64-74B6-49C5-BC25-A5BA0381A9F7}" srcOrd="0" destOrd="0" parTransId="{C13ED033-D938-4B25-A8C5-DDE384064EFF}" sibTransId="{7697CBA1-5347-4393-BDAC-EC8170629669}"/>
    <dgm:cxn modelId="{0732EEAA-B9B9-4962-8EA3-F94857822EE9}" type="presParOf" srcId="{8427FCD0-16D1-421A-A702-0ED318833CE0}" destId="{EBAE43F9-C295-446E-8435-6233FD919BCE}" srcOrd="0" destOrd="0" presId="urn:microsoft.com/office/officeart/2005/8/layout/pyramid2"/>
    <dgm:cxn modelId="{BBA57C34-C4EA-4ECC-ABEE-3DE0A0E0F72E}" type="presParOf" srcId="{8427FCD0-16D1-421A-A702-0ED318833CE0}" destId="{DFBC3112-D291-4C5B-9988-F1D5DC67F6E6}" srcOrd="1" destOrd="0" presId="urn:microsoft.com/office/officeart/2005/8/layout/pyramid2"/>
    <dgm:cxn modelId="{F207F22A-0D07-4624-9579-FD5B1E74D5D8}" type="presParOf" srcId="{DFBC3112-D291-4C5B-9988-F1D5DC67F6E6}" destId="{1E881B10-199E-48B0-A777-644F1507F568}" srcOrd="0" destOrd="0" presId="urn:microsoft.com/office/officeart/2005/8/layout/pyramid2"/>
    <dgm:cxn modelId="{B7936242-3ED6-47CE-BED5-B3CC93B23636}" type="presParOf" srcId="{DFBC3112-D291-4C5B-9988-F1D5DC67F6E6}" destId="{2EBE990A-EA46-4055-B88F-DD6CF9805B90}" srcOrd="1" destOrd="0" presId="urn:microsoft.com/office/officeart/2005/8/layout/pyramid2"/>
    <dgm:cxn modelId="{482CD411-2F9E-476C-A87E-D90588C16605}" type="presParOf" srcId="{DFBC3112-D291-4C5B-9988-F1D5DC67F6E6}" destId="{6478119E-3C5B-44A8-A01F-9087A304BE81}" srcOrd="2" destOrd="0" presId="urn:microsoft.com/office/officeart/2005/8/layout/pyramid2"/>
    <dgm:cxn modelId="{1B45F935-3F91-49E1-9DBD-97281749AE91}" type="presParOf" srcId="{DFBC3112-D291-4C5B-9988-F1D5DC67F6E6}" destId="{4E30F840-779B-4A18-AF0C-DC3F12A88654}" srcOrd="3" destOrd="0" presId="urn:microsoft.com/office/officeart/2005/8/layout/pyramid2"/>
    <dgm:cxn modelId="{C3EBC723-A627-4463-94B1-BE5060103C39}" type="presParOf" srcId="{DFBC3112-D291-4C5B-9988-F1D5DC67F6E6}" destId="{DEA12819-AC01-4F02-9C3C-0E80C9F95942}" srcOrd="4" destOrd="0" presId="urn:microsoft.com/office/officeart/2005/8/layout/pyramid2"/>
    <dgm:cxn modelId="{15BC7841-A0FD-4093-99A6-14E6167D86C1}" type="presParOf" srcId="{DFBC3112-D291-4C5B-9988-F1D5DC67F6E6}" destId="{12E14FFC-1796-40A1-BBB3-2DFF4FEC4D01}" srcOrd="5" destOrd="0" presId="urn:microsoft.com/office/officeart/2005/8/layout/pyramid2"/>
    <dgm:cxn modelId="{E3D82464-AABB-4D63-BA91-93225B32DD7B}" type="presParOf" srcId="{DFBC3112-D291-4C5B-9988-F1D5DC67F6E6}" destId="{546660C9-40C3-46F9-A082-B13290807B90}" srcOrd="6" destOrd="0" presId="urn:microsoft.com/office/officeart/2005/8/layout/pyramid2"/>
    <dgm:cxn modelId="{BD857016-2B08-4AB5-9D7D-C7D208EB55D0}" type="presParOf" srcId="{DFBC3112-D291-4C5B-9988-F1D5DC67F6E6}" destId="{190CCAD9-3B86-42C5-9BFD-8E12AE816D5D}"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D74842-2C4C-4B0B-A406-17E521A01B8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ZA"/>
        </a:p>
      </dgm:t>
    </dgm:pt>
    <dgm:pt modelId="{E4554EF2-8235-4B6D-B5D7-E6C71FAFD0BA}">
      <dgm:prSet phldrT="[Text]"/>
      <dgm:spPr/>
      <dgm:t>
        <a:bodyPr/>
        <a:lstStyle/>
        <a:p>
          <a:r>
            <a:rPr lang="en-ZA" dirty="0"/>
            <a:t>Socio-economic dev (SED)</a:t>
          </a:r>
        </a:p>
      </dgm:t>
    </dgm:pt>
    <dgm:pt modelId="{69F50312-0511-40AE-A6F3-DFF612B4A9BB}" type="parTrans" cxnId="{7589EB59-9F3B-4CC7-A9EB-EF9DB436E925}">
      <dgm:prSet/>
      <dgm:spPr/>
      <dgm:t>
        <a:bodyPr/>
        <a:lstStyle/>
        <a:p>
          <a:endParaRPr lang="en-ZA"/>
        </a:p>
      </dgm:t>
    </dgm:pt>
    <dgm:pt modelId="{FC7FDD63-077A-4575-959B-F26BB4E90765}" type="sibTrans" cxnId="{7589EB59-9F3B-4CC7-A9EB-EF9DB436E925}">
      <dgm:prSet/>
      <dgm:spPr/>
      <dgm:t>
        <a:bodyPr/>
        <a:lstStyle/>
        <a:p>
          <a:endParaRPr lang="en-ZA"/>
        </a:p>
      </dgm:t>
    </dgm:pt>
    <dgm:pt modelId="{8A0D3E8F-9137-4886-9F1C-52A2CC16F778}">
      <dgm:prSet phldrT="[Text]"/>
      <dgm:spPr/>
      <dgm:t>
        <a:bodyPr/>
        <a:lstStyle/>
        <a:p>
          <a:r>
            <a:rPr lang="en-ZA" dirty="0"/>
            <a:t>Democracy</a:t>
          </a:r>
          <a:r>
            <a:rPr lang="en-ZA" baseline="0" dirty="0"/>
            <a:t> and Political Gov (DPG)</a:t>
          </a:r>
          <a:endParaRPr lang="en-ZA" dirty="0"/>
        </a:p>
      </dgm:t>
    </dgm:pt>
    <dgm:pt modelId="{5740EFA4-A692-4161-9183-CBD660589931}" type="parTrans" cxnId="{5B24C33D-3538-4B7C-A131-7D959DC2AE12}">
      <dgm:prSet/>
      <dgm:spPr/>
      <dgm:t>
        <a:bodyPr/>
        <a:lstStyle/>
        <a:p>
          <a:endParaRPr lang="en-ZA"/>
        </a:p>
      </dgm:t>
    </dgm:pt>
    <dgm:pt modelId="{314BBABA-C53C-4F7E-9F70-82009D681833}" type="sibTrans" cxnId="{5B24C33D-3538-4B7C-A131-7D959DC2AE12}">
      <dgm:prSet/>
      <dgm:spPr/>
      <dgm:t>
        <a:bodyPr/>
        <a:lstStyle/>
        <a:p>
          <a:endParaRPr lang="en-ZA"/>
        </a:p>
      </dgm:t>
    </dgm:pt>
    <dgm:pt modelId="{697194C6-8E4A-4BAF-A4E4-2008444B70C2}">
      <dgm:prSet phldrT="[Text]"/>
      <dgm:spPr/>
      <dgm:t>
        <a:bodyPr/>
        <a:lstStyle/>
        <a:p>
          <a:r>
            <a:rPr lang="en-ZA" dirty="0"/>
            <a:t>Economic Governance and management (EGM)</a:t>
          </a:r>
        </a:p>
      </dgm:t>
    </dgm:pt>
    <dgm:pt modelId="{80AE9143-2294-4AF6-82F9-F57EBD0EBC0C}" type="parTrans" cxnId="{A0877F83-84F8-42E9-8F4B-6686CF17B473}">
      <dgm:prSet/>
      <dgm:spPr/>
      <dgm:t>
        <a:bodyPr/>
        <a:lstStyle/>
        <a:p>
          <a:endParaRPr lang="en-ZA"/>
        </a:p>
      </dgm:t>
    </dgm:pt>
    <dgm:pt modelId="{E80FD493-7BEA-4405-92D3-DFCCAA8F8C8A}" type="sibTrans" cxnId="{A0877F83-84F8-42E9-8F4B-6686CF17B473}">
      <dgm:prSet/>
      <dgm:spPr/>
      <dgm:t>
        <a:bodyPr/>
        <a:lstStyle/>
        <a:p>
          <a:endParaRPr lang="en-ZA"/>
        </a:p>
      </dgm:t>
    </dgm:pt>
    <dgm:pt modelId="{0BEA3183-49F2-4B47-AB0D-8CC447E836ED}">
      <dgm:prSet phldrT="[Text]"/>
      <dgm:spPr/>
      <dgm:t>
        <a:bodyPr/>
        <a:lstStyle/>
        <a:p>
          <a:r>
            <a:rPr lang="en-ZA" dirty="0"/>
            <a:t>Resilience and state of disaster </a:t>
          </a:r>
        </a:p>
      </dgm:t>
    </dgm:pt>
    <dgm:pt modelId="{A2942980-5305-45DF-803A-EBF525D19959}" type="parTrans" cxnId="{66D19695-868C-42E1-B48F-9FB36F1D22C7}">
      <dgm:prSet/>
      <dgm:spPr/>
      <dgm:t>
        <a:bodyPr/>
        <a:lstStyle/>
        <a:p>
          <a:endParaRPr lang="en-ZA"/>
        </a:p>
      </dgm:t>
    </dgm:pt>
    <dgm:pt modelId="{2C388FFD-2C71-4E82-AFC6-5B78EF753BB6}" type="sibTrans" cxnId="{66D19695-868C-42E1-B48F-9FB36F1D22C7}">
      <dgm:prSet/>
      <dgm:spPr/>
      <dgm:t>
        <a:bodyPr/>
        <a:lstStyle/>
        <a:p>
          <a:endParaRPr lang="en-ZA"/>
        </a:p>
      </dgm:t>
    </dgm:pt>
    <dgm:pt modelId="{D7288C93-8974-41C1-83EC-2F251EC2ECC1}">
      <dgm:prSet phldrT="[Text]"/>
      <dgm:spPr/>
      <dgm:t>
        <a:bodyPr/>
        <a:lstStyle/>
        <a:p>
          <a:r>
            <a:rPr lang="en-ZA" dirty="0"/>
            <a:t>Corporate governance </a:t>
          </a:r>
        </a:p>
      </dgm:t>
    </dgm:pt>
    <dgm:pt modelId="{31DE396E-B500-436F-B34B-8CC83548B3B8}" type="parTrans" cxnId="{DB12C5C2-FB83-4DAB-B9B1-6C2DFC860D57}">
      <dgm:prSet/>
      <dgm:spPr/>
      <dgm:t>
        <a:bodyPr/>
        <a:lstStyle/>
        <a:p>
          <a:endParaRPr lang="en-ZA"/>
        </a:p>
      </dgm:t>
    </dgm:pt>
    <dgm:pt modelId="{98E379A9-B156-42FE-B1DF-CC7058172B80}" type="sibTrans" cxnId="{DB12C5C2-FB83-4DAB-B9B1-6C2DFC860D57}">
      <dgm:prSet/>
      <dgm:spPr/>
      <dgm:t>
        <a:bodyPr/>
        <a:lstStyle/>
        <a:p>
          <a:endParaRPr lang="en-ZA"/>
        </a:p>
      </dgm:t>
    </dgm:pt>
    <dgm:pt modelId="{4EB7449E-001A-44DC-A449-0BC4061EF338}" type="pres">
      <dgm:prSet presAssocID="{14D74842-2C4C-4B0B-A406-17E521A01B8C}" presName="cycle" presStyleCnt="0">
        <dgm:presLayoutVars>
          <dgm:chMax val="1"/>
          <dgm:dir/>
          <dgm:animLvl val="ctr"/>
          <dgm:resizeHandles val="exact"/>
        </dgm:presLayoutVars>
      </dgm:prSet>
      <dgm:spPr/>
    </dgm:pt>
    <dgm:pt modelId="{A816D09A-8802-495D-9086-C7BF4FB4C025}" type="pres">
      <dgm:prSet presAssocID="{E4554EF2-8235-4B6D-B5D7-E6C71FAFD0BA}" presName="centerShape" presStyleLbl="node0" presStyleIdx="0" presStyleCnt="1"/>
      <dgm:spPr/>
    </dgm:pt>
    <dgm:pt modelId="{D7FE95E3-9AF5-4F8D-AAA8-8245CCE51189}" type="pres">
      <dgm:prSet presAssocID="{5740EFA4-A692-4161-9183-CBD660589931}" presName="Name9" presStyleLbl="parChTrans1D2" presStyleIdx="0" presStyleCnt="4"/>
      <dgm:spPr/>
    </dgm:pt>
    <dgm:pt modelId="{BE7413CB-50A2-4D70-8B0E-7C8AAE746447}" type="pres">
      <dgm:prSet presAssocID="{5740EFA4-A692-4161-9183-CBD660589931}" presName="connTx" presStyleLbl="parChTrans1D2" presStyleIdx="0" presStyleCnt="4"/>
      <dgm:spPr/>
    </dgm:pt>
    <dgm:pt modelId="{FE462E7E-DCD0-45E8-9B0A-9A4BBFD72EE6}" type="pres">
      <dgm:prSet presAssocID="{8A0D3E8F-9137-4886-9F1C-52A2CC16F778}" presName="node" presStyleLbl="node1" presStyleIdx="0" presStyleCnt="4">
        <dgm:presLayoutVars>
          <dgm:bulletEnabled val="1"/>
        </dgm:presLayoutVars>
      </dgm:prSet>
      <dgm:spPr/>
    </dgm:pt>
    <dgm:pt modelId="{DEE0313A-F1E1-4637-80F4-609778B69E7D}" type="pres">
      <dgm:prSet presAssocID="{80AE9143-2294-4AF6-82F9-F57EBD0EBC0C}" presName="Name9" presStyleLbl="parChTrans1D2" presStyleIdx="1" presStyleCnt="4"/>
      <dgm:spPr/>
    </dgm:pt>
    <dgm:pt modelId="{E28D5304-D2AB-4FD0-88E0-6F399F4E69C8}" type="pres">
      <dgm:prSet presAssocID="{80AE9143-2294-4AF6-82F9-F57EBD0EBC0C}" presName="connTx" presStyleLbl="parChTrans1D2" presStyleIdx="1" presStyleCnt="4"/>
      <dgm:spPr/>
    </dgm:pt>
    <dgm:pt modelId="{B3FB9629-93C2-4E10-BABE-001619B2141A}" type="pres">
      <dgm:prSet presAssocID="{697194C6-8E4A-4BAF-A4E4-2008444B70C2}" presName="node" presStyleLbl="node1" presStyleIdx="1" presStyleCnt="4">
        <dgm:presLayoutVars>
          <dgm:bulletEnabled val="1"/>
        </dgm:presLayoutVars>
      </dgm:prSet>
      <dgm:spPr/>
    </dgm:pt>
    <dgm:pt modelId="{C9482F09-ECB0-4F04-B771-55E883AEED82}" type="pres">
      <dgm:prSet presAssocID="{A2942980-5305-45DF-803A-EBF525D19959}" presName="Name9" presStyleLbl="parChTrans1D2" presStyleIdx="2" presStyleCnt="4"/>
      <dgm:spPr/>
    </dgm:pt>
    <dgm:pt modelId="{18ACA8F2-2228-4166-B524-FA443FC24F63}" type="pres">
      <dgm:prSet presAssocID="{A2942980-5305-45DF-803A-EBF525D19959}" presName="connTx" presStyleLbl="parChTrans1D2" presStyleIdx="2" presStyleCnt="4"/>
      <dgm:spPr/>
    </dgm:pt>
    <dgm:pt modelId="{C89408A8-95D2-4B11-A517-A71B0314ED72}" type="pres">
      <dgm:prSet presAssocID="{0BEA3183-49F2-4B47-AB0D-8CC447E836ED}" presName="node" presStyleLbl="node1" presStyleIdx="2" presStyleCnt="4">
        <dgm:presLayoutVars>
          <dgm:bulletEnabled val="1"/>
        </dgm:presLayoutVars>
      </dgm:prSet>
      <dgm:spPr/>
    </dgm:pt>
    <dgm:pt modelId="{686C1947-BB9D-44C7-9728-BF107906DB3E}" type="pres">
      <dgm:prSet presAssocID="{31DE396E-B500-436F-B34B-8CC83548B3B8}" presName="Name9" presStyleLbl="parChTrans1D2" presStyleIdx="3" presStyleCnt="4"/>
      <dgm:spPr/>
    </dgm:pt>
    <dgm:pt modelId="{89A66A95-A453-4E58-A5E5-1808E0F8CB72}" type="pres">
      <dgm:prSet presAssocID="{31DE396E-B500-436F-B34B-8CC83548B3B8}" presName="connTx" presStyleLbl="parChTrans1D2" presStyleIdx="3" presStyleCnt="4"/>
      <dgm:spPr/>
    </dgm:pt>
    <dgm:pt modelId="{7CECC496-429F-4580-8F32-FAFB8661DC68}" type="pres">
      <dgm:prSet presAssocID="{D7288C93-8974-41C1-83EC-2F251EC2ECC1}" presName="node" presStyleLbl="node1" presStyleIdx="3" presStyleCnt="4">
        <dgm:presLayoutVars>
          <dgm:bulletEnabled val="1"/>
        </dgm:presLayoutVars>
      </dgm:prSet>
      <dgm:spPr/>
    </dgm:pt>
  </dgm:ptLst>
  <dgm:cxnLst>
    <dgm:cxn modelId="{46EA6009-4322-4ED4-B05B-F5D60D6D120A}" type="presOf" srcId="{E4554EF2-8235-4B6D-B5D7-E6C71FAFD0BA}" destId="{A816D09A-8802-495D-9086-C7BF4FB4C025}" srcOrd="0" destOrd="0" presId="urn:microsoft.com/office/officeart/2005/8/layout/radial1"/>
    <dgm:cxn modelId="{630EAB10-D4F9-4653-95CC-3F13C2092B94}" type="presOf" srcId="{D7288C93-8974-41C1-83EC-2F251EC2ECC1}" destId="{7CECC496-429F-4580-8F32-FAFB8661DC68}" srcOrd="0" destOrd="0" presId="urn:microsoft.com/office/officeart/2005/8/layout/radial1"/>
    <dgm:cxn modelId="{19F9DA14-9957-44BA-8384-07143D458675}" type="presOf" srcId="{5740EFA4-A692-4161-9183-CBD660589931}" destId="{D7FE95E3-9AF5-4F8D-AAA8-8245CCE51189}" srcOrd="0" destOrd="0" presId="urn:microsoft.com/office/officeart/2005/8/layout/radial1"/>
    <dgm:cxn modelId="{8FB8D11D-1697-42E2-9C8F-AD7BB388EAB6}" type="presOf" srcId="{A2942980-5305-45DF-803A-EBF525D19959}" destId="{C9482F09-ECB0-4F04-B771-55E883AEED82}" srcOrd="0" destOrd="0" presId="urn:microsoft.com/office/officeart/2005/8/layout/radial1"/>
    <dgm:cxn modelId="{E0F10A1E-9E9F-4C1E-89C2-26C0F7ABAEC6}" type="presOf" srcId="{697194C6-8E4A-4BAF-A4E4-2008444B70C2}" destId="{B3FB9629-93C2-4E10-BABE-001619B2141A}" srcOrd="0" destOrd="0" presId="urn:microsoft.com/office/officeart/2005/8/layout/radial1"/>
    <dgm:cxn modelId="{55D4B920-F50B-4393-94ED-E33EE4F9FAA7}" type="presOf" srcId="{0BEA3183-49F2-4B47-AB0D-8CC447E836ED}" destId="{C89408A8-95D2-4B11-A517-A71B0314ED72}" srcOrd="0" destOrd="0" presId="urn:microsoft.com/office/officeart/2005/8/layout/radial1"/>
    <dgm:cxn modelId="{E5459826-A465-4B5F-8201-134C4F1F15BB}" type="presOf" srcId="{8A0D3E8F-9137-4886-9F1C-52A2CC16F778}" destId="{FE462E7E-DCD0-45E8-9B0A-9A4BBFD72EE6}" srcOrd="0" destOrd="0" presId="urn:microsoft.com/office/officeart/2005/8/layout/radial1"/>
    <dgm:cxn modelId="{2EC6A933-71AB-4DE8-AF16-944598808928}" type="presOf" srcId="{80AE9143-2294-4AF6-82F9-F57EBD0EBC0C}" destId="{E28D5304-D2AB-4FD0-88E0-6F399F4E69C8}" srcOrd="1" destOrd="0" presId="urn:microsoft.com/office/officeart/2005/8/layout/radial1"/>
    <dgm:cxn modelId="{5B24C33D-3538-4B7C-A131-7D959DC2AE12}" srcId="{E4554EF2-8235-4B6D-B5D7-E6C71FAFD0BA}" destId="{8A0D3E8F-9137-4886-9F1C-52A2CC16F778}" srcOrd="0" destOrd="0" parTransId="{5740EFA4-A692-4161-9183-CBD660589931}" sibTransId="{314BBABA-C53C-4F7E-9F70-82009D681833}"/>
    <dgm:cxn modelId="{0DD9B259-E5AA-432F-AD36-191AD03865B5}" type="presOf" srcId="{A2942980-5305-45DF-803A-EBF525D19959}" destId="{18ACA8F2-2228-4166-B524-FA443FC24F63}" srcOrd="1" destOrd="0" presId="urn:microsoft.com/office/officeart/2005/8/layout/radial1"/>
    <dgm:cxn modelId="{7589EB59-9F3B-4CC7-A9EB-EF9DB436E925}" srcId="{14D74842-2C4C-4B0B-A406-17E521A01B8C}" destId="{E4554EF2-8235-4B6D-B5D7-E6C71FAFD0BA}" srcOrd="0" destOrd="0" parTransId="{69F50312-0511-40AE-A6F3-DFF612B4A9BB}" sibTransId="{FC7FDD63-077A-4575-959B-F26BB4E90765}"/>
    <dgm:cxn modelId="{5051B67F-92AE-470C-9071-67C38CDDCD12}" type="presOf" srcId="{31DE396E-B500-436F-B34B-8CC83548B3B8}" destId="{89A66A95-A453-4E58-A5E5-1808E0F8CB72}" srcOrd="1" destOrd="0" presId="urn:microsoft.com/office/officeart/2005/8/layout/radial1"/>
    <dgm:cxn modelId="{A0877F83-84F8-42E9-8F4B-6686CF17B473}" srcId="{E4554EF2-8235-4B6D-B5D7-E6C71FAFD0BA}" destId="{697194C6-8E4A-4BAF-A4E4-2008444B70C2}" srcOrd="1" destOrd="0" parTransId="{80AE9143-2294-4AF6-82F9-F57EBD0EBC0C}" sibTransId="{E80FD493-7BEA-4405-92D3-DFCCAA8F8C8A}"/>
    <dgm:cxn modelId="{C61F5A91-B14E-47BB-8B31-E75EAE4BFB42}" type="presOf" srcId="{5740EFA4-A692-4161-9183-CBD660589931}" destId="{BE7413CB-50A2-4D70-8B0E-7C8AAE746447}" srcOrd="1" destOrd="0" presId="urn:microsoft.com/office/officeart/2005/8/layout/radial1"/>
    <dgm:cxn modelId="{66D19695-868C-42E1-B48F-9FB36F1D22C7}" srcId="{E4554EF2-8235-4B6D-B5D7-E6C71FAFD0BA}" destId="{0BEA3183-49F2-4B47-AB0D-8CC447E836ED}" srcOrd="2" destOrd="0" parTransId="{A2942980-5305-45DF-803A-EBF525D19959}" sibTransId="{2C388FFD-2C71-4E82-AFC6-5B78EF753BB6}"/>
    <dgm:cxn modelId="{DB12C5C2-FB83-4DAB-B9B1-6C2DFC860D57}" srcId="{E4554EF2-8235-4B6D-B5D7-E6C71FAFD0BA}" destId="{D7288C93-8974-41C1-83EC-2F251EC2ECC1}" srcOrd="3" destOrd="0" parTransId="{31DE396E-B500-436F-B34B-8CC83548B3B8}" sibTransId="{98E379A9-B156-42FE-B1DF-CC7058172B80}"/>
    <dgm:cxn modelId="{60E052CF-CF19-4A68-828B-6971AB390860}" type="presOf" srcId="{80AE9143-2294-4AF6-82F9-F57EBD0EBC0C}" destId="{DEE0313A-F1E1-4637-80F4-609778B69E7D}" srcOrd="0" destOrd="0" presId="urn:microsoft.com/office/officeart/2005/8/layout/radial1"/>
    <dgm:cxn modelId="{BD6D26F3-4154-4475-A4F0-4737E80802AB}" type="presOf" srcId="{14D74842-2C4C-4B0B-A406-17E521A01B8C}" destId="{4EB7449E-001A-44DC-A449-0BC4061EF338}" srcOrd="0" destOrd="0" presId="urn:microsoft.com/office/officeart/2005/8/layout/radial1"/>
    <dgm:cxn modelId="{6B891EFC-EE49-45D8-B844-54DDA6974A76}" type="presOf" srcId="{31DE396E-B500-436F-B34B-8CC83548B3B8}" destId="{686C1947-BB9D-44C7-9728-BF107906DB3E}" srcOrd="0" destOrd="0" presId="urn:microsoft.com/office/officeart/2005/8/layout/radial1"/>
    <dgm:cxn modelId="{E9267454-097F-4FD0-A197-9D675932CCA9}" type="presParOf" srcId="{4EB7449E-001A-44DC-A449-0BC4061EF338}" destId="{A816D09A-8802-495D-9086-C7BF4FB4C025}" srcOrd="0" destOrd="0" presId="urn:microsoft.com/office/officeart/2005/8/layout/radial1"/>
    <dgm:cxn modelId="{D5505177-9DAC-4F26-B000-EA5764F91E61}" type="presParOf" srcId="{4EB7449E-001A-44DC-A449-0BC4061EF338}" destId="{D7FE95E3-9AF5-4F8D-AAA8-8245CCE51189}" srcOrd="1" destOrd="0" presId="urn:microsoft.com/office/officeart/2005/8/layout/radial1"/>
    <dgm:cxn modelId="{4E393973-E62B-4636-A510-BFB31A0E323D}" type="presParOf" srcId="{D7FE95E3-9AF5-4F8D-AAA8-8245CCE51189}" destId="{BE7413CB-50A2-4D70-8B0E-7C8AAE746447}" srcOrd="0" destOrd="0" presId="urn:microsoft.com/office/officeart/2005/8/layout/radial1"/>
    <dgm:cxn modelId="{2AE0C65F-38CD-4A06-BD06-EE1158D825EA}" type="presParOf" srcId="{4EB7449E-001A-44DC-A449-0BC4061EF338}" destId="{FE462E7E-DCD0-45E8-9B0A-9A4BBFD72EE6}" srcOrd="2" destOrd="0" presId="urn:microsoft.com/office/officeart/2005/8/layout/radial1"/>
    <dgm:cxn modelId="{B3575CCB-B8BC-48C0-A52D-80707FC3EFA6}" type="presParOf" srcId="{4EB7449E-001A-44DC-A449-0BC4061EF338}" destId="{DEE0313A-F1E1-4637-80F4-609778B69E7D}" srcOrd="3" destOrd="0" presId="urn:microsoft.com/office/officeart/2005/8/layout/radial1"/>
    <dgm:cxn modelId="{92452414-6E49-41F2-AFBA-87FBCEFE50FC}" type="presParOf" srcId="{DEE0313A-F1E1-4637-80F4-609778B69E7D}" destId="{E28D5304-D2AB-4FD0-88E0-6F399F4E69C8}" srcOrd="0" destOrd="0" presId="urn:microsoft.com/office/officeart/2005/8/layout/radial1"/>
    <dgm:cxn modelId="{175AD183-EE8E-40B7-8B48-56CC2BAAB017}" type="presParOf" srcId="{4EB7449E-001A-44DC-A449-0BC4061EF338}" destId="{B3FB9629-93C2-4E10-BABE-001619B2141A}" srcOrd="4" destOrd="0" presId="urn:microsoft.com/office/officeart/2005/8/layout/radial1"/>
    <dgm:cxn modelId="{AFA41E71-1D84-4906-A4B0-825940ED67B4}" type="presParOf" srcId="{4EB7449E-001A-44DC-A449-0BC4061EF338}" destId="{C9482F09-ECB0-4F04-B771-55E883AEED82}" srcOrd="5" destOrd="0" presId="urn:microsoft.com/office/officeart/2005/8/layout/radial1"/>
    <dgm:cxn modelId="{53D19BE6-9400-4EB1-91C6-558DADBAE5CE}" type="presParOf" srcId="{C9482F09-ECB0-4F04-B771-55E883AEED82}" destId="{18ACA8F2-2228-4166-B524-FA443FC24F63}" srcOrd="0" destOrd="0" presId="urn:microsoft.com/office/officeart/2005/8/layout/radial1"/>
    <dgm:cxn modelId="{F449944C-78C4-4263-8732-181AA163D1C7}" type="presParOf" srcId="{4EB7449E-001A-44DC-A449-0BC4061EF338}" destId="{C89408A8-95D2-4B11-A517-A71B0314ED72}" srcOrd="6" destOrd="0" presId="urn:microsoft.com/office/officeart/2005/8/layout/radial1"/>
    <dgm:cxn modelId="{0B5D669E-8441-48AF-BFB7-036F306FB042}" type="presParOf" srcId="{4EB7449E-001A-44DC-A449-0BC4061EF338}" destId="{686C1947-BB9D-44C7-9728-BF107906DB3E}" srcOrd="7" destOrd="0" presId="urn:microsoft.com/office/officeart/2005/8/layout/radial1"/>
    <dgm:cxn modelId="{BE2C2ACF-0A1E-4107-B7CB-29B3C63376B3}" type="presParOf" srcId="{686C1947-BB9D-44C7-9728-BF107906DB3E}" destId="{89A66A95-A453-4E58-A5E5-1808E0F8CB72}" srcOrd="0" destOrd="0" presId="urn:microsoft.com/office/officeart/2005/8/layout/radial1"/>
    <dgm:cxn modelId="{CD016FA8-2570-4546-A4CB-C515F8CD3630}" type="presParOf" srcId="{4EB7449E-001A-44DC-A449-0BC4061EF338}" destId="{7CECC496-429F-4580-8F32-FAFB8661DC68}"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1D40A1-5EAF-4EA6-897C-9191B2671FA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ZA"/>
        </a:p>
      </dgm:t>
    </dgm:pt>
    <dgm:pt modelId="{95E93903-9B6F-464D-B9E9-85A28705B035}">
      <dgm:prSet phldrT="[Text]"/>
      <dgm:spPr/>
      <dgm:t>
        <a:bodyPr/>
        <a:lstStyle/>
        <a:p>
          <a:r>
            <a:rPr lang="en-GB" dirty="0">
              <a:latin typeface="Arial" panose="020B0604020202020204" pitchFamily="34" charset="0"/>
              <a:cs typeface="Arial" panose="020B0604020202020204" pitchFamily="34" charset="0"/>
            </a:rPr>
            <a:t>Continental mechanism for VNRs/VLRs peer learning /part of Agenda 2063 TWG</a:t>
          </a:r>
          <a:endParaRPr lang="en-ZA" dirty="0">
            <a:latin typeface="Arial" panose="020B0604020202020204" pitchFamily="34" charset="0"/>
            <a:cs typeface="Arial" panose="020B0604020202020204" pitchFamily="34" charset="0"/>
          </a:endParaRPr>
        </a:p>
      </dgm:t>
    </dgm:pt>
    <dgm:pt modelId="{A9FF3AEF-A247-43D5-8658-2FEBBA852A52}" type="parTrans" cxnId="{9F743AD7-D015-46C8-BD4C-6A53BFBD2B4A}">
      <dgm:prSet/>
      <dgm:spPr/>
      <dgm:t>
        <a:bodyPr/>
        <a:lstStyle/>
        <a:p>
          <a:endParaRPr lang="en-ZA"/>
        </a:p>
      </dgm:t>
    </dgm:pt>
    <dgm:pt modelId="{AF68E8C1-1058-465D-8A52-65530D8A1A79}" type="sibTrans" cxnId="{9F743AD7-D015-46C8-BD4C-6A53BFBD2B4A}">
      <dgm:prSet/>
      <dgm:spPr/>
      <dgm:t>
        <a:bodyPr/>
        <a:lstStyle/>
        <a:p>
          <a:endParaRPr lang="en-ZA"/>
        </a:p>
      </dgm:t>
    </dgm:pt>
    <dgm:pt modelId="{375BA27B-4EC7-40E4-9DB8-EA0A27D1115D}">
      <dgm:prSet phldrT="[Text]"/>
      <dgm:spPr/>
      <dgm:t>
        <a:bodyPr/>
        <a:lstStyle/>
        <a:p>
          <a:r>
            <a:rPr lang="en-GB" dirty="0">
              <a:latin typeface="Arial" panose="020B0604020202020204" pitchFamily="34" charset="0"/>
              <a:cs typeface="Arial" panose="020B0604020202020204" pitchFamily="34" charset="0"/>
            </a:rPr>
            <a:t>Knowledge products on governance of both agendas </a:t>
          </a:r>
          <a:endParaRPr lang="en-ZA" dirty="0">
            <a:latin typeface="Arial" panose="020B0604020202020204" pitchFamily="34" charset="0"/>
            <a:cs typeface="Arial" panose="020B0604020202020204" pitchFamily="34" charset="0"/>
          </a:endParaRPr>
        </a:p>
      </dgm:t>
    </dgm:pt>
    <dgm:pt modelId="{2B8BD228-D0B3-4AB0-88D9-21B2D303DFBA}" type="parTrans" cxnId="{39EA2E89-724C-45E5-A409-BA766916201D}">
      <dgm:prSet/>
      <dgm:spPr/>
      <dgm:t>
        <a:bodyPr/>
        <a:lstStyle/>
        <a:p>
          <a:endParaRPr lang="en-ZA"/>
        </a:p>
      </dgm:t>
    </dgm:pt>
    <dgm:pt modelId="{A5FAA6F2-E4C6-4ECC-A87E-1B54CBCD3274}" type="sibTrans" cxnId="{39EA2E89-724C-45E5-A409-BA766916201D}">
      <dgm:prSet/>
      <dgm:spPr/>
      <dgm:t>
        <a:bodyPr/>
        <a:lstStyle/>
        <a:p>
          <a:endParaRPr lang="en-ZA"/>
        </a:p>
      </dgm:t>
    </dgm:pt>
    <dgm:pt modelId="{C8D3728D-2D53-4D4E-94DB-AFEE0AE964A8}">
      <dgm:prSet phldrT="[Text]"/>
      <dgm:spPr/>
      <dgm:t>
        <a:bodyPr/>
        <a:lstStyle/>
        <a:p>
          <a:r>
            <a:rPr lang="en-GB" dirty="0"/>
            <a:t>Promoting CEPA Principles in Africa</a:t>
          </a:r>
          <a:endParaRPr lang="en-ZA" dirty="0"/>
        </a:p>
      </dgm:t>
    </dgm:pt>
    <dgm:pt modelId="{F9929DAE-0485-4988-A06E-CDF189EA3CB2}" type="parTrans" cxnId="{68EDEF4B-ED39-4F75-9F42-4B44070F0ACC}">
      <dgm:prSet/>
      <dgm:spPr/>
      <dgm:t>
        <a:bodyPr/>
        <a:lstStyle/>
        <a:p>
          <a:endParaRPr lang="en-ZA"/>
        </a:p>
      </dgm:t>
    </dgm:pt>
    <dgm:pt modelId="{D6C93B78-B25F-44B8-A008-35A3B2CF6B6E}" type="sibTrans" cxnId="{68EDEF4B-ED39-4F75-9F42-4B44070F0ACC}">
      <dgm:prSet/>
      <dgm:spPr/>
      <dgm:t>
        <a:bodyPr/>
        <a:lstStyle/>
        <a:p>
          <a:endParaRPr lang="en-ZA"/>
        </a:p>
      </dgm:t>
    </dgm:pt>
    <dgm:pt modelId="{2B647CCC-CBEB-4B2F-980E-63BEB2A77F43}">
      <dgm:prSet phldrT="[Text]"/>
      <dgm:spPr/>
      <dgm:t>
        <a:bodyPr/>
        <a:lstStyle/>
        <a:p>
          <a:r>
            <a:rPr lang="en-GB" dirty="0">
              <a:latin typeface="Arial" panose="020B0604020202020204" pitchFamily="34" charset="0"/>
              <a:cs typeface="Arial" panose="020B0604020202020204" pitchFamily="34" charset="0"/>
            </a:rPr>
            <a:t>Capacity building on NDPs</a:t>
          </a:r>
          <a:endParaRPr lang="en-ZA" dirty="0">
            <a:latin typeface="Arial" panose="020B0604020202020204" pitchFamily="34" charset="0"/>
            <a:cs typeface="Arial" panose="020B0604020202020204" pitchFamily="34" charset="0"/>
          </a:endParaRPr>
        </a:p>
      </dgm:t>
    </dgm:pt>
    <dgm:pt modelId="{0CBEBC98-2265-40B4-B332-0FBF66885158}" type="parTrans" cxnId="{1D6213DB-72FF-46CA-8881-7C7885EEB7AD}">
      <dgm:prSet/>
      <dgm:spPr/>
      <dgm:t>
        <a:bodyPr/>
        <a:lstStyle/>
        <a:p>
          <a:endParaRPr lang="en-ZA"/>
        </a:p>
      </dgm:t>
    </dgm:pt>
    <dgm:pt modelId="{A77B9275-8A4F-406C-BB52-7A19E70A6E53}" type="sibTrans" cxnId="{1D6213DB-72FF-46CA-8881-7C7885EEB7AD}">
      <dgm:prSet/>
      <dgm:spPr/>
      <dgm:t>
        <a:bodyPr/>
        <a:lstStyle/>
        <a:p>
          <a:endParaRPr lang="en-ZA"/>
        </a:p>
      </dgm:t>
    </dgm:pt>
    <dgm:pt modelId="{6024E09D-90A9-4013-B867-60DC66D8D9E3}">
      <dgm:prSet phldrT="[Text]"/>
      <dgm:spPr/>
      <dgm:t>
        <a:bodyPr/>
        <a:lstStyle/>
        <a:p>
          <a:r>
            <a:rPr lang="en-GB" dirty="0">
              <a:latin typeface="Arial" panose="020B0604020202020204" pitchFamily="34" charset="0"/>
              <a:cs typeface="Arial" panose="020B0604020202020204" pitchFamily="34" charset="0"/>
            </a:rPr>
            <a:t>APRM engagement with AUC/UN agencies at the HLPF</a:t>
          </a:r>
          <a:endParaRPr lang="en-ZA" dirty="0">
            <a:latin typeface="Arial" panose="020B0604020202020204" pitchFamily="34" charset="0"/>
            <a:cs typeface="Arial" panose="020B0604020202020204" pitchFamily="34" charset="0"/>
          </a:endParaRPr>
        </a:p>
      </dgm:t>
    </dgm:pt>
    <dgm:pt modelId="{998450E3-3AA3-4655-8D0C-DB9E2CEAF868}" type="parTrans" cxnId="{4F3901E2-AF81-457F-BD7C-34BA06C0713A}">
      <dgm:prSet/>
      <dgm:spPr/>
      <dgm:t>
        <a:bodyPr/>
        <a:lstStyle/>
        <a:p>
          <a:endParaRPr lang="en-ZA"/>
        </a:p>
      </dgm:t>
    </dgm:pt>
    <dgm:pt modelId="{B6CD9334-4833-4D90-880B-32FBDA754659}" type="sibTrans" cxnId="{4F3901E2-AF81-457F-BD7C-34BA06C0713A}">
      <dgm:prSet/>
      <dgm:spPr/>
      <dgm:t>
        <a:bodyPr/>
        <a:lstStyle/>
        <a:p>
          <a:endParaRPr lang="en-ZA"/>
        </a:p>
      </dgm:t>
    </dgm:pt>
    <dgm:pt modelId="{8F7DDEAB-2E62-45F6-A01E-C9244C6CBA4B}" type="pres">
      <dgm:prSet presAssocID="{801D40A1-5EAF-4EA6-897C-9191B2671FA5}" presName="diagram" presStyleCnt="0">
        <dgm:presLayoutVars>
          <dgm:dir/>
          <dgm:resizeHandles val="exact"/>
        </dgm:presLayoutVars>
      </dgm:prSet>
      <dgm:spPr/>
    </dgm:pt>
    <dgm:pt modelId="{92F2D622-718C-48EF-88FA-DD4EE2133364}" type="pres">
      <dgm:prSet presAssocID="{95E93903-9B6F-464D-B9E9-85A28705B035}" presName="node" presStyleLbl="node1" presStyleIdx="0" presStyleCnt="5">
        <dgm:presLayoutVars>
          <dgm:bulletEnabled val="1"/>
        </dgm:presLayoutVars>
      </dgm:prSet>
      <dgm:spPr/>
    </dgm:pt>
    <dgm:pt modelId="{061DC37A-68C0-45C7-897F-F719DE901E1A}" type="pres">
      <dgm:prSet presAssocID="{AF68E8C1-1058-465D-8A52-65530D8A1A79}" presName="sibTrans" presStyleCnt="0"/>
      <dgm:spPr/>
    </dgm:pt>
    <dgm:pt modelId="{51531FBB-5DF8-4299-9791-3B5D7D0DE2E0}" type="pres">
      <dgm:prSet presAssocID="{375BA27B-4EC7-40E4-9DB8-EA0A27D1115D}" presName="node" presStyleLbl="node1" presStyleIdx="1" presStyleCnt="5">
        <dgm:presLayoutVars>
          <dgm:bulletEnabled val="1"/>
        </dgm:presLayoutVars>
      </dgm:prSet>
      <dgm:spPr/>
    </dgm:pt>
    <dgm:pt modelId="{252F192D-4F8B-4222-9E1E-8A9C0BCF44AE}" type="pres">
      <dgm:prSet presAssocID="{A5FAA6F2-E4C6-4ECC-A87E-1B54CBCD3274}" presName="sibTrans" presStyleCnt="0"/>
      <dgm:spPr/>
    </dgm:pt>
    <dgm:pt modelId="{56759720-9DCF-4835-9400-59AA6ABD0950}" type="pres">
      <dgm:prSet presAssocID="{C8D3728D-2D53-4D4E-94DB-AFEE0AE964A8}" presName="node" presStyleLbl="node1" presStyleIdx="2" presStyleCnt="5">
        <dgm:presLayoutVars>
          <dgm:bulletEnabled val="1"/>
        </dgm:presLayoutVars>
      </dgm:prSet>
      <dgm:spPr/>
    </dgm:pt>
    <dgm:pt modelId="{91F30D23-6D0E-41D7-AC52-5B441B09A2F7}" type="pres">
      <dgm:prSet presAssocID="{D6C93B78-B25F-44B8-A008-35A3B2CF6B6E}" presName="sibTrans" presStyleCnt="0"/>
      <dgm:spPr/>
    </dgm:pt>
    <dgm:pt modelId="{DA05605B-38EC-4D53-A477-53F86D75AB7D}" type="pres">
      <dgm:prSet presAssocID="{2B647CCC-CBEB-4B2F-980E-63BEB2A77F43}" presName="node" presStyleLbl="node1" presStyleIdx="3" presStyleCnt="5">
        <dgm:presLayoutVars>
          <dgm:bulletEnabled val="1"/>
        </dgm:presLayoutVars>
      </dgm:prSet>
      <dgm:spPr/>
    </dgm:pt>
    <dgm:pt modelId="{00AE4945-8953-4D74-9C1F-E35B32AF1913}" type="pres">
      <dgm:prSet presAssocID="{A77B9275-8A4F-406C-BB52-7A19E70A6E53}" presName="sibTrans" presStyleCnt="0"/>
      <dgm:spPr/>
    </dgm:pt>
    <dgm:pt modelId="{F6C0F1D2-1D7D-4C60-BA67-B9A5805F5853}" type="pres">
      <dgm:prSet presAssocID="{6024E09D-90A9-4013-B867-60DC66D8D9E3}" presName="node" presStyleLbl="node1" presStyleIdx="4" presStyleCnt="5">
        <dgm:presLayoutVars>
          <dgm:bulletEnabled val="1"/>
        </dgm:presLayoutVars>
      </dgm:prSet>
      <dgm:spPr/>
    </dgm:pt>
  </dgm:ptLst>
  <dgm:cxnLst>
    <dgm:cxn modelId="{C61A501F-1F0B-4631-95A5-F0F688FA0DE2}" type="presOf" srcId="{375BA27B-4EC7-40E4-9DB8-EA0A27D1115D}" destId="{51531FBB-5DF8-4299-9791-3B5D7D0DE2E0}" srcOrd="0" destOrd="0" presId="urn:microsoft.com/office/officeart/2005/8/layout/default"/>
    <dgm:cxn modelId="{9A1C9C2C-231E-41B3-A7C8-F80C8744904D}" type="presOf" srcId="{C8D3728D-2D53-4D4E-94DB-AFEE0AE964A8}" destId="{56759720-9DCF-4835-9400-59AA6ABD0950}" srcOrd="0" destOrd="0" presId="urn:microsoft.com/office/officeart/2005/8/layout/default"/>
    <dgm:cxn modelId="{68EDEF4B-ED39-4F75-9F42-4B44070F0ACC}" srcId="{801D40A1-5EAF-4EA6-897C-9191B2671FA5}" destId="{C8D3728D-2D53-4D4E-94DB-AFEE0AE964A8}" srcOrd="2" destOrd="0" parTransId="{F9929DAE-0485-4988-A06E-CDF189EA3CB2}" sibTransId="{D6C93B78-B25F-44B8-A008-35A3B2CF6B6E}"/>
    <dgm:cxn modelId="{9A169759-8672-429F-8F2A-499A492E80A0}" type="presOf" srcId="{2B647CCC-CBEB-4B2F-980E-63BEB2A77F43}" destId="{DA05605B-38EC-4D53-A477-53F86D75AB7D}" srcOrd="0" destOrd="0" presId="urn:microsoft.com/office/officeart/2005/8/layout/default"/>
    <dgm:cxn modelId="{DAE57171-971B-4996-972C-BA240FC030EA}" type="presOf" srcId="{95E93903-9B6F-464D-B9E9-85A28705B035}" destId="{92F2D622-718C-48EF-88FA-DD4EE2133364}" srcOrd="0" destOrd="0" presId="urn:microsoft.com/office/officeart/2005/8/layout/default"/>
    <dgm:cxn modelId="{39EA2E89-724C-45E5-A409-BA766916201D}" srcId="{801D40A1-5EAF-4EA6-897C-9191B2671FA5}" destId="{375BA27B-4EC7-40E4-9DB8-EA0A27D1115D}" srcOrd="1" destOrd="0" parTransId="{2B8BD228-D0B3-4AB0-88D9-21B2D303DFBA}" sibTransId="{A5FAA6F2-E4C6-4ECC-A87E-1B54CBCD3274}"/>
    <dgm:cxn modelId="{D3A45498-CAEF-4390-B76A-E0D3660C2E62}" type="presOf" srcId="{801D40A1-5EAF-4EA6-897C-9191B2671FA5}" destId="{8F7DDEAB-2E62-45F6-A01E-C9244C6CBA4B}" srcOrd="0" destOrd="0" presId="urn:microsoft.com/office/officeart/2005/8/layout/default"/>
    <dgm:cxn modelId="{9F743AD7-D015-46C8-BD4C-6A53BFBD2B4A}" srcId="{801D40A1-5EAF-4EA6-897C-9191B2671FA5}" destId="{95E93903-9B6F-464D-B9E9-85A28705B035}" srcOrd="0" destOrd="0" parTransId="{A9FF3AEF-A247-43D5-8658-2FEBBA852A52}" sibTransId="{AF68E8C1-1058-465D-8A52-65530D8A1A79}"/>
    <dgm:cxn modelId="{1D6213DB-72FF-46CA-8881-7C7885EEB7AD}" srcId="{801D40A1-5EAF-4EA6-897C-9191B2671FA5}" destId="{2B647CCC-CBEB-4B2F-980E-63BEB2A77F43}" srcOrd="3" destOrd="0" parTransId="{0CBEBC98-2265-40B4-B332-0FBF66885158}" sibTransId="{A77B9275-8A4F-406C-BB52-7A19E70A6E53}"/>
    <dgm:cxn modelId="{4F3901E2-AF81-457F-BD7C-34BA06C0713A}" srcId="{801D40A1-5EAF-4EA6-897C-9191B2671FA5}" destId="{6024E09D-90A9-4013-B867-60DC66D8D9E3}" srcOrd="4" destOrd="0" parTransId="{998450E3-3AA3-4655-8D0C-DB9E2CEAF868}" sibTransId="{B6CD9334-4833-4D90-880B-32FBDA754659}"/>
    <dgm:cxn modelId="{10352CE6-E39B-4184-ACFD-1CB1235B691A}" type="presOf" srcId="{6024E09D-90A9-4013-B867-60DC66D8D9E3}" destId="{F6C0F1D2-1D7D-4C60-BA67-B9A5805F5853}" srcOrd="0" destOrd="0" presId="urn:microsoft.com/office/officeart/2005/8/layout/default"/>
    <dgm:cxn modelId="{C5B144F6-76CE-4AAF-87EB-EB1F6FE1399F}" type="presParOf" srcId="{8F7DDEAB-2E62-45F6-A01E-C9244C6CBA4B}" destId="{92F2D622-718C-48EF-88FA-DD4EE2133364}" srcOrd="0" destOrd="0" presId="urn:microsoft.com/office/officeart/2005/8/layout/default"/>
    <dgm:cxn modelId="{494EBE19-0782-4CF5-993C-1BBA9B1CAC10}" type="presParOf" srcId="{8F7DDEAB-2E62-45F6-A01E-C9244C6CBA4B}" destId="{061DC37A-68C0-45C7-897F-F719DE901E1A}" srcOrd="1" destOrd="0" presId="urn:microsoft.com/office/officeart/2005/8/layout/default"/>
    <dgm:cxn modelId="{4F1B448D-55DE-49B0-AD28-0EF7B85D978D}" type="presParOf" srcId="{8F7DDEAB-2E62-45F6-A01E-C9244C6CBA4B}" destId="{51531FBB-5DF8-4299-9791-3B5D7D0DE2E0}" srcOrd="2" destOrd="0" presId="urn:microsoft.com/office/officeart/2005/8/layout/default"/>
    <dgm:cxn modelId="{CC63DDDF-86DE-4167-A298-9650C91EF4D5}" type="presParOf" srcId="{8F7DDEAB-2E62-45F6-A01E-C9244C6CBA4B}" destId="{252F192D-4F8B-4222-9E1E-8A9C0BCF44AE}" srcOrd="3" destOrd="0" presId="urn:microsoft.com/office/officeart/2005/8/layout/default"/>
    <dgm:cxn modelId="{CC7EFE9E-9AE5-4FF4-8231-066D4019A23E}" type="presParOf" srcId="{8F7DDEAB-2E62-45F6-A01E-C9244C6CBA4B}" destId="{56759720-9DCF-4835-9400-59AA6ABD0950}" srcOrd="4" destOrd="0" presId="urn:microsoft.com/office/officeart/2005/8/layout/default"/>
    <dgm:cxn modelId="{DFC80AA5-CCA2-49EF-81F5-F8B838B3895C}" type="presParOf" srcId="{8F7DDEAB-2E62-45F6-A01E-C9244C6CBA4B}" destId="{91F30D23-6D0E-41D7-AC52-5B441B09A2F7}" srcOrd="5" destOrd="0" presId="urn:microsoft.com/office/officeart/2005/8/layout/default"/>
    <dgm:cxn modelId="{F34DC84C-7B5B-48AA-BCA2-6AC47D2F07C0}" type="presParOf" srcId="{8F7DDEAB-2E62-45F6-A01E-C9244C6CBA4B}" destId="{DA05605B-38EC-4D53-A477-53F86D75AB7D}" srcOrd="6" destOrd="0" presId="urn:microsoft.com/office/officeart/2005/8/layout/default"/>
    <dgm:cxn modelId="{A7D5E0AE-FC61-4584-9F2D-5F962067B57C}" type="presParOf" srcId="{8F7DDEAB-2E62-45F6-A01E-C9244C6CBA4B}" destId="{00AE4945-8953-4D74-9C1F-E35B32AF1913}" srcOrd="7" destOrd="0" presId="urn:microsoft.com/office/officeart/2005/8/layout/default"/>
    <dgm:cxn modelId="{68E0600D-1C62-4813-9436-D1AD7EEA0A51}" type="presParOf" srcId="{8F7DDEAB-2E62-45F6-A01E-C9244C6CBA4B}" destId="{F6C0F1D2-1D7D-4C60-BA67-B9A5805F585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F1E9E2-83D6-4A68-870D-716021F45589}"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ZA"/>
        </a:p>
      </dgm:t>
    </dgm:pt>
    <dgm:pt modelId="{51716E0E-35B9-48D4-9020-042D852D9C61}">
      <dgm:prSet phldrT="[Text]"/>
      <dgm:spPr/>
      <dgm:t>
        <a:bodyPr/>
        <a:lstStyle/>
        <a:p>
          <a:r>
            <a:rPr lang="en-GB" dirty="0"/>
            <a:t>AGR/AGA-APSA programs </a:t>
          </a:r>
          <a:endParaRPr lang="en-ZA" dirty="0"/>
        </a:p>
      </dgm:t>
    </dgm:pt>
    <dgm:pt modelId="{59D894A0-5BCE-40E6-BF2F-3AC1BB2915C8}" type="parTrans" cxnId="{075FC141-031C-4E11-AE3E-5BB456C50CC3}">
      <dgm:prSet/>
      <dgm:spPr/>
      <dgm:t>
        <a:bodyPr/>
        <a:lstStyle/>
        <a:p>
          <a:endParaRPr lang="en-ZA"/>
        </a:p>
      </dgm:t>
    </dgm:pt>
    <dgm:pt modelId="{FD4170E4-D535-4E92-946A-901E04C6B99D}" type="sibTrans" cxnId="{075FC141-031C-4E11-AE3E-5BB456C50CC3}">
      <dgm:prSet/>
      <dgm:spPr/>
      <dgm:t>
        <a:bodyPr/>
        <a:lstStyle/>
        <a:p>
          <a:endParaRPr lang="en-ZA"/>
        </a:p>
      </dgm:t>
    </dgm:pt>
    <dgm:pt modelId="{1B9F5BFE-0D9A-43AC-83C6-4BBB6F2C29F4}">
      <dgm:prSet phldrT="[Text]"/>
      <dgm:spPr/>
      <dgm:t>
        <a:bodyPr/>
        <a:lstStyle/>
        <a:p>
          <a:r>
            <a:rPr lang="en-GB" dirty="0"/>
            <a:t>AGOSS</a:t>
          </a:r>
          <a:endParaRPr lang="en-ZA" dirty="0"/>
        </a:p>
      </dgm:t>
    </dgm:pt>
    <dgm:pt modelId="{F482B4B4-C511-4882-A38E-1A9F72E23916}" type="parTrans" cxnId="{43A3B25C-818C-4274-92D5-A7E93305F7D9}">
      <dgm:prSet/>
      <dgm:spPr/>
      <dgm:t>
        <a:bodyPr/>
        <a:lstStyle/>
        <a:p>
          <a:endParaRPr lang="en-ZA"/>
        </a:p>
      </dgm:t>
    </dgm:pt>
    <dgm:pt modelId="{5DB8BF4F-82FE-4134-8271-722AFB3F23A4}" type="sibTrans" cxnId="{43A3B25C-818C-4274-92D5-A7E93305F7D9}">
      <dgm:prSet/>
      <dgm:spPr/>
      <dgm:t>
        <a:bodyPr/>
        <a:lstStyle/>
        <a:p>
          <a:endParaRPr lang="en-ZA"/>
        </a:p>
      </dgm:t>
    </dgm:pt>
    <dgm:pt modelId="{5164A698-95BB-4802-8EF6-36E36EC79FD5}">
      <dgm:prSet phldrT="[Text]"/>
      <dgm:spPr/>
      <dgm:t>
        <a:bodyPr/>
        <a:lstStyle/>
        <a:p>
          <a:r>
            <a:rPr lang="en-GB" dirty="0"/>
            <a:t>Targeted-reviews and oriented-studies on youth &amp;women </a:t>
          </a:r>
          <a:endParaRPr lang="en-ZA" dirty="0"/>
        </a:p>
      </dgm:t>
    </dgm:pt>
    <dgm:pt modelId="{049F2BA2-5862-421B-9A26-06559AC737BE}" type="parTrans" cxnId="{E2150D9F-AE37-4A8B-940C-78749D9D09D8}">
      <dgm:prSet/>
      <dgm:spPr/>
      <dgm:t>
        <a:bodyPr/>
        <a:lstStyle/>
        <a:p>
          <a:endParaRPr lang="en-ZA"/>
        </a:p>
      </dgm:t>
    </dgm:pt>
    <dgm:pt modelId="{BC93E8AF-D6F4-4A40-9A8F-72E1650D1FFD}" type="sibTrans" cxnId="{E2150D9F-AE37-4A8B-940C-78749D9D09D8}">
      <dgm:prSet/>
      <dgm:spPr/>
      <dgm:t>
        <a:bodyPr/>
        <a:lstStyle/>
        <a:p>
          <a:endParaRPr lang="en-ZA"/>
        </a:p>
      </dgm:t>
    </dgm:pt>
    <dgm:pt modelId="{7ADFBF27-8974-4EEE-B674-8A2C911706DE}">
      <dgm:prSet phldrT="[Text]"/>
      <dgm:spPr/>
      <dgm:t>
        <a:bodyPr/>
        <a:lstStyle/>
        <a:p>
          <a:r>
            <a:rPr lang="en-GB" dirty="0"/>
            <a:t>APRM South-south cooperation platform </a:t>
          </a:r>
          <a:endParaRPr lang="en-ZA" dirty="0"/>
        </a:p>
      </dgm:t>
    </dgm:pt>
    <dgm:pt modelId="{71733A15-FC82-49A3-B24B-E023EEB57F6C}" type="parTrans" cxnId="{5A589527-34AF-441B-BC31-67CD126A3BB0}">
      <dgm:prSet/>
      <dgm:spPr/>
      <dgm:t>
        <a:bodyPr/>
        <a:lstStyle/>
        <a:p>
          <a:endParaRPr lang="en-ZA"/>
        </a:p>
      </dgm:t>
    </dgm:pt>
    <dgm:pt modelId="{897EDF93-4E42-409C-B0BA-7CDAA34A75B0}" type="sibTrans" cxnId="{5A589527-34AF-441B-BC31-67CD126A3BB0}">
      <dgm:prSet/>
      <dgm:spPr/>
      <dgm:t>
        <a:bodyPr/>
        <a:lstStyle/>
        <a:p>
          <a:endParaRPr lang="en-ZA"/>
        </a:p>
      </dgm:t>
    </dgm:pt>
    <dgm:pt modelId="{5FB90E8C-9F0A-46DC-B30D-87B692AD42A1}">
      <dgm:prSet phldrT="[Text]"/>
      <dgm:spPr/>
      <dgm:t>
        <a:bodyPr/>
        <a:lstStyle/>
        <a:p>
          <a:r>
            <a:rPr lang="en-GB" dirty="0"/>
            <a:t>APRM-CEPA taskforce </a:t>
          </a:r>
          <a:endParaRPr lang="en-ZA" dirty="0"/>
        </a:p>
      </dgm:t>
    </dgm:pt>
    <dgm:pt modelId="{10AE0F70-C9C0-4D8D-AA28-9D53D7005334}" type="parTrans" cxnId="{BA80BC85-583D-46B9-9126-FA5EB6096139}">
      <dgm:prSet/>
      <dgm:spPr/>
      <dgm:t>
        <a:bodyPr/>
        <a:lstStyle/>
        <a:p>
          <a:endParaRPr lang="en-ZA"/>
        </a:p>
      </dgm:t>
    </dgm:pt>
    <dgm:pt modelId="{583C4224-1857-499E-8822-D94EF2D9EAB5}" type="sibTrans" cxnId="{BA80BC85-583D-46B9-9126-FA5EB6096139}">
      <dgm:prSet/>
      <dgm:spPr/>
      <dgm:t>
        <a:bodyPr/>
        <a:lstStyle/>
        <a:p>
          <a:endParaRPr lang="en-ZA"/>
        </a:p>
      </dgm:t>
    </dgm:pt>
    <dgm:pt modelId="{9FEA3611-39FD-458F-9AF4-4A290F41FB38}">
      <dgm:prSet phldrT="[Text]"/>
      <dgm:spPr/>
      <dgm:t>
        <a:bodyPr/>
        <a:lstStyle/>
        <a:p>
          <a:r>
            <a:rPr lang="en-GB" dirty="0"/>
            <a:t>VNRs/Agenda 2063 continental reporting </a:t>
          </a:r>
          <a:endParaRPr lang="en-ZA" dirty="0"/>
        </a:p>
      </dgm:t>
    </dgm:pt>
    <dgm:pt modelId="{C8034F11-EC4A-4511-81ED-57C1B36B85E8}" type="parTrans" cxnId="{4C3006A2-CDC5-43B8-83D9-4AEB4348B314}">
      <dgm:prSet/>
      <dgm:spPr/>
      <dgm:t>
        <a:bodyPr/>
        <a:lstStyle/>
        <a:p>
          <a:endParaRPr lang="en-ZA"/>
        </a:p>
      </dgm:t>
    </dgm:pt>
    <dgm:pt modelId="{410D7999-B1CE-4BFC-BE75-EAF5F1C59E00}" type="sibTrans" cxnId="{4C3006A2-CDC5-43B8-83D9-4AEB4348B314}">
      <dgm:prSet/>
      <dgm:spPr/>
      <dgm:t>
        <a:bodyPr/>
        <a:lstStyle/>
        <a:p>
          <a:endParaRPr lang="en-ZA"/>
        </a:p>
      </dgm:t>
    </dgm:pt>
    <dgm:pt modelId="{72231027-AF6B-4F8E-8475-657006195A0D}">
      <dgm:prSet phldrT="[Text]"/>
      <dgm:spPr/>
      <dgm:t>
        <a:bodyPr/>
        <a:lstStyle/>
        <a:p>
          <a:r>
            <a:rPr lang="en-GB" dirty="0"/>
            <a:t>Youth symposium </a:t>
          </a:r>
          <a:endParaRPr lang="en-ZA" dirty="0"/>
        </a:p>
      </dgm:t>
    </dgm:pt>
    <dgm:pt modelId="{47DCB93E-8AD7-4D96-918A-4625254EAAAE}" type="parTrans" cxnId="{8170F4FF-E431-43FB-BC01-6AC239FCBD2F}">
      <dgm:prSet/>
      <dgm:spPr/>
      <dgm:t>
        <a:bodyPr/>
        <a:lstStyle/>
        <a:p>
          <a:endParaRPr lang="en-ZA"/>
        </a:p>
      </dgm:t>
    </dgm:pt>
    <dgm:pt modelId="{006851DF-517A-4A57-8E87-C9B9DAD80675}" type="sibTrans" cxnId="{8170F4FF-E431-43FB-BC01-6AC239FCBD2F}">
      <dgm:prSet/>
      <dgm:spPr/>
      <dgm:t>
        <a:bodyPr/>
        <a:lstStyle/>
        <a:p>
          <a:endParaRPr lang="en-ZA"/>
        </a:p>
      </dgm:t>
    </dgm:pt>
    <dgm:pt modelId="{798444CD-A1B4-48F3-B97E-A709C153E5C0}">
      <dgm:prSet phldrT="[Text]"/>
      <dgm:spPr/>
      <dgm:t>
        <a:bodyPr/>
        <a:lstStyle/>
        <a:p>
          <a:r>
            <a:rPr lang="en-GB" dirty="0"/>
            <a:t>Civil society handbook</a:t>
          </a:r>
          <a:endParaRPr lang="en-ZA" dirty="0"/>
        </a:p>
      </dgm:t>
    </dgm:pt>
    <dgm:pt modelId="{D48CD7B9-236F-4AE4-8CDB-B02D82673A9F}" type="parTrans" cxnId="{ABA992C7-ACF2-43A0-9D74-182F31F62E3F}">
      <dgm:prSet/>
      <dgm:spPr/>
      <dgm:t>
        <a:bodyPr/>
        <a:lstStyle/>
        <a:p>
          <a:endParaRPr lang="en-ZA"/>
        </a:p>
      </dgm:t>
    </dgm:pt>
    <dgm:pt modelId="{39DD7995-559F-4D91-9B67-2DF3F0404277}" type="sibTrans" cxnId="{ABA992C7-ACF2-43A0-9D74-182F31F62E3F}">
      <dgm:prSet/>
      <dgm:spPr/>
      <dgm:t>
        <a:bodyPr/>
        <a:lstStyle/>
        <a:p>
          <a:endParaRPr lang="en-ZA"/>
        </a:p>
      </dgm:t>
    </dgm:pt>
    <dgm:pt modelId="{0F749706-90FD-4131-A338-D1C67CBAD6E2}">
      <dgm:prSet phldrT="[Text]"/>
      <dgm:spPr/>
      <dgm:t>
        <a:bodyPr/>
        <a:lstStyle/>
        <a:p>
          <a:r>
            <a:rPr lang="en-GB" dirty="0"/>
            <a:t>Non-state actors Network  </a:t>
          </a:r>
          <a:endParaRPr lang="en-ZA" dirty="0"/>
        </a:p>
      </dgm:t>
    </dgm:pt>
    <dgm:pt modelId="{2F7362AF-D9F1-4DC7-A4A6-F5396ED9219C}" type="parTrans" cxnId="{E95996B5-2A37-4819-8F05-794DB1F32DCC}">
      <dgm:prSet/>
      <dgm:spPr/>
      <dgm:t>
        <a:bodyPr/>
        <a:lstStyle/>
        <a:p>
          <a:endParaRPr lang="en-ZA"/>
        </a:p>
      </dgm:t>
    </dgm:pt>
    <dgm:pt modelId="{9035AF13-B83A-4E3D-92EF-B9661017D40A}" type="sibTrans" cxnId="{E95996B5-2A37-4819-8F05-794DB1F32DCC}">
      <dgm:prSet/>
      <dgm:spPr/>
      <dgm:t>
        <a:bodyPr/>
        <a:lstStyle/>
        <a:p>
          <a:endParaRPr lang="en-ZA"/>
        </a:p>
      </dgm:t>
    </dgm:pt>
    <dgm:pt modelId="{6F507C8B-E1CF-4C16-906B-44E99E9A0FA1}" type="pres">
      <dgm:prSet presAssocID="{F7F1E9E2-83D6-4A68-870D-716021F45589}" presName="Name0" presStyleCnt="0">
        <dgm:presLayoutVars>
          <dgm:dir/>
          <dgm:resizeHandles/>
        </dgm:presLayoutVars>
      </dgm:prSet>
      <dgm:spPr/>
    </dgm:pt>
    <dgm:pt modelId="{49004DEF-4F6C-401B-84D8-8D7B31B24ABB}" type="pres">
      <dgm:prSet presAssocID="{51716E0E-35B9-48D4-9020-042D852D9C61}" presName="compNode" presStyleCnt="0"/>
      <dgm:spPr/>
    </dgm:pt>
    <dgm:pt modelId="{06F0322A-6FFC-4C93-B7D2-DDCD9014A0B7}" type="pres">
      <dgm:prSet presAssocID="{51716E0E-35B9-48D4-9020-042D852D9C61}" presName="dummyConnPt" presStyleCnt="0"/>
      <dgm:spPr/>
    </dgm:pt>
    <dgm:pt modelId="{D4741228-8EEF-43EA-BB30-4ADAA99D9788}" type="pres">
      <dgm:prSet presAssocID="{51716E0E-35B9-48D4-9020-042D852D9C61}" presName="node" presStyleLbl="node1" presStyleIdx="0" presStyleCnt="9">
        <dgm:presLayoutVars>
          <dgm:bulletEnabled val="1"/>
        </dgm:presLayoutVars>
      </dgm:prSet>
      <dgm:spPr/>
    </dgm:pt>
    <dgm:pt modelId="{80E733F6-3D1E-4BA6-8D97-D0DE83295FA3}" type="pres">
      <dgm:prSet presAssocID="{FD4170E4-D535-4E92-946A-901E04C6B99D}" presName="sibTrans" presStyleLbl="bgSibTrans2D1" presStyleIdx="0" presStyleCnt="8"/>
      <dgm:spPr/>
    </dgm:pt>
    <dgm:pt modelId="{F8F237F2-627D-4539-B711-B096DF8EE66D}" type="pres">
      <dgm:prSet presAssocID="{1B9F5BFE-0D9A-43AC-83C6-4BBB6F2C29F4}" presName="compNode" presStyleCnt="0"/>
      <dgm:spPr/>
    </dgm:pt>
    <dgm:pt modelId="{F101CBB4-CD2D-44BE-BAA8-967B2DE9EAC3}" type="pres">
      <dgm:prSet presAssocID="{1B9F5BFE-0D9A-43AC-83C6-4BBB6F2C29F4}" presName="dummyConnPt" presStyleCnt="0"/>
      <dgm:spPr/>
    </dgm:pt>
    <dgm:pt modelId="{2AB3F80E-CE87-4CA6-977D-10A90634C6A5}" type="pres">
      <dgm:prSet presAssocID="{1B9F5BFE-0D9A-43AC-83C6-4BBB6F2C29F4}" presName="node" presStyleLbl="node1" presStyleIdx="1" presStyleCnt="9">
        <dgm:presLayoutVars>
          <dgm:bulletEnabled val="1"/>
        </dgm:presLayoutVars>
      </dgm:prSet>
      <dgm:spPr/>
    </dgm:pt>
    <dgm:pt modelId="{F3C4EFCA-2745-41F7-9139-B7EAEA697A90}" type="pres">
      <dgm:prSet presAssocID="{5DB8BF4F-82FE-4134-8271-722AFB3F23A4}" presName="sibTrans" presStyleLbl="bgSibTrans2D1" presStyleIdx="1" presStyleCnt="8"/>
      <dgm:spPr/>
    </dgm:pt>
    <dgm:pt modelId="{C4545CE1-B026-487D-8BEB-3364B00D4874}" type="pres">
      <dgm:prSet presAssocID="{5164A698-95BB-4802-8EF6-36E36EC79FD5}" presName="compNode" presStyleCnt="0"/>
      <dgm:spPr/>
    </dgm:pt>
    <dgm:pt modelId="{250FBC3C-FA33-4F5B-AC48-226BB7422ECD}" type="pres">
      <dgm:prSet presAssocID="{5164A698-95BB-4802-8EF6-36E36EC79FD5}" presName="dummyConnPt" presStyleCnt="0"/>
      <dgm:spPr/>
    </dgm:pt>
    <dgm:pt modelId="{F5C8273E-E5C9-418A-AFF8-21669273D1B6}" type="pres">
      <dgm:prSet presAssocID="{5164A698-95BB-4802-8EF6-36E36EC79FD5}" presName="node" presStyleLbl="node1" presStyleIdx="2" presStyleCnt="9">
        <dgm:presLayoutVars>
          <dgm:bulletEnabled val="1"/>
        </dgm:presLayoutVars>
      </dgm:prSet>
      <dgm:spPr/>
    </dgm:pt>
    <dgm:pt modelId="{5B7FE80E-79BA-45F2-82F7-27EC73377183}" type="pres">
      <dgm:prSet presAssocID="{BC93E8AF-D6F4-4A40-9A8F-72E1650D1FFD}" presName="sibTrans" presStyleLbl="bgSibTrans2D1" presStyleIdx="2" presStyleCnt="8"/>
      <dgm:spPr/>
    </dgm:pt>
    <dgm:pt modelId="{D29B0AEF-468F-4D29-81A6-DE8CA116239E}" type="pres">
      <dgm:prSet presAssocID="{7ADFBF27-8974-4EEE-B674-8A2C911706DE}" presName="compNode" presStyleCnt="0"/>
      <dgm:spPr/>
    </dgm:pt>
    <dgm:pt modelId="{5D0C87DD-3BC3-4E6C-9BE4-3E30FD3D74F2}" type="pres">
      <dgm:prSet presAssocID="{7ADFBF27-8974-4EEE-B674-8A2C911706DE}" presName="dummyConnPt" presStyleCnt="0"/>
      <dgm:spPr/>
    </dgm:pt>
    <dgm:pt modelId="{D561BF9A-7818-44AE-A224-C34516B5428C}" type="pres">
      <dgm:prSet presAssocID="{7ADFBF27-8974-4EEE-B674-8A2C911706DE}" presName="node" presStyleLbl="node1" presStyleIdx="3" presStyleCnt="9">
        <dgm:presLayoutVars>
          <dgm:bulletEnabled val="1"/>
        </dgm:presLayoutVars>
      </dgm:prSet>
      <dgm:spPr/>
    </dgm:pt>
    <dgm:pt modelId="{56F4E6F9-8196-43BD-AE69-87A0150EE713}" type="pres">
      <dgm:prSet presAssocID="{897EDF93-4E42-409C-B0BA-7CDAA34A75B0}" presName="sibTrans" presStyleLbl="bgSibTrans2D1" presStyleIdx="3" presStyleCnt="8"/>
      <dgm:spPr/>
    </dgm:pt>
    <dgm:pt modelId="{486DF39F-CE29-42F0-8F20-8ADADCB3C7B3}" type="pres">
      <dgm:prSet presAssocID="{5FB90E8C-9F0A-46DC-B30D-87B692AD42A1}" presName="compNode" presStyleCnt="0"/>
      <dgm:spPr/>
    </dgm:pt>
    <dgm:pt modelId="{884ED004-1A50-4DDC-B960-61F82E934980}" type="pres">
      <dgm:prSet presAssocID="{5FB90E8C-9F0A-46DC-B30D-87B692AD42A1}" presName="dummyConnPt" presStyleCnt="0"/>
      <dgm:spPr/>
    </dgm:pt>
    <dgm:pt modelId="{63D3F02E-B767-4A93-A672-2D2DFDCFC875}" type="pres">
      <dgm:prSet presAssocID="{5FB90E8C-9F0A-46DC-B30D-87B692AD42A1}" presName="node" presStyleLbl="node1" presStyleIdx="4" presStyleCnt="9">
        <dgm:presLayoutVars>
          <dgm:bulletEnabled val="1"/>
        </dgm:presLayoutVars>
      </dgm:prSet>
      <dgm:spPr/>
    </dgm:pt>
    <dgm:pt modelId="{535C2C17-9557-46F5-B5FD-B1185C2EB01E}" type="pres">
      <dgm:prSet presAssocID="{583C4224-1857-499E-8822-D94EF2D9EAB5}" presName="sibTrans" presStyleLbl="bgSibTrans2D1" presStyleIdx="4" presStyleCnt="8"/>
      <dgm:spPr/>
    </dgm:pt>
    <dgm:pt modelId="{8BA45594-0B30-4447-A657-32322BB758E6}" type="pres">
      <dgm:prSet presAssocID="{9FEA3611-39FD-458F-9AF4-4A290F41FB38}" presName="compNode" presStyleCnt="0"/>
      <dgm:spPr/>
    </dgm:pt>
    <dgm:pt modelId="{368C7A6D-57C3-420F-8B84-5A3EBF329DEC}" type="pres">
      <dgm:prSet presAssocID="{9FEA3611-39FD-458F-9AF4-4A290F41FB38}" presName="dummyConnPt" presStyleCnt="0"/>
      <dgm:spPr/>
    </dgm:pt>
    <dgm:pt modelId="{2966A1C3-86F4-4F23-87D4-01E4D921062F}" type="pres">
      <dgm:prSet presAssocID="{9FEA3611-39FD-458F-9AF4-4A290F41FB38}" presName="node" presStyleLbl="node1" presStyleIdx="5" presStyleCnt="9">
        <dgm:presLayoutVars>
          <dgm:bulletEnabled val="1"/>
        </dgm:presLayoutVars>
      </dgm:prSet>
      <dgm:spPr/>
    </dgm:pt>
    <dgm:pt modelId="{5ABBFF60-0FE4-43D4-8B35-AA1E2A984413}" type="pres">
      <dgm:prSet presAssocID="{410D7999-B1CE-4BFC-BE75-EAF5F1C59E00}" presName="sibTrans" presStyleLbl="bgSibTrans2D1" presStyleIdx="5" presStyleCnt="8"/>
      <dgm:spPr/>
    </dgm:pt>
    <dgm:pt modelId="{5E8C48BC-E99A-480D-A117-89F08B768883}" type="pres">
      <dgm:prSet presAssocID="{72231027-AF6B-4F8E-8475-657006195A0D}" presName="compNode" presStyleCnt="0"/>
      <dgm:spPr/>
    </dgm:pt>
    <dgm:pt modelId="{0E9958F7-2FE4-4696-B7A3-04474C78E854}" type="pres">
      <dgm:prSet presAssocID="{72231027-AF6B-4F8E-8475-657006195A0D}" presName="dummyConnPt" presStyleCnt="0"/>
      <dgm:spPr/>
    </dgm:pt>
    <dgm:pt modelId="{6E83DFE8-3CCE-44C0-BD4E-7DC5A17DFE70}" type="pres">
      <dgm:prSet presAssocID="{72231027-AF6B-4F8E-8475-657006195A0D}" presName="node" presStyleLbl="node1" presStyleIdx="6" presStyleCnt="9">
        <dgm:presLayoutVars>
          <dgm:bulletEnabled val="1"/>
        </dgm:presLayoutVars>
      </dgm:prSet>
      <dgm:spPr/>
    </dgm:pt>
    <dgm:pt modelId="{63194308-6B77-4475-8D47-148AC025B3BC}" type="pres">
      <dgm:prSet presAssocID="{006851DF-517A-4A57-8E87-C9B9DAD80675}" presName="sibTrans" presStyleLbl="bgSibTrans2D1" presStyleIdx="6" presStyleCnt="8"/>
      <dgm:spPr/>
    </dgm:pt>
    <dgm:pt modelId="{945C695A-9970-4E9B-A401-B98F5E179866}" type="pres">
      <dgm:prSet presAssocID="{798444CD-A1B4-48F3-B97E-A709C153E5C0}" presName="compNode" presStyleCnt="0"/>
      <dgm:spPr/>
    </dgm:pt>
    <dgm:pt modelId="{954A857B-AB83-4CA9-964F-5528908528EE}" type="pres">
      <dgm:prSet presAssocID="{798444CD-A1B4-48F3-B97E-A709C153E5C0}" presName="dummyConnPt" presStyleCnt="0"/>
      <dgm:spPr/>
    </dgm:pt>
    <dgm:pt modelId="{1E0650F8-2D29-4E59-A0E2-C6902ECF892C}" type="pres">
      <dgm:prSet presAssocID="{798444CD-A1B4-48F3-B97E-A709C153E5C0}" presName="node" presStyleLbl="node1" presStyleIdx="7" presStyleCnt="9">
        <dgm:presLayoutVars>
          <dgm:bulletEnabled val="1"/>
        </dgm:presLayoutVars>
      </dgm:prSet>
      <dgm:spPr/>
    </dgm:pt>
    <dgm:pt modelId="{917EBAF9-6EC4-463A-8ED6-6CA2BA0906AC}" type="pres">
      <dgm:prSet presAssocID="{39DD7995-559F-4D91-9B67-2DF3F0404277}" presName="sibTrans" presStyleLbl="bgSibTrans2D1" presStyleIdx="7" presStyleCnt="8"/>
      <dgm:spPr/>
    </dgm:pt>
    <dgm:pt modelId="{10D06365-4FD2-4A02-BAF2-4A33999146CB}" type="pres">
      <dgm:prSet presAssocID="{0F749706-90FD-4131-A338-D1C67CBAD6E2}" presName="compNode" presStyleCnt="0"/>
      <dgm:spPr/>
    </dgm:pt>
    <dgm:pt modelId="{05BB1AE5-A418-47F8-9A0A-285F2FA712B0}" type="pres">
      <dgm:prSet presAssocID="{0F749706-90FD-4131-A338-D1C67CBAD6E2}" presName="dummyConnPt" presStyleCnt="0"/>
      <dgm:spPr/>
    </dgm:pt>
    <dgm:pt modelId="{35A22968-9C76-4770-B2B5-A33CEF7167DC}" type="pres">
      <dgm:prSet presAssocID="{0F749706-90FD-4131-A338-D1C67CBAD6E2}" presName="node" presStyleLbl="node1" presStyleIdx="8" presStyleCnt="9">
        <dgm:presLayoutVars>
          <dgm:bulletEnabled val="1"/>
        </dgm:presLayoutVars>
      </dgm:prSet>
      <dgm:spPr/>
    </dgm:pt>
  </dgm:ptLst>
  <dgm:cxnLst>
    <dgm:cxn modelId="{8B77E609-1F75-41BB-A5BE-7F618F6B4F2B}" type="presOf" srcId="{798444CD-A1B4-48F3-B97E-A709C153E5C0}" destId="{1E0650F8-2D29-4E59-A0E2-C6902ECF892C}" srcOrd="0" destOrd="0" presId="urn:microsoft.com/office/officeart/2005/8/layout/bProcess4"/>
    <dgm:cxn modelId="{CD138512-8F6A-4067-890E-89348823C70D}" type="presOf" srcId="{410D7999-B1CE-4BFC-BE75-EAF5F1C59E00}" destId="{5ABBFF60-0FE4-43D4-8B35-AA1E2A984413}" srcOrd="0" destOrd="0" presId="urn:microsoft.com/office/officeart/2005/8/layout/bProcess4"/>
    <dgm:cxn modelId="{5A589527-34AF-441B-BC31-67CD126A3BB0}" srcId="{F7F1E9E2-83D6-4A68-870D-716021F45589}" destId="{7ADFBF27-8974-4EEE-B674-8A2C911706DE}" srcOrd="3" destOrd="0" parTransId="{71733A15-FC82-49A3-B24B-E023EEB57F6C}" sibTransId="{897EDF93-4E42-409C-B0BA-7CDAA34A75B0}"/>
    <dgm:cxn modelId="{5C4BC43B-1021-41F6-83A4-A0874E76878C}" type="presOf" srcId="{F7F1E9E2-83D6-4A68-870D-716021F45589}" destId="{6F507C8B-E1CF-4C16-906B-44E99E9A0FA1}" srcOrd="0" destOrd="0" presId="urn:microsoft.com/office/officeart/2005/8/layout/bProcess4"/>
    <dgm:cxn modelId="{2BBAD43D-B276-42F9-87C2-3CB41DF988A6}" type="presOf" srcId="{0F749706-90FD-4131-A338-D1C67CBAD6E2}" destId="{35A22968-9C76-4770-B2B5-A33CEF7167DC}" srcOrd="0" destOrd="0" presId="urn:microsoft.com/office/officeart/2005/8/layout/bProcess4"/>
    <dgm:cxn modelId="{F16ACD40-108C-4D53-A24F-48DB241DE3A5}" type="presOf" srcId="{FD4170E4-D535-4E92-946A-901E04C6B99D}" destId="{80E733F6-3D1E-4BA6-8D97-D0DE83295FA3}" srcOrd="0" destOrd="0" presId="urn:microsoft.com/office/officeart/2005/8/layout/bProcess4"/>
    <dgm:cxn modelId="{075FC141-031C-4E11-AE3E-5BB456C50CC3}" srcId="{F7F1E9E2-83D6-4A68-870D-716021F45589}" destId="{51716E0E-35B9-48D4-9020-042D852D9C61}" srcOrd="0" destOrd="0" parTransId="{59D894A0-5BCE-40E6-BF2F-3AC1BB2915C8}" sibTransId="{FD4170E4-D535-4E92-946A-901E04C6B99D}"/>
    <dgm:cxn modelId="{0F3C9047-356B-4A4B-A919-6F4B32798FB3}" type="presOf" srcId="{9FEA3611-39FD-458F-9AF4-4A290F41FB38}" destId="{2966A1C3-86F4-4F23-87D4-01E4D921062F}" srcOrd="0" destOrd="0" presId="urn:microsoft.com/office/officeart/2005/8/layout/bProcess4"/>
    <dgm:cxn modelId="{43A3B25C-818C-4274-92D5-A7E93305F7D9}" srcId="{F7F1E9E2-83D6-4A68-870D-716021F45589}" destId="{1B9F5BFE-0D9A-43AC-83C6-4BBB6F2C29F4}" srcOrd="1" destOrd="0" parTransId="{F482B4B4-C511-4882-A38E-1A9F72E23916}" sibTransId="{5DB8BF4F-82FE-4134-8271-722AFB3F23A4}"/>
    <dgm:cxn modelId="{BFD4B362-19A3-42B9-9F57-66CBC0232E80}" type="presOf" srcId="{72231027-AF6B-4F8E-8475-657006195A0D}" destId="{6E83DFE8-3CCE-44C0-BD4E-7DC5A17DFE70}" srcOrd="0" destOrd="0" presId="urn:microsoft.com/office/officeart/2005/8/layout/bProcess4"/>
    <dgm:cxn modelId="{7F9D0678-FEFC-4E97-A31C-85C8ECD2A276}" type="presOf" srcId="{BC93E8AF-D6F4-4A40-9A8F-72E1650D1FFD}" destId="{5B7FE80E-79BA-45F2-82F7-27EC73377183}" srcOrd="0" destOrd="0" presId="urn:microsoft.com/office/officeart/2005/8/layout/bProcess4"/>
    <dgm:cxn modelId="{60F76B7A-4448-46A2-9996-F1FDF6F8235A}" type="presOf" srcId="{5FB90E8C-9F0A-46DC-B30D-87B692AD42A1}" destId="{63D3F02E-B767-4A93-A672-2D2DFDCFC875}" srcOrd="0" destOrd="0" presId="urn:microsoft.com/office/officeart/2005/8/layout/bProcess4"/>
    <dgm:cxn modelId="{BA80BC85-583D-46B9-9126-FA5EB6096139}" srcId="{F7F1E9E2-83D6-4A68-870D-716021F45589}" destId="{5FB90E8C-9F0A-46DC-B30D-87B692AD42A1}" srcOrd="4" destOrd="0" parTransId="{10AE0F70-C9C0-4D8D-AA28-9D53D7005334}" sibTransId="{583C4224-1857-499E-8822-D94EF2D9EAB5}"/>
    <dgm:cxn modelId="{F0E6D288-E489-4279-A319-31F5B60AE0CC}" type="presOf" srcId="{51716E0E-35B9-48D4-9020-042D852D9C61}" destId="{D4741228-8EEF-43EA-BB30-4ADAA99D9788}" srcOrd="0" destOrd="0" presId="urn:microsoft.com/office/officeart/2005/8/layout/bProcess4"/>
    <dgm:cxn modelId="{E6D60A8D-E06C-42FC-800C-2F8C8FF93303}" type="presOf" srcId="{583C4224-1857-499E-8822-D94EF2D9EAB5}" destId="{535C2C17-9557-46F5-B5FD-B1185C2EB01E}" srcOrd="0" destOrd="0" presId="urn:microsoft.com/office/officeart/2005/8/layout/bProcess4"/>
    <dgm:cxn modelId="{E2150D9F-AE37-4A8B-940C-78749D9D09D8}" srcId="{F7F1E9E2-83D6-4A68-870D-716021F45589}" destId="{5164A698-95BB-4802-8EF6-36E36EC79FD5}" srcOrd="2" destOrd="0" parTransId="{049F2BA2-5862-421B-9A26-06559AC737BE}" sibTransId="{BC93E8AF-D6F4-4A40-9A8F-72E1650D1FFD}"/>
    <dgm:cxn modelId="{4C3006A2-CDC5-43B8-83D9-4AEB4348B314}" srcId="{F7F1E9E2-83D6-4A68-870D-716021F45589}" destId="{9FEA3611-39FD-458F-9AF4-4A290F41FB38}" srcOrd="5" destOrd="0" parTransId="{C8034F11-EC4A-4511-81ED-57C1B36B85E8}" sibTransId="{410D7999-B1CE-4BFC-BE75-EAF5F1C59E00}"/>
    <dgm:cxn modelId="{3327BCB1-D00D-42EE-8571-1BD46D37727F}" type="presOf" srcId="{5DB8BF4F-82FE-4134-8271-722AFB3F23A4}" destId="{F3C4EFCA-2745-41F7-9139-B7EAEA697A90}" srcOrd="0" destOrd="0" presId="urn:microsoft.com/office/officeart/2005/8/layout/bProcess4"/>
    <dgm:cxn modelId="{9E2690B5-6B6B-41E9-A179-891666DC0315}" type="presOf" srcId="{006851DF-517A-4A57-8E87-C9B9DAD80675}" destId="{63194308-6B77-4475-8D47-148AC025B3BC}" srcOrd="0" destOrd="0" presId="urn:microsoft.com/office/officeart/2005/8/layout/bProcess4"/>
    <dgm:cxn modelId="{E95996B5-2A37-4819-8F05-794DB1F32DCC}" srcId="{F7F1E9E2-83D6-4A68-870D-716021F45589}" destId="{0F749706-90FD-4131-A338-D1C67CBAD6E2}" srcOrd="8" destOrd="0" parTransId="{2F7362AF-D9F1-4DC7-A4A6-F5396ED9219C}" sibTransId="{9035AF13-B83A-4E3D-92EF-B9661017D40A}"/>
    <dgm:cxn modelId="{ABA992C7-ACF2-43A0-9D74-182F31F62E3F}" srcId="{F7F1E9E2-83D6-4A68-870D-716021F45589}" destId="{798444CD-A1B4-48F3-B97E-A709C153E5C0}" srcOrd="7" destOrd="0" parTransId="{D48CD7B9-236F-4AE4-8CDB-B02D82673A9F}" sibTransId="{39DD7995-559F-4D91-9B67-2DF3F0404277}"/>
    <dgm:cxn modelId="{DCD9F8CA-3FD8-419D-844A-884CD7C6CF5B}" type="presOf" srcId="{897EDF93-4E42-409C-B0BA-7CDAA34A75B0}" destId="{56F4E6F9-8196-43BD-AE69-87A0150EE713}" srcOrd="0" destOrd="0" presId="urn:microsoft.com/office/officeart/2005/8/layout/bProcess4"/>
    <dgm:cxn modelId="{6CF8D7D7-4AE4-42A4-B542-7DD0A627CED9}" type="presOf" srcId="{5164A698-95BB-4802-8EF6-36E36EC79FD5}" destId="{F5C8273E-E5C9-418A-AFF8-21669273D1B6}" srcOrd="0" destOrd="0" presId="urn:microsoft.com/office/officeart/2005/8/layout/bProcess4"/>
    <dgm:cxn modelId="{FACE78D8-D936-42F2-8A66-680D4557B5F2}" type="presOf" srcId="{39DD7995-559F-4D91-9B67-2DF3F0404277}" destId="{917EBAF9-6EC4-463A-8ED6-6CA2BA0906AC}" srcOrd="0" destOrd="0" presId="urn:microsoft.com/office/officeart/2005/8/layout/bProcess4"/>
    <dgm:cxn modelId="{374C62F0-87B1-4142-AC27-D2819ACE24E3}" type="presOf" srcId="{7ADFBF27-8974-4EEE-B674-8A2C911706DE}" destId="{D561BF9A-7818-44AE-A224-C34516B5428C}" srcOrd="0" destOrd="0" presId="urn:microsoft.com/office/officeart/2005/8/layout/bProcess4"/>
    <dgm:cxn modelId="{8F7FB6FA-2720-4346-BF8D-79CC5646149B}" type="presOf" srcId="{1B9F5BFE-0D9A-43AC-83C6-4BBB6F2C29F4}" destId="{2AB3F80E-CE87-4CA6-977D-10A90634C6A5}" srcOrd="0" destOrd="0" presId="urn:microsoft.com/office/officeart/2005/8/layout/bProcess4"/>
    <dgm:cxn modelId="{8170F4FF-E431-43FB-BC01-6AC239FCBD2F}" srcId="{F7F1E9E2-83D6-4A68-870D-716021F45589}" destId="{72231027-AF6B-4F8E-8475-657006195A0D}" srcOrd="6" destOrd="0" parTransId="{47DCB93E-8AD7-4D96-918A-4625254EAAAE}" sibTransId="{006851DF-517A-4A57-8E87-C9B9DAD80675}"/>
    <dgm:cxn modelId="{9DFFAD66-30DC-4968-AFDC-5C2814D6CA48}" type="presParOf" srcId="{6F507C8B-E1CF-4C16-906B-44E99E9A0FA1}" destId="{49004DEF-4F6C-401B-84D8-8D7B31B24ABB}" srcOrd="0" destOrd="0" presId="urn:microsoft.com/office/officeart/2005/8/layout/bProcess4"/>
    <dgm:cxn modelId="{AF3523FC-3114-4561-BB8C-7F5ED30E4787}" type="presParOf" srcId="{49004DEF-4F6C-401B-84D8-8D7B31B24ABB}" destId="{06F0322A-6FFC-4C93-B7D2-DDCD9014A0B7}" srcOrd="0" destOrd="0" presId="urn:microsoft.com/office/officeart/2005/8/layout/bProcess4"/>
    <dgm:cxn modelId="{8440C3C6-F8EE-4A94-B66D-E65448C92179}" type="presParOf" srcId="{49004DEF-4F6C-401B-84D8-8D7B31B24ABB}" destId="{D4741228-8EEF-43EA-BB30-4ADAA99D9788}" srcOrd="1" destOrd="0" presId="urn:microsoft.com/office/officeart/2005/8/layout/bProcess4"/>
    <dgm:cxn modelId="{9CE51D62-C7F8-40E1-B730-443E9FE71005}" type="presParOf" srcId="{6F507C8B-E1CF-4C16-906B-44E99E9A0FA1}" destId="{80E733F6-3D1E-4BA6-8D97-D0DE83295FA3}" srcOrd="1" destOrd="0" presId="urn:microsoft.com/office/officeart/2005/8/layout/bProcess4"/>
    <dgm:cxn modelId="{DEED577B-141A-4398-A7D8-EF4B07CFEAF1}" type="presParOf" srcId="{6F507C8B-E1CF-4C16-906B-44E99E9A0FA1}" destId="{F8F237F2-627D-4539-B711-B096DF8EE66D}" srcOrd="2" destOrd="0" presId="urn:microsoft.com/office/officeart/2005/8/layout/bProcess4"/>
    <dgm:cxn modelId="{E30980E1-AF43-4D2E-9684-F93FD2E43297}" type="presParOf" srcId="{F8F237F2-627D-4539-B711-B096DF8EE66D}" destId="{F101CBB4-CD2D-44BE-BAA8-967B2DE9EAC3}" srcOrd="0" destOrd="0" presId="urn:microsoft.com/office/officeart/2005/8/layout/bProcess4"/>
    <dgm:cxn modelId="{B08902D1-7E3D-488A-83E5-668BCA5B9060}" type="presParOf" srcId="{F8F237F2-627D-4539-B711-B096DF8EE66D}" destId="{2AB3F80E-CE87-4CA6-977D-10A90634C6A5}" srcOrd="1" destOrd="0" presId="urn:microsoft.com/office/officeart/2005/8/layout/bProcess4"/>
    <dgm:cxn modelId="{EDD2104A-9C5D-41F1-8525-4B9FEB3A370D}" type="presParOf" srcId="{6F507C8B-E1CF-4C16-906B-44E99E9A0FA1}" destId="{F3C4EFCA-2745-41F7-9139-B7EAEA697A90}" srcOrd="3" destOrd="0" presId="urn:microsoft.com/office/officeart/2005/8/layout/bProcess4"/>
    <dgm:cxn modelId="{97256B94-FC4D-4DF3-84B3-88CCEA2E8254}" type="presParOf" srcId="{6F507C8B-E1CF-4C16-906B-44E99E9A0FA1}" destId="{C4545CE1-B026-487D-8BEB-3364B00D4874}" srcOrd="4" destOrd="0" presId="urn:microsoft.com/office/officeart/2005/8/layout/bProcess4"/>
    <dgm:cxn modelId="{5168F75E-7325-473A-A641-281D57D69DD1}" type="presParOf" srcId="{C4545CE1-B026-487D-8BEB-3364B00D4874}" destId="{250FBC3C-FA33-4F5B-AC48-226BB7422ECD}" srcOrd="0" destOrd="0" presId="urn:microsoft.com/office/officeart/2005/8/layout/bProcess4"/>
    <dgm:cxn modelId="{E5B8FA13-2AB5-4599-B07B-24BE52C1AD2F}" type="presParOf" srcId="{C4545CE1-B026-487D-8BEB-3364B00D4874}" destId="{F5C8273E-E5C9-418A-AFF8-21669273D1B6}" srcOrd="1" destOrd="0" presId="urn:microsoft.com/office/officeart/2005/8/layout/bProcess4"/>
    <dgm:cxn modelId="{47F34DCC-AA65-4E54-BDDC-1D9763964BA7}" type="presParOf" srcId="{6F507C8B-E1CF-4C16-906B-44E99E9A0FA1}" destId="{5B7FE80E-79BA-45F2-82F7-27EC73377183}" srcOrd="5" destOrd="0" presId="urn:microsoft.com/office/officeart/2005/8/layout/bProcess4"/>
    <dgm:cxn modelId="{A3200977-F8C6-41EC-8DD2-EF7EC241C5F8}" type="presParOf" srcId="{6F507C8B-E1CF-4C16-906B-44E99E9A0FA1}" destId="{D29B0AEF-468F-4D29-81A6-DE8CA116239E}" srcOrd="6" destOrd="0" presId="urn:microsoft.com/office/officeart/2005/8/layout/bProcess4"/>
    <dgm:cxn modelId="{17EE6026-1310-4598-83EE-780208F5DAB2}" type="presParOf" srcId="{D29B0AEF-468F-4D29-81A6-DE8CA116239E}" destId="{5D0C87DD-3BC3-4E6C-9BE4-3E30FD3D74F2}" srcOrd="0" destOrd="0" presId="urn:microsoft.com/office/officeart/2005/8/layout/bProcess4"/>
    <dgm:cxn modelId="{B93960CF-2608-44DB-B9A1-B77A56C4B905}" type="presParOf" srcId="{D29B0AEF-468F-4D29-81A6-DE8CA116239E}" destId="{D561BF9A-7818-44AE-A224-C34516B5428C}" srcOrd="1" destOrd="0" presId="urn:microsoft.com/office/officeart/2005/8/layout/bProcess4"/>
    <dgm:cxn modelId="{44CFF345-DD30-4EB7-9D32-F8AF30B57967}" type="presParOf" srcId="{6F507C8B-E1CF-4C16-906B-44E99E9A0FA1}" destId="{56F4E6F9-8196-43BD-AE69-87A0150EE713}" srcOrd="7" destOrd="0" presId="urn:microsoft.com/office/officeart/2005/8/layout/bProcess4"/>
    <dgm:cxn modelId="{214C2027-58AE-49A4-82C6-085C30F41474}" type="presParOf" srcId="{6F507C8B-E1CF-4C16-906B-44E99E9A0FA1}" destId="{486DF39F-CE29-42F0-8F20-8ADADCB3C7B3}" srcOrd="8" destOrd="0" presId="urn:microsoft.com/office/officeart/2005/8/layout/bProcess4"/>
    <dgm:cxn modelId="{B92DEA65-4B7E-43B4-A53F-FED2A5403BBA}" type="presParOf" srcId="{486DF39F-CE29-42F0-8F20-8ADADCB3C7B3}" destId="{884ED004-1A50-4DDC-B960-61F82E934980}" srcOrd="0" destOrd="0" presId="urn:microsoft.com/office/officeart/2005/8/layout/bProcess4"/>
    <dgm:cxn modelId="{82BEB4F7-8DF2-4D92-85E6-861DB91DF75E}" type="presParOf" srcId="{486DF39F-CE29-42F0-8F20-8ADADCB3C7B3}" destId="{63D3F02E-B767-4A93-A672-2D2DFDCFC875}" srcOrd="1" destOrd="0" presId="urn:microsoft.com/office/officeart/2005/8/layout/bProcess4"/>
    <dgm:cxn modelId="{77EB30C4-B862-40C3-943A-A4E7571615A1}" type="presParOf" srcId="{6F507C8B-E1CF-4C16-906B-44E99E9A0FA1}" destId="{535C2C17-9557-46F5-B5FD-B1185C2EB01E}" srcOrd="9" destOrd="0" presId="urn:microsoft.com/office/officeart/2005/8/layout/bProcess4"/>
    <dgm:cxn modelId="{3A68C65F-9C52-41ED-BBA9-BB9E5CCC9748}" type="presParOf" srcId="{6F507C8B-E1CF-4C16-906B-44E99E9A0FA1}" destId="{8BA45594-0B30-4447-A657-32322BB758E6}" srcOrd="10" destOrd="0" presId="urn:microsoft.com/office/officeart/2005/8/layout/bProcess4"/>
    <dgm:cxn modelId="{1E9C7E1F-7629-4B43-ABD2-C50CFE9A7302}" type="presParOf" srcId="{8BA45594-0B30-4447-A657-32322BB758E6}" destId="{368C7A6D-57C3-420F-8B84-5A3EBF329DEC}" srcOrd="0" destOrd="0" presId="urn:microsoft.com/office/officeart/2005/8/layout/bProcess4"/>
    <dgm:cxn modelId="{28F41EE6-E743-4379-9310-7ABC70FF16CE}" type="presParOf" srcId="{8BA45594-0B30-4447-A657-32322BB758E6}" destId="{2966A1C3-86F4-4F23-87D4-01E4D921062F}" srcOrd="1" destOrd="0" presId="urn:microsoft.com/office/officeart/2005/8/layout/bProcess4"/>
    <dgm:cxn modelId="{4CDC959F-DB6F-4852-A63F-54CADB9B6ABF}" type="presParOf" srcId="{6F507C8B-E1CF-4C16-906B-44E99E9A0FA1}" destId="{5ABBFF60-0FE4-43D4-8B35-AA1E2A984413}" srcOrd="11" destOrd="0" presId="urn:microsoft.com/office/officeart/2005/8/layout/bProcess4"/>
    <dgm:cxn modelId="{23D4F64E-8103-46C1-B649-6DA1074BC6D0}" type="presParOf" srcId="{6F507C8B-E1CF-4C16-906B-44E99E9A0FA1}" destId="{5E8C48BC-E99A-480D-A117-89F08B768883}" srcOrd="12" destOrd="0" presId="urn:microsoft.com/office/officeart/2005/8/layout/bProcess4"/>
    <dgm:cxn modelId="{6FE8DE2D-758F-4B3F-A21E-B84AE375D1CF}" type="presParOf" srcId="{5E8C48BC-E99A-480D-A117-89F08B768883}" destId="{0E9958F7-2FE4-4696-B7A3-04474C78E854}" srcOrd="0" destOrd="0" presId="urn:microsoft.com/office/officeart/2005/8/layout/bProcess4"/>
    <dgm:cxn modelId="{B33F0707-442D-49D1-990C-C1E1A8CDA144}" type="presParOf" srcId="{5E8C48BC-E99A-480D-A117-89F08B768883}" destId="{6E83DFE8-3CCE-44C0-BD4E-7DC5A17DFE70}" srcOrd="1" destOrd="0" presId="urn:microsoft.com/office/officeart/2005/8/layout/bProcess4"/>
    <dgm:cxn modelId="{AA2503F2-D069-4C84-BBB9-DEF7305E6BF7}" type="presParOf" srcId="{6F507C8B-E1CF-4C16-906B-44E99E9A0FA1}" destId="{63194308-6B77-4475-8D47-148AC025B3BC}" srcOrd="13" destOrd="0" presId="urn:microsoft.com/office/officeart/2005/8/layout/bProcess4"/>
    <dgm:cxn modelId="{2B1F99B8-C0C1-4F71-A2F1-6B47B01B72BB}" type="presParOf" srcId="{6F507C8B-E1CF-4C16-906B-44E99E9A0FA1}" destId="{945C695A-9970-4E9B-A401-B98F5E179866}" srcOrd="14" destOrd="0" presId="urn:microsoft.com/office/officeart/2005/8/layout/bProcess4"/>
    <dgm:cxn modelId="{D8650D6E-A0C2-46AF-A25A-84359D38D867}" type="presParOf" srcId="{945C695A-9970-4E9B-A401-B98F5E179866}" destId="{954A857B-AB83-4CA9-964F-5528908528EE}" srcOrd="0" destOrd="0" presId="urn:microsoft.com/office/officeart/2005/8/layout/bProcess4"/>
    <dgm:cxn modelId="{B4C6FA7B-5ADE-47B1-9075-FB108C3E1D88}" type="presParOf" srcId="{945C695A-9970-4E9B-A401-B98F5E179866}" destId="{1E0650F8-2D29-4E59-A0E2-C6902ECF892C}" srcOrd="1" destOrd="0" presId="urn:microsoft.com/office/officeart/2005/8/layout/bProcess4"/>
    <dgm:cxn modelId="{8288315A-99FD-47F7-A9CC-5D68AC96537F}" type="presParOf" srcId="{6F507C8B-E1CF-4C16-906B-44E99E9A0FA1}" destId="{917EBAF9-6EC4-463A-8ED6-6CA2BA0906AC}" srcOrd="15" destOrd="0" presId="urn:microsoft.com/office/officeart/2005/8/layout/bProcess4"/>
    <dgm:cxn modelId="{44362CDB-BD25-45BA-8E75-2B284132E155}" type="presParOf" srcId="{6F507C8B-E1CF-4C16-906B-44E99E9A0FA1}" destId="{10D06365-4FD2-4A02-BAF2-4A33999146CB}" srcOrd="16" destOrd="0" presId="urn:microsoft.com/office/officeart/2005/8/layout/bProcess4"/>
    <dgm:cxn modelId="{6943579F-564B-4420-8DC4-28D9CBAAD29C}" type="presParOf" srcId="{10D06365-4FD2-4A02-BAF2-4A33999146CB}" destId="{05BB1AE5-A418-47F8-9A0A-285F2FA712B0}" srcOrd="0" destOrd="0" presId="urn:microsoft.com/office/officeart/2005/8/layout/bProcess4"/>
    <dgm:cxn modelId="{2F12623C-0387-497A-88B7-452A4085B92F}" type="presParOf" srcId="{10D06365-4FD2-4A02-BAF2-4A33999146CB}" destId="{35A22968-9C76-4770-B2B5-A33CEF7167D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1A124C-32AF-48CF-BB80-114C478B0ABA}"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n-ZA"/>
        </a:p>
      </dgm:t>
    </dgm:pt>
    <dgm:pt modelId="{E8CEA521-74F1-48A3-B2E8-AB39463A4A50}">
      <dgm:prSet phldrT="[Text]"/>
      <dgm:spPr/>
      <dgm:t>
        <a:bodyPr/>
        <a:lstStyle/>
        <a:p>
          <a:r>
            <a:rPr lang="en-ZA" dirty="0"/>
            <a:t>Effectiveness</a:t>
          </a:r>
        </a:p>
      </dgm:t>
    </dgm:pt>
    <dgm:pt modelId="{91A23D41-62D3-4CE5-A4CC-DCE1E55D64E5}" type="parTrans" cxnId="{F711DA12-F832-4D91-BBC6-1A3E7E32F9BD}">
      <dgm:prSet/>
      <dgm:spPr/>
      <dgm:t>
        <a:bodyPr/>
        <a:lstStyle/>
        <a:p>
          <a:endParaRPr lang="en-ZA"/>
        </a:p>
      </dgm:t>
    </dgm:pt>
    <dgm:pt modelId="{D5D101B7-3E56-4DE1-BBF3-CDEA05FF8AE6}" type="sibTrans" cxnId="{F711DA12-F832-4D91-BBC6-1A3E7E32F9BD}">
      <dgm:prSet/>
      <dgm:spPr/>
      <dgm:t>
        <a:bodyPr/>
        <a:lstStyle/>
        <a:p>
          <a:endParaRPr lang="en-ZA"/>
        </a:p>
      </dgm:t>
    </dgm:pt>
    <dgm:pt modelId="{9749AD7A-855D-49E0-9A1F-9CB0112AEADF}">
      <dgm:prSet phldrT="[Text]"/>
      <dgm:spPr/>
      <dgm:t>
        <a:bodyPr/>
        <a:lstStyle/>
        <a:p>
          <a:r>
            <a:rPr lang="en-ZA" dirty="0"/>
            <a:t>Competence</a:t>
          </a:r>
        </a:p>
      </dgm:t>
    </dgm:pt>
    <dgm:pt modelId="{FFB755DD-0607-4CDA-BCC7-A47428A6E355}" type="parTrans" cxnId="{6CA02628-5E06-4670-A235-FC307AF72005}">
      <dgm:prSet/>
      <dgm:spPr/>
      <dgm:t>
        <a:bodyPr/>
        <a:lstStyle/>
        <a:p>
          <a:endParaRPr lang="en-ZA"/>
        </a:p>
      </dgm:t>
    </dgm:pt>
    <dgm:pt modelId="{5E58F13A-9F2B-459C-9807-335AB1A4E120}" type="sibTrans" cxnId="{6CA02628-5E06-4670-A235-FC307AF72005}">
      <dgm:prSet/>
      <dgm:spPr/>
      <dgm:t>
        <a:bodyPr/>
        <a:lstStyle/>
        <a:p>
          <a:endParaRPr lang="en-ZA"/>
        </a:p>
      </dgm:t>
    </dgm:pt>
    <dgm:pt modelId="{56C9AE5A-27BA-4270-854E-54BC5FAF82FE}">
      <dgm:prSet phldrT="[Text]"/>
      <dgm:spPr/>
      <dgm:t>
        <a:bodyPr/>
        <a:lstStyle/>
        <a:p>
          <a:r>
            <a:rPr lang="en-ZA" dirty="0"/>
            <a:t>Collaboration</a:t>
          </a:r>
        </a:p>
      </dgm:t>
    </dgm:pt>
    <dgm:pt modelId="{69E4FFB7-828A-46AC-BADE-CA9B5174D038}" type="parTrans" cxnId="{AA28A3E9-BAB2-4A28-9218-2D8001040541}">
      <dgm:prSet/>
      <dgm:spPr/>
      <dgm:t>
        <a:bodyPr/>
        <a:lstStyle/>
        <a:p>
          <a:endParaRPr lang="en-ZA"/>
        </a:p>
      </dgm:t>
    </dgm:pt>
    <dgm:pt modelId="{A907C7EA-8A70-4444-B5A8-CE221DB42943}" type="sibTrans" cxnId="{AA28A3E9-BAB2-4A28-9218-2D8001040541}">
      <dgm:prSet/>
      <dgm:spPr/>
      <dgm:t>
        <a:bodyPr/>
        <a:lstStyle/>
        <a:p>
          <a:endParaRPr lang="en-ZA"/>
        </a:p>
      </dgm:t>
    </dgm:pt>
    <dgm:pt modelId="{46278097-76B3-4DB5-9AF0-79811F31A660}">
      <dgm:prSet phldrT="[Text]"/>
      <dgm:spPr/>
      <dgm:t>
        <a:bodyPr/>
        <a:lstStyle/>
        <a:p>
          <a:r>
            <a:rPr lang="en-ZA" dirty="0"/>
            <a:t>Accountability </a:t>
          </a:r>
        </a:p>
      </dgm:t>
    </dgm:pt>
    <dgm:pt modelId="{5B695A3B-9561-4668-AE43-FBF7F3C12CD7}" type="parTrans" cxnId="{7475E6ED-E531-48A3-A57E-37F674CFB00A}">
      <dgm:prSet/>
      <dgm:spPr/>
      <dgm:t>
        <a:bodyPr/>
        <a:lstStyle/>
        <a:p>
          <a:endParaRPr lang="en-ZA"/>
        </a:p>
      </dgm:t>
    </dgm:pt>
    <dgm:pt modelId="{4941CC26-C2FE-490E-BBD5-67E4D4D99C04}" type="sibTrans" cxnId="{7475E6ED-E531-48A3-A57E-37F674CFB00A}">
      <dgm:prSet/>
      <dgm:spPr/>
      <dgm:t>
        <a:bodyPr/>
        <a:lstStyle/>
        <a:p>
          <a:endParaRPr lang="en-ZA"/>
        </a:p>
      </dgm:t>
    </dgm:pt>
    <dgm:pt modelId="{DB0C91CD-7971-4B45-AE82-9F5602119E14}">
      <dgm:prSet phldrT="[Text]"/>
      <dgm:spPr/>
      <dgm:t>
        <a:bodyPr/>
        <a:lstStyle/>
        <a:p>
          <a:r>
            <a:rPr lang="en-ZA" dirty="0"/>
            <a:t>Integrity </a:t>
          </a:r>
        </a:p>
      </dgm:t>
    </dgm:pt>
    <dgm:pt modelId="{01F95A7D-31E0-4C7A-8891-82CE6CE557D4}" type="parTrans" cxnId="{6E9F1174-4E1E-4286-AD54-110CEE0BAE61}">
      <dgm:prSet/>
      <dgm:spPr/>
      <dgm:t>
        <a:bodyPr/>
        <a:lstStyle/>
        <a:p>
          <a:endParaRPr lang="en-ZA"/>
        </a:p>
      </dgm:t>
    </dgm:pt>
    <dgm:pt modelId="{DC43268E-AB9A-4F9B-8D66-451CFCB1B79E}" type="sibTrans" cxnId="{6E9F1174-4E1E-4286-AD54-110CEE0BAE61}">
      <dgm:prSet/>
      <dgm:spPr/>
      <dgm:t>
        <a:bodyPr/>
        <a:lstStyle/>
        <a:p>
          <a:endParaRPr lang="en-ZA"/>
        </a:p>
      </dgm:t>
    </dgm:pt>
    <dgm:pt modelId="{6D21232F-EE52-4E3D-A2EA-E1E8B8D7534A}">
      <dgm:prSet phldrT="[Text]"/>
      <dgm:spPr/>
      <dgm:t>
        <a:bodyPr/>
        <a:lstStyle/>
        <a:p>
          <a:r>
            <a:rPr lang="en-ZA" dirty="0"/>
            <a:t>Transparency </a:t>
          </a:r>
        </a:p>
      </dgm:t>
    </dgm:pt>
    <dgm:pt modelId="{16DC16CA-6BBA-47E0-AC3F-7BBC65AB48BC}" type="parTrans" cxnId="{D735FFD1-1863-40B9-82B7-75F873DA53CA}">
      <dgm:prSet/>
      <dgm:spPr/>
      <dgm:t>
        <a:bodyPr/>
        <a:lstStyle/>
        <a:p>
          <a:endParaRPr lang="en-ZA"/>
        </a:p>
      </dgm:t>
    </dgm:pt>
    <dgm:pt modelId="{76F7A629-AE31-4C59-B6D7-DA1EE6C95BC2}" type="sibTrans" cxnId="{D735FFD1-1863-40B9-82B7-75F873DA53CA}">
      <dgm:prSet/>
      <dgm:spPr/>
      <dgm:t>
        <a:bodyPr/>
        <a:lstStyle/>
        <a:p>
          <a:endParaRPr lang="en-ZA"/>
        </a:p>
      </dgm:t>
    </dgm:pt>
    <dgm:pt modelId="{C88FA60D-1123-4A50-9603-FD496FD61611}">
      <dgm:prSet phldrT="[Text]"/>
      <dgm:spPr/>
      <dgm:t>
        <a:bodyPr/>
        <a:lstStyle/>
        <a:p>
          <a:r>
            <a:rPr lang="en-ZA" dirty="0"/>
            <a:t>Inclusinvess, </a:t>
          </a:r>
        </a:p>
      </dgm:t>
    </dgm:pt>
    <dgm:pt modelId="{DA8D1553-042C-48ED-A14E-51C4A604CA00}" type="parTrans" cxnId="{931CA7A6-3B02-4839-BF33-F84BCD45E766}">
      <dgm:prSet/>
      <dgm:spPr/>
      <dgm:t>
        <a:bodyPr/>
        <a:lstStyle/>
        <a:p>
          <a:endParaRPr lang="en-ZA"/>
        </a:p>
      </dgm:t>
    </dgm:pt>
    <dgm:pt modelId="{135FA80F-9E31-4E90-A81D-31F3E9993F35}" type="sibTrans" cxnId="{931CA7A6-3B02-4839-BF33-F84BCD45E766}">
      <dgm:prSet/>
      <dgm:spPr/>
      <dgm:t>
        <a:bodyPr/>
        <a:lstStyle/>
        <a:p>
          <a:endParaRPr lang="en-ZA"/>
        </a:p>
      </dgm:t>
    </dgm:pt>
    <dgm:pt modelId="{EFD33B51-1486-4961-9D63-1072FF79B8B3}">
      <dgm:prSet phldrT="[Text]"/>
      <dgm:spPr/>
      <dgm:t>
        <a:bodyPr/>
        <a:lstStyle/>
        <a:p>
          <a:r>
            <a:rPr lang="en-ZA" sz="1700" kern="1200" dirty="0"/>
            <a:t>Leaving no one behind</a:t>
          </a:r>
        </a:p>
      </dgm:t>
    </dgm:pt>
    <dgm:pt modelId="{C8F0AF22-B284-4E84-B657-4A7E063CABB6}" type="parTrans" cxnId="{29A83C9F-A706-4B20-ADF6-7D27F3309505}">
      <dgm:prSet/>
      <dgm:spPr/>
      <dgm:t>
        <a:bodyPr/>
        <a:lstStyle/>
        <a:p>
          <a:endParaRPr lang="en-ZA"/>
        </a:p>
      </dgm:t>
    </dgm:pt>
    <dgm:pt modelId="{8FB90557-CAA2-41A3-AE8A-7CD0B7097203}" type="sibTrans" cxnId="{29A83C9F-A706-4B20-ADF6-7D27F3309505}">
      <dgm:prSet/>
      <dgm:spPr/>
      <dgm:t>
        <a:bodyPr/>
        <a:lstStyle/>
        <a:p>
          <a:endParaRPr lang="en-ZA"/>
        </a:p>
      </dgm:t>
    </dgm:pt>
    <dgm:pt modelId="{B30AD507-ACDD-455A-A0DC-4616C8F00CCB}">
      <dgm:prSet phldrT="[Text]" custT="1"/>
      <dgm:spPr/>
      <dgm:t>
        <a:bodyPr/>
        <a:lstStyle/>
        <a:p>
          <a:r>
            <a:rPr lang="en-ZA" sz="1700" kern="1200" dirty="0">
              <a:solidFill>
                <a:prstClr val="black">
                  <a:hueOff val="0"/>
                  <a:satOff val="0"/>
                  <a:lumOff val="0"/>
                  <a:alphaOff val="0"/>
                </a:prstClr>
              </a:solidFill>
              <a:latin typeface="Calibri"/>
              <a:ea typeface="+mn-ea"/>
              <a:cs typeface="+mn-cs"/>
            </a:rPr>
            <a:t>Participation</a:t>
          </a:r>
          <a:r>
            <a:rPr lang="en-ZA" sz="1200" kern="1200" dirty="0"/>
            <a:t>-</a:t>
          </a:r>
          <a:r>
            <a:rPr lang="en-ZA" sz="1200" kern="1200" dirty="0">
              <a:solidFill>
                <a:schemeClr val="accent2"/>
              </a:solidFill>
            </a:rPr>
            <a:t>Gender sensitive </a:t>
          </a:r>
          <a:r>
            <a:rPr lang="en-ZA" sz="1200" kern="1200" dirty="0" err="1">
              <a:solidFill>
                <a:schemeClr val="accent2"/>
              </a:solidFill>
            </a:rPr>
            <a:t>budg</a:t>
          </a:r>
          <a:endParaRPr lang="en-ZA" sz="1200" kern="1200" dirty="0"/>
        </a:p>
      </dgm:t>
    </dgm:pt>
    <dgm:pt modelId="{D9D7BBB3-2AC5-48FD-8DDC-5C52371F4857}" type="parTrans" cxnId="{658BBB43-CE1F-4509-8CF5-AA3933BEB9C4}">
      <dgm:prSet/>
      <dgm:spPr/>
      <dgm:t>
        <a:bodyPr/>
        <a:lstStyle/>
        <a:p>
          <a:endParaRPr lang="en-ZA"/>
        </a:p>
      </dgm:t>
    </dgm:pt>
    <dgm:pt modelId="{A6DC44FE-C438-442E-8AB6-E714B0DC63A7}" type="sibTrans" cxnId="{658BBB43-CE1F-4509-8CF5-AA3933BEB9C4}">
      <dgm:prSet/>
      <dgm:spPr/>
      <dgm:t>
        <a:bodyPr/>
        <a:lstStyle/>
        <a:p>
          <a:endParaRPr lang="en-ZA"/>
        </a:p>
      </dgm:t>
    </dgm:pt>
    <dgm:pt modelId="{D345B72B-CBC3-4A1C-9F00-1ED00384CE3C}">
      <dgm:prSet phldrT="[Text]"/>
      <dgm:spPr/>
      <dgm:t>
        <a:bodyPr/>
        <a:lstStyle/>
        <a:p>
          <a:r>
            <a:rPr lang="en-ZA" dirty="0"/>
            <a:t>Sound policy making</a:t>
          </a:r>
        </a:p>
      </dgm:t>
    </dgm:pt>
    <dgm:pt modelId="{3A9CF0D5-BD6E-4674-A0E3-615F0A490E5C}" type="parTrans" cxnId="{3C89C4B9-3B92-4C91-982A-DF2280EADA67}">
      <dgm:prSet/>
      <dgm:spPr/>
      <dgm:t>
        <a:bodyPr/>
        <a:lstStyle/>
        <a:p>
          <a:endParaRPr lang="en-ZA"/>
        </a:p>
      </dgm:t>
    </dgm:pt>
    <dgm:pt modelId="{BEFD06DD-F0B0-41CA-AFD4-590E802416DA}" type="sibTrans" cxnId="{3C89C4B9-3B92-4C91-982A-DF2280EADA67}">
      <dgm:prSet/>
      <dgm:spPr/>
      <dgm:t>
        <a:bodyPr/>
        <a:lstStyle/>
        <a:p>
          <a:endParaRPr lang="en-ZA"/>
        </a:p>
      </dgm:t>
    </dgm:pt>
    <dgm:pt modelId="{8C1D691C-32B9-4AD8-9872-866E238F3A9C}">
      <dgm:prSet phldrT="[Text]"/>
      <dgm:spPr/>
      <dgm:t>
        <a:bodyPr/>
        <a:lstStyle/>
        <a:p>
          <a:r>
            <a:rPr lang="en-ZA" dirty="0"/>
            <a:t>Independent oversight</a:t>
          </a:r>
        </a:p>
      </dgm:t>
    </dgm:pt>
    <dgm:pt modelId="{D2ED8BCA-6C6D-463F-839E-4AD8E836E10C}" type="parTrans" cxnId="{6688513F-B57F-4E4E-B03C-65E627D64B12}">
      <dgm:prSet/>
      <dgm:spPr/>
      <dgm:t>
        <a:bodyPr/>
        <a:lstStyle/>
        <a:p>
          <a:endParaRPr lang="en-ZA"/>
        </a:p>
      </dgm:t>
    </dgm:pt>
    <dgm:pt modelId="{80398085-050A-4133-B227-6867C93668BB}" type="sibTrans" cxnId="{6688513F-B57F-4E4E-B03C-65E627D64B12}">
      <dgm:prSet/>
      <dgm:spPr/>
      <dgm:t>
        <a:bodyPr/>
        <a:lstStyle/>
        <a:p>
          <a:endParaRPr lang="en-ZA"/>
        </a:p>
      </dgm:t>
    </dgm:pt>
    <dgm:pt modelId="{8A66DD8A-BE05-4411-B577-B13DF4CAE90B}">
      <dgm:prSet phldrT="[Text]"/>
      <dgm:spPr/>
      <dgm:t>
        <a:bodyPr/>
        <a:lstStyle/>
        <a:p>
          <a:r>
            <a:rPr lang="en-ZA" sz="1700" kern="1200" dirty="0"/>
            <a:t>Non-discrimination </a:t>
          </a:r>
        </a:p>
      </dgm:t>
    </dgm:pt>
    <dgm:pt modelId="{E462954F-8236-4E41-9C15-874D872DE6D1}" type="parTrans" cxnId="{26F47F9B-59C7-449E-922F-3D65ED9DF809}">
      <dgm:prSet/>
      <dgm:spPr/>
      <dgm:t>
        <a:bodyPr/>
        <a:lstStyle/>
        <a:p>
          <a:endParaRPr lang="en-ZA"/>
        </a:p>
      </dgm:t>
    </dgm:pt>
    <dgm:pt modelId="{D76508B5-919C-4F46-976C-C35D5585389C}" type="sibTrans" cxnId="{26F47F9B-59C7-449E-922F-3D65ED9DF809}">
      <dgm:prSet/>
      <dgm:spPr/>
      <dgm:t>
        <a:bodyPr/>
        <a:lstStyle/>
        <a:p>
          <a:endParaRPr lang="en-ZA"/>
        </a:p>
      </dgm:t>
    </dgm:pt>
    <dgm:pt modelId="{009E900E-4E5D-462F-9C66-9591AE8FD4C0}">
      <dgm:prSet phldrT="[Text]"/>
      <dgm:spPr/>
      <dgm:t>
        <a:bodyPr/>
        <a:lstStyle/>
        <a:p>
          <a:r>
            <a:rPr lang="en-ZA" sz="1700" kern="1200" dirty="0"/>
            <a:t>Subsidiarity</a:t>
          </a:r>
        </a:p>
      </dgm:t>
    </dgm:pt>
    <dgm:pt modelId="{92D191A5-746B-4127-AAAC-567271ED0CD7}" type="parTrans" cxnId="{5B4AC4DB-02B3-4857-A001-D4C1ABD6F9E2}">
      <dgm:prSet/>
      <dgm:spPr/>
      <dgm:t>
        <a:bodyPr/>
        <a:lstStyle/>
        <a:p>
          <a:endParaRPr lang="en-ZA"/>
        </a:p>
      </dgm:t>
    </dgm:pt>
    <dgm:pt modelId="{D4A22645-83CA-4317-BBA0-AC9603DD281D}" type="sibTrans" cxnId="{5B4AC4DB-02B3-4857-A001-D4C1ABD6F9E2}">
      <dgm:prSet/>
      <dgm:spPr/>
      <dgm:t>
        <a:bodyPr/>
        <a:lstStyle/>
        <a:p>
          <a:endParaRPr lang="en-ZA"/>
        </a:p>
      </dgm:t>
    </dgm:pt>
    <dgm:pt modelId="{15FF89B7-3943-4866-A368-A5DE024A2916}">
      <dgm:prSet phldrT="[Text]"/>
      <dgm:spPr/>
      <dgm:t>
        <a:bodyPr/>
        <a:lstStyle/>
        <a:p>
          <a:r>
            <a:rPr lang="en-ZA" sz="1700" kern="1200" dirty="0"/>
            <a:t>Integrational equity  </a:t>
          </a:r>
        </a:p>
      </dgm:t>
    </dgm:pt>
    <dgm:pt modelId="{7F03D76A-DA53-408D-81C6-3D52A68F8252}" type="parTrans" cxnId="{1793E5C1-A714-4454-84FC-204A19A66EBD}">
      <dgm:prSet/>
      <dgm:spPr/>
      <dgm:t>
        <a:bodyPr/>
        <a:lstStyle/>
        <a:p>
          <a:endParaRPr lang="en-ZA"/>
        </a:p>
      </dgm:t>
    </dgm:pt>
    <dgm:pt modelId="{E819B893-902A-4009-8960-57715577644C}" type="sibTrans" cxnId="{1793E5C1-A714-4454-84FC-204A19A66EBD}">
      <dgm:prSet/>
      <dgm:spPr/>
      <dgm:t>
        <a:bodyPr/>
        <a:lstStyle/>
        <a:p>
          <a:endParaRPr lang="en-ZA"/>
        </a:p>
      </dgm:t>
    </dgm:pt>
    <dgm:pt modelId="{070FF211-F8EA-48A9-AD5C-3F4DF39ACD5C}" type="pres">
      <dgm:prSet presAssocID="{8F1A124C-32AF-48CF-BB80-114C478B0ABA}" presName="Name0" presStyleCnt="0">
        <dgm:presLayoutVars>
          <dgm:dir/>
          <dgm:animLvl val="lvl"/>
          <dgm:resizeHandles val="exact"/>
        </dgm:presLayoutVars>
      </dgm:prSet>
      <dgm:spPr/>
    </dgm:pt>
    <dgm:pt modelId="{ACEA7A92-48BC-4E43-B3A0-EE06322033F3}" type="pres">
      <dgm:prSet presAssocID="{E8CEA521-74F1-48A3-B2E8-AB39463A4A50}" presName="composite" presStyleCnt="0"/>
      <dgm:spPr/>
    </dgm:pt>
    <dgm:pt modelId="{8A6B14C4-8D24-4D1C-A715-C1509D64A517}" type="pres">
      <dgm:prSet presAssocID="{E8CEA521-74F1-48A3-B2E8-AB39463A4A50}" presName="parTx" presStyleLbl="alignNode1" presStyleIdx="0" presStyleCnt="3">
        <dgm:presLayoutVars>
          <dgm:chMax val="0"/>
          <dgm:chPref val="0"/>
          <dgm:bulletEnabled val="1"/>
        </dgm:presLayoutVars>
      </dgm:prSet>
      <dgm:spPr/>
    </dgm:pt>
    <dgm:pt modelId="{3B8FE437-C2EB-4E71-B609-1A1F9E15183E}" type="pres">
      <dgm:prSet presAssocID="{E8CEA521-74F1-48A3-B2E8-AB39463A4A50}" presName="desTx" presStyleLbl="alignAccFollowNode1" presStyleIdx="0" presStyleCnt="3">
        <dgm:presLayoutVars>
          <dgm:bulletEnabled val="1"/>
        </dgm:presLayoutVars>
      </dgm:prSet>
      <dgm:spPr/>
    </dgm:pt>
    <dgm:pt modelId="{6E525C65-CA13-4631-BA3B-C5B3F15A5837}" type="pres">
      <dgm:prSet presAssocID="{D5D101B7-3E56-4DE1-BBF3-CDEA05FF8AE6}" presName="space" presStyleCnt="0"/>
      <dgm:spPr/>
    </dgm:pt>
    <dgm:pt modelId="{EEF4CEAA-0A92-4F96-B07E-7091C7F7391E}" type="pres">
      <dgm:prSet presAssocID="{46278097-76B3-4DB5-9AF0-79811F31A660}" presName="composite" presStyleCnt="0"/>
      <dgm:spPr/>
    </dgm:pt>
    <dgm:pt modelId="{ABFCEC2F-5A82-47A0-BA5F-36AEE5A1A140}" type="pres">
      <dgm:prSet presAssocID="{46278097-76B3-4DB5-9AF0-79811F31A660}" presName="parTx" presStyleLbl="alignNode1" presStyleIdx="1" presStyleCnt="3">
        <dgm:presLayoutVars>
          <dgm:chMax val="0"/>
          <dgm:chPref val="0"/>
          <dgm:bulletEnabled val="1"/>
        </dgm:presLayoutVars>
      </dgm:prSet>
      <dgm:spPr/>
    </dgm:pt>
    <dgm:pt modelId="{A07E021F-2931-4496-A59F-B5823C0DB1FF}" type="pres">
      <dgm:prSet presAssocID="{46278097-76B3-4DB5-9AF0-79811F31A660}" presName="desTx" presStyleLbl="alignAccFollowNode1" presStyleIdx="1" presStyleCnt="3">
        <dgm:presLayoutVars>
          <dgm:bulletEnabled val="1"/>
        </dgm:presLayoutVars>
      </dgm:prSet>
      <dgm:spPr/>
    </dgm:pt>
    <dgm:pt modelId="{74BEE958-A87A-45C3-835B-FCFD7A1AFF73}" type="pres">
      <dgm:prSet presAssocID="{4941CC26-C2FE-490E-BBD5-67E4D4D99C04}" presName="space" presStyleCnt="0"/>
      <dgm:spPr/>
    </dgm:pt>
    <dgm:pt modelId="{903C01BC-22E2-4E9A-9549-2792AD919BC4}" type="pres">
      <dgm:prSet presAssocID="{C88FA60D-1123-4A50-9603-FD496FD61611}" presName="composite" presStyleCnt="0"/>
      <dgm:spPr/>
    </dgm:pt>
    <dgm:pt modelId="{EF874B6C-A446-4A0F-92E2-78776F28A2AA}" type="pres">
      <dgm:prSet presAssocID="{C88FA60D-1123-4A50-9603-FD496FD61611}" presName="parTx" presStyleLbl="alignNode1" presStyleIdx="2" presStyleCnt="3">
        <dgm:presLayoutVars>
          <dgm:chMax val="0"/>
          <dgm:chPref val="0"/>
          <dgm:bulletEnabled val="1"/>
        </dgm:presLayoutVars>
      </dgm:prSet>
      <dgm:spPr/>
    </dgm:pt>
    <dgm:pt modelId="{BDD093FA-BC94-4C46-B832-A1CF289363B1}" type="pres">
      <dgm:prSet presAssocID="{C88FA60D-1123-4A50-9603-FD496FD61611}" presName="desTx" presStyleLbl="alignAccFollowNode1" presStyleIdx="2" presStyleCnt="3">
        <dgm:presLayoutVars>
          <dgm:bulletEnabled val="1"/>
        </dgm:presLayoutVars>
      </dgm:prSet>
      <dgm:spPr/>
    </dgm:pt>
  </dgm:ptLst>
  <dgm:cxnLst>
    <dgm:cxn modelId="{DBCCDA04-CD9F-4629-860D-7DFB5BDC2241}" type="presOf" srcId="{EFD33B51-1486-4961-9D63-1072FF79B8B3}" destId="{BDD093FA-BC94-4C46-B832-A1CF289363B1}" srcOrd="0" destOrd="0" presId="urn:microsoft.com/office/officeart/2005/8/layout/hList1"/>
    <dgm:cxn modelId="{F711DA12-F832-4D91-BBC6-1A3E7E32F9BD}" srcId="{8F1A124C-32AF-48CF-BB80-114C478B0ABA}" destId="{E8CEA521-74F1-48A3-B2E8-AB39463A4A50}" srcOrd="0" destOrd="0" parTransId="{91A23D41-62D3-4CE5-A4CC-DCE1E55D64E5}" sibTransId="{D5D101B7-3E56-4DE1-BBF3-CDEA05FF8AE6}"/>
    <dgm:cxn modelId="{B606821E-A204-4FFB-9E1D-02558206EDED}" type="presOf" srcId="{46278097-76B3-4DB5-9AF0-79811F31A660}" destId="{ABFCEC2F-5A82-47A0-BA5F-36AEE5A1A140}" srcOrd="0" destOrd="0" presId="urn:microsoft.com/office/officeart/2005/8/layout/hList1"/>
    <dgm:cxn modelId="{50579423-8FB2-4224-B3E0-801D7BB977C9}" type="presOf" srcId="{8F1A124C-32AF-48CF-BB80-114C478B0ABA}" destId="{070FF211-F8EA-48A9-AD5C-3F4DF39ACD5C}" srcOrd="0" destOrd="0" presId="urn:microsoft.com/office/officeart/2005/8/layout/hList1"/>
    <dgm:cxn modelId="{6CA02628-5E06-4670-A235-FC307AF72005}" srcId="{E8CEA521-74F1-48A3-B2E8-AB39463A4A50}" destId="{9749AD7A-855D-49E0-9A1F-9CB0112AEADF}" srcOrd="0" destOrd="0" parTransId="{FFB755DD-0607-4CDA-BCC7-A47428A6E355}" sibTransId="{5E58F13A-9F2B-459C-9807-335AB1A4E120}"/>
    <dgm:cxn modelId="{6688513F-B57F-4E4E-B03C-65E627D64B12}" srcId="{46278097-76B3-4DB5-9AF0-79811F31A660}" destId="{8C1D691C-32B9-4AD8-9872-866E238F3A9C}" srcOrd="2" destOrd="0" parTransId="{D2ED8BCA-6C6D-463F-839E-4AD8E836E10C}" sibTransId="{80398085-050A-4133-B227-6867C93668BB}"/>
    <dgm:cxn modelId="{658BBB43-CE1F-4509-8CF5-AA3933BEB9C4}" srcId="{C88FA60D-1123-4A50-9603-FD496FD61611}" destId="{B30AD507-ACDD-455A-A0DC-4616C8F00CCB}" srcOrd="2" destOrd="0" parTransId="{D9D7BBB3-2AC5-48FD-8DDC-5C52371F4857}" sibTransId="{A6DC44FE-C438-442E-8AB6-E714B0DC63A7}"/>
    <dgm:cxn modelId="{FBC03B44-632D-45BC-94FF-2581933324C3}" type="presOf" srcId="{56C9AE5A-27BA-4270-854E-54BC5FAF82FE}" destId="{3B8FE437-C2EB-4E71-B609-1A1F9E15183E}" srcOrd="0" destOrd="2" presId="urn:microsoft.com/office/officeart/2005/8/layout/hList1"/>
    <dgm:cxn modelId="{3F9A6B50-FAE2-423B-9EE6-CE0C485B2B09}" type="presOf" srcId="{DB0C91CD-7971-4B45-AE82-9F5602119E14}" destId="{A07E021F-2931-4496-A59F-B5823C0DB1FF}" srcOrd="0" destOrd="0" presId="urn:microsoft.com/office/officeart/2005/8/layout/hList1"/>
    <dgm:cxn modelId="{A690F66A-B19D-419A-AF95-8219D83C692F}" type="presOf" srcId="{B30AD507-ACDD-455A-A0DC-4616C8F00CCB}" destId="{BDD093FA-BC94-4C46-B832-A1CF289363B1}" srcOrd="0" destOrd="2" presId="urn:microsoft.com/office/officeart/2005/8/layout/hList1"/>
    <dgm:cxn modelId="{6E9F1174-4E1E-4286-AD54-110CEE0BAE61}" srcId="{46278097-76B3-4DB5-9AF0-79811F31A660}" destId="{DB0C91CD-7971-4B45-AE82-9F5602119E14}" srcOrd="0" destOrd="0" parTransId="{01F95A7D-31E0-4C7A-8891-82CE6CE557D4}" sibTransId="{DC43268E-AB9A-4F9B-8D66-451CFCB1B79E}"/>
    <dgm:cxn modelId="{D1092390-691A-41F7-8892-3A6B1095CA12}" type="presOf" srcId="{D345B72B-CBC3-4A1C-9F00-1ED00384CE3C}" destId="{3B8FE437-C2EB-4E71-B609-1A1F9E15183E}" srcOrd="0" destOrd="1" presId="urn:microsoft.com/office/officeart/2005/8/layout/hList1"/>
    <dgm:cxn modelId="{5421C092-42E2-49C1-A3DA-795893338A7B}" type="presOf" srcId="{009E900E-4E5D-462F-9C66-9591AE8FD4C0}" destId="{BDD093FA-BC94-4C46-B832-A1CF289363B1}" srcOrd="0" destOrd="3" presId="urn:microsoft.com/office/officeart/2005/8/layout/hList1"/>
    <dgm:cxn modelId="{F75F2793-6492-47EF-8AF4-09072C015D55}" type="presOf" srcId="{8C1D691C-32B9-4AD8-9872-866E238F3A9C}" destId="{A07E021F-2931-4496-A59F-B5823C0DB1FF}" srcOrd="0" destOrd="2" presId="urn:microsoft.com/office/officeart/2005/8/layout/hList1"/>
    <dgm:cxn modelId="{E750E596-B3D9-465F-BAE9-914B5FCC1CE4}" type="presOf" srcId="{6D21232F-EE52-4E3D-A2EA-E1E8B8D7534A}" destId="{A07E021F-2931-4496-A59F-B5823C0DB1FF}" srcOrd="0" destOrd="1" presId="urn:microsoft.com/office/officeart/2005/8/layout/hList1"/>
    <dgm:cxn modelId="{26F47F9B-59C7-449E-922F-3D65ED9DF809}" srcId="{C88FA60D-1123-4A50-9603-FD496FD61611}" destId="{8A66DD8A-BE05-4411-B577-B13DF4CAE90B}" srcOrd="1" destOrd="0" parTransId="{E462954F-8236-4E41-9C15-874D872DE6D1}" sibTransId="{D76508B5-919C-4F46-976C-C35D5585389C}"/>
    <dgm:cxn modelId="{29A83C9F-A706-4B20-ADF6-7D27F3309505}" srcId="{C88FA60D-1123-4A50-9603-FD496FD61611}" destId="{EFD33B51-1486-4961-9D63-1072FF79B8B3}" srcOrd="0" destOrd="0" parTransId="{C8F0AF22-B284-4E84-B657-4A7E063CABB6}" sibTransId="{8FB90557-CAA2-41A3-AE8A-7CD0B7097203}"/>
    <dgm:cxn modelId="{CF537EA3-6CAA-457B-B11A-AEB9FB480126}" type="presOf" srcId="{C88FA60D-1123-4A50-9603-FD496FD61611}" destId="{EF874B6C-A446-4A0F-92E2-78776F28A2AA}" srcOrd="0" destOrd="0" presId="urn:microsoft.com/office/officeart/2005/8/layout/hList1"/>
    <dgm:cxn modelId="{931CA7A6-3B02-4839-BF33-F84BCD45E766}" srcId="{8F1A124C-32AF-48CF-BB80-114C478B0ABA}" destId="{C88FA60D-1123-4A50-9603-FD496FD61611}" srcOrd="2" destOrd="0" parTransId="{DA8D1553-042C-48ED-A14E-51C4A604CA00}" sibTransId="{135FA80F-9E31-4E90-A81D-31F3E9993F35}"/>
    <dgm:cxn modelId="{E5D9ADB2-70FF-4903-AF31-EE18F8EA057E}" type="presOf" srcId="{E8CEA521-74F1-48A3-B2E8-AB39463A4A50}" destId="{8A6B14C4-8D24-4D1C-A715-C1509D64A517}" srcOrd="0" destOrd="0" presId="urn:microsoft.com/office/officeart/2005/8/layout/hList1"/>
    <dgm:cxn modelId="{3C89C4B9-3B92-4C91-982A-DF2280EADA67}" srcId="{E8CEA521-74F1-48A3-B2E8-AB39463A4A50}" destId="{D345B72B-CBC3-4A1C-9F00-1ED00384CE3C}" srcOrd="1" destOrd="0" parTransId="{3A9CF0D5-BD6E-4674-A0E3-615F0A490E5C}" sibTransId="{BEFD06DD-F0B0-41CA-AFD4-590E802416DA}"/>
    <dgm:cxn modelId="{1793E5C1-A714-4454-84FC-204A19A66EBD}" srcId="{C88FA60D-1123-4A50-9603-FD496FD61611}" destId="{15FF89B7-3943-4866-A368-A5DE024A2916}" srcOrd="4" destOrd="0" parTransId="{7F03D76A-DA53-408D-81C6-3D52A68F8252}" sibTransId="{E819B893-902A-4009-8960-57715577644C}"/>
    <dgm:cxn modelId="{ADCD30C9-4D2C-4215-954A-CA371CDBF628}" type="presOf" srcId="{8A66DD8A-BE05-4411-B577-B13DF4CAE90B}" destId="{BDD093FA-BC94-4C46-B832-A1CF289363B1}" srcOrd="0" destOrd="1" presId="urn:microsoft.com/office/officeart/2005/8/layout/hList1"/>
    <dgm:cxn modelId="{D735FFD1-1863-40B9-82B7-75F873DA53CA}" srcId="{46278097-76B3-4DB5-9AF0-79811F31A660}" destId="{6D21232F-EE52-4E3D-A2EA-E1E8B8D7534A}" srcOrd="1" destOrd="0" parTransId="{16DC16CA-6BBA-47E0-AC3F-7BBC65AB48BC}" sibTransId="{76F7A629-AE31-4C59-B6D7-DA1EE6C95BC2}"/>
    <dgm:cxn modelId="{6DFF10DB-A886-4944-88C6-B308A77E1FD9}" type="presOf" srcId="{9749AD7A-855D-49E0-9A1F-9CB0112AEADF}" destId="{3B8FE437-C2EB-4E71-B609-1A1F9E15183E}" srcOrd="0" destOrd="0" presId="urn:microsoft.com/office/officeart/2005/8/layout/hList1"/>
    <dgm:cxn modelId="{5B4AC4DB-02B3-4857-A001-D4C1ABD6F9E2}" srcId="{C88FA60D-1123-4A50-9603-FD496FD61611}" destId="{009E900E-4E5D-462F-9C66-9591AE8FD4C0}" srcOrd="3" destOrd="0" parTransId="{92D191A5-746B-4127-AAAC-567271ED0CD7}" sibTransId="{D4A22645-83CA-4317-BBA0-AC9603DD281D}"/>
    <dgm:cxn modelId="{AA28A3E9-BAB2-4A28-9218-2D8001040541}" srcId="{E8CEA521-74F1-48A3-B2E8-AB39463A4A50}" destId="{56C9AE5A-27BA-4270-854E-54BC5FAF82FE}" srcOrd="2" destOrd="0" parTransId="{69E4FFB7-828A-46AC-BADE-CA9B5174D038}" sibTransId="{A907C7EA-8A70-4444-B5A8-CE221DB42943}"/>
    <dgm:cxn modelId="{7475E6ED-E531-48A3-A57E-37F674CFB00A}" srcId="{8F1A124C-32AF-48CF-BB80-114C478B0ABA}" destId="{46278097-76B3-4DB5-9AF0-79811F31A660}" srcOrd="1" destOrd="0" parTransId="{5B695A3B-9561-4668-AE43-FBF7F3C12CD7}" sibTransId="{4941CC26-C2FE-490E-BBD5-67E4D4D99C04}"/>
    <dgm:cxn modelId="{D4C136EF-DBA0-456A-9276-20437D57CA12}" type="presOf" srcId="{15FF89B7-3943-4866-A368-A5DE024A2916}" destId="{BDD093FA-BC94-4C46-B832-A1CF289363B1}" srcOrd="0" destOrd="4" presId="urn:microsoft.com/office/officeart/2005/8/layout/hList1"/>
    <dgm:cxn modelId="{89705CEB-1034-4571-8741-224BAB19A7B3}" type="presParOf" srcId="{070FF211-F8EA-48A9-AD5C-3F4DF39ACD5C}" destId="{ACEA7A92-48BC-4E43-B3A0-EE06322033F3}" srcOrd="0" destOrd="0" presId="urn:microsoft.com/office/officeart/2005/8/layout/hList1"/>
    <dgm:cxn modelId="{0C2358ED-F03F-4A6B-A029-F8A3CFF2B154}" type="presParOf" srcId="{ACEA7A92-48BC-4E43-B3A0-EE06322033F3}" destId="{8A6B14C4-8D24-4D1C-A715-C1509D64A517}" srcOrd="0" destOrd="0" presId="urn:microsoft.com/office/officeart/2005/8/layout/hList1"/>
    <dgm:cxn modelId="{74E74A5F-D832-4021-B884-D6B98D6B881B}" type="presParOf" srcId="{ACEA7A92-48BC-4E43-B3A0-EE06322033F3}" destId="{3B8FE437-C2EB-4E71-B609-1A1F9E15183E}" srcOrd="1" destOrd="0" presId="urn:microsoft.com/office/officeart/2005/8/layout/hList1"/>
    <dgm:cxn modelId="{648C99C2-708C-495E-92D9-E53E194655CF}" type="presParOf" srcId="{070FF211-F8EA-48A9-AD5C-3F4DF39ACD5C}" destId="{6E525C65-CA13-4631-BA3B-C5B3F15A5837}" srcOrd="1" destOrd="0" presId="urn:microsoft.com/office/officeart/2005/8/layout/hList1"/>
    <dgm:cxn modelId="{CA01F8BA-405F-446E-92A4-82FEB4D73D0A}" type="presParOf" srcId="{070FF211-F8EA-48A9-AD5C-3F4DF39ACD5C}" destId="{EEF4CEAA-0A92-4F96-B07E-7091C7F7391E}" srcOrd="2" destOrd="0" presId="urn:microsoft.com/office/officeart/2005/8/layout/hList1"/>
    <dgm:cxn modelId="{A9BA90C0-F2F4-42BD-AE82-86F7E79D54E8}" type="presParOf" srcId="{EEF4CEAA-0A92-4F96-B07E-7091C7F7391E}" destId="{ABFCEC2F-5A82-47A0-BA5F-36AEE5A1A140}" srcOrd="0" destOrd="0" presId="urn:microsoft.com/office/officeart/2005/8/layout/hList1"/>
    <dgm:cxn modelId="{2A1E10B9-FC10-4BAE-9D80-0210D338C098}" type="presParOf" srcId="{EEF4CEAA-0A92-4F96-B07E-7091C7F7391E}" destId="{A07E021F-2931-4496-A59F-B5823C0DB1FF}" srcOrd="1" destOrd="0" presId="urn:microsoft.com/office/officeart/2005/8/layout/hList1"/>
    <dgm:cxn modelId="{FA4D322E-B905-4BA6-82BD-4B56225D5E4C}" type="presParOf" srcId="{070FF211-F8EA-48A9-AD5C-3F4DF39ACD5C}" destId="{74BEE958-A87A-45C3-835B-FCFD7A1AFF73}" srcOrd="3" destOrd="0" presId="urn:microsoft.com/office/officeart/2005/8/layout/hList1"/>
    <dgm:cxn modelId="{5EBF1B7A-DF24-4B2A-A998-43C1D6C1CA9B}" type="presParOf" srcId="{070FF211-F8EA-48A9-AD5C-3F4DF39ACD5C}" destId="{903C01BC-22E2-4E9A-9549-2792AD919BC4}" srcOrd="4" destOrd="0" presId="urn:microsoft.com/office/officeart/2005/8/layout/hList1"/>
    <dgm:cxn modelId="{CFCD57D0-0D47-4BA5-93BC-4CA55E015B85}" type="presParOf" srcId="{903C01BC-22E2-4E9A-9549-2792AD919BC4}" destId="{EF874B6C-A446-4A0F-92E2-78776F28A2AA}" srcOrd="0" destOrd="0" presId="urn:microsoft.com/office/officeart/2005/8/layout/hList1"/>
    <dgm:cxn modelId="{73582510-32CF-4D7D-8CC4-A4BB2F074BE6}" type="presParOf" srcId="{903C01BC-22E2-4E9A-9549-2792AD919BC4}" destId="{BDD093FA-BC94-4C46-B832-A1CF289363B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6D445-D00C-4502-9334-F6FE4FA5C0BC}">
      <dsp:nvSpPr>
        <dsp:cNvPr id="0" name=""/>
        <dsp:cNvSpPr/>
      </dsp:nvSpPr>
      <dsp:spPr>
        <a:xfrm>
          <a:off x="4255724" y="1281219"/>
          <a:ext cx="201975" cy="884846"/>
        </a:xfrm>
        <a:custGeom>
          <a:avLst/>
          <a:gdLst/>
          <a:ahLst/>
          <a:cxnLst/>
          <a:rect l="0" t="0" r="0" b="0"/>
          <a:pathLst>
            <a:path>
              <a:moveTo>
                <a:pt x="201975" y="0"/>
              </a:moveTo>
              <a:lnTo>
                <a:pt x="201975" y="884846"/>
              </a:lnTo>
              <a:lnTo>
                <a:pt x="0" y="884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0A6F5F-7D2C-4631-97E6-E17100D1B731}">
      <dsp:nvSpPr>
        <dsp:cNvPr id="0" name=""/>
        <dsp:cNvSpPr/>
      </dsp:nvSpPr>
      <dsp:spPr>
        <a:xfrm>
          <a:off x="4457700" y="1281219"/>
          <a:ext cx="3491298" cy="1769693"/>
        </a:xfrm>
        <a:custGeom>
          <a:avLst/>
          <a:gdLst/>
          <a:ahLst/>
          <a:cxnLst/>
          <a:rect l="0" t="0" r="0" b="0"/>
          <a:pathLst>
            <a:path>
              <a:moveTo>
                <a:pt x="0" y="0"/>
              </a:moveTo>
              <a:lnTo>
                <a:pt x="0" y="1567717"/>
              </a:lnTo>
              <a:lnTo>
                <a:pt x="3491298" y="1567717"/>
              </a:lnTo>
              <a:lnTo>
                <a:pt x="3491298" y="17696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1F4844-8655-4D25-8245-A6CFD128F15F}">
      <dsp:nvSpPr>
        <dsp:cNvPr id="0" name=""/>
        <dsp:cNvSpPr/>
      </dsp:nvSpPr>
      <dsp:spPr>
        <a:xfrm>
          <a:off x="4457700" y="1281219"/>
          <a:ext cx="1137259" cy="1822698"/>
        </a:xfrm>
        <a:custGeom>
          <a:avLst/>
          <a:gdLst/>
          <a:ahLst/>
          <a:cxnLst/>
          <a:rect l="0" t="0" r="0" b="0"/>
          <a:pathLst>
            <a:path>
              <a:moveTo>
                <a:pt x="0" y="0"/>
              </a:moveTo>
              <a:lnTo>
                <a:pt x="0" y="1620722"/>
              </a:lnTo>
              <a:lnTo>
                <a:pt x="1137259" y="1620722"/>
              </a:lnTo>
              <a:lnTo>
                <a:pt x="1137259" y="18226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2ED06F-0A8C-4995-B0E1-3E2D83A5D048}">
      <dsp:nvSpPr>
        <dsp:cNvPr id="0" name=""/>
        <dsp:cNvSpPr/>
      </dsp:nvSpPr>
      <dsp:spPr>
        <a:xfrm>
          <a:off x="3293933" y="1281219"/>
          <a:ext cx="1163766" cy="1769693"/>
        </a:xfrm>
        <a:custGeom>
          <a:avLst/>
          <a:gdLst/>
          <a:ahLst/>
          <a:cxnLst/>
          <a:rect l="0" t="0" r="0" b="0"/>
          <a:pathLst>
            <a:path>
              <a:moveTo>
                <a:pt x="1163766" y="0"/>
              </a:moveTo>
              <a:lnTo>
                <a:pt x="1163766" y="1567717"/>
              </a:lnTo>
              <a:lnTo>
                <a:pt x="0" y="1567717"/>
              </a:lnTo>
              <a:lnTo>
                <a:pt x="0" y="17696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97506C-EB8A-46BC-A34E-6C3D6EBBB7FB}">
      <dsp:nvSpPr>
        <dsp:cNvPr id="0" name=""/>
        <dsp:cNvSpPr/>
      </dsp:nvSpPr>
      <dsp:spPr>
        <a:xfrm>
          <a:off x="966401" y="1281219"/>
          <a:ext cx="3491298" cy="1769693"/>
        </a:xfrm>
        <a:custGeom>
          <a:avLst/>
          <a:gdLst/>
          <a:ahLst/>
          <a:cxnLst/>
          <a:rect l="0" t="0" r="0" b="0"/>
          <a:pathLst>
            <a:path>
              <a:moveTo>
                <a:pt x="3491298" y="0"/>
              </a:moveTo>
              <a:lnTo>
                <a:pt x="3491298" y="1567717"/>
              </a:lnTo>
              <a:lnTo>
                <a:pt x="0" y="1567717"/>
              </a:lnTo>
              <a:lnTo>
                <a:pt x="0" y="17696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0DD50-F9E7-4BEE-9070-B5098EC2B72C}">
      <dsp:nvSpPr>
        <dsp:cNvPr id="0" name=""/>
        <dsp:cNvSpPr/>
      </dsp:nvSpPr>
      <dsp:spPr>
        <a:xfrm>
          <a:off x="3495909" y="319429"/>
          <a:ext cx="1923580" cy="9617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ZA" sz="1800" kern="1200" dirty="0"/>
            <a:t>The APR Forum</a:t>
          </a:r>
          <a:br>
            <a:rPr lang="en-ZA" sz="1800" kern="1200" dirty="0"/>
          </a:br>
          <a:r>
            <a:rPr lang="en-ZA" sz="1800" kern="1200" dirty="0"/>
            <a:t>heads of states </a:t>
          </a:r>
        </a:p>
      </dsp:txBody>
      <dsp:txXfrm>
        <a:off x="3495909" y="319429"/>
        <a:ext cx="1923580" cy="961790"/>
      </dsp:txXfrm>
    </dsp:sp>
    <dsp:sp modelId="{8A71B26C-D52B-417D-9C94-1B304FE9BF53}">
      <dsp:nvSpPr>
        <dsp:cNvPr id="0" name=""/>
        <dsp:cNvSpPr/>
      </dsp:nvSpPr>
      <dsp:spPr>
        <a:xfrm>
          <a:off x="4611" y="3050913"/>
          <a:ext cx="1923580" cy="9617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The APR Panel</a:t>
          </a:r>
          <a:endParaRPr lang="ar-EG" sz="1800" kern="1200" dirty="0"/>
        </a:p>
        <a:p>
          <a:pPr marL="0" lvl="0" indent="0" algn="ctr" defTabSz="800100">
            <a:lnSpc>
              <a:spcPct val="90000"/>
            </a:lnSpc>
            <a:spcBef>
              <a:spcPct val="0"/>
            </a:spcBef>
            <a:spcAft>
              <a:spcPct val="35000"/>
            </a:spcAft>
            <a:buNone/>
          </a:pPr>
          <a:r>
            <a:rPr lang="fr-FR" sz="1600" kern="1200" dirty="0"/>
            <a:t>E</a:t>
          </a:r>
          <a:r>
            <a:rPr lang="en-ZA" sz="1600" kern="1200" dirty="0"/>
            <a:t>eminent persons</a:t>
          </a:r>
        </a:p>
        <a:p>
          <a:pPr marL="0" lvl="0" indent="0" algn="ctr" defTabSz="800100">
            <a:lnSpc>
              <a:spcPct val="90000"/>
            </a:lnSpc>
            <a:spcBef>
              <a:spcPct val="0"/>
            </a:spcBef>
            <a:spcAft>
              <a:spcPct val="35000"/>
            </a:spcAft>
            <a:buNone/>
          </a:pPr>
          <a:r>
            <a:rPr lang="en-ZA" sz="1600" kern="1200" dirty="0"/>
            <a:t>4 years  </a:t>
          </a:r>
        </a:p>
      </dsp:txBody>
      <dsp:txXfrm>
        <a:off x="4611" y="3050913"/>
        <a:ext cx="1923580" cy="961790"/>
      </dsp:txXfrm>
    </dsp:sp>
    <dsp:sp modelId="{05E6CD38-BE4C-46C2-9B23-5A07741465F4}">
      <dsp:nvSpPr>
        <dsp:cNvPr id="0" name=""/>
        <dsp:cNvSpPr/>
      </dsp:nvSpPr>
      <dsp:spPr>
        <a:xfrm>
          <a:off x="2332143" y="3050913"/>
          <a:ext cx="1923580" cy="9617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ZA" sz="1800" kern="1200" dirty="0"/>
            <a:t>National governance council (NGCs)</a:t>
          </a:r>
        </a:p>
      </dsp:txBody>
      <dsp:txXfrm>
        <a:off x="2332143" y="3050913"/>
        <a:ext cx="1923580" cy="961790"/>
      </dsp:txXfrm>
    </dsp:sp>
    <dsp:sp modelId="{BE37DEE9-DC1D-459C-A6FE-F5FE01548454}">
      <dsp:nvSpPr>
        <dsp:cNvPr id="0" name=""/>
        <dsp:cNvSpPr/>
      </dsp:nvSpPr>
      <dsp:spPr>
        <a:xfrm>
          <a:off x="4633168" y="3103917"/>
          <a:ext cx="1923580" cy="9905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ZA" sz="1800" kern="1200" dirty="0">
            <a:solidFill>
              <a:prstClr val="white"/>
            </a:solidFill>
            <a:latin typeface="Century Gothic" panose="020B0502020202020204"/>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ZA" sz="1800" kern="1200" dirty="0">
              <a:solidFill>
                <a:prstClr val="white"/>
              </a:solidFill>
              <a:latin typeface="Century Gothic" panose="020B0502020202020204"/>
              <a:ea typeface="+mn-ea"/>
              <a:cs typeface="+mn-cs"/>
            </a:rPr>
            <a:t>APRM Continental Secretariat</a:t>
          </a:r>
        </a:p>
        <a:p>
          <a:pPr marL="0" lvl="0" algn="ctr" defTabSz="977900">
            <a:lnSpc>
              <a:spcPct val="90000"/>
            </a:lnSpc>
            <a:spcBef>
              <a:spcPct val="0"/>
            </a:spcBef>
            <a:spcAft>
              <a:spcPct val="35000"/>
            </a:spcAft>
            <a:buNone/>
          </a:pPr>
          <a:endParaRPr lang="en-ZA" sz="3600" kern="1200" dirty="0"/>
        </a:p>
      </dsp:txBody>
      <dsp:txXfrm>
        <a:off x="4633168" y="3103917"/>
        <a:ext cx="1923580" cy="990518"/>
      </dsp:txXfrm>
    </dsp:sp>
    <dsp:sp modelId="{A6733F71-F79C-498F-B0E7-612B5DF5D329}">
      <dsp:nvSpPr>
        <dsp:cNvPr id="0" name=""/>
        <dsp:cNvSpPr/>
      </dsp:nvSpPr>
      <dsp:spPr>
        <a:xfrm>
          <a:off x="6987208" y="3050913"/>
          <a:ext cx="1923580" cy="9617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ZA" sz="1800" kern="1200" dirty="0">
              <a:solidFill>
                <a:prstClr val="white"/>
              </a:solidFill>
              <a:latin typeface="Century Gothic" panose="020B0502020202020204"/>
              <a:ea typeface="+mn-ea"/>
              <a:cs typeface="+mn-cs"/>
            </a:rPr>
            <a:t>APR Focal Points President </a:t>
          </a:r>
        </a:p>
      </dsp:txBody>
      <dsp:txXfrm>
        <a:off x="6987208" y="3050913"/>
        <a:ext cx="1923580" cy="961790"/>
      </dsp:txXfrm>
    </dsp:sp>
    <dsp:sp modelId="{0FD0A7B7-265B-498F-9EF9-5FD342A1E350}">
      <dsp:nvSpPr>
        <dsp:cNvPr id="0" name=""/>
        <dsp:cNvSpPr/>
      </dsp:nvSpPr>
      <dsp:spPr>
        <a:xfrm>
          <a:off x="2332143" y="1685171"/>
          <a:ext cx="1923580" cy="9617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Committee of Focal Points</a:t>
          </a:r>
        </a:p>
        <a:p>
          <a:pPr marL="0" lvl="0" indent="0" algn="ctr" defTabSz="800100">
            <a:lnSpc>
              <a:spcPct val="90000"/>
            </a:lnSpc>
            <a:spcBef>
              <a:spcPct val="0"/>
            </a:spcBef>
            <a:spcAft>
              <a:spcPct val="35000"/>
            </a:spcAft>
            <a:buNone/>
          </a:pPr>
          <a:r>
            <a:rPr lang="en-GB" sz="1800" kern="1200" dirty="0"/>
            <a:t>Representatives </a:t>
          </a:r>
          <a:endParaRPr lang="en-ZA" sz="1800" kern="1200" dirty="0"/>
        </a:p>
      </dsp:txBody>
      <dsp:txXfrm>
        <a:off x="2332143" y="1685171"/>
        <a:ext cx="1923580" cy="9617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822B9-31E6-4386-BDE0-519DC2991A7E}">
      <dsp:nvSpPr>
        <dsp:cNvPr id="0" name=""/>
        <dsp:cNvSpPr/>
      </dsp:nvSpPr>
      <dsp:spPr>
        <a:xfrm>
          <a:off x="0" y="135750"/>
          <a:ext cx="583775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ZA" sz="2200" kern="1200" dirty="0"/>
            <a:t>Economic fallouts: restrictive measures, less FDI, unemployment, poverty rates, food crisis </a:t>
          </a:r>
        </a:p>
      </dsp:txBody>
      <dsp:txXfrm>
        <a:off x="42722" y="178472"/>
        <a:ext cx="5752306" cy="789716"/>
      </dsp:txXfrm>
    </dsp:sp>
    <dsp:sp modelId="{FAA367AE-6D2F-4CAC-8B89-E50B2BBDE728}">
      <dsp:nvSpPr>
        <dsp:cNvPr id="0" name=""/>
        <dsp:cNvSpPr/>
      </dsp:nvSpPr>
      <dsp:spPr>
        <a:xfrm>
          <a:off x="0" y="1074270"/>
          <a:ext cx="583775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ZA" sz="2200" kern="1200" dirty="0"/>
            <a:t>Political: delays to implement regional initiatives and integration programs i.e. AFCFTA</a:t>
          </a:r>
        </a:p>
      </dsp:txBody>
      <dsp:txXfrm>
        <a:off x="42722" y="1116992"/>
        <a:ext cx="5752306" cy="789716"/>
      </dsp:txXfrm>
    </dsp:sp>
    <dsp:sp modelId="{1E80D387-8554-460D-8F54-0E75854E1560}">
      <dsp:nvSpPr>
        <dsp:cNvPr id="0" name=""/>
        <dsp:cNvSpPr/>
      </dsp:nvSpPr>
      <dsp:spPr>
        <a:xfrm>
          <a:off x="0" y="2012791"/>
          <a:ext cx="583775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ZA" sz="2200" kern="1200" dirty="0"/>
            <a:t>Social and cultural tensions; xenophobia against foreigners in some African countries  </a:t>
          </a:r>
        </a:p>
      </dsp:txBody>
      <dsp:txXfrm>
        <a:off x="42722" y="2055513"/>
        <a:ext cx="5752306" cy="7897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3AB77-2090-4A0A-A50A-33F83AEAB2A4}">
      <dsp:nvSpPr>
        <dsp:cNvPr id="0" name=""/>
        <dsp:cNvSpPr/>
      </dsp:nvSpPr>
      <dsp:spPr>
        <a:xfrm>
          <a:off x="0" y="3656409"/>
          <a:ext cx="10905066" cy="120011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ZA" sz="2200" kern="1200" dirty="0"/>
            <a:t>Centralized technical support </a:t>
          </a:r>
        </a:p>
      </dsp:txBody>
      <dsp:txXfrm>
        <a:off x="0" y="3656409"/>
        <a:ext cx="10905066" cy="648062"/>
      </dsp:txXfrm>
    </dsp:sp>
    <dsp:sp modelId="{346F8D84-B0D4-4D89-9774-B513D7C0C2F8}">
      <dsp:nvSpPr>
        <dsp:cNvPr id="0" name=""/>
        <dsp:cNvSpPr/>
      </dsp:nvSpPr>
      <dsp:spPr>
        <a:xfrm>
          <a:off x="0" y="4280469"/>
          <a:ext cx="2726266" cy="552052"/>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dirty="0"/>
            <a:t>Testing capacities for COVID-19</a:t>
          </a:r>
        </a:p>
      </dsp:txBody>
      <dsp:txXfrm>
        <a:off x="0" y="4280469"/>
        <a:ext cx="2726266" cy="552052"/>
      </dsp:txXfrm>
    </dsp:sp>
    <dsp:sp modelId="{812568A3-62AA-4CBB-BEE7-D2979D537BCF}">
      <dsp:nvSpPr>
        <dsp:cNvPr id="0" name=""/>
        <dsp:cNvSpPr/>
      </dsp:nvSpPr>
      <dsp:spPr>
        <a:xfrm>
          <a:off x="2726266" y="4280469"/>
          <a:ext cx="2726266" cy="552052"/>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kern="1200" dirty="0"/>
            <a:t>infection prevention and control in healthcare facilities </a:t>
          </a:r>
          <a:endParaRPr lang="en-ZA" sz="1600" kern="1200" dirty="0"/>
        </a:p>
      </dsp:txBody>
      <dsp:txXfrm>
        <a:off x="2726266" y="4280469"/>
        <a:ext cx="2726266" cy="552052"/>
      </dsp:txXfrm>
    </dsp:sp>
    <dsp:sp modelId="{79C2CF4A-2DA0-4187-AA2D-652F4453DF63}">
      <dsp:nvSpPr>
        <dsp:cNvPr id="0" name=""/>
        <dsp:cNvSpPr/>
      </dsp:nvSpPr>
      <dsp:spPr>
        <a:xfrm>
          <a:off x="5452533" y="4280469"/>
          <a:ext cx="2726266" cy="552052"/>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dirty="0"/>
            <a:t>Clinical management and safety protocols  </a:t>
          </a:r>
        </a:p>
      </dsp:txBody>
      <dsp:txXfrm>
        <a:off x="5452533" y="4280469"/>
        <a:ext cx="2726266" cy="552052"/>
      </dsp:txXfrm>
    </dsp:sp>
    <dsp:sp modelId="{782D82A8-E210-4039-9F9A-3731F2D5E37B}">
      <dsp:nvSpPr>
        <dsp:cNvPr id="0" name=""/>
        <dsp:cNvSpPr/>
      </dsp:nvSpPr>
      <dsp:spPr>
        <a:xfrm>
          <a:off x="8178799" y="4280469"/>
          <a:ext cx="2726266" cy="552052"/>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dirty="0"/>
            <a:t>laboratory diagnosis</a:t>
          </a:r>
        </a:p>
      </dsp:txBody>
      <dsp:txXfrm>
        <a:off x="8178799" y="4280469"/>
        <a:ext cx="2726266" cy="552052"/>
      </dsp:txXfrm>
    </dsp:sp>
    <dsp:sp modelId="{ABC80229-6A11-458C-95C1-3C2A3652C404}">
      <dsp:nvSpPr>
        <dsp:cNvPr id="0" name=""/>
        <dsp:cNvSpPr/>
      </dsp:nvSpPr>
      <dsp:spPr>
        <a:xfrm rot="10800000">
          <a:off x="0" y="1828633"/>
          <a:ext cx="10905066" cy="1845777"/>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ZA" sz="2200" kern="1200" dirty="0"/>
            <a:t>Ensure synergies to avoid duplication through coordination with UN,WHO and regional blocks</a:t>
          </a:r>
        </a:p>
      </dsp:txBody>
      <dsp:txXfrm rot="-10800000">
        <a:off x="0" y="1828633"/>
        <a:ext cx="10905066" cy="647867"/>
      </dsp:txXfrm>
    </dsp:sp>
    <dsp:sp modelId="{ED321366-5B2E-44D9-82BE-9D699AC88A5F}">
      <dsp:nvSpPr>
        <dsp:cNvPr id="0" name=""/>
        <dsp:cNvSpPr/>
      </dsp:nvSpPr>
      <dsp:spPr>
        <a:xfrm>
          <a:off x="0" y="2476501"/>
          <a:ext cx="5452532" cy="551887"/>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dirty="0"/>
            <a:t>Promote evidence-based public health practices for surveillance , prevention and control of the pandemic</a:t>
          </a:r>
        </a:p>
      </dsp:txBody>
      <dsp:txXfrm>
        <a:off x="0" y="2476501"/>
        <a:ext cx="5452532" cy="551887"/>
      </dsp:txXfrm>
    </dsp:sp>
    <dsp:sp modelId="{0BB355F0-4D46-4EAB-8AE3-A9EDD9F93347}">
      <dsp:nvSpPr>
        <dsp:cNvPr id="0" name=""/>
        <dsp:cNvSpPr/>
      </dsp:nvSpPr>
      <dsp:spPr>
        <a:xfrm>
          <a:off x="5452533" y="2476501"/>
          <a:ext cx="5452532" cy="551887"/>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dirty="0"/>
            <a:t>Sharing accurate information and communications with member states </a:t>
          </a:r>
        </a:p>
      </dsp:txBody>
      <dsp:txXfrm>
        <a:off x="5452533" y="2476501"/>
        <a:ext cx="5452532" cy="551887"/>
      </dsp:txXfrm>
    </dsp:sp>
    <dsp:sp modelId="{E5F88987-E287-4D79-9CB7-E2A211E11B3A}">
      <dsp:nvSpPr>
        <dsp:cNvPr id="0" name=""/>
        <dsp:cNvSpPr/>
      </dsp:nvSpPr>
      <dsp:spPr>
        <a:xfrm rot="10800000">
          <a:off x="0" y="858"/>
          <a:ext cx="10905066" cy="1845777"/>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i="0" u="none" strike="noStrike" kern="1200" baseline="0" dirty="0">
              <a:latin typeface="+mn-lt"/>
              <a:ea typeface="+mn-ea"/>
              <a:cs typeface="+mn-cs"/>
            </a:rPr>
            <a:t>Africa Joint Continental Strategy for</a:t>
          </a:r>
        </a:p>
        <a:p>
          <a:pPr marL="0" lvl="0" indent="0" algn="ctr" defTabSz="711200">
            <a:lnSpc>
              <a:spcPct val="90000"/>
            </a:lnSpc>
            <a:spcBef>
              <a:spcPct val="0"/>
            </a:spcBef>
            <a:spcAft>
              <a:spcPct val="35000"/>
            </a:spcAft>
            <a:buNone/>
          </a:pPr>
          <a:r>
            <a:rPr lang="en-GB" sz="1600" b="1" i="0" u="none" strike="noStrike" kern="1200" baseline="0" dirty="0">
              <a:latin typeface="+mn-lt"/>
              <a:ea typeface="+mn-ea"/>
              <a:cs typeface="+mn-cs"/>
            </a:rPr>
            <a:t>COVID-19 Outbreak</a:t>
          </a:r>
          <a:r>
            <a:rPr lang="en-GB" sz="1200" b="1" i="0" u="none" strike="noStrike" kern="1200" baseline="0" dirty="0">
              <a:latin typeface="+mn-lt"/>
              <a:ea typeface="+mn-ea"/>
              <a:cs typeface="+mn-cs"/>
            </a:rPr>
            <a:t>” </a:t>
          </a:r>
          <a:r>
            <a:rPr lang="en-ZA" sz="1200" b="1" kern="1200" dirty="0"/>
            <a:t> </a:t>
          </a:r>
        </a:p>
      </dsp:txBody>
      <dsp:txXfrm rot="-10800000">
        <a:off x="0" y="858"/>
        <a:ext cx="10905066" cy="647867"/>
      </dsp:txXfrm>
    </dsp:sp>
    <dsp:sp modelId="{BA26153C-29A9-49B5-8219-B9027235B4E2}">
      <dsp:nvSpPr>
        <dsp:cNvPr id="0" name=""/>
        <dsp:cNvSpPr/>
      </dsp:nvSpPr>
      <dsp:spPr>
        <a:xfrm>
          <a:off x="0" y="648726"/>
          <a:ext cx="5452532" cy="551887"/>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dirty="0"/>
            <a:t>Prevent severe illness and deaths </a:t>
          </a:r>
        </a:p>
      </dsp:txBody>
      <dsp:txXfrm>
        <a:off x="0" y="648726"/>
        <a:ext cx="5452532" cy="551887"/>
      </dsp:txXfrm>
    </dsp:sp>
    <dsp:sp modelId="{EC98F9AE-FDB4-464B-B7E7-44FBC496126E}">
      <dsp:nvSpPr>
        <dsp:cNvPr id="0" name=""/>
        <dsp:cNvSpPr/>
      </dsp:nvSpPr>
      <dsp:spPr>
        <a:xfrm>
          <a:off x="5452533" y="648726"/>
          <a:ext cx="5452532" cy="551887"/>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622300">
            <a:lnSpc>
              <a:spcPct val="90000"/>
            </a:lnSpc>
            <a:spcBef>
              <a:spcPct val="0"/>
            </a:spcBef>
            <a:spcAft>
              <a:spcPct val="35000"/>
            </a:spcAft>
            <a:buNone/>
          </a:pPr>
          <a:r>
            <a:rPr lang="en-ZA" sz="1600" kern="1200" dirty="0">
              <a:latin typeface="Calibri" panose="020F0502020204030204"/>
              <a:ea typeface="+mn-ea"/>
              <a:cs typeface="+mn-cs"/>
            </a:rPr>
            <a:t>Minimize social disruption and economic consequences of covid-19</a:t>
          </a:r>
        </a:p>
      </dsp:txBody>
      <dsp:txXfrm>
        <a:off x="5452533" y="648726"/>
        <a:ext cx="5452532" cy="5518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E8E02-0987-4D8D-AA53-57A741B8A13A}">
      <dsp:nvSpPr>
        <dsp:cNvPr id="0" name=""/>
        <dsp:cNvSpPr/>
      </dsp:nvSpPr>
      <dsp:spPr>
        <a:xfrm rot="5400000">
          <a:off x="4926276" y="96485"/>
          <a:ext cx="1484393" cy="1291422"/>
        </a:xfrm>
        <a:prstGeom prst="hexagon">
          <a:avLst>
            <a:gd name="adj" fmla="val 2500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ZA" sz="1300" kern="1200" dirty="0"/>
            <a:t>COVID-19 TASKFORCE </a:t>
          </a:r>
        </a:p>
      </dsp:txBody>
      <dsp:txXfrm rot="-5400000">
        <a:off x="5224008" y="231318"/>
        <a:ext cx="888928" cy="1021757"/>
      </dsp:txXfrm>
    </dsp:sp>
    <dsp:sp modelId="{364EF0F7-EDF8-4DA6-891C-C2EAD617F15B}">
      <dsp:nvSpPr>
        <dsp:cNvPr id="0" name=""/>
        <dsp:cNvSpPr/>
      </dsp:nvSpPr>
      <dsp:spPr>
        <a:xfrm>
          <a:off x="6677245" y="132243"/>
          <a:ext cx="3646603" cy="112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ZA" sz="1600" kern="1200" dirty="0"/>
            <a:t>The APRM launched a special taskforce to deliberate on COVID-19 solutions at national and regional levels. New Report on Africa’s Governance Response to COVID-19</a:t>
          </a:r>
        </a:p>
        <a:p>
          <a:pPr marL="0" lvl="0" indent="0" algn="l" defTabSz="622300">
            <a:lnSpc>
              <a:spcPct val="90000"/>
            </a:lnSpc>
            <a:spcBef>
              <a:spcPct val="0"/>
            </a:spcBef>
            <a:spcAft>
              <a:spcPct val="35000"/>
            </a:spcAft>
            <a:buNone/>
          </a:pPr>
          <a:r>
            <a:rPr lang="en-ZA" sz="1400" kern="1200" dirty="0">
              <a:hlinkClick xmlns:r="http://schemas.openxmlformats.org/officeDocument/2006/relationships" r:id="rId1"/>
            </a:rPr>
            <a:t>https://www.aprm-au.org/publications/africas-governance-report-to-covid-19/</a:t>
          </a:r>
          <a:r>
            <a:rPr lang="en-ZA" sz="1400" kern="1200" dirty="0"/>
            <a:t>. </a:t>
          </a:r>
        </a:p>
      </dsp:txBody>
      <dsp:txXfrm>
        <a:off x="6677245" y="132243"/>
        <a:ext cx="3646603" cy="1123866"/>
      </dsp:txXfrm>
    </dsp:sp>
    <dsp:sp modelId="{655E3A61-77F0-4560-81E7-F18EC1E81461}">
      <dsp:nvSpPr>
        <dsp:cNvPr id="0" name=""/>
        <dsp:cNvSpPr/>
      </dsp:nvSpPr>
      <dsp:spPr>
        <a:xfrm rot="5400000">
          <a:off x="3391563" y="96485"/>
          <a:ext cx="1484393" cy="1291422"/>
        </a:xfrm>
        <a:prstGeom prst="hexagon">
          <a:avLst>
            <a:gd name="adj" fmla="val 25000"/>
            <a:gd name="vf" fmla="val 115470"/>
          </a:avLst>
        </a:prstGeom>
        <a:gradFill rotWithShape="0">
          <a:gsLst>
            <a:gs pos="0">
              <a:schemeClr val="accent3">
                <a:hueOff val="1607181"/>
                <a:satOff val="-2411"/>
                <a:lumOff val="-392"/>
                <a:alphaOff val="0"/>
                <a:shade val="51000"/>
                <a:satMod val="130000"/>
              </a:schemeClr>
            </a:gs>
            <a:gs pos="80000">
              <a:schemeClr val="accent3">
                <a:hueOff val="1607181"/>
                <a:satOff val="-2411"/>
                <a:lumOff val="-392"/>
                <a:alphaOff val="0"/>
                <a:shade val="93000"/>
                <a:satMod val="130000"/>
              </a:schemeClr>
            </a:gs>
            <a:gs pos="100000">
              <a:schemeClr val="accent3">
                <a:hueOff val="1607181"/>
                <a:satOff val="-2411"/>
                <a:lumOff val="-39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ZA" sz="1500" kern="1200" dirty="0"/>
            <a:t>UCT symposium on covid-19</a:t>
          </a:r>
        </a:p>
      </dsp:txBody>
      <dsp:txXfrm rot="-5400000">
        <a:off x="3689295" y="231318"/>
        <a:ext cx="888928" cy="1021757"/>
      </dsp:txXfrm>
    </dsp:sp>
    <dsp:sp modelId="{BB3FC953-E596-42B8-9118-276EFA377218}">
      <dsp:nvSpPr>
        <dsp:cNvPr id="0" name=""/>
        <dsp:cNvSpPr/>
      </dsp:nvSpPr>
      <dsp:spPr>
        <a:xfrm rot="5400000">
          <a:off x="3792796" y="2618707"/>
          <a:ext cx="1484393" cy="1291422"/>
        </a:xfrm>
        <a:prstGeom prst="hexagon">
          <a:avLst>
            <a:gd name="adj" fmla="val 25000"/>
            <a:gd name="vf" fmla="val 115470"/>
          </a:avLst>
        </a:prstGeom>
        <a:gradFill rotWithShape="0">
          <a:gsLst>
            <a:gs pos="0">
              <a:schemeClr val="accent3">
                <a:hueOff val="3214361"/>
                <a:satOff val="-4823"/>
                <a:lumOff val="-784"/>
                <a:alphaOff val="0"/>
                <a:shade val="51000"/>
                <a:satMod val="130000"/>
              </a:schemeClr>
            </a:gs>
            <a:gs pos="80000">
              <a:schemeClr val="accent3">
                <a:hueOff val="3214361"/>
                <a:satOff val="-4823"/>
                <a:lumOff val="-784"/>
                <a:alphaOff val="0"/>
                <a:shade val="93000"/>
                <a:satMod val="130000"/>
              </a:schemeClr>
            </a:gs>
            <a:gs pos="100000">
              <a:schemeClr val="accent3">
                <a:hueOff val="3214361"/>
                <a:satOff val="-4823"/>
                <a:lumOff val="-78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ZA" sz="1300" kern="1200" dirty="0"/>
            <a:t>Supporting AU- Continental strategy COVID-19</a:t>
          </a:r>
        </a:p>
      </dsp:txBody>
      <dsp:txXfrm rot="-5400000">
        <a:off x="4090528" y="2753540"/>
        <a:ext cx="888928" cy="1021757"/>
      </dsp:txXfrm>
    </dsp:sp>
    <dsp:sp modelId="{520A56A7-AE5F-461A-83FB-D8BB845BEEFA}">
      <dsp:nvSpPr>
        <dsp:cNvPr id="0" name=""/>
        <dsp:cNvSpPr/>
      </dsp:nvSpPr>
      <dsp:spPr>
        <a:xfrm>
          <a:off x="1651913" y="2803208"/>
          <a:ext cx="1797590" cy="890636"/>
        </a:xfrm>
        <a:prstGeom prst="rect">
          <a:avLst/>
        </a:prstGeom>
        <a:noFill/>
        <a:ln>
          <a:noFill/>
        </a:ln>
        <a:effectLst/>
      </dsp:spPr>
      <dsp:style>
        <a:lnRef idx="0">
          <a:scrgbClr r="0" g="0" b="0"/>
        </a:lnRef>
        <a:fillRef idx="0">
          <a:scrgbClr r="0" g="0" b="0"/>
        </a:fillRef>
        <a:effectRef idx="0">
          <a:scrgbClr r="0" g="0" b="0"/>
        </a:effectRef>
        <a:fontRef idx="minor"/>
      </dsp:style>
    </dsp:sp>
    <dsp:sp modelId="{058E2CD3-24ED-45EA-B5E5-0D1DCDB7FB39}">
      <dsp:nvSpPr>
        <dsp:cNvPr id="0" name=""/>
        <dsp:cNvSpPr/>
      </dsp:nvSpPr>
      <dsp:spPr>
        <a:xfrm rot="5400000">
          <a:off x="5760704" y="1373182"/>
          <a:ext cx="1484393" cy="1291422"/>
        </a:xfrm>
        <a:prstGeom prst="hexagon">
          <a:avLst>
            <a:gd name="adj" fmla="val 25000"/>
            <a:gd name="vf" fmla="val 115470"/>
          </a:avLst>
        </a:prstGeom>
        <a:gradFill rotWithShape="0">
          <a:gsLst>
            <a:gs pos="0">
              <a:schemeClr val="accent3">
                <a:hueOff val="4821541"/>
                <a:satOff val="-7234"/>
                <a:lumOff val="-1176"/>
                <a:alphaOff val="0"/>
                <a:shade val="51000"/>
                <a:satMod val="130000"/>
              </a:schemeClr>
            </a:gs>
            <a:gs pos="80000">
              <a:schemeClr val="accent3">
                <a:hueOff val="4821541"/>
                <a:satOff val="-7234"/>
                <a:lumOff val="-1176"/>
                <a:alphaOff val="0"/>
                <a:shade val="93000"/>
                <a:satMod val="130000"/>
              </a:schemeClr>
            </a:gs>
            <a:gs pos="100000">
              <a:schemeClr val="accent3">
                <a:hueOff val="4821541"/>
                <a:satOff val="-7234"/>
                <a:lumOff val="-11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ZA" sz="1400" kern="1200" dirty="0"/>
            <a:t>TARGETED REVIEWS (Mauritius COVID-19, Sierra Leon  </a:t>
          </a:r>
        </a:p>
      </dsp:txBody>
      <dsp:txXfrm rot="-5400000">
        <a:off x="6058436" y="1508015"/>
        <a:ext cx="888928" cy="1021757"/>
      </dsp:txXfrm>
    </dsp:sp>
    <dsp:sp modelId="{E2845C1B-86D5-41F8-A73D-898673DD44B8}">
      <dsp:nvSpPr>
        <dsp:cNvPr id="0" name=""/>
        <dsp:cNvSpPr/>
      </dsp:nvSpPr>
      <dsp:spPr>
        <a:xfrm rot="5400000">
          <a:off x="5198811" y="2638405"/>
          <a:ext cx="1484393" cy="1291422"/>
        </a:xfrm>
        <a:prstGeom prst="hexagon">
          <a:avLst>
            <a:gd name="adj" fmla="val 25000"/>
            <a:gd name="vf" fmla="val 115470"/>
          </a:avLst>
        </a:prstGeom>
        <a:gradFill rotWithShape="0">
          <a:gsLst>
            <a:gs pos="0">
              <a:schemeClr val="accent3">
                <a:hueOff val="6428722"/>
                <a:satOff val="-9646"/>
                <a:lumOff val="-1569"/>
                <a:alphaOff val="0"/>
                <a:shade val="51000"/>
                <a:satMod val="130000"/>
              </a:schemeClr>
            </a:gs>
            <a:gs pos="80000">
              <a:schemeClr val="accent3">
                <a:hueOff val="6428722"/>
                <a:satOff val="-9646"/>
                <a:lumOff val="-1569"/>
                <a:alphaOff val="0"/>
                <a:shade val="93000"/>
                <a:satMod val="130000"/>
              </a:schemeClr>
            </a:gs>
            <a:gs pos="100000">
              <a:schemeClr val="accent3">
                <a:hueOff val="6428722"/>
                <a:satOff val="-9646"/>
                <a:lumOff val="-156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ZA" sz="1300" kern="1200" dirty="0"/>
            <a:t>YOUTH WEBINARS </a:t>
          </a:r>
        </a:p>
      </dsp:txBody>
      <dsp:txXfrm rot="-5400000">
        <a:off x="5496543" y="2773238"/>
        <a:ext cx="888928" cy="1021757"/>
      </dsp:txXfrm>
    </dsp:sp>
    <dsp:sp modelId="{2269F2F5-8497-44D0-B7AE-2875BCB9C891}">
      <dsp:nvSpPr>
        <dsp:cNvPr id="0" name=""/>
        <dsp:cNvSpPr/>
      </dsp:nvSpPr>
      <dsp:spPr>
        <a:xfrm>
          <a:off x="6885456" y="2736229"/>
          <a:ext cx="1927848" cy="89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ZA" sz="1100" kern="1200" dirty="0"/>
            <a:t>The APRM initiates a series of virtual dialogues with youth in the continent to share ideas and digital solutions for covid-19 ; education and health awareness </a:t>
          </a:r>
        </a:p>
      </dsp:txBody>
      <dsp:txXfrm>
        <a:off x="6885456" y="2736229"/>
        <a:ext cx="1927848" cy="890636"/>
      </dsp:txXfrm>
    </dsp:sp>
    <dsp:sp modelId="{5671528C-D1E1-4281-9CDB-313A37DBA8CE}">
      <dsp:nvSpPr>
        <dsp:cNvPr id="0" name=""/>
        <dsp:cNvSpPr/>
      </dsp:nvSpPr>
      <dsp:spPr>
        <a:xfrm rot="5400000">
          <a:off x="4297476" y="1292119"/>
          <a:ext cx="1484393" cy="1291422"/>
        </a:xfrm>
        <a:prstGeom prst="hexagon">
          <a:avLst>
            <a:gd name="adj" fmla="val 25000"/>
            <a:gd name="vf" fmla="val 115470"/>
          </a:avLst>
        </a:prstGeom>
        <a:gradFill rotWithShape="0">
          <a:gsLst>
            <a:gs pos="0">
              <a:schemeClr val="accent3">
                <a:hueOff val="8035903"/>
                <a:satOff val="-12057"/>
                <a:lumOff val="-1961"/>
                <a:alphaOff val="0"/>
                <a:shade val="51000"/>
                <a:satMod val="130000"/>
              </a:schemeClr>
            </a:gs>
            <a:gs pos="80000">
              <a:schemeClr val="accent3">
                <a:hueOff val="8035903"/>
                <a:satOff val="-12057"/>
                <a:lumOff val="-1961"/>
                <a:alphaOff val="0"/>
                <a:shade val="93000"/>
                <a:satMod val="130000"/>
              </a:schemeClr>
            </a:gs>
            <a:gs pos="100000">
              <a:schemeClr val="accent3">
                <a:hueOff val="8035903"/>
                <a:satOff val="-12057"/>
                <a:lumOff val="-196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ZA" sz="1100" kern="1200" dirty="0"/>
            <a:t>Revising methodology of peer review (Resilience and disasters mitigation</a:t>
          </a:r>
        </a:p>
      </dsp:txBody>
      <dsp:txXfrm rot="-5400000">
        <a:off x="4595208" y="1426952"/>
        <a:ext cx="888928" cy="1021757"/>
      </dsp:txXfrm>
    </dsp:sp>
    <dsp:sp modelId="{EECB96D2-A5FE-4205-8B7B-C222668057A9}">
      <dsp:nvSpPr>
        <dsp:cNvPr id="0" name=""/>
        <dsp:cNvSpPr/>
      </dsp:nvSpPr>
      <dsp:spPr>
        <a:xfrm rot="5400000">
          <a:off x="4517888" y="3877042"/>
          <a:ext cx="1484393" cy="1291422"/>
        </a:xfrm>
        <a:prstGeom prst="hexagon">
          <a:avLst>
            <a:gd name="adj" fmla="val 25000"/>
            <a:gd name="vf" fmla="val 115470"/>
          </a:avLst>
        </a:prstGeom>
        <a:gradFill rotWithShape="0">
          <a:gsLst>
            <a:gs pos="0">
              <a:schemeClr val="accent3">
                <a:hueOff val="9643083"/>
                <a:satOff val="-14469"/>
                <a:lumOff val="-2353"/>
                <a:alphaOff val="0"/>
                <a:shade val="51000"/>
                <a:satMod val="130000"/>
              </a:schemeClr>
            </a:gs>
            <a:gs pos="80000">
              <a:schemeClr val="accent3">
                <a:hueOff val="9643083"/>
                <a:satOff val="-14469"/>
                <a:lumOff val="-2353"/>
                <a:alphaOff val="0"/>
                <a:shade val="93000"/>
                <a:satMod val="130000"/>
              </a:schemeClr>
            </a:gs>
            <a:gs pos="100000">
              <a:schemeClr val="accent3">
                <a:hueOff val="9643083"/>
                <a:satOff val="-14469"/>
                <a:lumOff val="-235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ZA" sz="1300" kern="1200" dirty="0"/>
            <a:t>COVID-19 TASKFORCE </a:t>
          </a:r>
        </a:p>
      </dsp:txBody>
      <dsp:txXfrm rot="-5400000">
        <a:off x="4815620" y="4011875"/>
        <a:ext cx="888928" cy="1021757"/>
      </dsp:txXfrm>
    </dsp:sp>
    <dsp:sp modelId="{1BF10281-7A15-4107-8477-91124787B7A8}">
      <dsp:nvSpPr>
        <dsp:cNvPr id="0" name=""/>
        <dsp:cNvSpPr/>
      </dsp:nvSpPr>
      <dsp:spPr>
        <a:xfrm>
          <a:off x="2957791" y="4077435"/>
          <a:ext cx="1603144" cy="890636"/>
        </a:xfrm>
        <a:prstGeom prst="rect">
          <a:avLst/>
        </a:prstGeom>
        <a:noFill/>
        <a:ln>
          <a:noFill/>
        </a:ln>
        <a:effectLst/>
      </dsp:spPr>
      <dsp:style>
        <a:lnRef idx="0">
          <a:scrgbClr r="0" g="0" b="0"/>
        </a:lnRef>
        <a:fillRef idx="0">
          <a:scrgbClr r="0" g="0" b="0"/>
        </a:fillRef>
        <a:effectRef idx="0">
          <a:scrgbClr r="0" g="0" b="0"/>
        </a:effectRef>
        <a:fontRef idx="minor"/>
      </dsp:style>
    </dsp:sp>
    <dsp:sp modelId="{D16A1D65-2B84-463B-A947-A4FCEDD1CCFB}">
      <dsp:nvSpPr>
        <dsp:cNvPr id="0" name=""/>
        <dsp:cNvSpPr/>
      </dsp:nvSpPr>
      <dsp:spPr>
        <a:xfrm rot="5400000">
          <a:off x="2886370" y="1374355"/>
          <a:ext cx="1484393" cy="1291422"/>
        </a:xfrm>
        <a:prstGeom prst="hexagon">
          <a:avLst>
            <a:gd name="adj" fmla="val 25000"/>
            <a:gd name="vf" fmla="val 1154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ZA" sz="1400" kern="1200" dirty="0"/>
            <a:t>CEPA assessment report </a:t>
          </a:r>
        </a:p>
      </dsp:txBody>
      <dsp:txXfrm rot="-5400000">
        <a:off x="3184102" y="1509188"/>
        <a:ext cx="888928" cy="10217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35FD0-CB6F-49F5-A290-87E22EB55030}">
      <dsp:nvSpPr>
        <dsp:cNvPr id="0" name=""/>
        <dsp:cNvSpPr/>
      </dsp:nvSpPr>
      <dsp:spPr>
        <a:xfrm>
          <a:off x="1061899" y="1101"/>
          <a:ext cx="2887861" cy="144393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fr-FR" sz="4400" kern="1200" dirty="0">
              <a:latin typeface="Calibri" panose="020F0502020204030204"/>
              <a:ea typeface="+mn-ea"/>
              <a:cs typeface="+mn-cs"/>
            </a:rPr>
            <a:t>Agenda 2063</a:t>
          </a:r>
        </a:p>
      </dsp:txBody>
      <dsp:txXfrm>
        <a:off x="1104190" y="43392"/>
        <a:ext cx="2803279" cy="1359348"/>
      </dsp:txXfrm>
    </dsp:sp>
    <dsp:sp modelId="{74AB9CA6-663B-4E05-9C78-720C0E357342}">
      <dsp:nvSpPr>
        <dsp:cNvPr id="0" name=""/>
        <dsp:cNvSpPr/>
      </dsp:nvSpPr>
      <dsp:spPr>
        <a:xfrm>
          <a:off x="1350685" y="1445032"/>
          <a:ext cx="288786" cy="1082947"/>
        </a:xfrm>
        <a:custGeom>
          <a:avLst/>
          <a:gdLst/>
          <a:ahLst/>
          <a:cxnLst/>
          <a:rect l="0" t="0" r="0" b="0"/>
          <a:pathLst>
            <a:path>
              <a:moveTo>
                <a:pt x="0" y="0"/>
              </a:moveTo>
              <a:lnTo>
                <a:pt x="0" y="612171"/>
              </a:lnTo>
              <a:lnTo>
                <a:pt x="163245" y="612171"/>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166FF90-B655-4DCB-AC37-CCCA24E27024}">
      <dsp:nvSpPr>
        <dsp:cNvPr id="0" name=""/>
        <dsp:cNvSpPr/>
      </dsp:nvSpPr>
      <dsp:spPr>
        <a:xfrm>
          <a:off x="1639471" y="1806014"/>
          <a:ext cx="2310288" cy="1443930"/>
        </a:xfrm>
        <a:prstGeom prst="roundRect">
          <a:avLst>
            <a:gd name="adj" fmla="val 10000"/>
          </a:avLst>
        </a:prstGeom>
        <a:solidFill>
          <a:srgbClr val="70AD47">
            <a:lumMod val="60000"/>
            <a:lumOff val="40000"/>
            <a:alpha val="90000"/>
          </a:srgbClr>
        </a:solidFill>
        <a:ln w="6350" cap="flat" cmpd="sng" algn="ctr">
          <a:solidFill>
            <a:srgbClr val="A5A5A5">
              <a:hueOff val="1355300"/>
              <a:satOff val="50000"/>
              <a:lumOff val="-7353"/>
              <a:alphaOff val="0"/>
            </a:srgb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a:ea typeface="+mn-ea"/>
              <a:cs typeface="+mn-cs"/>
            </a:rPr>
            <a:t>Aspiration 6: An Africa, </a:t>
          </a:r>
          <a:r>
            <a:rPr lang="fr-FR" sz="1400" kern="1200" dirty="0" err="1">
              <a:latin typeface="Calibri" panose="020F0502020204030204"/>
              <a:ea typeface="+mn-ea"/>
              <a:cs typeface="+mn-cs"/>
            </a:rPr>
            <a:t>whose</a:t>
          </a:r>
          <a:r>
            <a:rPr lang="fr-FR" sz="1400" kern="1200" dirty="0">
              <a:latin typeface="Calibri" panose="020F0502020204030204"/>
              <a:ea typeface="+mn-ea"/>
              <a:cs typeface="+mn-cs"/>
            </a:rPr>
            <a:t> </a:t>
          </a:r>
          <a:r>
            <a:rPr lang="fr-FR" sz="1400" kern="1200" dirty="0" err="1">
              <a:latin typeface="Calibri" panose="020F0502020204030204"/>
              <a:ea typeface="+mn-ea"/>
              <a:cs typeface="+mn-cs"/>
            </a:rPr>
            <a:t>development</a:t>
          </a:r>
          <a:r>
            <a:rPr lang="fr-FR" sz="1400" kern="1200" dirty="0">
              <a:latin typeface="Calibri" panose="020F0502020204030204"/>
              <a:ea typeface="+mn-ea"/>
              <a:cs typeface="+mn-cs"/>
            </a:rPr>
            <a:t> </a:t>
          </a:r>
          <a:r>
            <a:rPr lang="fr-FR" sz="1400" kern="1200" dirty="0" err="1">
              <a:latin typeface="Calibri" panose="020F0502020204030204"/>
              <a:ea typeface="+mn-ea"/>
              <a:cs typeface="+mn-cs"/>
            </a:rPr>
            <a:t>is</a:t>
          </a:r>
          <a:r>
            <a:rPr lang="fr-FR" sz="1400" kern="1200" dirty="0">
              <a:latin typeface="Calibri" panose="020F0502020204030204"/>
              <a:ea typeface="+mn-ea"/>
              <a:cs typeface="+mn-cs"/>
            </a:rPr>
            <a:t> people-</a:t>
          </a:r>
          <a:r>
            <a:rPr lang="fr-FR" sz="1400" kern="1200" dirty="0" err="1">
              <a:latin typeface="Calibri" panose="020F0502020204030204"/>
              <a:ea typeface="+mn-ea"/>
              <a:cs typeface="+mn-cs"/>
            </a:rPr>
            <a:t>driven</a:t>
          </a:r>
          <a:r>
            <a:rPr lang="fr-FR" sz="1400" kern="1200" dirty="0">
              <a:latin typeface="Calibri" panose="020F0502020204030204"/>
              <a:ea typeface="+mn-ea"/>
              <a:cs typeface="+mn-cs"/>
            </a:rPr>
            <a:t>, </a:t>
          </a:r>
          <a:r>
            <a:rPr lang="fr-FR" sz="1400" kern="1200" dirty="0" err="1">
              <a:latin typeface="Calibri" panose="020F0502020204030204"/>
              <a:ea typeface="+mn-ea"/>
              <a:cs typeface="+mn-cs"/>
            </a:rPr>
            <a:t>relying</a:t>
          </a:r>
          <a:r>
            <a:rPr lang="fr-FR" sz="1400" kern="1200" dirty="0">
              <a:latin typeface="Calibri" panose="020F0502020204030204"/>
              <a:ea typeface="+mn-ea"/>
              <a:cs typeface="+mn-cs"/>
            </a:rPr>
            <a:t> on the </a:t>
          </a:r>
          <a:r>
            <a:rPr lang="fr-FR" sz="1400" kern="1200" dirty="0" err="1">
              <a:latin typeface="Calibri" panose="020F0502020204030204"/>
              <a:ea typeface="+mn-ea"/>
              <a:cs typeface="+mn-cs"/>
            </a:rPr>
            <a:t>potential</a:t>
          </a:r>
          <a:r>
            <a:rPr lang="fr-FR" sz="1400" kern="1200" dirty="0">
              <a:latin typeface="Calibri" panose="020F0502020204030204"/>
              <a:ea typeface="+mn-ea"/>
              <a:cs typeface="+mn-cs"/>
            </a:rPr>
            <a:t> of </a:t>
          </a:r>
          <a:r>
            <a:rPr lang="fr-FR" sz="1400" kern="1200" dirty="0" err="1">
              <a:latin typeface="Calibri" panose="020F0502020204030204"/>
              <a:ea typeface="+mn-ea"/>
              <a:cs typeface="+mn-cs"/>
            </a:rPr>
            <a:t>African</a:t>
          </a:r>
          <a:r>
            <a:rPr lang="fr-FR" sz="1400" kern="1200" dirty="0">
              <a:latin typeface="Calibri" panose="020F0502020204030204"/>
              <a:ea typeface="+mn-ea"/>
              <a:cs typeface="+mn-cs"/>
            </a:rPr>
            <a:t> people, </a:t>
          </a:r>
          <a:r>
            <a:rPr lang="fr-FR" sz="1400" kern="1200" dirty="0" err="1">
              <a:latin typeface="Calibri" panose="020F0502020204030204"/>
              <a:ea typeface="+mn-ea"/>
              <a:cs typeface="+mn-cs"/>
            </a:rPr>
            <a:t>especially</a:t>
          </a:r>
          <a:r>
            <a:rPr lang="fr-FR" sz="1400" kern="1200" dirty="0">
              <a:latin typeface="Calibri" panose="020F0502020204030204"/>
              <a:ea typeface="+mn-ea"/>
              <a:cs typeface="+mn-cs"/>
            </a:rPr>
            <a:t> </a:t>
          </a:r>
          <a:r>
            <a:rPr lang="fr-FR" sz="1400" kern="1200" dirty="0" err="1">
              <a:latin typeface="Calibri" panose="020F0502020204030204"/>
              <a:ea typeface="+mn-ea"/>
              <a:cs typeface="+mn-cs"/>
            </a:rPr>
            <a:t>its</a:t>
          </a:r>
          <a:r>
            <a:rPr lang="fr-FR" sz="1400" kern="1200" dirty="0">
              <a:latin typeface="Calibri" panose="020F0502020204030204"/>
              <a:ea typeface="+mn-ea"/>
              <a:cs typeface="+mn-cs"/>
            </a:rPr>
            <a:t> </a:t>
          </a:r>
          <a:r>
            <a:rPr lang="fr-FR" sz="1400" kern="1200" dirty="0" err="1">
              <a:latin typeface="Calibri" panose="020F0502020204030204"/>
              <a:ea typeface="+mn-ea"/>
              <a:cs typeface="+mn-cs"/>
            </a:rPr>
            <a:t>women</a:t>
          </a:r>
          <a:r>
            <a:rPr lang="fr-FR" sz="1400" kern="1200" dirty="0">
              <a:latin typeface="Calibri" panose="020F0502020204030204"/>
              <a:ea typeface="+mn-ea"/>
              <a:cs typeface="+mn-cs"/>
            </a:rPr>
            <a:t> and </a:t>
          </a:r>
          <a:r>
            <a:rPr lang="fr-FR" sz="1400" kern="1200" dirty="0" err="1">
              <a:latin typeface="Calibri" panose="020F0502020204030204"/>
              <a:ea typeface="+mn-ea"/>
              <a:cs typeface="+mn-cs"/>
            </a:rPr>
            <a:t>youth</a:t>
          </a:r>
          <a:r>
            <a:rPr lang="fr-FR" sz="1400" kern="1200" dirty="0">
              <a:latin typeface="Calibri" panose="020F0502020204030204"/>
              <a:ea typeface="+mn-ea"/>
              <a:cs typeface="+mn-cs"/>
            </a:rPr>
            <a:t>, and </a:t>
          </a:r>
          <a:r>
            <a:rPr lang="fr-FR" sz="1400" kern="1200" dirty="0" err="1">
              <a:latin typeface="Calibri" panose="020F0502020204030204"/>
              <a:ea typeface="+mn-ea"/>
              <a:cs typeface="+mn-cs"/>
            </a:rPr>
            <a:t>caring</a:t>
          </a:r>
          <a:r>
            <a:rPr lang="fr-FR" sz="1400" kern="1200" dirty="0">
              <a:latin typeface="Calibri" panose="020F0502020204030204"/>
              <a:ea typeface="+mn-ea"/>
              <a:cs typeface="+mn-cs"/>
            </a:rPr>
            <a:t> for </a:t>
          </a:r>
          <a:r>
            <a:rPr lang="fr-FR" sz="1400" kern="1200" dirty="0" err="1">
              <a:latin typeface="Calibri" panose="020F0502020204030204"/>
              <a:ea typeface="+mn-ea"/>
              <a:cs typeface="+mn-cs"/>
            </a:rPr>
            <a:t>children</a:t>
          </a:r>
          <a:r>
            <a:rPr lang="fr-FR" sz="1400" kern="1200" dirty="0">
              <a:latin typeface="Calibri" panose="020F0502020204030204"/>
              <a:ea typeface="+mn-ea"/>
              <a:cs typeface="+mn-cs"/>
            </a:rPr>
            <a:t>.</a:t>
          </a:r>
        </a:p>
      </dsp:txBody>
      <dsp:txXfrm>
        <a:off x="1681762" y="1848305"/>
        <a:ext cx="2225706" cy="1359348"/>
      </dsp:txXfrm>
    </dsp:sp>
    <dsp:sp modelId="{756641A0-D3E1-487C-A68E-0E08F681FB35}">
      <dsp:nvSpPr>
        <dsp:cNvPr id="0" name=""/>
        <dsp:cNvSpPr/>
      </dsp:nvSpPr>
      <dsp:spPr>
        <a:xfrm>
          <a:off x="1350685" y="1445032"/>
          <a:ext cx="288786" cy="2887861"/>
        </a:xfrm>
        <a:custGeom>
          <a:avLst/>
          <a:gdLst/>
          <a:ahLst/>
          <a:cxnLst/>
          <a:rect l="0" t="0" r="0" b="0"/>
          <a:pathLst>
            <a:path>
              <a:moveTo>
                <a:pt x="0" y="0"/>
              </a:moveTo>
              <a:lnTo>
                <a:pt x="0" y="1632458"/>
              </a:lnTo>
              <a:lnTo>
                <a:pt x="163245" y="163245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345067-4EE2-4213-AA26-88077B6398FE}">
      <dsp:nvSpPr>
        <dsp:cNvPr id="0" name=""/>
        <dsp:cNvSpPr/>
      </dsp:nvSpPr>
      <dsp:spPr>
        <a:xfrm>
          <a:off x="1639471" y="3610927"/>
          <a:ext cx="2310288" cy="1443930"/>
        </a:xfrm>
        <a:prstGeom prst="roundRect">
          <a:avLst>
            <a:gd name="adj" fmla="val 10000"/>
          </a:avLst>
        </a:prstGeom>
        <a:solidFill>
          <a:schemeClr val="accent6">
            <a:lumMod val="60000"/>
            <a:lumOff val="40000"/>
            <a:alpha val="90000"/>
          </a:schemeClr>
        </a:solidFill>
        <a:ln w="9525" cap="flat" cmpd="sng" algn="ctr">
          <a:solidFill>
            <a:schemeClr val="accent3">
              <a:hueOff val="5625132"/>
              <a:satOff val="-8440"/>
              <a:lumOff val="-1373"/>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chemeClr val="accent3">
                  <a:lumMod val="50000"/>
                </a:schemeClr>
              </a:solidFill>
              <a:latin typeface="Calibri" panose="020F0502020204030204"/>
              <a:ea typeface="+mn-ea"/>
              <a:cs typeface="+mn-cs"/>
            </a:rPr>
            <a:t>Goal 17: </a:t>
          </a:r>
          <a:r>
            <a:rPr lang="en-US" sz="1400" kern="1200" dirty="0">
              <a:solidFill>
                <a:schemeClr val="accent3">
                  <a:lumMod val="50000"/>
                </a:schemeClr>
              </a:solidFill>
              <a:latin typeface="Calibri" panose="020F0502020204030204"/>
              <a:ea typeface="+mn-ea"/>
              <a:cs typeface="+mn-cs"/>
            </a:rPr>
            <a:t>Full Gender Equality in All Spheres of Life</a:t>
          </a:r>
          <a:r>
            <a:rPr lang="fr-FR" sz="1400" kern="1200" dirty="0">
              <a:solidFill>
                <a:schemeClr val="accent3">
                  <a:lumMod val="50000"/>
                </a:schemeClr>
              </a:solidFill>
              <a:latin typeface="Calibri" panose="020F0502020204030204"/>
              <a:ea typeface="+mn-ea"/>
              <a:cs typeface="+mn-cs"/>
            </a:rPr>
            <a:t> </a:t>
          </a:r>
        </a:p>
      </dsp:txBody>
      <dsp:txXfrm>
        <a:off x="1681762" y="3653218"/>
        <a:ext cx="2225706" cy="1359348"/>
      </dsp:txXfrm>
    </dsp:sp>
    <dsp:sp modelId="{02D2AE89-E5A8-449B-8061-4816FD1A8E41}">
      <dsp:nvSpPr>
        <dsp:cNvPr id="0" name=""/>
        <dsp:cNvSpPr/>
      </dsp:nvSpPr>
      <dsp:spPr>
        <a:xfrm>
          <a:off x="4671725" y="1101"/>
          <a:ext cx="2887861" cy="1443930"/>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fr-FR" sz="4400" kern="1200">
              <a:latin typeface="Calibri" panose="020F0502020204030204"/>
              <a:ea typeface="+mn-ea"/>
              <a:cs typeface="+mn-cs"/>
            </a:rPr>
            <a:t>Agenda 2030</a:t>
          </a:r>
        </a:p>
      </dsp:txBody>
      <dsp:txXfrm>
        <a:off x="4714016" y="43392"/>
        <a:ext cx="2803279" cy="1359348"/>
      </dsp:txXfrm>
    </dsp:sp>
    <dsp:sp modelId="{CA1C16C6-BCB6-4C51-8DDE-7B5FC03A3E8F}">
      <dsp:nvSpPr>
        <dsp:cNvPr id="0" name=""/>
        <dsp:cNvSpPr/>
      </dsp:nvSpPr>
      <dsp:spPr>
        <a:xfrm>
          <a:off x="4960511" y="1445032"/>
          <a:ext cx="288786" cy="1082947"/>
        </a:xfrm>
        <a:custGeom>
          <a:avLst/>
          <a:gdLst/>
          <a:ahLst/>
          <a:cxnLst/>
          <a:rect l="0" t="0" r="0" b="0"/>
          <a:pathLst>
            <a:path>
              <a:moveTo>
                <a:pt x="0" y="0"/>
              </a:moveTo>
              <a:lnTo>
                <a:pt x="0" y="612171"/>
              </a:lnTo>
              <a:lnTo>
                <a:pt x="163245" y="612171"/>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6CC12A-5C94-4B33-8550-29F7CC788F7C}">
      <dsp:nvSpPr>
        <dsp:cNvPr id="0" name=""/>
        <dsp:cNvSpPr/>
      </dsp:nvSpPr>
      <dsp:spPr>
        <a:xfrm>
          <a:off x="5249297" y="1806014"/>
          <a:ext cx="2310288" cy="1443930"/>
        </a:xfrm>
        <a:prstGeom prst="roundRect">
          <a:avLst>
            <a:gd name="adj" fmla="val 10000"/>
          </a:avLst>
        </a:prstGeom>
        <a:solidFill>
          <a:schemeClr val="accent6">
            <a:lumMod val="60000"/>
            <a:lumOff val="40000"/>
            <a:alpha val="90000"/>
          </a:schemeClr>
        </a:solidFill>
        <a:ln w="9525" cap="flat" cmpd="sng" algn="ctr">
          <a:solidFill>
            <a:schemeClr val="accent3">
              <a:hueOff val="11250264"/>
              <a:satOff val="-16880"/>
              <a:lumOff val="-27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latin typeface="Calibri" panose="020F0502020204030204"/>
              <a:ea typeface="+mn-ea"/>
              <a:cs typeface="+mn-cs"/>
            </a:rPr>
            <a:t>SDG 5: </a:t>
          </a:r>
          <a:r>
            <a:rPr lang="fr-FR" sz="1400" b="0" i="0" kern="1200">
              <a:latin typeface="Calibri" panose="020F0502020204030204"/>
              <a:ea typeface="+mn-ea"/>
              <a:cs typeface="+mn-cs"/>
            </a:rPr>
            <a:t>Achieve gender equality and empower all women and girls</a:t>
          </a:r>
          <a:r>
            <a:rPr lang="fr-FR" sz="1400" b="0" kern="1200">
              <a:latin typeface="Calibri" panose="020F0502020204030204"/>
              <a:ea typeface="+mn-ea"/>
              <a:cs typeface="+mn-cs"/>
            </a:rPr>
            <a:t> </a:t>
          </a:r>
        </a:p>
        <a:p>
          <a:pPr marL="0" lvl="0" indent="0" algn="ctr" defTabSz="622300">
            <a:lnSpc>
              <a:spcPct val="90000"/>
            </a:lnSpc>
            <a:spcBef>
              <a:spcPct val="0"/>
            </a:spcBef>
            <a:spcAft>
              <a:spcPct val="35000"/>
            </a:spcAft>
            <a:buNone/>
          </a:pPr>
          <a:r>
            <a:rPr lang="fr-FR" sz="1400" b="0" kern="1200">
              <a:latin typeface="Calibri" panose="020F0502020204030204"/>
              <a:ea typeface="+mn-ea"/>
              <a:cs typeface="+mn-cs"/>
            </a:rPr>
            <a:t>(9 Targets)</a:t>
          </a:r>
        </a:p>
      </dsp:txBody>
      <dsp:txXfrm>
        <a:off x="5291588" y="1848305"/>
        <a:ext cx="2225706" cy="13593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44B36-772F-4455-8B37-1E020FE5E7AD}">
      <dsp:nvSpPr>
        <dsp:cNvPr id="0" name=""/>
        <dsp:cNvSpPr/>
      </dsp:nvSpPr>
      <dsp:spPr>
        <a:xfrm>
          <a:off x="6051834" y="4191914"/>
          <a:ext cx="3045302" cy="1972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ZA" sz="1400" kern="1200" dirty="0"/>
            <a:t>Contributed to a drop </a:t>
          </a:r>
          <a:r>
            <a:rPr lang="en-US" sz="1400" kern="1200" dirty="0"/>
            <a:t>from 6.4% in 2013 to 2.6% in 2019. The </a:t>
          </a:r>
          <a:r>
            <a:rPr lang="en-ZA" sz="1400" kern="1200" dirty="0"/>
            <a:t>target group are t</a:t>
          </a:r>
          <a:r>
            <a:rPr lang="en-US" sz="1400" kern="1200" dirty="0"/>
            <a:t>he youth</a:t>
          </a:r>
          <a:endParaRPr lang="en-ZA" sz="1400" kern="1200" dirty="0"/>
        </a:p>
      </dsp:txBody>
      <dsp:txXfrm>
        <a:off x="7008758" y="4728413"/>
        <a:ext cx="2045045" cy="1392833"/>
      </dsp:txXfrm>
    </dsp:sp>
    <dsp:sp modelId="{04BE03A2-DE30-487C-AEEE-1C613DDB088E}">
      <dsp:nvSpPr>
        <dsp:cNvPr id="0" name=""/>
        <dsp:cNvSpPr/>
      </dsp:nvSpPr>
      <dsp:spPr>
        <a:xfrm>
          <a:off x="1083182" y="4191914"/>
          <a:ext cx="3045302" cy="1972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The laws entitle the citizens to equal pay for equal work thereby eliminating all forms of discrimination</a:t>
          </a:r>
          <a:endParaRPr lang="en-ZA" sz="1400" kern="1200" dirty="0"/>
        </a:p>
      </dsp:txBody>
      <dsp:txXfrm>
        <a:off x="1126515" y="4728413"/>
        <a:ext cx="2045045" cy="1392833"/>
      </dsp:txXfrm>
    </dsp:sp>
    <dsp:sp modelId="{A4A105E1-D07E-440A-98D8-8D22E472B47D}">
      <dsp:nvSpPr>
        <dsp:cNvPr id="0" name=""/>
        <dsp:cNvSpPr/>
      </dsp:nvSpPr>
      <dsp:spPr>
        <a:xfrm>
          <a:off x="6051834" y="0"/>
          <a:ext cx="3045302" cy="1972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To strengthen efficiency of the </a:t>
          </a:r>
          <a:r>
            <a:rPr lang="en-US" sz="1400" kern="1200" dirty="0" err="1"/>
            <a:t>labour</a:t>
          </a:r>
          <a:r>
            <a:rPr lang="en-US" sz="1400" kern="1200" dirty="0"/>
            <a:t> market, and promote self-employment in rural and urban areas</a:t>
          </a:r>
          <a:endParaRPr lang="en-ZA" sz="1400" kern="1200" dirty="0"/>
        </a:p>
      </dsp:txBody>
      <dsp:txXfrm>
        <a:off x="7008758" y="43333"/>
        <a:ext cx="2045045" cy="1392833"/>
      </dsp:txXfrm>
    </dsp:sp>
    <dsp:sp modelId="{EC1388EF-87F1-4A2D-9FDA-9AF6D7CA7F4E}">
      <dsp:nvSpPr>
        <dsp:cNvPr id="0" name=""/>
        <dsp:cNvSpPr/>
      </dsp:nvSpPr>
      <dsp:spPr>
        <a:xfrm>
          <a:off x="1083182" y="0"/>
          <a:ext cx="3045302" cy="1972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ZA" sz="1400" kern="1200" dirty="0"/>
            <a:t>Govt increased budgetary allocation to the Youth &amp; Women Enterprise Funds</a:t>
          </a:r>
        </a:p>
        <a:p>
          <a:pPr marL="114300" lvl="1" indent="-114300" algn="l" defTabSz="622300">
            <a:lnSpc>
              <a:spcPct val="90000"/>
            </a:lnSpc>
            <a:spcBef>
              <a:spcPct val="0"/>
            </a:spcBef>
            <a:spcAft>
              <a:spcPct val="15000"/>
            </a:spcAft>
            <a:buChar char="•"/>
          </a:pPr>
          <a:r>
            <a:rPr lang="en-ZA" sz="1400" kern="1200" dirty="0"/>
            <a:t>Labour intensive employment program</a:t>
          </a:r>
        </a:p>
      </dsp:txBody>
      <dsp:txXfrm>
        <a:off x="1126515" y="43333"/>
        <a:ext cx="2045045" cy="1392833"/>
      </dsp:txXfrm>
    </dsp:sp>
    <dsp:sp modelId="{005E8989-5AE2-4B05-B258-EED0BC1538EB}">
      <dsp:nvSpPr>
        <dsp:cNvPr id="0" name=""/>
        <dsp:cNvSpPr/>
      </dsp:nvSpPr>
      <dsp:spPr>
        <a:xfrm>
          <a:off x="2359251" y="351381"/>
          <a:ext cx="2669263" cy="2669263"/>
        </a:xfrm>
        <a:prstGeom prst="pieWedg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ZA" sz="1900" b="1" kern="1200" dirty="0">
              <a:solidFill>
                <a:schemeClr val="tx1"/>
              </a:solidFill>
            </a:rPr>
            <a:t>Kenya:</a:t>
          </a:r>
          <a:r>
            <a:rPr lang="en-ZA" sz="1900" kern="1200" dirty="0">
              <a:solidFill>
                <a:schemeClr val="tx1"/>
              </a:solidFill>
            </a:rPr>
            <a:t> 830,900 jobs were created in the period 2013 - 17</a:t>
          </a:r>
        </a:p>
      </dsp:txBody>
      <dsp:txXfrm>
        <a:off x="3141060" y="1133190"/>
        <a:ext cx="1887454" cy="1887454"/>
      </dsp:txXfrm>
    </dsp:sp>
    <dsp:sp modelId="{D0414CFE-7A4F-4A3D-AAEC-4EC000A32B1B}">
      <dsp:nvSpPr>
        <dsp:cNvPr id="0" name=""/>
        <dsp:cNvSpPr/>
      </dsp:nvSpPr>
      <dsp:spPr>
        <a:xfrm rot="5400000">
          <a:off x="5151805" y="351381"/>
          <a:ext cx="2669263" cy="2669263"/>
        </a:xfrm>
        <a:prstGeom prst="pieWedg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ZA" sz="1900" b="1" kern="1200" dirty="0">
              <a:solidFill>
                <a:schemeClr val="tx1"/>
              </a:solidFill>
            </a:rPr>
            <a:t>Senegal</a:t>
          </a:r>
          <a:r>
            <a:rPr lang="en-ZA" sz="1900" kern="1200" dirty="0">
              <a:solidFill>
                <a:schemeClr val="tx1"/>
              </a:solidFill>
            </a:rPr>
            <a:t>: Govt </a:t>
          </a:r>
          <a:r>
            <a:rPr lang="en-US" sz="1900" kern="1200" dirty="0">
              <a:solidFill>
                <a:schemeClr val="tx1"/>
              </a:solidFill>
            </a:rPr>
            <a:t>adopted a national employment policy </a:t>
          </a:r>
          <a:endParaRPr lang="en-ZA" sz="1900" kern="1200" dirty="0">
            <a:solidFill>
              <a:schemeClr val="tx1"/>
            </a:solidFill>
          </a:endParaRPr>
        </a:p>
      </dsp:txBody>
      <dsp:txXfrm rot="-5400000">
        <a:off x="5151805" y="1133190"/>
        <a:ext cx="1887454" cy="1887454"/>
      </dsp:txXfrm>
    </dsp:sp>
    <dsp:sp modelId="{7CD38257-7F78-4830-91E7-6993305E6C40}">
      <dsp:nvSpPr>
        <dsp:cNvPr id="0" name=""/>
        <dsp:cNvSpPr/>
      </dsp:nvSpPr>
      <dsp:spPr>
        <a:xfrm rot="10800000">
          <a:off x="5151805" y="3143935"/>
          <a:ext cx="2669263" cy="2669263"/>
        </a:xfrm>
        <a:prstGeom prst="pieWedge">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ZA" sz="1900" b="1" kern="1200" dirty="0">
              <a:solidFill>
                <a:schemeClr val="tx1"/>
              </a:solidFill>
            </a:rPr>
            <a:t>  Togo</a:t>
          </a:r>
          <a:r>
            <a:rPr lang="en-ZA" sz="1900" kern="1200" dirty="0">
              <a:solidFill>
                <a:schemeClr val="tx1"/>
              </a:solidFill>
            </a:rPr>
            <a:t>: </a:t>
          </a:r>
          <a:r>
            <a:rPr lang="en-US" sz="1900" kern="1200" dirty="0">
              <a:solidFill>
                <a:schemeClr val="tx1"/>
              </a:solidFill>
            </a:rPr>
            <a:t>economic relief and stimulus packages and employment programmes</a:t>
          </a:r>
          <a:endParaRPr lang="en-ZA" sz="1900" kern="1200" dirty="0">
            <a:solidFill>
              <a:schemeClr val="tx1"/>
            </a:solidFill>
          </a:endParaRPr>
        </a:p>
      </dsp:txBody>
      <dsp:txXfrm rot="10800000">
        <a:off x="5151805" y="3143935"/>
        <a:ext cx="1887454" cy="1887454"/>
      </dsp:txXfrm>
    </dsp:sp>
    <dsp:sp modelId="{2C500038-4A0C-484B-89FF-D970738D9365}">
      <dsp:nvSpPr>
        <dsp:cNvPr id="0" name=""/>
        <dsp:cNvSpPr/>
      </dsp:nvSpPr>
      <dsp:spPr>
        <a:xfrm rot="16200000">
          <a:off x="2359251" y="3143935"/>
          <a:ext cx="2669263" cy="2669263"/>
        </a:xfrm>
        <a:prstGeom prst="pieWedge">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ZA" sz="1900" b="1" kern="1200" dirty="0">
              <a:solidFill>
                <a:schemeClr val="tx1"/>
              </a:solidFill>
            </a:rPr>
            <a:t>Madagascar</a:t>
          </a:r>
          <a:r>
            <a:rPr lang="en-ZA" sz="1900" kern="1200" dirty="0">
              <a:solidFill>
                <a:schemeClr val="tx1"/>
              </a:solidFill>
            </a:rPr>
            <a:t>: </a:t>
          </a:r>
          <a:r>
            <a:rPr lang="en-US" sz="1900" kern="1200" dirty="0">
              <a:solidFill>
                <a:schemeClr val="tx1"/>
              </a:solidFill>
            </a:rPr>
            <a:t>aligned national </a:t>
          </a:r>
          <a:r>
            <a:rPr lang="en-US" sz="1900" kern="1200" dirty="0" err="1">
              <a:solidFill>
                <a:schemeClr val="tx1"/>
              </a:solidFill>
            </a:rPr>
            <a:t>labour</a:t>
          </a:r>
          <a:r>
            <a:rPr lang="en-US" sz="1900" kern="1200" dirty="0">
              <a:solidFill>
                <a:schemeClr val="tx1"/>
              </a:solidFill>
            </a:rPr>
            <a:t> laws with ratified international conventions </a:t>
          </a:r>
          <a:endParaRPr lang="en-ZA" sz="1900" kern="1200" dirty="0">
            <a:solidFill>
              <a:schemeClr val="tx1"/>
            </a:solidFill>
          </a:endParaRPr>
        </a:p>
      </dsp:txBody>
      <dsp:txXfrm rot="5400000">
        <a:off x="3141060" y="3143935"/>
        <a:ext cx="1887454" cy="1887454"/>
      </dsp:txXfrm>
    </dsp:sp>
    <dsp:sp modelId="{81A2E60A-E5D2-4587-9B85-4680D6970FC5}">
      <dsp:nvSpPr>
        <dsp:cNvPr id="0" name=""/>
        <dsp:cNvSpPr/>
      </dsp:nvSpPr>
      <dsp:spPr>
        <a:xfrm>
          <a:off x="4629357" y="2527477"/>
          <a:ext cx="921604" cy="80139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00450A-131F-47F9-BC6D-9AAB180E7682}">
      <dsp:nvSpPr>
        <dsp:cNvPr id="0" name=""/>
        <dsp:cNvSpPr/>
      </dsp:nvSpPr>
      <dsp:spPr>
        <a:xfrm rot="10800000">
          <a:off x="4629357" y="2835706"/>
          <a:ext cx="921604" cy="80139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29595-3733-4D5E-97C9-11D68A55DB17}">
      <dsp:nvSpPr>
        <dsp:cNvPr id="0" name=""/>
        <dsp:cNvSpPr/>
      </dsp:nvSpPr>
      <dsp:spPr>
        <a:xfrm rot="16200000">
          <a:off x="1190625" y="-1190625"/>
          <a:ext cx="3147060" cy="5528310"/>
        </a:xfrm>
        <a:prstGeom prst="round1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Côte d’Ivoire:</a:t>
          </a:r>
          <a:r>
            <a:rPr lang="en-US" sz="2200" kern="1200" dirty="0">
              <a:solidFill>
                <a:schemeClr val="tx1"/>
              </a:solidFill>
            </a:rPr>
            <a:t> Millennium Water and Sanitation Programme implemented to accelerate sustainable access to water, hygiene and sanitation. </a:t>
          </a:r>
          <a:endParaRPr lang="en-ZA" sz="2200" kern="1200" dirty="0">
            <a:solidFill>
              <a:schemeClr val="tx1"/>
            </a:solidFill>
          </a:endParaRPr>
        </a:p>
      </dsp:txBody>
      <dsp:txXfrm rot="5400000">
        <a:off x="0" y="0"/>
        <a:ext cx="5528310" cy="2360295"/>
      </dsp:txXfrm>
    </dsp:sp>
    <dsp:sp modelId="{0556E0A2-0616-48BD-B076-37C79C4D4ABB}">
      <dsp:nvSpPr>
        <dsp:cNvPr id="0" name=""/>
        <dsp:cNvSpPr/>
      </dsp:nvSpPr>
      <dsp:spPr>
        <a:xfrm>
          <a:off x="5528310" y="0"/>
          <a:ext cx="5528310" cy="3147060"/>
        </a:xfrm>
        <a:prstGeom prst="round1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Madagascar:</a:t>
          </a:r>
          <a:r>
            <a:rPr lang="en-US" sz="2200" kern="1200" dirty="0">
              <a:solidFill>
                <a:schemeClr val="tx1"/>
              </a:solidFill>
            </a:rPr>
            <a:t> Targeted geographical areas saw access to drinking water increased from 23.95% in 2013 to 47% in 2020</a:t>
          </a:r>
          <a:endParaRPr lang="en-ZA" sz="2200" kern="1200" dirty="0">
            <a:solidFill>
              <a:schemeClr val="tx1"/>
            </a:solidFill>
          </a:endParaRPr>
        </a:p>
      </dsp:txBody>
      <dsp:txXfrm>
        <a:off x="5528310" y="0"/>
        <a:ext cx="5528310" cy="2360295"/>
      </dsp:txXfrm>
    </dsp:sp>
    <dsp:sp modelId="{F3EECAAC-4C21-46D2-A5C7-279F561C289E}">
      <dsp:nvSpPr>
        <dsp:cNvPr id="0" name=""/>
        <dsp:cNvSpPr/>
      </dsp:nvSpPr>
      <dsp:spPr>
        <a:xfrm rot="10800000">
          <a:off x="0" y="3147060"/>
          <a:ext cx="5528310" cy="3147060"/>
        </a:xfrm>
        <a:prstGeom prst="round1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Niger:</a:t>
          </a:r>
          <a:r>
            <a:rPr lang="en-US" sz="2200" kern="1200" dirty="0">
              <a:solidFill>
                <a:schemeClr val="tx1"/>
              </a:solidFill>
            </a:rPr>
            <a:t> Adopted a decree establishing the National Housing Fund to guarantee access to social housing credit, which saw a reduction in proportion of urban </a:t>
          </a:r>
          <a:r>
            <a:rPr lang="en-US" sz="2200" kern="1200" dirty="0" err="1">
              <a:solidFill>
                <a:schemeClr val="tx1"/>
              </a:solidFill>
            </a:rPr>
            <a:t>pop’n</a:t>
          </a:r>
          <a:r>
            <a:rPr lang="en-US" sz="2200" kern="1200" dirty="0">
              <a:solidFill>
                <a:schemeClr val="tx1"/>
              </a:solidFill>
            </a:rPr>
            <a:t> living in slums. </a:t>
          </a:r>
          <a:endParaRPr lang="en-ZA" sz="2200" kern="1200" dirty="0">
            <a:solidFill>
              <a:schemeClr val="tx1"/>
            </a:solidFill>
          </a:endParaRPr>
        </a:p>
      </dsp:txBody>
      <dsp:txXfrm rot="10800000">
        <a:off x="0" y="3933825"/>
        <a:ext cx="5528310" cy="2360295"/>
      </dsp:txXfrm>
    </dsp:sp>
    <dsp:sp modelId="{DBA015A2-2143-417A-ADFD-48B7D1639E01}">
      <dsp:nvSpPr>
        <dsp:cNvPr id="0" name=""/>
        <dsp:cNvSpPr/>
      </dsp:nvSpPr>
      <dsp:spPr>
        <a:xfrm rot="5400000">
          <a:off x="6718935" y="1956435"/>
          <a:ext cx="3147060" cy="5528310"/>
        </a:xfrm>
        <a:prstGeom prst="round1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Kenya: </a:t>
          </a:r>
          <a:r>
            <a:rPr lang="en-US" sz="2200" b="0" kern="1200" dirty="0">
              <a:solidFill>
                <a:schemeClr val="tx1"/>
              </a:solidFill>
            </a:rPr>
            <a:t>Construction </a:t>
          </a:r>
          <a:r>
            <a:rPr lang="en-US" sz="2200" kern="1200" dirty="0">
              <a:solidFill>
                <a:schemeClr val="tx1"/>
              </a:solidFill>
            </a:rPr>
            <a:t>of water projects across the country saw an increase in the proportion of population with access to safe drinking water from 53.3% in 2014 to 65.5% in 2021.</a:t>
          </a:r>
          <a:endParaRPr lang="en-ZA" sz="2200" kern="1200" dirty="0">
            <a:solidFill>
              <a:schemeClr val="tx1"/>
            </a:solidFill>
          </a:endParaRPr>
        </a:p>
      </dsp:txBody>
      <dsp:txXfrm rot="-5400000">
        <a:off x="5528310" y="3933824"/>
        <a:ext cx="5528310" cy="2360295"/>
      </dsp:txXfrm>
    </dsp:sp>
    <dsp:sp modelId="{77F3A188-805F-4280-8A3C-F2F2863660C9}">
      <dsp:nvSpPr>
        <dsp:cNvPr id="0" name=""/>
        <dsp:cNvSpPr/>
      </dsp:nvSpPr>
      <dsp:spPr>
        <a:xfrm>
          <a:off x="3869816" y="2360295"/>
          <a:ext cx="3316986" cy="157353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b="1" kern="1200" dirty="0">
              <a:solidFill>
                <a:schemeClr val="tx1"/>
              </a:solidFill>
            </a:rPr>
            <a:t>Interventions Taken by AU MS to Increase Access to Basic Social Services</a:t>
          </a:r>
        </a:p>
      </dsp:txBody>
      <dsp:txXfrm>
        <a:off x="3946629" y="2437108"/>
        <a:ext cx="3163360" cy="141990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73F27-E328-4938-A103-4DCA40C40AA6}">
      <dsp:nvSpPr>
        <dsp:cNvPr id="0" name=""/>
        <dsp:cNvSpPr/>
      </dsp:nvSpPr>
      <dsp:spPr>
        <a:xfrm>
          <a:off x="0" y="35744"/>
          <a:ext cx="3084844" cy="100737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ar-AE" sz="4200" kern="1200"/>
            <a:t>شكراً</a:t>
          </a:r>
          <a:endParaRPr lang="en-US" sz="4200" kern="1200"/>
        </a:p>
      </dsp:txBody>
      <dsp:txXfrm>
        <a:off x="49176" y="84920"/>
        <a:ext cx="2986492" cy="909018"/>
      </dsp:txXfrm>
    </dsp:sp>
    <dsp:sp modelId="{DBAD867E-27FA-4485-A049-D4EFD18BF5BB}">
      <dsp:nvSpPr>
        <dsp:cNvPr id="0" name=""/>
        <dsp:cNvSpPr/>
      </dsp:nvSpPr>
      <dsp:spPr>
        <a:xfrm>
          <a:off x="0" y="1164074"/>
          <a:ext cx="3084844" cy="100737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Thank you </a:t>
          </a:r>
          <a:endParaRPr lang="en-US" sz="4200" kern="1200"/>
        </a:p>
      </dsp:txBody>
      <dsp:txXfrm>
        <a:off x="49176" y="1213250"/>
        <a:ext cx="2986492" cy="909018"/>
      </dsp:txXfrm>
    </dsp:sp>
    <dsp:sp modelId="{E1C19AE1-DBED-47CE-81DC-476191F4267C}">
      <dsp:nvSpPr>
        <dsp:cNvPr id="0" name=""/>
        <dsp:cNvSpPr/>
      </dsp:nvSpPr>
      <dsp:spPr>
        <a:xfrm>
          <a:off x="0" y="2292404"/>
          <a:ext cx="3084844" cy="100737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Merci </a:t>
          </a:r>
          <a:endParaRPr lang="en-US" sz="4200" kern="1200"/>
        </a:p>
      </dsp:txBody>
      <dsp:txXfrm>
        <a:off x="49176" y="2341580"/>
        <a:ext cx="2986492" cy="909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B4D5F-81DA-4655-974E-555B46E6B606}">
      <dsp:nvSpPr>
        <dsp:cNvPr id="0" name=""/>
        <dsp:cNvSpPr/>
      </dsp:nvSpPr>
      <dsp:spPr>
        <a:xfrm>
          <a:off x="1643199" y="-85418"/>
          <a:ext cx="6045200" cy="37782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87479-766F-4BBE-8339-97B055DFA046}">
      <dsp:nvSpPr>
        <dsp:cNvPr id="0" name=""/>
        <dsp:cNvSpPr/>
      </dsp:nvSpPr>
      <dsp:spPr>
        <a:xfrm>
          <a:off x="2238651" y="2724088"/>
          <a:ext cx="139039" cy="13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20F88-3B21-45DC-AF2D-68BE1E7B9800}">
      <dsp:nvSpPr>
        <dsp:cNvPr id="0" name=""/>
        <dsp:cNvSpPr/>
      </dsp:nvSpPr>
      <dsp:spPr>
        <a:xfrm>
          <a:off x="2255884" y="2816146"/>
          <a:ext cx="1138301" cy="8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74" tIns="0" rIns="0" bIns="0" numCol="1" spcCol="1270" anchor="t" anchorCtr="0">
          <a:noAutofit/>
        </a:bodyPr>
        <a:lstStyle/>
        <a:p>
          <a:pPr marL="0" lvl="0" indent="0" algn="l" defTabSz="622300">
            <a:lnSpc>
              <a:spcPct val="90000"/>
            </a:lnSpc>
            <a:spcBef>
              <a:spcPct val="0"/>
            </a:spcBef>
            <a:spcAft>
              <a:spcPct val="35000"/>
            </a:spcAft>
            <a:buNone/>
          </a:pPr>
          <a:r>
            <a:rPr lang="en-ZA" sz="1400" kern="1200" dirty="0"/>
            <a:t>Deep analysis to the country cross-cutting issues </a:t>
          </a:r>
        </a:p>
      </dsp:txBody>
      <dsp:txXfrm>
        <a:off x="2255884" y="2816146"/>
        <a:ext cx="1138301" cy="854145"/>
      </dsp:txXfrm>
    </dsp:sp>
    <dsp:sp modelId="{B4B9066B-12A3-4119-AEBA-83D55798D48F}">
      <dsp:nvSpPr>
        <dsp:cNvPr id="0" name=""/>
        <dsp:cNvSpPr/>
      </dsp:nvSpPr>
      <dsp:spPr>
        <a:xfrm>
          <a:off x="3220996" y="1845267"/>
          <a:ext cx="241808" cy="2418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CD731-A1AD-4567-A948-F767CD4F90B1}">
      <dsp:nvSpPr>
        <dsp:cNvPr id="0" name=""/>
        <dsp:cNvSpPr/>
      </dsp:nvSpPr>
      <dsp:spPr>
        <a:xfrm>
          <a:off x="3341900" y="1966171"/>
          <a:ext cx="1269492" cy="172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129" tIns="0" rIns="0" bIns="0" numCol="1" spcCol="1270" anchor="t" anchorCtr="0">
          <a:noAutofit/>
        </a:bodyPr>
        <a:lstStyle/>
        <a:p>
          <a:pPr marL="0" lvl="0" indent="0" algn="l" defTabSz="622300">
            <a:lnSpc>
              <a:spcPct val="90000"/>
            </a:lnSpc>
            <a:spcBef>
              <a:spcPct val="0"/>
            </a:spcBef>
            <a:spcAft>
              <a:spcPct val="35000"/>
            </a:spcAft>
            <a:buNone/>
          </a:pPr>
          <a:r>
            <a:rPr lang="en-ZA" sz="1400" kern="1200" dirty="0"/>
            <a:t>Country Visit</a:t>
          </a:r>
        </a:p>
        <a:p>
          <a:pPr marL="0" lvl="0" indent="0" algn="l" defTabSz="622300">
            <a:lnSpc>
              <a:spcPct val="90000"/>
            </a:lnSpc>
            <a:spcBef>
              <a:spcPct val="0"/>
            </a:spcBef>
            <a:spcAft>
              <a:spcPct val="35000"/>
            </a:spcAft>
            <a:buNone/>
          </a:pPr>
          <a:r>
            <a:rPr lang="en-ZA" sz="1400" kern="1200" dirty="0"/>
            <a:t>Consultation with national stakeholders </a:t>
          </a:r>
        </a:p>
        <a:p>
          <a:pPr marL="0" lvl="0" indent="0" algn="l" defTabSz="622300">
            <a:lnSpc>
              <a:spcPct val="90000"/>
            </a:lnSpc>
            <a:spcBef>
              <a:spcPct val="0"/>
            </a:spcBef>
            <a:spcAft>
              <a:spcPct val="35000"/>
            </a:spcAft>
            <a:buNone/>
          </a:pPr>
          <a:r>
            <a:rPr lang="en-ZA" sz="1400" b="1" kern="1200" dirty="0"/>
            <a:t>Gov-Business, NGOs, Media Academia </a:t>
          </a:r>
        </a:p>
      </dsp:txBody>
      <dsp:txXfrm>
        <a:off x="3341900" y="1966171"/>
        <a:ext cx="1269492" cy="1726660"/>
      </dsp:txXfrm>
    </dsp:sp>
    <dsp:sp modelId="{2451D190-46FC-4E28-AE28-FBFA50AB3333}">
      <dsp:nvSpPr>
        <dsp:cNvPr id="0" name=""/>
        <dsp:cNvSpPr/>
      </dsp:nvSpPr>
      <dsp:spPr>
        <a:xfrm>
          <a:off x="4667654" y="1118188"/>
          <a:ext cx="320395" cy="32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0CD5E4-CA6F-4441-B114-FA993C4B8A22}">
      <dsp:nvSpPr>
        <dsp:cNvPr id="0" name=""/>
        <dsp:cNvSpPr/>
      </dsp:nvSpPr>
      <dsp:spPr>
        <a:xfrm>
          <a:off x="4819852" y="1173773"/>
          <a:ext cx="1457529" cy="2676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771" tIns="0" rIns="0" bIns="0" numCol="1" spcCol="1270" anchor="t" anchorCtr="0">
          <a:noAutofit/>
        </a:bodyPr>
        <a:lstStyle/>
        <a:p>
          <a:pPr marL="0" lvl="0" indent="0" algn="l" defTabSz="622300">
            <a:lnSpc>
              <a:spcPct val="90000"/>
            </a:lnSpc>
            <a:spcBef>
              <a:spcPct val="0"/>
            </a:spcBef>
            <a:spcAft>
              <a:spcPct val="35000"/>
            </a:spcAft>
            <a:buNone/>
          </a:pPr>
          <a:r>
            <a:rPr lang="en-ZA" sz="1400" kern="1200" dirty="0"/>
            <a:t>Report preparation</a:t>
          </a:r>
        </a:p>
        <a:p>
          <a:pPr marL="0" lvl="0" indent="0" algn="l" defTabSz="622300">
            <a:lnSpc>
              <a:spcPct val="90000"/>
            </a:lnSpc>
            <a:spcBef>
              <a:spcPct val="0"/>
            </a:spcBef>
            <a:spcAft>
              <a:spcPct val="35000"/>
            </a:spcAft>
            <a:buNone/>
          </a:pPr>
          <a:r>
            <a:rPr lang="en-GB" sz="1400" kern="1200" dirty="0"/>
            <a:t>discussed with the Government concerned</a:t>
          </a:r>
        </a:p>
        <a:p>
          <a:pPr marL="0" lvl="0" indent="0" algn="l" defTabSz="622300">
            <a:lnSpc>
              <a:spcPct val="90000"/>
            </a:lnSpc>
            <a:spcBef>
              <a:spcPct val="0"/>
            </a:spcBef>
            <a:spcAft>
              <a:spcPct val="35000"/>
            </a:spcAft>
            <a:buNone/>
          </a:pPr>
          <a:r>
            <a:rPr lang="en-GB" sz="1400" kern="1200" dirty="0"/>
            <a:t>To check the accuracy of data &amp; </a:t>
          </a:r>
          <a:r>
            <a:rPr lang="en-GB" sz="1400" b="1" kern="1200" dirty="0"/>
            <a:t>circulation of APRM Questionnaire </a:t>
          </a:r>
          <a:endParaRPr lang="en-ZA" sz="1400" b="1" kern="1200" dirty="0"/>
        </a:p>
        <a:p>
          <a:pPr marL="0" lvl="0" indent="0" algn="l" defTabSz="622300">
            <a:lnSpc>
              <a:spcPct val="90000"/>
            </a:lnSpc>
            <a:spcBef>
              <a:spcPct val="0"/>
            </a:spcBef>
            <a:spcAft>
              <a:spcPct val="35000"/>
            </a:spcAft>
            <a:buNone/>
          </a:pPr>
          <a:r>
            <a:rPr lang="en-ZA" sz="1300" kern="1200" dirty="0"/>
            <a:t> </a:t>
          </a:r>
        </a:p>
      </dsp:txBody>
      <dsp:txXfrm>
        <a:off x="4819852" y="1173773"/>
        <a:ext cx="1457529" cy="2676632"/>
      </dsp:txXfrm>
    </dsp:sp>
    <dsp:sp modelId="{055DA61A-D822-426A-9E7F-0599F16A22FA}">
      <dsp:nvSpPr>
        <dsp:cNvPr id="0" name=""/>
        <dsp:cNvSpPr/>
      </dsp:nvSpPr>
      <dsp:spPr>
        <a:xfrm>
          <a:off x="6199400" y="583691"/>
          <a:ext cx="429209" cy="429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4E3398-6F5B-408F-8118-8CF670672176}">
      <dsp:nvSpPr>
        <dsp:cNvPr id="0" name=""/>
        <dsp:cNvSpPr/>
      </dsp:nvSpPr>
      <dsp:spPr>
        <a:xfrm>
          <a:off x="6440508" y="891069"/>
          <a:ext cx="1269492" cy="2709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429" tIns="0" rIns="0" bIns="0" numCol="1" spcCol="1270" anchor="t" anchorCtr="0">
          <a:noAutofit/>
        </a:bodyPr>
        <a:lstStyle/>
        <a:p>
          <a:pPr marL="0" lvl="0" indent="0" algn="l" defTabSz="622300">
            <a:lnSpc>
              <a:spcPct val="90000"/>
            </a:lnSpc>
            <a:spcBef>
              <a:spcPct val="0"/>
            </a:spcBef>
            <a:spcAft>
              <a:spcPct val="35000"/>
            </a:spcAft>
            <a:buNone/>
          </a:pPr>
          <a:r>
            <a:rPr lang="en-ZA" sz="1400" kern="1200" dirty="0"/>
            <a:t>Submit the report in the heads of states </a:t>
          </a:r>
          <a:r>
            <a:rPr lang="ar-EG" sz="1400" kern="1200" dirty="0"/>
            <a:t>&amp;</a:t>
          </a:r>
          <a:r>
            <a:rPr lang="fr-FR" sz="1400" kern="1200" dirty="0"/>
            <a:t> </a:t>
          </a:r>
          <a:r>
            <a:rPr lang="en-ZA" sz="1400" kern="1200" dirty="0"/>
            <a:t>Gov</a:t>
          </a:r>
        </a:p>
        <a:p>
          <a:pPr marL="0" lvl="0" indent="0" algn="l" defTabSz="622300">
            <a:lnSpc>
              <a:spcPct val="90000"/>
            </a:lnSpc>
            <a:spcBef>
              <a:spcPct val="0"/>
            </a:spcBef>
            <a:spcAft>
              <a:spcPct val="35000"/>
            </a:spcAft>
            <a:buNone/>
          </a:pPr>
          <a:r>
            <a:rPr lang="en-ZA" sz="1400" kern="1200" dirty="0"/>
            <a:t>Through the APRM Secretariat</a:t>
          </a:r>
        </a:p>
        <a:p>
          <a:pPr marL="0" lvl="0" indent="0" algn="l" defTabSz="622300">
            <a:lnSpc>
              <a:spcPct val="90000"/>
            </a:lnSpc>
            <a:spcBef>
              <a:spcPct val="0"/>
            </a:spcBef>
            <a:spcAft>
              <a:spcPct val="35000"/>
            </a:spcAft>
            <a:buNone/>
          </a:pPr>
          <a:r>
            <a:rPr lang="en-ZA" sz="1400" b="1" kern="1200" dirty="0"/>
            <a:t>+National Plan of Action   </a:t>
          </a:r>
        </a:p>
      </dsp:txBody>
      <dsp:txXfrm>
        <a:off x="6440508" y="891069"/>
        <a:ext cx="1269492" cy="2709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A4A6E-31BD-497A-9D98-A6DC3DDE5698}">
      <dsp:nvSpPr>
        <dsp:cNvPr id="0" name=""/>
        <dsp:cNvSpPr/>
      </dsp:nvSpPr>
      <dsp:spPr>
        <a:xfrm>
          <a:off x="0" y="223186"/>
          <a:ext cx="10972800" cy="9099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ZA" sz="2000" kern="1200" dirty="0"/>
            <a:t>North Africa :</a:t>
          </a:r>
          <a:r>
            <a:rPr lang="en-ZA" sz="2000" kern="1200" dirty="0">
              <a:solidFill>
                <a:srgbClr val="FF0000"/>
              </a:solidFill>
            </a:rPr>
            <a:t>Algeria and Egypt , Tunisia and Mauritania  </a:t>
          </a:r>
        </a:p>
      </dsp:txBody>
      <dsp:txXfrm>
        <a:off x="44422" y="267608"/>
        <a:ext cx="10883956" cy="821138"/>
      </dsp:txXfrm>
    </dsp:sp>
    <dsp:sp modelId="{A277E17E-4B19-419C-A9F9-D55862BDF3F3}">
      <dsp:nvSpPr>
        <dsp:cNvPr id="0" name=""/>
        <dsp:cNvSpPr/>
      </dsp:nvSpPr>
      <dsp:spPr>
        <a:xfrm>
          <a:off x="0" y="1228371"/>
          <a:ext cx="10972800" cy="7998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ZA" sz="2000" kern="1200" dirty="0"/>
            <a:t>West Africa (12) </a:t>
          </a:r>
          <a:r>
            <a:rPr lang="en-ZA" sz="2000" kern="1200" dirty="0">
              <a:solidFill>
                <a:srgbClr val="FF0000"/>
              </a:solidFill>
            </a:rPr>
            <a:t>Ghana</a:t>
          </a:r>
          <a:r>
            <a:rPr lang="en-ZA" sz="2000" kern="1200" dirty="0"/>
            <a:t>, Nigeria, </a:t>
          </a:r>
          <a:r>
            <a:rPr lang="en-ZA" sz="2000" kern="1200" dirty="0">
              <a:solidFill>
                <a:srgbClr val="FF0000"/>
              </a:solidFill>
            </a:rPr>
            <a:t>Benin, BF, Mali, Sierra Leone, Senegal, Cote 'Ivoire</a:t>
          </a:r>
          <a:r>
            <a:rPr lang="en-ZA" sz="2000" kern="1200" dirty="0"/>
            <a:t>, Liberia, Niger, Togo , the Gambia</a:t>
          </a:r>
        </a:p>
      </dsp:txBody>
      <dsp:txXfrm>
        <a:off x="39047" y="1267418"/>
        <a:ext cx="10894706" cy="721783"/>
      </dsp:txXfrm>
    </dsp:sp>
    <dsp:sp modelId="{6B2B877A-9021-4033-B457-6ADDEA84A74B}">
      <dsp:nvSpPr>
        <dsp:cNvPr id="0" name=""/>
        <dsp:cNvSpPr/>
      </dsp:nvSpPr>
      <dsp:spPr>
        <a:xfrm>
          <a:off x="0" y="2062032"/>
          <a:ext cx="10972800" cy="10339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ZA" sz="2000" kern="1200" dirty="0"/>
            <a:t>East Africa  : </a:t>
          </a:r>
          <a:r>
            <a:rPr lang="en-ZA" sz="2000" b="1" kern="1200" dirty="0">
              <a:solidFill>
                <a:schemeClr val="tx1">
                  <a:lumMod val="95000"/>
                  <a:lumOff val="5000"/>
                </a:schemeClr>
              </a:solidFill>
            </a:rPr>
            <a:t>Kenya, Uganda (2)</a:t>
          </a:r>
          <a:r>
            <a:rPr lang="en-ZA" sz="2000" kern="1200" dirty="0"/>
            <a:t>, </a:t>
          </a:r>
          <a:r>
            <a:rPr lang="en-ZA" sz="2000" kern="1200" dirty="0">
              <a:solidFill>
                <a:srgbClr val="FF0000"/>
              </a:solidFill>
            </a:rPr>
            <a:t>Rwanda, Djibouti, Ethiopia, Mauritania, sudan</a:t>
          </a:r>
          <a:r>
            <a:rPr lang="en-ZA" sz="2000" kern="1200" dirty="0"/>
            <a:t>, Seychelles and Burundi</a:t>
          </a:r>
        </a:p>
      </dsp:txBody>
      <dsp:txXfrm>
        <a:off x="50474" y="2112506"/>
        <a:ext cx="10871852" cy="933021"/>
      </dsp:txXfrm>
    </dsp:sp>
    <dsp:sp modelId="{79BD87E0-6F72-4371-A42B-E6DC8D694192}">
      <dsp:nvSpPr>
        <dsp:cNvPr id="0" name=""/>
        <dsp:cNvSpPr/>
      </dsp:nvSpPr>
      <dsp:spPr>
        <a:xfrm>
          <a:off x="0" y="3167089"/>
          <a:ext cx="10972800" cy="9925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ZA" sz="2000" kern="1200" dirty="0"/>
            <a:t>Southern Africa: </a:t>
          </a:r>
          <a:r>
            <a:rPr lang="en-ZA" sz="2000" kern="1200" dirty="0">
              <a:solidFill>
                <a:schemeClr val="tx1"/>
              </a:solidFill>
            </a:rPr>
            <a:t>Mozambique, South Africa (2), </a:t>
          </a:r>
          <a:r>
            <a:rPr lang="en-ZA" sz="2000" kern="1200" dirty="0">
              <a:solidFill>
                <a:srgbClr val="FF0000"/>
              </a:solidFill>
            </a:rPr>
            <a:t>Lesotho, Zambia</a:t>
          </a:r>
          <a:r>
            <a:rPr lang="en-ZA" sz="2000" kern="1200" dirty="0"/>
            <a:t>, Angola ,Botswana, </a:t>
          </a:r>
          <a:r>
            <a:rPr lang="en-ZA" sz="2000" kern="1200" dirty="0">
              <a:solidFill>
                <a:srgbClr val="FF0000"/>
              </a:solidFill>
            </a:rPr>
            <a:t>Namibia</a:t>
          </a:r>
          <a:r>
            <a:rPr lang="en-ZA" sz="2000" kern="1200" dirty="0"/>
            <a:t>, Malawi and Zimbabwe </a:t>
          </a:r>
        </a:p>
      </dsp:txBody>
      <dsp:txXfrm>
        <a:off x="48454" y="3215543"/>
        <a:ext cx="10875892" cy="895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D8616-657A-4099-A7B7-CE9903D3BFF0}">
      <dsp:nvSpPr>
        <dsp:cNvPr id="0" name=""/>
        <dsp:cNvSpPr/>
      </dsp:nvSpPr>
      <dsp:spPr>
        <a:xfrm rot="5400000">
          <a:off x="7357219" y="-2934231"/>
          <a:ext cx="1225855" cy="7501315"/>
        </a:xfrm>
        <a:prstGeom prst="round2SameRect">
          <a:avLst/>
        </a:prstGeom>
        <a:solidFill>
          <a:schemeClr val="bg1">
            <a:lumMod val="95000"/>
            <a:alpha val="89804"/>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ZA" sz="1400" kern="1200" dirty="0"/>
            <a:t>Africa Governance Report 2019&amp;2021 (peace, development, rule od law and cross-cutting issues)</a:t>
          </a:r>
          <a:r>
            <a:rPr lang="en-GB" sz="1400" kern="1200" dirty="0">
              <a:hlinkClick xmlns:r="http://schemas.openxmlformats.org/officeDocument/2006/relationships" r:id="rId1"/>
            </a:rPr>
            <a:t> https://au.int/sites/default/files/documents/36418-doc-eng-_the_africa_governance_report_2019_final-1.pdf</a:t>
          </a:r>
          <a:r>
            <a:rPr lang="en-GB" sz="1400" kern="1200" dirty="0"/>
            <a:t>. </a:t>
          </a:r>
          <a:endParaRPr lang="en-ZA" sz="1400" kern="1200" dirty="0"/>
        </a:p>
        <a:p>
          <a:pPr marL="114300" lvl="1" indent="-114300" algn="l" defTabSz="622300">
            <a:lnSpc>
              <a:spcPct val="90000"/>
            </a:lnSpc>
            <a:spcBef>
              <a:spcPct val="0"/>
            </a:spcBef>
            <a:spcAft>
              <a:spcPct val="15000"/>
            </a:spcAft>
            <a:buChar char="•"/>
          </a:pPr>
          <a:r>
            <a:rPr lang="en-ZA" sz="1400" kern="1200" dirty="0"/>
            <a:t>Network with African Universities </a:t>
          </a:r>
        </a:p>
        <a:p>
          <a:pPr marL="114300" lvl="1" indent="-114300" algn="l" defTabSz="622300">
            <a:lnSpc>
              <a:spcPct val="90000"/>
            </a:lnSpc>
            <a:spcBef>
              <a:spcPct val="0"/>
            </a:spcBef>
            <a:spcAft>
              <a:spcPct val="15000"/>
            </a:spcAft>
            <a:buChar char="•"/>
          </a:pPr>
          <a:r>
            <a:rPr lang="en-ZA" sz="1400" kern="1200" dirty="0"/>
            <a:t>Oriented-research on governance challenges in the continent </a:t>
          </a:r>
        </a:p>
      </dsp:txBody>
      <dsp:txXfrm rot="-5400000">
        <a:off x="4219490" y="263339"/>
        <a:ext cx="7441474" cy="1106173"/>
      </dsp:txXfrm>
    </dsp:sp>
    <dsp:sp modelId="{C769C465-72D2-44BD-9691-5B75563EBBFC}">
      <dsp:nvSpPr>
        <dsp:cNvPr id="0" name=""/>
        <dsp:cNvSpPr/>
      </dsp:nvSpPr>
      <dsp:spPr>
        <a:xfrm>
          <a:off x="0" y="2414"/>
          <a:ext cx="4219489" cy="1593676"/>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ZA" sz="3100" kern="1200" dirty="0"/>
            <a:t>GOOD GOVERNANCE ASSESSMENT </a:t>
          </a:r>
        </a:p>
      </dsp:txBody>
      <dsp:txXfrm>
        <a:off x="77797" y="80211"/>
        <a:ext cx="4063895" cy="1438082"/>
      </dsp:txXfrm>
    </dsp:sp>
    <dsp:sp modelId="{DC033711-3398-46D1-B1DE-1A8B9CC21540}">
      <dsp:nvSpPr>
        <dsp:cNvPr id="0" name=""/>
        <dsp:cNvSpPr/>
      </dsp:nvSpPr>
      <dsp:spPr>
        <a:xfrm rot="5400000">
          <a:off x="7276573" y="-1278045"/>
          <a:ext cx="1387148" cy="7501315"/>
        </a:xfrm>
        <a:prstGeom prst="round2SameRect">
          <a:avLst/>
        </a:prstGeom>
        <a:solidFill>
          <a:schemeClr val="bg1">
            <a:alpha val="9000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ZA" sz="1200" kern="1200" dirty="0"/>
            <a:t>Continental mechanism for </a:t>
          </a:r>
          <a:r>
            <a:rPr lang="en-ZA" sz="1200" b="1" kern="1200" dirty="0"/>
            <a:t>VNRs/VLRs  sharing experiences </a:t>
          </a:r>
          <a:r>
            <a:rPr lang="en-ZA" sz="1200" kern="1200" dirty="0"/>
            <a:t>and training</a:t>
          </a:r>
        </a:p>
        <a:p>
          <a:pPr marL="114300" lvl="1" indent="-114300" algn="l" defTabSz="533400">
            <a:lnSpc>
              <a:spcPct val="90000"/>
            </a:lnSpc>
            <a:spcBef>
              <a:spcPct val="0"/>
            </a:spcBef>
            <a:spcAft>
              <a:spcPct val="15000"/>
            </a:spcAft>
            <a:buChar char="•"/>
          </a:pPr>
          <a:r>
            <a:rPr lang="en-ZA" sz="1200" kern="1200" dirty="0"/>
            <a:t>Knowledge products on SDG 16- good governance for SDGs </a:t>
          </a:r>
        </a:p>
        <a:p>
          <a:pPr marL="114300" lvl="1" indent="-114300" algn="l" defTabSz="533400">
            <a:lnSpc>
              <a:spcPct val="90000"/>
            </a:lnSpc>
            <a:spcBef>
              <a:spcPct val="0"/>
            </a:spcBef>
            <a:spcAft>
              <a:spcPct val="15000"/>
            </a:spcAft>
            <a:buChar char="•"/>
          </a:pPr>
          <a:r>
            <a:rPr lang="en-ZA" sz="1200" kern="1200" dirty="0"/>
            <a:t>Engagement </a:t>
          </a:r>
          <a:r>
            <a:rPr lang="en-ZA" sz="1200" b="1" kern="1200" dirty="0"/>
            <a:t>with UN organs ,UNDESA ,CEPA, UNECA for policy coherence </a:t>
          </a:r>
          <a:r>
            <a:rPr lang="en-ZA" sz="1200" kern="1200" dirty="0"/>
            <a:t>(HLPF) </a:t>
          </a:r>
        </a:p>
        <a:p>
          <a:pPr marL="114300" lvl="1" indent="-114300" algn="l" defTabSz="533400">
            <a:lnSpc>
              <a:spcPct val="90000"/>
            </a:lnSpc>
            <a:spcBef>
              <a:spcPct val="0"/>
            </a:spcBef>
            <a:spcAft>
              <a:spcPct val="15000"/>
            </a:spcAft>
            <a:buChar char="•"/>
          </a:pPr>
          <a:r>
            <a:rPr lang="en-ZA" sz="1200" kern="1200" dirty="0"/>
            <a:t>Collaboration with AUC to roll-out Agenda 2063 reporting framework</a:t>
          </a:r>
        </a:p>
        <a:p>
          <a:pPr marL="114300" lvl="1" indent="-114300" algn="l" defTabSz="533400">
            <a:lnSpc>
              <a:spcPct val="90000"/>
            </a:lnSpc>
            <a:spcBef>
              <a:spcPct val="0"/>
            </a:spcBef>
            <a:spcAft>
              <a:spcPct val="15000"/>
            </a:spcAft>
            <a:buChar char="•"/>
          </a:pPr>
          <a:r>
            <a:rPr lang="en-ZA" sz="1200" kern="1200" dirty="0"/>
            <a:t>Supporting the UN-AU Framework for the implementation of Agenda 2030/2063 cluster 8&amp;9 on governance (RCM)</a:t>
          </a:r>
        </a:p>
        <a:p>
          <a:pPr marL="114300" lvl="1" indent="-114300" algn="l" defTabSz="533400">
            <a:lnSpc>
              <a:spcPct val="90000"/>
            </a:lnSpc>
            <a:spcBef>
              <a:spcPct val="0"/>
            </a:spcBef>
            <a:spcAft>
              <a:spcPct val="15000"/>
            </a:spcAft>
            <a:buChar char="•"/>
          </a:pPr>
          <a:r>
            <a:rPr lang="en-ZA" sz="1200" kern="1200" dirty="0"/>
            <a:t>National Development Planning </a:t>
          </a:r>
          <a:r>
            <a:rPr lang="en-ZA" sz="1200" b="1" kern="1200" dirty="0"/>
            <a:t>Community of Practice </a:t>
          </a:r>
        </a:p>
      </dsp:txBody>
      <dsp:txXfrm rot="-5400000">
        <a:off x="4219490" y="1846753"/>
        <a:ext cx="7433600" cy="1251718"/>
      </dsp:txXfrm>
    </dsp:sp>
    <dsp:sp modelId="{4D8B6FFB-CA41-4B68-9E16-6A8B86705C8F}">
      <dsp:nvSpPr>
        <dsp:cNvPr id="0" name=""/>
        <dsp:cNvSpPr/>
      </dsp:nvSpPr>
      <dsp:spPr>
        <a:xfrm>
          <a:off x="0" y="1675774"/>
          <a:ext cx="4219489" cy="1593676"/>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ZA" sz="3100" kern="1200" dirty="0"/>
            <a:t>Agenda 2063/SDGs monitoring and evaluation</a:t>
          </a:r>
        </a:p>
      </dsp:txBody>
      <dsp:txXfrm>
        <a:off x="77797" y="1753571"/>
        <a:ext cx="4063895" cy="1438082"/>
      </dsp:txXfrm>
    </dsp:sp>
    <dsp:sp modelId="{BFC6F6B8-2D8B-47C4-8BF6-0ECFF339C20B}">
      <dsp:nvSpPr>
        <dsp:cNvPr id="0" name=""/>
        <dsp:cNvSpPr/>
      </dsp:nvSpPr>
      <dsp:spPr>
        <a:xfrm rot="5400000">
          <a:off x="7332676" y="395314"/>
          <a:ext cx="1274940" cy="7501315"/>
        </a:xfrm>
        <a:prstGeom prst="round2SameRect">
          <a:avLst/>
        </a:prstGeom>
        <a:solidFill>
          <a:schemeClr val="bg2">
            <a:alpha val="9000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ZA" sz="1200" kern="1200" dirty="0"/>
            <a:t>APRM roadmap for integrating peace and conflict issues into the peer-review </a:t>
          </a:r>
        </a:p>
        <a:p>
          <a:pPr marL="114300" lvl="1" indent="-114300" algn="l" defTabSz="533400">
            <a:lnSpc>
              <a:spcPct val="90000"/>
            </a:lnSpc>
            <a:spcBef>
              <a:spcPct val="0"/>
            </a:spcBef>
            <a:spcAft>
              <a:spcPct val="15000"/>
            </a:spcAft>
            <a:buChar char="•"/>
          </a:pPr>
          <a:r>
            <a:rPr lang="en-ZA" sz="1200" kern="1200" dirty="0"/>
            <a:t>Coordination with AUC and other partners to mainstream APRM disaster  framework in governance assessment </a:t>
          </a:r>
        </a:p>
        <a:p>
          <a:pPr marL="114300" lvl="1" indent="-114300" algn="l" defTabSz="533400">
            <a:lnSpc>
              <a:spcPct val="90000"/>
            </a:lnSpc>
            <a:spcBef>
              <a:spcPct val="0"/>
            </a:spcBef>
            <a:spcAft>
              <a:spcPct val="15000"/>
            </a:spcAft>
            <a:buChar char="•"/>
          </a:pPr>
          <a:r>
            <a:rPr lang="en-ZA" sz="1200" kern="1200" dirty="0"/>
            <a:t>Resilience , social contract and sustainability in post-conflict and fragile states  </a:t>
          </a:r>
        </a:p>
      </dsp:txBody>
      <dsp:txXfrm rot="-5400000">
        <a:off x="4219489" y="3570739"/>
        <a:ext cx="7439078" cy="1150466"/>
      </dsp:txXfrm>
    </dsp:sp>
    <dsp:sp modelId="{6FB67692-4902-470E-B214-E472828CC1DC}">
      <dsp:nvSpPr>
        <dsp:cNvPr id="0" name=""/>
        <dsp:cNvSpPr/>
      </dsp:nvSpPr>
      <dsp:spPr>
        <a:xfrm>
          <a:off x="0" y="3349134"/>
          <a:ext cx="4219489" cy="1593676"/>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ZA" sz="3100" kern="1200" dirty="0"/>
            <a:t>Early warning for conflicts Prevention</a:t>
          </a:r>
        </a:p>
      </dsp:txBody>
      <dsp:txXfrm>
        <a:off x="77797" y="3426931"/>
        <a:ext cx="4063895" cy="14380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E43F9-C295-446E-8435-6233FD919BCE}">
      <dsp:nvSpPr>
        <dsp:cNvPr id="0" name=""/>
        <dsp:cNvSpPr/>
      </dsp:nvSpPr>
      <dsp:spPr>
        <a:xfrm>
          <a:off x="2769691" y="0"/>
          <a:ext cx="4586612" cy="4586612"/>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E881B10-199E-48B0-A777-644F1507F568}">
      <dsp:nvSpPr>
        <dsp:cNvPr id="0" name=""/>
        <dsp:cNvSpPr/>
      </dsp:nvSpPr>
      <dsp:spPr>
        <a:xfrm>
          <a:off x="5447003" y="1166322"/>
          <a:ext cx="3234320" cy="945689"/>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b="1" kern="1200">
              <a:latin typeface="Calibri" panose="020F0502020204030204"/>
              <a:ea typeface="+mn-ea"/>
              <a:cs typeface="+mn-cs"/>
            </a:rPr>
            <a:t>NPOAs integration in NDPs</a:t>
          </a:r>
        </a:p>
        <a:p>
          <a:pPr marL="0" lvl="0" indent="0" algn="ctr" defTabSz="711200">
            <a:lnSpc>
              <a:spcPct val="90000"/>
            </a:lnSpc>
            <a:spcBef>
              <a:spcPct val="0"/>
            </a:spcBef>
            <a:spcAft>
              <a:spcPct val="35000"/>
            </a:spcAft>
            <a:buNone/>
          </a:pPr>
          <a:r>
            <a:rPr lang="en-ZA" sz="1600" kern="1200">
              <a:latin typeface="Calibri" panose="020F0502020204030204"/>
              <a:ea typeface="+mn-ea"/>
              <a:cs typeface="+mn-cs"/>
            </a:rPr>
            <a:t>Providing technical assistance to MSs for proper integration of NPOA into NDPs </a:t>
          </a:r>
          <a:endParaRPr lang="en-GB" sz="1600" b="1" kern="1200" dirty="0">
            <a:latin typeface="Calibri" panose="020F0502020204030204"/>
            <a:ea typeface="+mn-ea"/>
            <a:cs typeface="+mn-cs"/>
          </a:endParaRPr>
        </a:p>
      </dsp:txBody>
      <dsp:txXfrm>
        <a:off x="5493168" y="1212487"/>
        <a:ext cx="3141990" cy="853359"/>
      </dsp:txXfrm>
    </dsp:sp>
    <dsp:sp modelId="{6478119E-3C5B-44A8-A01F-9087A304BE81}">
      <dsp:nvSpPr>
        <dsp:cNvPr id="0" name=""/>
        <dsp:cNvSpPr/>
      </dsp:nvSpPr>
      <dsp:spPr>
        <a:xfrm>
          <a:off x="1698110" y="1155825"/>
          <a:ext cx="3064744" cy="1127872"/>
        </a:xfrm>
        <a:prstGeom prst="roundRect">
          <a:avLst/>
        </a:prstGeom>
        <a:solidFill>
          <a:schemeClr val="lt1">
            <a:alpha val="90000"/>
            <a:hueOff val="0"/>
            <a:satOff val="0"/>
            <a:lumOff val="0"/>
            <a:alphaOff val="0"/>
          </a:schemeClr>
        </a:solidFill>
        <a:ln w="9525" cap="flat" cmpd="sng" algn="ctr">
          <a:solidFill>
            <a:schemeClr val="accent5">
              <a:hueOff val="-3311292"/>
              <a:satOff val="13270"/>
              <a:lumOff val="28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ZA" sz="1600" b="1" kern="1200" dirty="0">
              <a:latin typeface="Calibri" panose="020F0502020204030204"/>
              <a:ea typeface="+mn-ea"/>
              <a:cs typeface="+mn-cs"/>
            </a:rPr>
            <a:t>APRM Questionnaire on governance </a:t>
          </a:r>
          <a:r>
            <a:rPr lang="en-ZA" sz="1200" kern="1200" dirty="0">
              <a:latin typeface="+mn-lt"/>
              <a:ea typeface="+mn-ea"/>
              <a:cs typeface="+mn-cs"/>
            </a:rPr>
            <a:t>Alignment of APRM Governance questionnaire with SDGs and Agenda 2063 + new thematic area on Resilience </a:t>
          </a:r>
          <a:endParaRPr lang="en-GB" sz="1200" kern="1200" dirty="0">
            <a:latin typeface="+mn-lt"/>
            <a:ea typeface="+mn-ea"/>
            <a:cs typeface="+mn-cs"/>
          </a:endParaRPr>
        </a:p>
        <a:p>
          <a:pPr marL="0" lvl="0" algn="l" defTabSz="711200">
            <a:lnSpc>
              <a:spcPct val="90000"/>
            </a:lnSpc>
            <a:spcBef>
              <a:spcPct val="0"/>
            </a:spcBef>
            <a:spcAft>
              <a:spcPct val="35000"/>
            </a:spcAft>
            <a:buNone/>
          </a:pPr>
          <a:endParaRPr lang="en-GB" sz="1600" b="1" kern="1200" dirty="0">
            <a:latin typeface="Calibri" panose="020F0502020204030204"/>
            <a:ea typeface="+mn-ea"/>
            <a:cs typeface="+mn-cs"/>
          </a:endParaRPr>
        </a:p>
        <a:p>
          <a:pPr marL="171450" lvl="1" indent="0" algn="l" defTabSz="711200">
            <a:lnSpc>
              <a:spcPct val="90000"/>
            </a:lnSpc>
            <a:spcBef>
              <a:spcPct val="0"/>
            </a:spcBef>
            <a:spcAft>
              <a:spcPct val="15000"/>
            </a:spcAft>
            <a:buChar char="•"/>
          </a:pPr>
          <a:endParaRPr lang="en-GB" sz="1600" kern="1200" dirty="0">
            <a:solidFill>
              <a:sysClr val="windowText" lastClr="000000">
                <a:hueOff val="0"/>
                <a:satOff val="0"/>
                <a:lumOff val="0"/>
                <a:alphaOff val="0"/>
              </a:sysClr>
            </a:solidFill>
            <a:latin typeface="Calibri" panose="020F0502020204030204"/>
            <a:ea typeface="+mn-ea"/>
            <a:cs typeface="+mn-cs"/>
          </a:endParaRPr>
        </a:p>
      </dsp:txBody>
      <dsp:txXfrm>
        <a:off x="1753168" y="1210883"/>
        <a:ext cx="2954628" cy="1017756"/>
      </dsp:txXfrm>
    </dsp:sp>
    <dsp:sp modelId="{DEA12819-AC01-4F02-9C3C-0E80C9F95942}">
      <dsp:nvSpPr>
        <dsp:cNvPr id="0" name=""/>
        <dsp:cNvSpPr/>
      </dsp:nvSpPr>
      <dsp:spPr>
        <a:xfrm>
          <a:off x="5588808" y="3054245"/>
          <a:ext cx="3298925" cy="836621"/>
        </a:xfrm>
        <a:prstGeom prst="roundRect">
          <a:avLst/>
        </a:prstGeom>
        <a:solidFill>
          <a:schemeClr val="lt1">
            <a:alpha val="90000"/>
            <a:hueOff val="0"/>
            <a:satOff val="0"/>
            <a:lumOff val="0"/>
            <a:alphaOff val="0"/>
          </a:schemeClr>
        </a:solidFill>
        <a:ln w="9525" cap="flat" cmpd="sng" algn="ctr">
          <a:solidFill>
            <a:schemeClr val="accent5">
              <a:hueOff val="-6622584"/>
              <a:satOff val="26541"/>
              <a:lumOff val="575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ZA" sz="900" b="1" kern="1200" dirty="0">
              <a:latin typeface="Calibri" panose="020F0502020204030204"/>
              <a:ea typeface="+mn-ea"/>
              <a:cs typeface="+mn-cs"/>
            </a:rPr>
            <a:t>VNRs:  reporting on SDGs and Agenda 2063 </a:t>
          </a:r>
        </a:p>
        <a:p>
          <a:pPr marL="0" lvl="0" indent="0" algn="ctr" defTabSz="711200">
            <a:lnSpc>
              <a:spcPct val="90000"/>
            </a:lnSpc>
            <a:spcBef>
              <a:spcPct val="0"/>
            </a:spcBef>
            <a:spcAft>
              <a:spcPct val="35000"/>
            </a:spcAft>
            <a:buNone/>
          </a:pPr>
          <a:r>
            <a:rPr lang="en-ZA" sz="1200" b="1" kern="1200" dirty="0">
              <a:latin typeface="Calibri" panose="020F0502020204030204"/>
              <a:ea typeface="+mn-ea"/>
              <a:cs typeface="+mn-cs"/>
            </a:rPr>
            <a:t>reporting on CEPA Principles (SDG16/Aspiration three) </a:t>
          </a:r>
          <a:endParaRPr lang="en-GB" sz="1200" b="1" kern="1200" dirty="0">
            <a:latin typeface="Calibri" panose="020F0502020204030204"/>
            <a:ea typeface="+mn-ea"/>
            <a:cs typeface="+mn-cs"/>
          </a:endParaRPr>
        </a:p>
      </dsp:txBody>
      <dsp:txXfrm>
        <a:off x="5629648" y="3095085"/>
        <a:ext cx="3217245" cy="754941"/>
      </dsp:txXfrm>
    </dsp:sp>
    <dsp:sp modelId="{546660C9-40C3-46F9-A082-B13290807B90}">
      <dsp:nvSpPr>
        <dsp:cNvPr id="0" name=""/>
        <dsp:cNvSpPr/>
      </dsp:nvSpPr>
      <dsp:spPr>
        <a:xfrm>
          <a:off x="1739416" y="3244861"/>
          <a:ext cx="2986008" cy="675007"/>
        </a:xfrm>
        <a:prstGeom prst="round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ZA" sz="900" b="1" kern="1200">
              <a:latin typeface="Calibri" panose="020F0502020204030204"/>
              <a:ea typeface="+mn-ea"/>
              <a:cs typeface="+mn-cs"/>
            </a:rPr>
            <a:t>M&amp;E training ( Knowledge hub)</a:t>
          </a:r>
        </a:p>
        <a:p>
          <a:pPr marL="0" lvl="0" indent="0" algn="ctr" defTabSz="711200">
            <a:lnSpc>
              <a:spcPct val="90000"/>
            </a:lnSpc>
            <a:spcBef>
              <a:spcPct val="0"/>
            </a:spcBef>
            <a:spcAft>
              <a:spcPct val="35000"/>
            </a:spcAft>
            <a:buNone/>
          </a:pPr>
          <a:r>
            <a:rPr lang="en-ZA" sz="1200" b="1" kern="1200">
              <a:latin typeface="Calibri" panose="020F0502020204030204"/>
              <a:ea typeface="+mn-ea"/>
              <a:cs typeface="+mn-cs"/>
            </a:rPr>
            <a:t>Capacitating member states and governance structures with M&amp;E basics and methods </a:t>
          </a:r>
          <a:endParaRPr lang="en-GB" sz="1200" b="1" kern="1200" dirty="0">
            <a:latin typeface="Calibri" panose="020F0502020204030204"/>
            <a:ea typeface="+mn-ea"/>
            <a:cs typeface="+mn-cs"/>
          </a:endParaRPr>
        </a:p>
      </dsp:txBody>
      <dsp:txXfrm>
        <a:off x="1772367" y="3277812"/>
        <a:ext cx="2920106" cy="6091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6D09A-8802-495D-9086-C7BF4FB4C025}">
      <dsp:nvSpPr>
        <dsp:cNvPr id="0" name=""/>
        <dsp:cNvSpPr/>
      </dsp:nvSpPr>
      <dsp:spPr>
        <a:xfrm>
          <a:off x="2638914" y="1765708"/>
          <a:ext cx="1342207" cy="1342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ZA" sz="1800" kern="1200" dirty="0"/>
            <a:t>Socio-economic dev (SED)</a:t>
          </a:r>
        </a:p>
      </dsp:txBody>
      <dsp:txXfrm>
        <a:off x="2835476" y="1962270"/>
        <a:ext cx="949083" cy="949083"/>
      </dsp:txXfrm>
    </dsp:sp>
    <dsp:sp modelId="{D7FE95E3-9AF5-4F8D-AAA8-8245CCE51189}">
      <dsp:nvSpPr>
        <dsp:cNvPr id="0" name=""/>
        <dsp:cNvSpPr/>
      </dsp:nvSpPr>
      <dsp:spPr>
        <a:xfrm rot="16200000">
          <a:off x="3107735" y="1545179"/>
          <a:ext cx="404564" cy="36494"/>
        </a:xfrm>
        <a:custGeom>
          <a:avLst/>
          <a:gdLst/>
          <a:ahLst/>
          <a:cxnLst/>
          <a:rect l="0" t="0" r="0" b="0"/>
          <a:pathLst>
            <a:path>
              <a:moveTo>
                <a:pt x="0" y="18247"/>
              </a:moveTo>
              <a:lnTo>
                <a:pt x="404564" y="182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3299903" y="1553312"/>
        <a:ext cx="20228" cy="20228"/>
      </dsp:txXfrm>
    </dsp:sp>
    <dsp:sp modelId="{FE462E7E-DCD0-45E8-9B0A-9A4BBFD72EE6}">
      <dsp:nvSpPr>
        <dsp:cNvPr id="0" name=""/>
        <dsp:cNvSpPr/>
      </dsp:nvSpPr>
      <dsp:spPr>
        <a:xfrm>
          <a:off x="2638914" y="18937"/>
          <a:ext cx="1342207" cy="1342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Democracy</a:t>
          </a:r>
          <a:r>
            <a:rPr lang="en-ZA" sz="1300" kern="1200" baseline="0" dirty="0"/>
            <a:t> and Political Gov (DPG)</a:t>
          </a:r>
          <a:endParaRPr lang="en-ZA" sz="1300" kern="1200" dirty="0"/>
        </a:p>
      </dsp:txBody>
      <dsp:txXfrm>
        <a:off x="2835476" y="215499"/>
        <a:ext cx="949083" cy="949083"/>
      </dsp:txXfrm>
    </dsp:sp>
    <dsp:sp modelId="{DEE0313A-F1E1-4637-80F4-609778B69E7D}">
      <dsp:nvSpPr>
        <dsp:cNvPr id="0" name=""/>
        <dsp:cNvSpPr/>
      </dsp:nvSpPr>
      <dsp:spPr>
        <a:xfrm>
          <a:off x="3981121" y="2418565"/>
          <a:ext cx="404564" cy="36494"/>
        </a:xfrm>
        <a:custGeom>
          <a:avLst/>
          <a:gdLst/>
          <a:ahLst/>
          <a:cxnLst/>
          <a:rect l="0" t="0" r="0" b="0"/>
          <a:pathLst>
            <a:path>
              <a:moveTo>
                <a:pt x="0" y="18247"/>
              </a:moveTo>
              <a:lnTo>
                <a:pt x="404564" y="182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4173289" y="2426698"/>
        <a:ext cx="20228" cy="20228"/>
      </dsp:txXfrm>
    </dsp:sp>
    <dsp:sp modelId="{B3FB9629-93C2-4E10-BABE-001619B2141A}">
      <dsp:nvSpPr>
        <dsp:cNvPr id="0" name=""/>
        <dsp:cNvSpPr/>
      </dsp:nvSpPr>
      <dsp:spPr>
        <a:xfrm>
          <a:off x="4385685" y="1765708"/>
          <a:ext cx="1342207" cy="1342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Economic Governance and management (EGM)</a:t>
          </a:r>
        </a:p>
      </dsp:txBody>
      <dsp:txXfrm>
        <a:off x="4582247" y="1962270"/>
        <a:ext cx="949083" cy="949083"/>
      </dsp:txXfrm>
    </dsp:sp>
    <dsp:sp modelId="{C9482F09-ECB0-4F04-B771-55E883AEED82}">
      <dsp:nvSpPr>
        <dsp:cNvPr id="0" name=""/>
        <dsp:cNvSpPr/>
      </dsp:nvSpPr>
      <dsp:spPr>
        <a:xfrm rot="5400000">
          <a:off x="3107735" y="3291950"/>
          <a:ext cx="404564" cy="36494"/>
        </a:xfrm>
        <a:custGeom>
          <a:avLst/>
          <a:gdLst/>
          <a:ahLst/>
          <a:cxnLst/>
          <a:rect l="0" t="0" r="0" b="0"/>
          <a:pathLst>
            <a:path>
              <a:moveTo>
                <a:pt x="0" y="18247"/>
              </a:moveTo>
              <a:lnTo>
                <a:pt x="404564" y="182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3299903" y="3300084"/>
        <a:ext cx="20228" cy="20228"/>
      </dsp:txXfrm>
    </dsp:sp>
    <dsp:sp modelId="{C89408A8-95D2-4B11-A517-A71B0314ED72}">
      <dsp:nvSpPr>
        <dsp:cNvPr id="0" name=""/>
        <dsp:cNvSpPr/>
      </dsp:nvSpPr>
      <dsp:spPr>
        <a:xfrm>
          <a:off x="2638914" y="3512480"/>
          <a:ext cx="1342207" cy="1342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Resilience and state of disaster </a:t>
          </a:r>
        </a:p>
      </dsp:txBody>
      <dsp:txXfrm>
        <a:off x="2835476" y="3709042"/>
        <a:ext cx="949083" cy="949083"/>
      </dsp:txXfrm>
    </dsp:sp>
    <dsp:sp modelId="{686C1947-BB9D-44C7-9728-BF107906DB3E}">
      <dsp:nvSpPr>
        <dsp:cNvPr id="0" name=""/>
        <dsp:cNvSpPr/>
      </dsp:nvSpPr>
      <dsp:spPr>
        <a:xfrm rot="10800000">
          <a:off x="2234350" y="2418565"/>
          <a:ext cx="404564" cy="36494"/>
        </a:xfrm>
        <a:custGeom>
          <a:avLst/>
          <a:gdLst/>
          <a:ahLst/>
          <a:cxnLst/>
          <a:rect l="0" t="0" r="0" b="0"/>
          <a:pathLst>
            <a:path>
              <a:moveTo>
                <a:pt x="0" y="18247"/>
              </a:moveTo>
              <a:lnTo>
                <a:pt x="404564" y="182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rot="10800000">
        <a:off x="2426518" y="2426698"/>
        <a:ext cx="20228" cy="20228"/>
      </dsp:txXfrm>
    </dsp:sp>
    <dsp:sp modelId="{7CECC496-429F-4580-8F32-FAFB8661DC68}">
      <dsp:nvSpPr>
        <dsp:cNvPr id="0" name=""/>
        <dsp:cNvSpPr/>
      </dsp:nvSpPr>
      <dsp:spPr>
        <a:xfrm>
          <a:off x="892142" y="1765708"/>
          <a:ext cx="1342207" cy="1342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Corporate governance </a:t>
          </a:r>
        </a:p>
      </dsp:txBody>
      <dsp:txXfrm>
        <a:off x="1088704" y="1962270"/>
        <a:ext cx="949083" cy="9490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2D622-718C-48EF-88FA-DD4EE2133364}">
      <dsp:nvSpPr>
        <dsp:cNvPr id="0" name=""/>
        <dsp:cNvSpPr/>
      </dsp:nvSpPr>
      <dsp:spPr>
        <a:xfrm>
          <a:off x="0" y="34131"/>
          <a:ext cx="3428999" cy="20574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Continental mechanism for VNRs/VLRs peer learning /part of Agenda 2063 TWG</a:t>
          </a:r>
          <a:endParaRPr lang="en-ZA" sz="2800" kern="1200" dirty="0">
            <a:latin typeface="Arial" panose="020B0604020202020204" pitchFamily="34" charset="0"/>
            <a:cs typeface="Arial" panose="020B0604020202020204" pitchFamily="34" charset="0"/>
          </a:endParaRPr>
        </a:p>
      </dsp:txBody>
      <dsp:txXfrm>
        <a:off x="0" y="34131"/>
        <a:ext cx="3428999" cy="2057400"/>
      </dsp:txXfrm>
    </dsp:sp>
    <dsp:sp modelId="{51531FBB-5DF8-4299-9791-3B5D7D0DE2E0}">
      <dsp:nvSpPr>
        <dsp:cNvPr id="0" name=""/>
        <dsp:cNvSpPr/>
      </dsp:nvSpPr>
      <dsp:spPr>
        <a:xfrm>
          <a:off x="3771900" y="34131"/>
          <a:ext cx="3428999" cy="20574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Knowledge products on governance of both agendas </a:t>
          </a:r>
          <a:endParaRPr lang="en-ZA" sz="2800" kern="1200" dirty="0">
            <a:latin typeface="Arial" panose="020B0604020202020204" pitchFamily="34" charset="0"/>
            <a:cs typeface="Arial" panose="020B0604020202020204" pitchFamily="34" charset="0"/>
          </a:endParaRPr>
        </a:p>
      </dsp:txBody>
      <dsp:txXfrm>
        <a:off x="3771900" y="34131"/>
        <a:ext cx="3428999" cy="2057400"/>
      </dsp:txXfrm>
    </dsp:sp>
    <dsp:sp modelId="{56759720-9DCF-4835-9400-59AA6ABD0950}">
      <dsp:nvSpPr>
        <dsp:cNvPr id="0" name=""/>
        <dsp:cNvSpPr/>
      </dsp:nvSpPr>
      <dsp:spPr>
        <a:xfrm>
          <a:off x="7543800" y="34131"/>
          <a:ext cx="3428999" cy="20574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Promoting CEPA Principles in Africa</a:t>
          </a:r>
          <a:endParaRPr lang="en-ZA" sz="2800" kern="1200" dirty="0"/>
        </a:p>
      </dsp:txBody>
      <dsp:txXfrm>
        <a:off x="7543800" y="34131"/>
        <a:ext cx="3428999" cy="2057400"/>
      </dsp:txXfrm>
    </dsp:sp>
    <dsp:sp modelId="{DA05605B-38EC-4D53-A477-53F86D75AB7D}">
      <dsp:nvSpPr>
        <dsp:cNvPr id="0" name=""/>
        <dsp:cNvSpPr/>
      </dsp:nvSpPr>
      <dsp:spPr>
        <a:xfrm>
          <a:off x="1885950" y="2434431"/>
          <a:ext cx="3428999" cy="20574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Capacity building on NDPs</a:t>
          </a:r>
          <a:endParaRPr lang="en-ZA" sz="2800" kern="1200" dirty="0">
            <a:latin typeface="Arial" panose="020B0604020202020204" pitchFamily="34" charset="0"/>
            <a:cs typeface="Arial" panose="020B0604020202020204" pitchFamily="34" charset="0"/>
          </a:endParaRPr>
        </a:p>
      </dsp:txBody>
      <dsp:txXfrm>
        <a:off x="1885950" y="2434431"/>
        <a:ext cx="3428999" cy="2057400"/>
      </dsp:txXfrm>
    </dsp:sp>
    <dsp:sp modelId="{F6C0F1D2-1D7D-4C60-BA67-B9A5805F5853}">
      <dsp:nvSpPr>
        <dsp:cNvPr id="0" name=""/>
        <dsp:cNvSpPr/>
      </dsp:nvSpPr>
      <dsp:spPr>
        <a:xfrm>
          <a:off x="5657850" y="2434431"/>
          <a:ext cx="3428999" cy="20574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APRM engagement with AUC/UN agencies at the HLPF</a:t>
          </a:r>
          <a:endParaRPr lang="en-ZA" sz="2800" kern="1200" dirty="0">
            <a:latin typeface="Arial" panose="020B0604020202020204" pitchFamily="34" charset="0"/>
            <a:cs typeface="Arial" panose="020B0604020202020204" pitchFamily="34" charset="0"/>
          </a:endParaRPr>
        </a:p>
      </dsp:txBody>
      <dsp:txXfrm>
        <a:off x="5657850" y="2434431"/>
        <a:ext cx="3428999" cy="2057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733F6-3D1E-4BA6-8D97-D0DE83295FA3}">
      <dsp:nvSpPr>
        <dsp:cNvPr id="0" name=""/>
        <dsp:cNvSpPr/>
      </dsp:nvSpPr>
      <dsp:spPr>
        <a:xfrm rot="5400000">
          <a:off x="1204918" y="1048848"/>
          <a:ext cx="1640057" cy="197653"/>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741228-8EEF-43EA-BB30-4ADAA99D9788}">
      <dsp:nvSpPr>
        <dsp:cNvPr id="0" name=""/>
        <dsp:cNvSpPr/>
      </dsp:nvSpPr>
      <dsp:spPr>
        <a:xfrm>
          <a:off x="1582187" y="2147"/>
          <a:ext cx="2196153" cy="131769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AGR/AGA-APSA programs </a:t>
          </a:r>
          <a:endParaRPr lang="en-ZA" sz="1900" kern="1200" dirty="0"/>
        </a:p>
      </dsp:txBody>
      <dsp:txXfrm>
        <a:off x="1620781" y="40741"/>
        <a:ext cx="2118965" cy="1240503"/>
      </dsp:txXfrm>
    </dsp:sp>
    <dsp:sp modelId="{F3C4EFCA-2745-41F7-9139-B7EAEA697A90}">
      <dsp:nvSpPr>
        <dsp:cNvPr id="0" name=""/>
        <dsp:cNvSpPr/>
      </dsp:nvSpPr>
      <dsp:spPr>
        <a:xfrm rot="5400000">
          <a:off x="1204918" y="2695963"/>
          <a:ext cx="1640057" cy="197653"/>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B3F80E-CE87-4CA6-977D-10A90634C6A5}">
      <dsp:nvSpPr>
        <dsp:cNvPr id="0" name=""/>
        <dsp:cNvSpPr/>
      </dsp:nvSpPr>
      <dsp:spPr>
        <a:xfrm>
          <a:off x="1582187" y="1649262"/>
          <a:ext cx="2196153" cy="131769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AGOSS</a:t>
          </a:r>
          <a:endParaRPr lang="en-ZA" sz="1900" kern="1200" dirty="0"/>
        </a:p>
      </dsp:txBody>
      <dsp:txXfrm>
        <a:off x="1620781" y="1687856"/>
        <a:ext cx="2118965" cy="1240503"/>
      </dsp:txXfrm>
    </dsp:sp>
    <dsp:sp modelId="{5B7FE80E-79BA-45F2-82F7-27EC73377183}">
      <dsp:nvSpPr>
        <dsp:cNvPr id="0" name=""/>
        <dsp:cNvSpPr/>
      </dsp:nvSpPr>
      <dsp:spPr>
        <a:xfrm>
          <a:off x="2028475" y="3519521"/>
          <a:ext cx="2913826" cy="197653"/>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C8273E-E5C9-418A-AFF8-21669273D1B6}">
      <dsp:nvSpPr>
        <dsp:cNvPr id="0" name=""/>
        <dsp:cNvSpPr/>
      </dsp:nvSpPr>
      <dsp:spPr>
        <a:xfrm>
          <a:off x="1582187" y="3296376"/>
          <a:ext cx="2196153" cy="131769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Targeted-reviews and oriented-studies on youth &amp;women </a:t>
          </a:r>
          <a:endParaRPr lang="en-ZA" sz="1900" kern="1200" dirty="0"/>
        </a:p>
      </dsp:txBody>
      <dsp:txXfrm>
        <a:off x="1620781" y="3334970"/>
        <a:ext cx="2118965" cy="1240503"/>
      </dsp:txXfrm>
    </dsp:sp>
    <dsp:sp modelId="{56F4E6F9-8196-43BD-AE69-87A0150EE713}">
      <dsp:nvSpPr>
        <dsp:cNvPr id="0" name=""/>
        <dsp:cNvSpPr/>
      </dsp:nvSpPr>
      <dsp:spPr>
        <a:xfrm rot="16200000">
          <a:off x="4125802" y="2695963"/>
          <a:ext cx="1640057" cy="197653"/>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61BF9A-7818-44AE-A224-C34516B5428C}">
      <dsp:nvSpPr>
        <dsp:cNvPr id="0" name=""/>
        <dsp:cNvSpPr/>
      </dsp:nvSpPr>
      <dsp:spPr>
        <a:xfrm>
          <a:off x="4503071" y="3296376"/>
          <a:ext cx="2196153" cy="131769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APRM South-south cooperation platform </a:t>
          </a:r>
          <a:endParaRPr lang="en-ZA" sz="1900" kern="1200" dirty="0"/>
        </a:p>
      </dsp:txBody>
      <dsp:txXfrm>
        <a:off x="4541665" y="3334970"/>
        <a:ext cx="2118965" cy="1240503"/>
      </dsp:txXfrm>
    </dsp:sp>
    <dsp:sp modelId="{535C2C17-9557-46F5-B5FD-B1185C2EB01E}">
      <dsp:nvSpPr>
        <dsp:cNvPr id="0" name=""/>
        <dsp:cNvSpPr/>
      </dsp:nvSpPr>
      <dsp:spPr>
        <a:xfrm rot="16200000">
          <a:off x="4125802" y="1048848"/>
          <a:ext cx="1640057" cy="197653"/>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D3F02E-B767-4A93-A672-2D2DFDCFC875}">
      <dsp:nvSpPr>
        <dsp:cNvPr id="0" name=""/>
        <dsp:cNvSpPr/>
      </dsp:nvSpPr>
      <dsp:spPr>
        <a:xfrm>
          <a:off x="4503071" y="1649262"/>
          <a:ext cx="2196153" cy="131769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APRM-CEPA taskforce </a:t>
          </a:r>
          <a:endParaRPr lang="en-ZA" sz="1900" kern="1200" dirty="0"/>
        </a:p>
      </dsp:txBody>
      <dsp:txXfrm>
        <a:off x="4541665" y="1687856"/>
        <a:ext cx="2118965" cy="1240503"/>
      </dsp:txXfrm>
    </dsp:sp>
    <dsp:sp modelId="{5ABBFF60-0FE4-43D4-8B35-AA1E2A984413}">
      <dsp:nvSpPr>
        <dsp:cNvPr id="0" name=""/>
        <dsp:cNvSpPr/>
      </dsp:nvSpPr>
      <dsp:spPr>
        <a:xfrm>
          <a:off x="4949359" y="225291"/>
          <a:ext cx="2913826" cy="197653"/>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66A1C3-86F4-4F23-87D4-01E4D921062F}">
      <dsp:nvSpPr>
        <dsp:cNvPr id="0" name=""/>
        <dsp:cNvSpPr/>
      </dsp:nvSpPr>
      <dsp:spPr>
        <a:xfrm>
          <a:off x="4503071" y="2147"/>
          <a:ext cx="2196153" cy="131769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VNRs/Agenda 2063 continental reporting </a:t>
          </a:r>
          <a:endParaRPr lang="en-ZA" sz="1900" kern="1200" dirty="0"/>
        </a:p>
      </dsp:txBody>
      <dsp:txXfrm>
        <a:off x="4541665" y="40741"/>
        <a:ext cx="2118965" cy="1240503"/>
      </dsp:txXfrm>
    </dsp:sp>
    <dsp:sp modelId="{63194308-6B77-4475-8D47-148AC025B3BC}">
      <dsp:nvSpPr>
        <dsp:cNvPr id="0" name=""/>
        <dsp:cNvSpPr/>
      </dsp:nvSpPr>
      <dsp:spPr>
        <a:xfrm rot="5400000">
          <a:off x="7046685" y="1048848"/>
          <a:ext cx="1640057" cy="197653"/>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83DFE8-3CCE-44C0-BD4E-7DC5A17DFE70}">
      <dsp:nvSpPr>
        <dsp:cNvPr id="0" name=""/>
        <dsp:cNvSpPr/>
      </dsp:nvSpPr>
      <dsp:spPr>
        <a:xfrm>
          <a:off x="7423955" y="2147"/>
          <a:ext cx="2196153" cy="131769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Youth symposium </a:t>
          </a:r>
          <a:endParaRPr lang="en-ZA" sz="1900" kern="1200" dirty="0"/>
        </a:p>
      </dsp:txBody>
      <dsp:txXfrm>
        <a:off x="7462549" y="40741"/>
        <a:ext cx="2118965" cy="1240503"/>
      </dsp:txXfrm>
    </dsp:sp>
    <dsp:sp modelId="{917EBAF9-6EC4-463A-8ED6-6CA2BA0906AC}">
      <dsp:nvSpPr>
        <dsp:cNvPr id="0" name=""/>
        <dsp:cNvSpPr/>
      </dsp:nvSpPr>
      <dsp:spPr>
        <a:xfrm rot="5400000">
          <a:off x="7046685" y="2695963"/>
          <a:ext cx="1640057" cy="197653"/>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0650F8-2D29-4E59-A0E2-C6902ECF892C}">
      <dsp:nvSpPr>
        <dsp:cNvPr id="0" name=""/>
        <dsp:cNvSpPr/>
      </dsp:nvSpPr>
      <dsp:spPr>
        <a:xfrm>
          <a:off x="7423955" y="1649262"/>
          <a:ext cx="2196153" cy="131769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Civil society handbook</a:t>
          </a:r>
          <a:endParaRPr lang="en-ZA" sz="1900" kern="1200" dirty="0"/>
        </a:p>
      </dsp:txBody>
      <dsp:txXfrm>
        <a:off x="7462549" y="1687856"/>
        <a:ext cx="2118965" cy="1240503"/>
      </dsp:txXfrm>
    </dsp:sp>
    <dsp:sp modelId="{35A22968-9C76-4770-B2B5-A33CEF7167DC}">
      <dsp:nvSpPr>
        <dsp:cNvPr id="0" name=""/>
        <dsp:cNvSpPr/>
      </dsp:nvSpPr>
      <dsp:spPr>
        <a:xfrm>
          <a:off x="7423955" y="3296376"/>
          <a:ext cx="2196153" cy="131769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Non-state actors Network  </a:t>
          </a:r>
          <a:endParaRPr lang="en-ZA" sz="1900" kern="1200" dirty="0"/>
        </a:p>
      </dsp:txBody>
      <dsp:txXfrm>
        <a:off x="7462549" y="3334970"/>
        <a:ext cx="2118965" cy="12405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B14C4-8D24-4D1C-A715-C1509D64A517}">
      <dsp:nvSpPr>
        <dsp:cNvPr id="0" name=""/>
        <dsp:cNvSpPr/>
      </dsp:nvSpPr>
      <dsp:spPr>
        <a:xfrm>
          <a:off x="1711" y="883419"/>
          <a:ext cx="1668873" cy="5184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ZA" sz="1800" kern="1200" dirty="0"/>
            <a:t>Effectiveness</a:t>
          </a:r>
        </a:p>
      </dsp:txBody>
      <dsp:txXfrm>
        <a:off x="1711" y="883419"/>
        <a:ext cx="1668873" cy="518400"/>
      </dsp:txXfrm>
    </dsp:sp>
    <dsp:sp modelId="{3B8FE437-C2EB-4E71-B609-1A1F9E15183E}">
      <dsp:nvSpPr>
        <dsp:cNvPr id="0" name=""/>
        <dsp:cNvSpPr/>
      </dsp:nvSpPr>
      <dsp:spPr>
        <a:xfrm>
          <a:off x="1711" y="1401819"/>
          <a:ext cx="1668873" cy="262645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ZA" sz="1800" kern="1200" dirty="0"/>
            <a:t>Competence</a:t>
          </a:r>
        </a:p>
        <a:p>
          <a:pPr marL="171450" lvl="1" indent="-171450" algn="l" defTabSz="800100">
            <a:lnSpc>
              <a:spcPct val="90000"/>
            </a:lnSpc>
            <a:spcBef>
              <a:spcPct val="0"/>
            </a:spcBef>
            <a:spcAft>
              <a:spcPct val="15000"/>
            </a:spcAft>
            <a:buChar char="•"/>
          </a:pPr>
          <a:r>
            <a:rPr lang="en-ZA" sz="1800" kern="1200" dirty="0"/>
            <a:t>Sound policy making</a:t>
          </a:r>
        </a:p>
        <a:p>
          <a:pPr marL="171450" lvl="1" indent="-171450" algn="l" defTabSz="800100">
            <a:lnSpc>
              <a:spcPct val="90000"/>
            </a:lnSpc>
            <a:spcBef>
              <a:spcPct val="0"/>
            </a:spcBef>
            <a:spcAft>
              <a:spcPct val="15000"/>
            </a:spcAft>
            <a:buChar char="•"/>
          </a:pPr>
          <a:r>
            <a:rPr lang="en-ZA" sz="1800" kern="1200" dirty="0"/>
            <a:t>Collaboration</a:t>
          </a:r>
        </a:p>
      </dsp:txBody>
      <dsp:txXfrm>
        <a:off x="1711" y="1401819"/>
        <a:ext cx="1668873" cy="2626450"/>
      </dsp:txXfrm>
    </dsp:sp>
    <dsp:sp modelId="{ABFCEC2F-5A82-47A0-BA5F-36AEE5A1A140}">
      <dsp:nvSpPr>
        <dsp:cNvPr id="0" name=""/>
        <dsp:cNvSpPr/>
      </dsp:nvSpPr>
      <dsp:spPr>
        <a:xfrm>
          <a:off x="1904227" y="883419"/>
          <a:ext cx="1668873" cy="5184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ZA" sz="1800" kern="1200" dirty="0"/>
            <a:t>Accountability </a:t>
          </a:r>
        </a:p>
      </dsp:txBody>
      <dsp:txXfrm>
        <a:off x="1904227" y="883419"/>
        <a:ext cx="1668873" cy="518400"/>
      </dsp:txXfrm>
    </dsp:sp>
    <dsp:sp modelId="{A07E021F-2931-4496-A59F-B5823C0DB1FF}">
      <dsp:nvSpPr>
        <dsp:cNvPr id="0" name=""/>
        <dsp:cNvSpPr/>
      </dsp:nvSpPr>
      <dsp:spPr>
        <a:xfrm>
          <a:off x="1904227" y="1401819"/>
          <a:ext cx="1668873" cy="2626450"/>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ZA" sz="1800" kern="1200" dirty="0"/>
            <a:t>Integrity </a:t>
          </a:r>
        </a:p>
        <a:p>
          <a:pPr marL="171450" lvl="1" indent="-171450" algn="l" defTabSz="800100">
            <a:lnSpc>
              <a:spcPct val="90000"/>
            </a:lnSpc>
            <a:spcBef>
              <a:spcPct val="0"/>
            </a:spcBef>
            <a:spcAft>
              <a:spcPct val="15000"/>
            </a:spcAft>
            <a:buChar char="•"/>
          </a:pPr>
          <a:r>
            <a:rPr lang="en-ZA" sz="1800" kern="1200" dirty="0"/>
            <a:t>Transparency </a:t>
          </a:r>
        </a:p>
        <a:p>
          <a:pPr marL="171450" lvl="1" indent="-171450" algn="l" defTabSz="800100">
            <a:lnSpc>
              <a:spcPct val="90000"/>
            </a:lnSpc>
            <a:spcBef>
              <a:spcPct val="0"/>
            </a:spcBef>
            <a:spcAft>
              <a:spcPct val="15000"/>
            </a:spcAft>
            <a:buChar char="•"/>
          </a:pPr>
          <a:r>
            <a:rPr lang="en-ZA" sz="1800" kern="1200" dirty="0"/>
            <a:t>Independent oversight</a:t>
          </a:r>
        </a:p>
      </dsp:txBody>
      <dsp:txXfrm>
        <a:off x="1904227" y="1401819"/>
        <a:ext cx="1668873" cy="2626450"/>
      </dsp:txXfrm>
    </dsp:sp>
    <dsp:sp modelId="{EF874B6C-A446-4A0F-92E2-78776F28A2AA}">
      <dsp:nvSpPr>
        <dsp:cNvPr id="0" name=""/>
        <dsp:cNvSpPr/>
      </dsp:nvSpPr>
      <dsp:spPr>
        <a:xfrm>
          <a:off x="3806742" y="883419"/>
          <a:ext cx="1668873" cy="5184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ZA" sz="1800" kern="1200" dirty="0"/>
            <a:t>Inclusinvess, </a:t>
          </a:r>
        </a:p>
      </dsp:txBody>
      <dsp:txXfrm>
        <a:off x="3806742" y="883419"/>
        <a:ext cx="1668873" cy="518400"/>
      </dsp:txXfrm>
    </dsp:sp>
    <dsp:sp modelId="{BDD093FA-BC94-4C46-B832-A1CF289363B1}">
      <dsp:nvSpPr>
        <dsp:cNvPr id="0" name=""/>
        <dsp:cNvSpPr/>
      </dsp:nvSpPr>
      <dsp:spPr>
        <a:xfrm>
          <a:off x="3806742" y="1401819"/>
          <a:ext cx="1668873" cy="2626450"/>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ZA" sz="1700" kern="1200" dirty="0"/>
            <a:t>Leaving no one behind</a:t>
          </a:r>
        </a:p>
        <a:p>
          <a:pPr marL="171450" lvl="1" indent="-171450" algn="l" defTabSz="755650">
            <a:lnSpc>
              <a:spcPct val="90000"/>
            </a:lnSpc>
            <a:spcBef>
              <a:spcPct val="0"/>
            </a:spcBef>
            <a:spcAft>
              <a:spcPct val="15000"/>
            </a:spcAft>
            <a:buChar char="•"/>
          </a:pPr>
          <a:r>
            <a:rPr lang="en-ZA" sz="1700" kern="1200" dirty="0"/>
            <a:t>Non-discrimination </a:t>
          </a:r>
        </a:p>
        <a:p>
          <a:pPr marL="171450" lvl="1" indent="-171450" algn="l" defTabSz="755650">
            <a:lnSpc>
              <a:spcPct val="90000"/>
            </a:lnSpc>
            <a:spcBef>
              <a:spcPct val="0"/>
            </a:spcBef>
            <a:spcAft>
              <a:spcPct val="15000"/>
            </a:spcAft>
            <a:buChar char="•"/>
          </a:pPr>
          <a:r>
            <a:rPr lang="en-ZA" sz="1700" kern="1200" dirty="0">
              <a:solidFill>
                <a:prstClr val="black">
                  <a:hueOff val="0"/>
                  <a:satOff val="0"/>
                  <a:lumOff val="0"/>
                  <a:alphaOff val="0"/>
                </a:prstClr>
              </a:solidFill>
              <a:latin typeface="Calibri"/>
              <a:ea typeface="+mn-ea"/>
              <a:cs typeface="+mn-cs"/>
            </a:rPr>
            <a:t>Participation</a:t>
          </a:r>
          <a:r>
            <a:rPr lang="en-ZA" sz="1200" kern="1200" dirty="0"/>
            <a:t>-</a:t>
          </a:r>
          <a:r>
            <a:rPr lang="en-ZA" sz="1200" kern="1200" dirty="0">
              <a:solidFill>
                <a:schemeClr val="accent2"/>
              </a:solidFill>
            </a:rPr>
            <a:t>Gender sensitive </a:t>
          </a:r>
          <a:r>
            <a:rPr lang="en-ZA" sz="1200" kern="1200" dirty="0" err="1">
              <a:solidFill>
                <a:schemeClr val="accent2"/>
              </a:solidFill>
            </a:rPr>
            <a:t>budg</a:t>
          </a:r>
          <a:endParaRPr lang="en-ZA" sz="1200" kern="1200" dirty="0"/>
        </a:p>
        <a:p>
          <a:pPr marL="171450" lvl="1" indent="-171450" algn="l" defTabSz="755650">
            <a:lnSpc>
              <a:spcPct val="90000"/>
            </a:lnSpc>
            <a:spcBef>
              <a:spcPct val="0"/>
            </a:spcBef>
            <a:spcAft>
              <a:spcPct val="15000"/>
            </a:spcAft>
            <a:buChar char="•"/>
          </a:pPr>
          <a:r>
            <a:rPr lang="en-ZA" sz="1700" kern="1200" dirty="0"/>
            <a:t>Subsidiarity</a:t>
          </a:r>
        </a:p>
        <a:p>
          <a:pPr marL="171450" lvl="1" indent="-171450" algn="l" defTabSz="755650">
            <a:lnSpc>
              <a:spcPct val="90000"/>
            </a:lnSpc>
            <a:spcBef>
              <a:spcPct val="0"/>
            </a:spcBef>
            <a:spcAft>
              <a:spcPct val="15000"/>
            </a:spcAft>
            <a:buChar char="•"/>
          </a:pPr>
          <a:r>
            <a:rPr lang="en-ZA" sz="1700" kern="1200" dirty="0"/>
            <a:t>Integrational equity  </a:t>
          </a:r>
        </a:p>
      </dsp:txBody>
      <dsp:txXfrm>
        <a:off x="3806742" y="1401819"/>
        <a:ext cx="1668873" cy="262645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3DC11-881F-4266-95AA-467EF576E6BC}" type="datetimeFigureOut">
              <a:rPr lang="en-ZA" smtClean="0"/>
              <a:t>2023/03/27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EF6A6-6DF8-4887-8E9B-A0C413780B60}" type="slidenum">
              <a:rPr lang="en-ZA" smtClean="0"/>
              <a:t>‹#›</a:t>
            </a:fld>
            <a:endParaRPr lang="en-ZA"/>
          </a:p>
        </p:txBody>
      </p:sp>
    </p:spTree>
    <p:extLst>
      <p:ext uri="{BB962C8B-B14F-4D97-AF65-F5344CB8AC3E}">
        <p14:creationId xmlns:p14="http://schemas.microsoft.com/office/powerpoint/2010/main" val="351406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‘Governance is the root cause of Africa’s problems, bottleneck for development and the solution for its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Membership : till date, 40 African countries joined the APRM and 24 peer review studies were conducted. Zimbabwe and Seychelles are the latest country to join APRM.</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1794F-FC84-4381-BB39-2ECF6C5F2A77}"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8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23 indicators – till 2019, only 6 were measurable sufficiently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A9727-73DE-441F-AEE7-7B76ECDBB0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09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441FEC-3BCB-4BB7-A5B2-F68792B251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1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integrated nature of SDGs articulates interdependence between all indicators of SDGs as well as overall progress towards domestication and reporting on SDGs/Agenda 2063 at local levels.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228ED-3972-47CF-BB08-3879E26FCA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79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 is a Silver lining in the COVID-19 crisis for Africa to enhance policy coherence and address health issues </a:t>
            </a:r>
          </a:p>
          <a:p>
            <a:r>
              <a:rPr lang="en-ZA" sz="1200" b="0" i="0" u="none" strike="noStrike" kern="1200" baseline="0" dirty="0">
                <a:solidFill>
                  <a:schemeClr val="tx1"/>
                </a:solidFill>
                <a:latin typeface="+mn-lt"/>
                <a:ea typeface="+mn-ea"/>
                <a:cs typeface="+mn-cs"/>
              </a:rPr>
              <a:t>Africa Centre for Disease Control (Africa CDC),: </a:t>
            </a:r>
            <a:r>
              <a:rPr lang="en-GB" sz="1200" b="0" i="0" u="none" strike="noStrike" kern="1200" baseline="0" dirty="0">
                <a:solidFill>
                  <a:schemeClr val="tx1"/>
                </a:solidFill>
                <a:latin typeface="+mn-lt"/>
                <a:ea typeface="+mn-ea"/>
                <a:cs typeface="+mn-cs"/>
              </a:rPr>
              <a:t>Africa Task Force for Coronavirus</a:t>
            </a:r>
          </a:p>
          <a:p>
            <a:r>
              <a:rPr lang="en-GB" sz="1200" b="0" i="0" u="none" strike="noStrike" kern="1200" baseline="0" dirty="0">
                <a:solidFill>
                  <a:schemeClr val="tx1"/>
                </a:solidFill>
                <a:latin typeface="+mn-lt"/>
                <a:ea typeface="+mn-ea"/>
                <a:cs typeface="+mn-cs"/>
              </a:rPr>
              <a:t>(AFTCOR) and Africa CDC’s Incident Management </a:t>
            </a:r>
            <a:r>
              <a:rPr lang="en-ZA" sz="1200" b="0" i="0" u="none" strike="noStrike" kern="1200" baseline="0" dirty="0">
                <a:solidFill>
                  <a:schemeClr val="tx1"/>
                </a:solidFill>
                <a:latin typeface="+mn-lt"/>
                <a:ea typeface="+mn-ea"/>
                <a:cs typeface="+mn-cs"/>
              </a:rPr>
              <a:t>System. The strategy was approved by African health ministers- regional economic communities. </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1794F-FC84-4381-BB39-2ECF6C5F2A77}"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10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creation of national platforms; , accountability for disaster risk management; preparedness; recognition of stakeholders  and their roles; mobilization of risk-sensitive investment to avoid the creation of new risk;  resilience of health infrastructure, cultural heritage and work-places;  strengthening of international cooperation and global partnership</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1794F-FC84-4381-BB39-2ECF6C5F2A77}"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19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Only 92 indicators are collected out of 232 indicators </a:t>
            </a:r>
            <a:r>
              <a:rPr lang="en-ZA"/>
              <a:t>of SDGs</a:t>
            </a:r>
            <a:endParaRPr lang="en-GB" dirty="0"/>
          </a:p>
        </p:txBody>
      </p:sp>
      <p:sp>
        <p:nvSpPr>
          <p:cNvPr id="4" name="Slide Number Placeholder 3"/>
          <p:cNvSpPr>
            <a:spLocks noGrp="1"/>
          </p:cNvSpPr>
          <p:nvPr>
            <p:ph type="sldNum" sz="quarter" idx="5"/>
          </p:nvPr>
        </p:nvSpPr>
        <p:spPr/>
        <p:txBody>
          <a:bodyPr/>
          <a:lstStyle/>
          <a:p>
            <a:fld id="{7CCA9727-73DE-441F-AEE7-7B76ECDBB0C5}" type="slidenum">
              <a:rPr lang="en-GB" smtClean="0"/>
              <a:t>46</a:t>
            </a:fld>
            <a:endParaRPr lang="en-GB"/>
          </a:p>
        </p:txBody>
      </p:sp>
    </p:spTree>
    <p:extLst>
      <p:ext uri="{BB962C8B-B14F-4D97-AF65-F5344CB8AC3E}">
        <p14:creationId xmlns:p14="http://schemas.microsoft.com/office/powerpoint/2010/main" val="62956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Think out of the box and strengthen civil society and private sector engagement in the APRM reviews </a:t>
            </a:r>
            <a:endParaRPr lang="en-GB" dirty="0"/>
          </a:p>
        </p:txBody>
      </p:sp>
      <p:sp>
        <p:nvSpPr>
          <p:cNvPr id="4" name="Slide Number Placeholder 3"/>
          <p:cNvSpPr>
            <a:spLocks noGrp="1"/>
          </p:cNvSpPr>
          <p:nvPr>
            <p:ph type="sldNum" sz="quarter" idx="5"/>
          </p:nvPr>
        </p:nvSpPr>
        <p:spPr/>
        <p:txBody>
          <a:bodyPr/>
          <a:lstStyle/>
          <a:p>
            <a:fld id="{EC6228ED-3972-47CF-BB08-3879E26FCA0F}" type="slidenum">
              <a:rPr lang="en-GB" smtClean="0"/>
              <a:t>4</a:t>
            </a:fld>
            <a:endParaRPr lang="en-GB"/>
          </a:p>
        </p:txBody>
      </p:sp>
    </p:spTree>
    <p:extLst>
      <p:ext uri="{BB962C8B-B14F-4D97-AF65-F5344CB8AC3E}">
        <p14:creationId xmlns:p14="http://schemas.microsoft.com/office/powerpoint/2010/main" val="30717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dirty="0"/>
              <a:t>Africa’s blueprint for socio-</a:t>
            </a:r>
            <a:r>
              <a:rPr lang="en-ZA" dirty="0" err="1"/>
              <a:t>economi</a:t>
            </a:r>
            <a:r>
              <a:rPr lang="en-ZA" dirty="0"/>
              <a:t> prosperity, regional integration and African citizens voice  </a:t>
            </a:r>
            <a:r>
              <a:rPr lang="en-ZA" b="1" dirty="0"/>
              <a:t>(</a:t>
            </a:r>
            <a:r>
              <a:rPr lang="en-GB" sz="1200" b="1" dirty="0">
                <a:solidFill>
                  <a:srgbClr val="000000"/>
                </a:solidFill>
                <a:effectLst/>
                <a:latin typeface="Times New Roman" panose="02020603050405020304" pitchFamily="18" charset="0"/>
                <a:ea typeface="Calibri" panose="020F0502020204030204" pitchFamily="34" charset="0"/>
              </a:rPr>
              <a:t>174 targets (reduced later) – 69 indicators (latest) </a:t>
            </a:r>
            <a:endParaRPr lang="en-ZA" b="1" dirty="0"/>
          </a:p>
          <a:p>
            <a:pPr marL="171450" indent="-171450">
              <a:buFontTx/>
              <a:buChar char="-"/>
            </a:pPr>
            <a:r>
              <a:rPr lang="en-ZA" dirty="0"/>
              <a:t>Adopted in 2013 at AU Summit heads of states 7 aspirations with goals, but there were no clear indicators https://au.int/en/agenda2063/goals.  AU vision, constitutive act, revision of MDGs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A9727-73DE-441F-AEE7-7B76ECDBB0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49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https://unstats.un.org/sdgs/indicators/Global%20Indicator%20Framework%20after%202020%20review_Eng.pdf. </a:t>
            </a:r>
          </a:p>
          <a:p>
            <a:r>
              <a:rPr lang="en-GB" dirty="0"/>
              <a:t>Comprehensive and aligned with other global frameworks </a:t>
            </a:r>
            <a:r>
              <a:rPr lang="en-GB" dirty="0" err="1"/>
              <a:t>i.e</a:t>
            </a:r>
            <a:r>
              <a:rPr lang="en-GB" dirty="0"/>
              <a:t> </a:t>
            </a:r>
            <a:r>
              <a:rPr lang="en-GB" dirty="0" err="1"/>
              <a:t>Sendi</a:t>
            </a:r>
            <a:r>
              <a:rPr lang="en-GB" dirty="0"/>
              <a:t> framework for disaster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A9727-73DE-441F-AEE7-7B76ECDBB0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07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UNECA – AU-UN strategic framework to implement Agenda 2030 &amp;Agenda 2063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EE44D-A052-45A3-999A-31B0F345E8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0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1794F-FC84-4381-BB39-2ECF6C5F2A77}"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65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Reducing poverty and hunger through </a:t>
            </a:r>
            <a:r>
              <a:rPr lang="en-GB" sz="1200" b="1" i="0" u="none" strike="noStrike" kern="1200" dirty="0">
                <a:solidFill>
                  <a:schemeClr val="tx1"/>
                </a:solidFill>
                <a:effectLst/>
                <a:latin typeface="+mn-lt"/>
                <a:ea typeface="+mn-ea"/>
                <a:cs typeface="+mn-cs"/>
              </a:rPr>
              <a:t>agriculture-led growth </a:t>
            </a:r>
            <a:r>
              <a:rPr lang="en-GB" sz="1200" b="0" i="0" u="none" strike="noStrike" kern="1200" dirty="0">
                <a:solidFill>
                  <a:schemeClr val="tx1"/>
                </a:solidFill>
                <a:effectLst/>
                <a:latin typeface="+mn-lt"/>
                <a:ea typeface="+mn-ea"/>
                <a:cs typeface="+mn-cs"/>
              </a:rPr>
              <a:t>is central to the Comprehensive Africa Agriculture Development Programme (CAADP)</a:t>
            </a:r>
          </a:p>
          <a:p>
            <a:r>
              <a:rPr lang="en-GB" sz="1200" b="0" i="0" u="none" strike="noStrike" kern="1200" dirty="0">
                <a:solidFill>
                  <a:schemeClr val="tx1"/>
                </a:solidFill>
                <a:effectLst/>
                <a:latin typeface="+mn-lt"/>
                <a:ea typeface="+mn-ea"/>
                <a:cs typeface="+mn-cs"/>
              </a:rPr>
              <a:t>APRM Collaboration with UAE (food security, governance accelerators, digitalization and planning for the future) </a:t>
            </a:r>
          </a:p>
          <a:p>
            <a:pPr marL="171450" indent="-171450">
              <a:buFontTx/>
              <a:buChar char="-"/>
            </a:pPr>
            <a:r>
              <a:rPr lang="en-GB" sz="1200" b="0" i="0" u="none" strike="noStrike" kern="1200" baseline="0" dirty="0">
                <a:solidFill>
                  <a:schemeClr val="tx1"/>
                </a:solidFill>
                <a:latin typeface="+mn-lt"/>
                <a:ea typeface="+mn-ea"/>
                <a:cs typeface="+mn-cs"/>
              </a:rPr>
              <a:t>An additional 60 million Africans could be pushed into poverty and food insecurity is expected to nearly double.</a:t>
            </a:r>
          </a:p>
          <a:p>
            <a:pPr marL="171450" indent="-171450">
              <a:buFontTx/>
              <a:buChar char="-"/>
            </a:pPr>
            <a:r>
              <a:rPr lang="en-GB" sz="1200" b="0" i="0" u="none" strike="noStrike" kern="1200" baseline="0" dirty="0">
                <a:solidFill>
                  <a:schemeClr val="tx1"/>
                </a:solidFill>
                <a:latin typeface="+mn-lt"/>
                <a:ea typeface="+mn-ea"/>
                <a:cs typeface="+mn-cs"/>
              </a:rPr>
              <a:t>Goal 10 (credit rating, Corporate governance and youth engagement)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228ED-3972-47CF-BB08-3879E26FCA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06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dirty="0"/>
              <a:t>APRM role in promoting females representation in the national parliaments and executives in Africa  (17 goals 231 indicators ) vs 7 aspirations and 66 indicators</a:t>
            </a:r>
          </a:p>
          <a:p>
            <a:pPr marL="171450" indent="-171450">
              <a:buFontTx/>
              <a:buChar char="-"/>
            </a:pPr>
            <a:r>
              <a:rPr lang="en-ZA" dirty="0"/>
              <a:t>Member states commitment to global and regional frameworks ensuring the implementation of legislations at local levels for the implementation of SDGs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228ED-3972-47CF-BB08-3879E26FCA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8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correlation coefficient is 0.82, demonstrating the importance of good governance in pursuing the SDGs. </a:t>
            </a:r>
          </a:p>
          <a:p>
            <a:r>
              <a:rPr lang="en-GB" dirty="0"/>
              <a:t>Governance has </a:t>
            </a:r>
            <a:r>
              <a:rPr lang="en-GB" b="1" dirty="0"/>
              <a:t>8 key characteristics; participatory, consensus, oriented, accountable, transparent, responsive, effective and efficient, equitable, and inclusive </a:t>
            </a:r>
            <a:r>
              <a:rPr lang="en-GB" dirty="0"/>
              <a:t>and follows the rule of law. In order to enhance governments' and regimes' legitimacy, national performance towards SDGs shall be improved. </a:t>
            </a: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D59D2-F5B0-4CEF-9C70-A5FBFAFBF862}"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4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92876"/>
            <a:ext cx="2844800" cy="365125"/>
          </a:xfrm>
        </p:spPr>
        <p:txBody>
          <a:bodyPr/>
          <a:lstStyle>
            <a:lvl1pPr algn="l">
              <a:defRPr b="1">
                <a:solidFill>
                  <a:schemeClr val="bg1"/>
                </a:solidFill>
              </a:defRPr>
            </a:lvl1pPr>
          </a:lstStyle>
          <a:p>
            <a:fld id="{63E89DF9-FD5E-428C-9220-509E8332E673}"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33600"/>
            <a:ext cx="3962400" cy="2971800"/>
          </a:xfrm>
          <a:prstGeom prst="rect">
            <a:avLst/>
          </a:prstGeom>
        </p:spPr>
      </p:pic>
      <p:sp>
        <p:nvSpPr>
          <p:cNvPr id="7" name="Footer Placeholder 4"/>
          <p:cNvSpPr>
            <a:spLocks noGrp="1"/>
          </p:cNvSpPr>
          <p:nvPr>
            <p:ph type="ftr" sz="quarter" idx="11"/>
          </p:nvPr>
        </p:nvSpPr>
        <p:spPr>
          <a:xfrm>
            <a:off x="4165600" y="6492876"/>
            <a:ext cx="3860800" cy="365125"/>
          </a:xfrm>
        </p:spPr>
        <p:txBody>
          <a:bodyPr/>
          <a:lstStyle>
            <a:lvl1pPr>
              <a:defRPr b="1">
                <a:solidFill>
                  <a:schemeClr val="bg1"/>
                </a:solidFill>
              </a:defRPr>
            </a:lvl1pPr>
          </a:lstStyle>
          <a:p>
            <a:r>
              <a:rPr lang="en-US" dirty="0"/>
              <a:t>www.aprm-au.org</a:t>
            </a:r>
          </a:p>
        </p:txBody>
      </p:sp>
    </p:spTree>
    <p:extLst>
      <p:ext uri="{BB962C8B-B14F-4D97-AF65-F5344CB8AC3E}">
        <p14:creationId xmlns:p14="http://schemas.microsoft.com/office/powerpoint/2010/main" val="1981790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940B-A59E-44A2-B519-E897F4B41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B9445-185C-4C47-8716-72C64CF653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8BCCFD-8215-43FB-897F-FFE73A6BB3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2C3300-D8ED-4609-AB75-F0AEAC941ACD}"/>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6" name="Footer Placeholder 5">
            <a:extLst>
              <a:ext uri="{FF2B5EF4-FFF2-40B4-BE49-F238E27FC236}">
                <a16:creationId xmlns:a16="http://schemas.microsoft.com/office/drawing/2014/main" id="{5B55E5F4-AFD4-402B-922D-5D08E475B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C939B-D3BE-4C5F-9A0A-EE31A193073F}"/>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104662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A824-D8D4-4473-B6C2-2C5DFBB79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8C9326-BB39-4158-900D-1CB541E4D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0D8769-E7A7-49ED-B732-FF4CE8414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DF2253-564A-4907-83D7-B6BF78728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252CF4-BF0A-47CF-862F-2D6B8AB6AB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2D32A4-F4DC-4CF7-89AE-C26B583EEA49}"/>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8" name="Footer Placeholder 7">
            <a:extLst>
              <a:ext uri="{FF2B5EF4-FFF2-40B4-BE49-F238E27FC236}">
                <a16:creationId xmlns:a16="http://schemas.microsoft.com/office/drawing/2014/main" id="{19008211-AA82-47F8-BDEB-775BBD86FF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5D13AD-7171-475F-A5C0-EA04D809DFBC}"/>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135267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BF3E-3836-4278-98F1-300408DBE2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6684E-A13E-431D-9713-5200673A5822}"/>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4" name="Footer Placeholder 3">
            <a:extLst>
              <a:ext uri="{FF2B5EF4-FFF2-40B4-BE49-F238E27FC236}">
                <a16:creationId xmlns:a16="http://schemas.microsoft.com/office/drawing/2014/main" id="{2201DCA0-1F02-473D-9F3B-6A6CFDA58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4A6525-308E-4E8C-8C93-B8807768F9A8}"/>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939473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A9D84-A9D0-401B-A67B-B677A6FDF3A1}"/>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3" name="Footer Placeholder 2">
            <a:extLst>
              <a:ext uri="{FF2B5EF4-FFF2-40B4-BE49-F238E27FC236}">
                <a16:creationId xmlns:a16="http://schemas.microsoft.com/office/drawing/2014/main" id="{A46DC6AD-A420-41E8-B6C7-9E0498562C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B2E16-FE25-4BFC-806A-6F0F8FBF5D49}"/>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3560527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CC00-25D3-4661-A8D8-35C555F18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F69E98-04D7-4552-B165-56BB1F114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763DFA-A608-464F-8FE4-C29881DA0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1899C-0918-484B-9900-9050E888F104}"/>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6" name="Footer Placeholder 5">
            <a:extLst>
              <a:ext uri="{FF2B5EF4-FFF2-40B4-BE49-F238E27FC236}">
                <a16:creationId xmlns:a16="http://schemas.microsoft.com/office/drawing/2014/main" id="{3DA90AA2-B558-497C-B4BF-235EE0B94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79887-68C0-470C-B718-8C03FCEA0413}"/>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2410215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ACC1-80F6-46DC-8924-E4332C01B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7DEF2F-C005-46C6-9FC8-E756F545AA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B20816-2590-4934-A5DA-A62CBBA24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2A358-ECEE-4094-8FA9-92CB2474BC18}"/>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6" name="Footer Placeholder 5">
            <a:extLst>
              <a:ext uri="{FF2B5EF4-FFF2-40B4-BE49-F238E27FC236}">
                <a16:creationId xmlns:a16="http://schemas.microsoft.com/office/drawing/2014/main" id="{3A15B0F5-499A-416A-8C78-B3A151366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44C6A-A072-4BEA-BC9D-CA8E3F58ABD7}"/>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428280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0B464-F0F2-4DC0-BE96-4C50251B96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698663-8D55-4A8D-B9C5-C639C2EF38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93914-DDEE-4F80-897A-A51A800F9DF3}"/>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5" name="Footer Placeholder 4">
            <a:extLst>
              <a:ext uri="{FF2B5EF4-FFF2-40B4-BE49-F238E27FC236}">
                <a16:creationId xmlns:a16="http://schemas.microsoft.com/office/drawing/2014/main" id="{0B25D22B-54C3-4D1C-94A4-7104171A4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92C44-6367-4914-9F6F-E10B4FA7D623}"/>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352427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1A62F-153D-4EC0-AB0B-5ED8A8EC8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03291-FC7B-4FF5-8A43-A5FAD49297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7B937-97B0-43BD-9274-0B1822264CCB}"/>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5" name="Footer Placeholder 4">
            <a:extLst>
              <a:ext uri="{FF2B5EF4-FFF2-40B4-BE49-F238E27FC236}">
                <a16:creationId xmlns:a16="http://schemas.microsoft.com/office/drawing/2014/main" id="{730854E5-1850-401C-92EA-7EC046D45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EE31E-4649-4578-AA3C-3C42AB8C8886}"/>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999351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99860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8286D5-714A-45F3-BE9E-3E02EC2C969E}"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9E77C-9942-4A49-BC62-3B43C2563E3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03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496024"/>
            <a:ext cx="3860800" cy="365125"/>
          </a:xfrm>
        </p:spPr>
        <p:txBody>
          <a:bodyPr/>
          <a:lstStyle>
            <a:lvl1pPr>
              <a:defRPr b="1">
                <a:solidFill>
                  <a:schemeClr val="bg1"/>
                </a:solidFill>
              </a:defRPr>
            </a:lvl1pPr>
          </a:lstStyle>
          <a:p>
            <a:r>
              <a:rPr lang="en-US" dirty="0"/>
              <a:t>www.aprm-au.org</a:t>
            </a:r>
          </a:p>
        </p:txBody>
      </p:sp>
      <p:sp>
        <p:nvSpPr>
          <p:cNvPr id="6" name="Slide Number Placeholder 5"/>
          <p:cNvSpPr>
            <a:spLocks noGrp="1"/>
          </p:cNvSpPr>
          <p:nvPr>
            <p:ph type="sldNum" sz="quarter" idx="12"/>
          </p:nvPr>
        </p:nvSpPr>
        <p:spPr>
          <a:xfrm>
            <a:off x="0" y="6521782"/>
            <a:ext cx="2844800" cy="365125"/>
          </a:xfrm>
        </p:spPr>
        <p:txBody>
          <a:bodyPr/>
          <a:lstStyle>
            <a:lvl1pPr>
              <a:defRPr b="1">
                <a:solidFill>
                  <a:schemeClr val="bg1"/>
                </a:solidFill>
              </a:defRPr>
            </a:lvl1pPr>
          </a:lstStyle>
          <a:p>
            <a:fld id="{63E89DF9-FD5E-428C-9220-509E8332E673}" type="slidenum">
              <a:rPr lang="en-US" smtClean="0"/>
              <a:pPr/>
              <a:t>‹#›</a:t>
            </a:fld>
            <a:endParaRPr lang="en-US" dirty="0"/>
          </a:p>
        </p:txBody>
      </p:sp>
    </p:spTree>
    <p:extLst>
      <p:ext uri="{BB962C8B-B14F-4D97-AF65-F5344CB8AC3E}">
        <p14:creationId xmlns:p14="http://schemas.microsoft.com/office/powerpoint/2010/main" val="135057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286D5-714A-45F3-BE9E-3E02EC2C969E}"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711051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8286D5-714A-45F3-BE9E-3E02EC2C969E}"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9E77C-9942-4A49-BC62-3B43C2563E3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589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8286D5-714A-45F3-BE9E-3E02EC2C969E}" type="datetimeFigureOut">
              <a:rPr lang="en-GB" smtClean="0"/>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55028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8286D5-714A-45F3-BE9E-3E02EC2C969E}" type="datetimeFigureOut">
              <a:rPr lang="en-GB" smtClean="0"/>
              <a:t>27/03/2023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209139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8286D5-714A-45F3-BE9E-3E02EC2C969E}" type="datetimeFigureOut">
              <a:rPr lang="en-GB" smtClean="0"/>
              <a:t>27/03/2023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985595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08286D5-714A-45F3-BE9E-3E02EC2C969E}" type="datetimeFigureOut">
              <a:rPr lang="en-GB" smtClean="0"/>
              <a:t>27/03/2023</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50462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08286D5-714A-45F3-BE9E-3E02EC2C969E}" type="datetimeFigureOut">
              <a:rPr lang="en-GB" smtClean="0"/>
              <a:t>27/03/2023</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F09E77C-9942-4A49-BC62-3B43C2563E30}" type="slidenum">
              <a:rPr lang="en-GB" smtClean="0"/>
              <a:t>‹#›</a:t>
            </a:fld>
            <a:endParaRPr lang="en-GB"/>
          </a:p>
        </p:txBody>
      </p:sp>
    </p:spTree>
    <p:extLst>
      <p:ext uri="{BB962C8B-B14F-4D97-AF65-F5344CB8AC3E}">
        <p14:creationId xmlns:p14="http://schemas.microsoft.com/office/powerpoint/2010/main" val="3699167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8286D5-714A-45F3-BE9E-3E02EC2C969E}" type="datetimeFigureOut">
              <a:rPr lang="en-GB" smtClean="0"/>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2740304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286D5-714A-45F3-BE9E-3E02EC2C969E}"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2767548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286D5-714A-45F3-BE9E-3E02EC2C969E}"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9E77C-9942-4A49-BC62-3B43C2563E30}" type="slidenum">
              <a:rPr lang="en-GB" smtClean="0"/>
              <a:t>‹#›</a:t>
            </a:fld>
            <a:endParaRPr lang="en-GB"/>
          </a:p>
        </p:txBody>
      </p:sp>
    </p:spTree>
    <p:extLst>
      <p:ext uri="{BB962C8B-B14F-4D97-AF65-F5344CB8AC3E}">
        <p14:creationId xmlns:p14="http://schemas.microsoft.com/office/powerpoint/2010/main" val="1711730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621A7-5A6C-4AA5-98BB-F4663B178EBC}" type="datetime1">
              <a:rPr lang="en-US" smtClean="0"/>
              <a:pPr/>
              <a:t>3/27/23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4288F-C395-4B83-86A6-8CAC5AD50CFE}" type="slidenum">
              <a:rPr lang="en-US" smtClean="0"/>
              <a:pPr/>
              <a:t>‹#›</a:t>
            </a:fld>
            <a:endParaRPr lang="en-US" dirty="0"/>
          </a:p>
        </p:txBody>
      </p:sp>
    </p:spTree>
    <p:extLst>
      <p:ext uri="{BB962C8B-B14F-4D97-AF65-F5344CB8AC3E}">
        <p14:creationId xmlns:p14="http://schemas.microsoft.com/office/powerpoint/2010/main" val="3356327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92876"/>
            <a:ext cx="2844800" cy="365125"/>
          </a:xfrm>
        </p:spPr>
        <p:txBody>
          <a:bodyPr/>
          <a:lstStyle>
            <a:lvl1pPr algn="l">
              <a:defRPr b="1">
                <a:solidFill>
                  <a:schemeClr val="bg1"/>
                </a:solidFill>
              </a:defRPr>
            </a:lvl1pPr>
          </a:lstStyle>
          <a:p>
            <a:fld id="{63E89DF9-FD5E-428C-9220-509E8332E673}" type="slidenum">
              <a:rPr lang="en-US" smtClean="0"/>
              <a:pPr/>
              <a:t>‹#›</a:t>
            </a:fld>
            <a:endParaRPr lang="en-US" dirty="0"/>
          </a:p>
        </p:txBody>
      </p:sp>
      <p:sp>
        <p:nvSpPr>
          <p:cNvPr id="7" name="Footer Placeholder 4"/>
          <p:cNvSpPr>
            <a:spLocks noGrp="1"/>
          </p:cNvSpPr>
          <p:nvPr>
            <p:ph type="ftr" sz="quarter" idx="11"/>
          </p:nvPr>
        </p:nvSpPr>
        <p:spPr>
          <a:xfrm>
            <a:off x="4165600" y="6492876"/>
            <a:ext cx="3860800" cy="365125"/>
          </a:xfrm>
        </p:spPr>
        <p:txBody>
          <a:bodyPr/>
          <a:lstStyle>
            <a:lvl1pPr>
              <a:defRPr b="1">
                <a:solidFill>
                  <a:schemeClr val="bg1"/>
                </a:solidFill>
              </a:defRPr>
            </a:lvl1pPr>
          </a:lstStyle>
          <a:p>
            <a:r>
              <a:rPr lang="en-US" dirty="0"/>
              <a:t>www.aprm-au.org</a:t>
            </a:r>
          </a:p>
        </p:txBody>
      </p:sp>
    </p:spTree>
    <p:extLst>
      <p:ext uri="{BB962C8B-B14F-4D97-AF65-F5344CB8AC3E}">
        <p14:creationId xmlns:p14="http://schemas.microsoft.com/office/powerpoint/2010/main" val="478132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496024"/>
            <a:ext cx="3860800" cy="365125"/>
          </a:xfrm>
        </p:spPr>
        <p:txBody>
          <a:bodyPr/>
          <a:lstStyle>
            <a:lvl1pPr>
              <a:defRPr b="1">
                <a:solidFill>
                  <a:schemeClr val="bg1"/>
                </a:solidFill>
              </a:defRPr>
            </a:lvl1pPr>
          </a:lstStyle>
          <a:p>
            <a:r>
              <a:rPr lang="en-US" dirty="0"/>
              <a:t>www.aprm-au.org</a:t>
            </a:r>
          </a:p>
        </p:txBody>
      </p:sp>
      <p:sp>
        <p:nvSpPr>
          <p:cNvPr id="6" name="Slide Number Placeholder 5"/>
          <p:cNvSpPr>
            <a:spLocks noGrp="1"/>
          </p:cNvSpPr>
          <p:nvPr>
            <p:ph type="sldNum" sz="quarter" idx="12"/>
          </p:nvPr>
        </p:nvSpPr>
        <p:spPr>
          <a:xfrm>
            <a:off x="0" y="6521782"/>
            <a:ext cx="2844800" cy="365125"/>
          </a:xfrm>
        </p:spPr>
        <p:txBody>
          <a:bodyPr/>
          <a:lstStyle>
            <a:lvl1pPr>
              <a:defRPr b="1">
                <a:solidFill>
                  <a:schemeClr val="bg1"/>
                </a:solidFill>
              </a:defRPr>
            </a:lvl1pPr>
          </a:lstStyle>
          <a:p>
            <a:fld id="{63E89DF9-FD5E-428C-9220-509E8332E673}" type="slidenum">
              <a:rPr lang="en-US" smtClean="0"/>
              <a:pPr/>
              <a:t>‹#›</a:t>
            </a:fld>
            <a:endParaRPr lang="en-US" dirty="0"/>
          </a:p>
        </p:txBody>
      </p:sp>
    </p:spTree>
    <p:extLst>
      <p:ext uri="{BB962C8B-B14F-4D97-AF65-F5344CB8AC3E}">
        <p14:creationId xmlns:p14="http://schemas.microsoft.com/office/powerpoint/2010/main" val="380238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621A7-5A6C-4AA5-98BB-F4663B178EBC}" type="datetime1">
              <a:rPr lang="en-US" smtClean="0"/>
              <a:pPr/>
              <a:t>3/27/23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4288F-C395-4B83-86A6-8CAC5AD50CFE}" type="slidenum">
              <a:rPr lang="en-US" smtClean="0"/>
              <a:pPr/>
              <a:t>‹#›</a:t>
            </a:fld>
            <a:endParaRPr lang="en-US" dirty="0"/>
          </a:p>
        </p:txBody>
      </p:sp>
    </p:spTree>
    <p:extLst>
      <p:ext uri="{BB962C8B-B14F-4D97-AF65-F5344CB8AC3E}">
        <p14:creationId xmlns:p14="http://schemas.microsoft.com/office/powerpoint/2010/main" val="3017561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EB22-B22E-3F4E-8E4C-E8EDDE625D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4080A-2D2F-F949-9C8C-FDF0A5046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FFE917-A715-1244-91B1-75072830E8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F15C19-6D54-6E4E-B50C-D6CCAF3FEF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1E7FCE-C396-2E44-B624-14498D69FA7C}"/>
              </a:ext>
            </a:extLst>
          </p:cNvPr>
          <p:cNvSpPr>
            <a:spLocks noGrp="1"/>
          </p:cNvSpPr>
          <p:nvPr>
            <p:ph sz="quarter" idx="4"/>
          </p:nvPr>
        </p:nvSpPr>
        <p:spPr>
          <a:xfrm>
            <a:off x="6172200" y="2286000"/>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79EFC845-F4CF-5B40-88CF-15938C4F3CC6}"/>
              </a:ext>
            </a:extLst>
          </p:cNvPr>
          <p:cNvSpPr>
            <a:spLocks noGrp="1"/>
          </p:cNvSpPr>
          <p:nvPr>
            <p:ph type="body" idx="13"/>
          </p:nvPr>
        </p:nvSpPr>
        <p:spPr>
          <a:xfrm>
            <a:off x="11963400" y="365125"/>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384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88B0-10AD-F74E-832F-831DDD697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7B122-AAD5-AE44-831A-3235A00B35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F1B0B-89CD-A849-ACCB-D6DEE3036A28}"/>
              </a:ext>
            </a:extLst>
          </p:cNvPr>
          <p:cNvSpPr>
            <a:spLocks noGrp="1"/>
          </p:cNvSpPr>
          <p:nvPr>
            <p:ph type="dt" sz="half" idx="10"/>
          </p:nvPr>
        </p:nvSpPr>
        <p:spPr>
          <a:xfrm>
            <a:off x="838200" y="6356350"/>
            <a:ext cx="2743200" cy="365125"/>
          </a:xfrm>
          <a:prstGeom prst="rect">
            <a:avLst/>
          </a:prstGeom>
        </p:spPr>
        <p:txBody>
          <a:bodyPr/>
          <a:lstStyle/>
          <a:p>
            <a:fld id="{0E87E864-E26C-9A4F-95F7-B3F5409125A2}" type="datetimeFigureOut">
              <a:rPr lang="en-US" smtClean="0"/>
              <a:t>3/27/23</a:t>
            </a:fld>
            <a:endParaRPr lang="en-US"/>
          </a:p>
        </p:txBody>
      </p:sp>
      <p:sp>
        <p:nvSpPr>
          <p:cNvPr id="5" name="Footer Placeholder 4">
            <a:extLst>
              <a:ext uri="{FF2B5EF4-FFF2-40B4-BE49-F238E27FC236}">
                <a16:creationId xmlns:a16="http://schemas.microsoft.com/office/drawing/2014/main" id="{5C7C376E-C1D3-D144-A9C4-4CA72B057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1CC45-4C22-ED47-8E97-D97D88C9934C}"/>
              </a:ext>
            </a:extLst>
          </p:cNvPr>
          <p:cNvSpPr>
            <a:spLocks noGrp="1"/>
          </p:cNvSpPr>
          <p:nvPr>
            <p:ph type="sldNum" sz="quarter" idx="12"/>
          </p:nvPr>
        </p:nvSpPr>
        <p:spPr/>
        <p:txBody>
          <a:bodyPr/>
          <a:lstStyle/>
          <a:p>
            <a:fld id="{4F518A96-7467-9B42-8246-51E6DDA4D9B2}" type="slidenum">
              <a:rPr lang="en-US" smtClean="0"/>
              <a:t>‹#›</a:t>
            </a:fld>
            <a:endParaRPr lang="en-US"/>
          </a:p>
        </p:txBody>
      </p:sp>
    </p:spTree>
    <p:extLst>
      <p:ext uri="{BB962C8B-B14F-4D97-AF65-F5344CB8AC3E}">
        <p14:creationId xmlns:p14="http://schemas.microsoft.com/office/powerpoint/2010/main" val="1089127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A220-0B2F-0646-BFF1-E41C51A75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FCBA5-D070-624C-8B3B-9CE264FA3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55A70-7A1B-214F-8177-CE10B12A5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83DB9F-1BEB-2246-B68B-48F32CA15962}"/>
              </a:ext>
            </a:extLst>
          </p:cNvPr>
          <p:cNvSpPr>
            <a:spLocks noGrp="1"/>
          </p:cNvSpPr>
          <p:nvPr>
            <p:ph type="dt" sz="half" idx="10"/>
          </p:nvPr>
        </p:nvSpPr>
        <p:spPr>
          <a:xfrm>
            <a:off x="838200" y="6356350"/>
            <a:ext cx="2743200" cy="365125"/>
          </a:xfrm>
          <a:prstGeom prst="rect">
            <a:avLst/>
          </a:prstGeom>
        </p:spPr>
        <p:txBody>
          <a:bodyPr/>
          <a:lstStyle/>
          <a:p>
            <a:fld id="{0E87E864-E26C-9A4F-95F7-B3F5409125A2}" type="datetimeFigureOut">
              <a:rPr lang="en-US" smtClean="0"/>
              <a:t>3/27/23</a:t>
            </a:fld>
            <a:endParaRPr lang="en-US"/>
          </a:p>
        </p:txBody>
      </p:sp>
      <p:sp>
        <p:nvSpPr>
          <p:cNvPr id="6" name="Footer Placeholder 5">
            <a:extLst>
              <a:ext uri="{FF2B5EF4-FFF2-40B4-BE49-F238E27FC236}">
                <a16:creationId xmlns:a16="http://schemas.microsoft.com/office/drawing/2014/main" id="{A830305C-458B-4647-82C1-4360079C7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0C1C2-C92C-C04E-8247-DFC60EAFDA28}"/>
              </a:ext>
            </a:extLst>
          </p:cNvPr>
          <p:cNvSpPr>
            <a:spLocks noGrp="1"/>
          </p:cNvSpPr>
          <p:nvPr>
            <p:ph type="sldNum" sz="quarter" idx="12"/>
          </p:nvPr>
        </p:nvSpPr>
        <p:spPr/>
        <p:txBody>
          <a:bodyPr/>
          <a:lstStyle/>
          <a:p>
            <a:fld id="{4F518A96-7467-9B42-8246-51E6DDA4D9B2}" type="slidenum">
              <a:rPr lang="en-US" smtClean="0"/>
              <a:t>‹#›</a:t>
            </a:fld>
            <a:endParaRPr lang="en-US"/>
          </a:p>
        </p:txBody>
      </p:sp>
    </p:spTree>
    <p:extLst>
      <p:ext uri="{BB962C8B-B14F-4D97-AF65-F5344CB8AC3E}">
        <p14:creationId xmlns:p14="http://schemas.microsoft.com/office/powerpoint/2010/main" val="655855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82ACD-CC4B-9D4F-BA77-3F794061F0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AB0167-7BB8-3945-A6B5-3CAA493EF7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8DE80-0577-FB48-AD9F-FAD50E7D0868}"/>
              </a:ext>
            </a:extLst>
          </p:cNvPr>
          <p:cNvSpPr>
            <a:spLocks noGrp="1"/>
          </p:cNvSpPr>
          <p:nvPr>
            <p:ph type="dt" sz="half" idx="10"/>
          </p:nvPr>
        </p:nvSpPr>
        <p:spPr>
          <a:xfrm>
            <a:off x="838200" y="6356350"/>
            <a:ext cx="2743200" cy="365125"/>
          </a:xfrm>
          <a:prstGeom prst="rect">
            <a:avLst/>
          </a:prstGeom>
        </p:spPr>
        <p:txBody>
          <a:bodyPr/>
          <a:lstStyle/>
          <a:p>
            <a:fld id="{0E87E864-E26C-9A4F-95F7-B3F5409125A2}" type="datetimeFigureOut">
              <a:rPr lang="en-US" smtClean="0"/>
              <a:t>3/27/23</a:t>
            </a:fld>
            <a:endParaRPr lang="en-US"/>
          </a:p>
        </p:txBody>
      </p:sp>
      <p:sp>
        <p:nvSpPr>
          <p:cNvPr id="5" name="Footer Placeholder 4">
            <a:extLst>
              <a:ext uri="{FF2B5EF4-FFF2-40B4-BE49-F238E27FC236}">
                <a16:creationId xmlns:a16="http://schemas.microsoft.com/office/drawing/2014/main" id="{5ABB5F6A-D80E-314B-A88C-5AFC763CE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B490A-CFCE-1A42-9923-21F3FEBA07AB}"/>
              </a:ext>
            </a:extLst>
          </p:cNvPr>
          <p:cNvSpPr>
            <a:spLocks noGrp="1"/>
          </p:cNvSpPr>
          <p:nvPr>
            <p:ph type="sldNum" sz="quarter" idx="12"/>
          </p:nvPr>
        </p:nvSpPr>
        <p:spPr/>
        <p:txBody>
          <a:bodyPr/>
          <a:lstStyle/>
          <a:p>
            <a:fld id="{4F518A96-7467-9B42-8246-51E6DDA4D9B2}" type="slidenum">
              <a:rPr lang="en-US" smtClean="0"/>
              <a:t>‹#›</a:t>
            </a:fld>
            <a:endParaRPr lang="en-US"/>
          </a:p>
        </p:txBody>
      </p:sp>
    </p:spTree>
    <p:extLst>
      <p:ext uri="{BB962C8B-B14F-4D97-AF65-F5344CB8AC3E}">
        <p14:creationId xmlns:p14="http://schemas.microsoft.com/office/powerpoint/2010/main" val="3066159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6EE5E89-6ACA-4859-B3F3-824DAD4C7814}" type="datetimeFigureOut">
              <a:rPr lang="en-GB" smtClean="0"/>
              <a:t>27/03/2023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842363-0CDF-4A92-9C9C-7108D5523C3E}" type="slidenum">
              <a:rPr lang="en-GB" smtClean="0"/>
              <a:t>‹#›</a:t>
            </a:fld>
            <a:endParaRPr lang="en-GB"/>
          </a:p>
        </p:txBody>
      </p:sp>
    </p:spTree>
    <p:extLst>
      <p:ext uri="{BB962C8B-B14F-4D97-AF65-F5344CB8AC3E}">
        <p14:creationId xmlns:p14="http://schemas.microsoft.com/office/powerpoint/2010/main" val="1811503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3947-E2A0-4AF3-B0FC-4B662A1FF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2AA5ED-C923-422F-8B4D-C6EF41BC9B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D429ED-5505-45D1-AD50-A1354645D4FA}"/>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5" name="Footer Placeholder 4">
            <a:extLst>
              <a:ext uri="{FF2B5EF4-FFF2-40B4-BE49-F238E27FC236}">
                <a16:creationId xmlns:a16="http://schemas.microsoft.com/office/drawing/2014/main" id="{105A84C4-51EC-48C2-9211-4E91DBC32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D52F7-DE05-4104-B8E0-0A4B36ED93B0}"/>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132725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ACC1-80F6-46DC-8924-E4332C01B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7DEF2F-C005-46C6-9FC8-E756F545AA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B20816-2590-4934-A5DA-A62CBBA24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2A358-ECEE-4094-8FA9-92CB2474BC18}"/>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6" name="Footer Placeholder 5">
            <a:extLst>
              <a:ext uri="{FF2B5EF4-FFF2-40B4-BE49-F238E27FC236}">
                <a16:creationId xmlns:a16="http://schemas.microsoft.com/office/drawing/2014/main" id="{3A15B0F5-499A-416A-8C78-B3A151366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44C6A-A072-4BEA-BC9D-CA8E3F58ABD7}"/>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285908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CC00-25D3-4661-A8D8-35C555F18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F69E98-04D7-4552-B165-56BB1F114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763DFA-A608-464F-8FE4-C29881DA0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1899C-0918-484B-9900-9050E888F104}"/>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6" name="Footer Placeholder 5">
            <a:extLst>
              <a:ext uri="{FF2B5EF4-FFF2-40B4-BE49-F238E27FC236}">
                <a16:creationId xmlns:a16="http://schemas.microsoft.com/office/drawing/2014/main" id="{3DA90AA2-B558-497C-B4BF-235EE0B94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79887-68C0-470C-B718-8C03FCEA0413}"/>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41758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2F9FE-A9B8-4250-A112-54D79D6C32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57396D-4FD2-4BB7-AF75-7EB09D011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AC150E-4BF8-4B14-864E-8379DCF7EFB4}"/>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5" name="Footer Placeholder 4">
            <a:extLst>
              <a:ext uri="{FF2B5EF4-FFF2-40B4-BE49-F238E27FC236}">
                <a16:creationId xmlns:a16="http://schemas.microsoft.com/office/drawing/2014/main" id="{BEB61B08-8D91-4633-B58A-1951CEBF5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4D6CF-7852-4EEE-A4B1-684EEBF15FCF}"/>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295699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9F14-B67F-4FA1-80C2-D6C44061E6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EC2CD-8A7C-4023-BA44-1EB8A385A4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FBAF0-156E-41BB-9A67-70F1FE4BCE79}"/>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5" name="Footer Placeholder 4">
            <a:extLst>
              <a:ext uri="{FF2B5EF4-FFF2-40B4-BE49-F238E27FC236}">
                <a16:creationId xmlns:a16="http://schemas.microsoft.com/office/drawing/2014/main" id="{0A113B26-87BE-4829-9CD8-C41BE07E4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2A100-5CF7-48C6-9366-21453704FF5F}"/>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278928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3947-E2A0-4AF3-B0FC-4B662A1FF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2AA5ED-C923-422F-8B4D-C6EF41BC9B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D429ED-5505-45D1-AD50-A1354645D4FA}"/>
              </a:ext>
            </a:extLst>
          </p:cNvPr>
          <p:cNvSpPr>
            <a:spLocks noGrp="1"/>
          </p:cNvSpPr>
          <p:nvPr>
            <p:ph type="dt" sz="half" idx="10"/>
          </p:nvPr>
        </p:nvSpPr>
        <p:spPr/>
        <p:txBody>
          <a:bodyPr/>
          <a:lstStyle/>
          <a:p>
            <a:fld id="{4FF07240-E735-42A5-B6CD-D91EF847534A}" type="datetimeFigureOut">
              <a:rPr lang="en-US" smtClean="0"/>
              <a:t>3/27/23</a:t>
            </a:fld>
            <a:endParaRPr lang="en-US"/>
          </a:p>
        </p:txBody>
      </p:sp>
      <p:sp>
        <p:nvSpPr>
          <p:cNvPr id="5" name="Footer Placeholder 4">
            <a:extLst>
              <a:ext uri="{FF2B5EF4-FFF2-40B4-BE49-F238E27FC236}">
                <a16:creationId xmlns:a16="http://schemas.microsoft.com/office/drawing/2014/main" id="{105A84C4-51EC-48C2-9211-4E91DBC32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D52F7-DE05-4104-B8E0-0A4B36ED93B0}"/>
              </a:ext>
            </a:extLst>
          </p:cNvPr>
          <p:cNvSpPr>
            <a:spLocks noGrp="1"/>
          </p:cNvSpPr>
          <p:nvPr>
            <p:ph type="sldNum" sz="quarter" idx="12"/>
          </p:nvPr>
        </p:nvSpPr>
        <p:spPr/>
        <p:txBody>
          <a:bodyPr/>
          <a:lstStyle/>
          <a:p>
            <a:fld id="{CB955F84-EC64-4E11-8303-601B17AFCDF8}" type="slidenum">
              <a:rPr lang="en-US" smtClean="0"/>
              <a:t>‹#›</a:t>
            </a:fld>
            <a:endParaRPr lang="en-US"/>
          </a:p>
        </p:txBody>
      </p:sp>
    </p:spTree>
    <p:extLst>
      <p:ext uri="{BB962C8B-B14F-4D97-AF65-F5344CB8AC3E}">
        <p14:creationId xmlns:p14="http://schemas.microsoft.com/office/powerpoint/2010/main" val="240193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g"/><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jpg"/><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0.jpg"/><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www.aprm-au.org</a:t>
            </a:r>
          </a:p>
        </p:txBody>
      </p:sp>
      <p:sp>
        <p:nvSpPr>
          <p:cNvPr id="6" name="Slide Number Placeholder 5"/>
          <p:cNvSpPr>
            <a:spLocks noGrp="1"/>
          </p:cNvSpPr>
          <p:nvPr>
            <p:ph type="sldNum" sz="quarter" idx="4"/>
          </p:nvPr>
        </p:nvSpPr>
        <p:spPr>
          <a:xfrm>
            <a:off x="39352" y="637819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89DF9-FD5E-428C-9220-509E8332E673}" type="slidenum">
              <a:rPr lang="en-US" smtClean="0"/>
              <a:pPr/>
              <a:t>‹#›</a:t>
            </a:fld>
            <a:endParaRPr lang="en-US" dirty="0"/>
          </a:p>
        </p:txBody>
      </p:sp>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15200" y="6191993"/>
            <a:ext cx="812800" cy="570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36000" y="6180498"/>
            <a:ext cx="829733" cy="6057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939867" y="6159500"/>
            <a:ext cx="829733" cy="622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176000" y="6172200"/>
            <a:ext cx="812800" cy="60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600" y="6172200"/>
            <a:ext cx="1388533" cy="833120"/>
          </a:xfrm>
          <a:prstGeom prst="rect">
            <a:avLst/>
          </a:prstGeom>
        </p:spPr>
      </p:pic>
      <p:sp>
        <p:nvSpPr>
          <p:cNvPr id="15" name="Freeform 5"/>
          <p:cNvSpPr>
            <a:spLocks/>
          </p:cNvSpPr>
          <p:nvPr/>
        </p:nvSpPr>
        <p:spPr bwMode="auto">
          <a:xfrm>
            <a:off x="609600" y="326012"/>
            <a:ext cx="11582400" cy="588389"/>
          </a:xfrm>
          <a:custGeom>
            <a:avLst/>
            <a:gdLst>
              <a:gd name="T0" fmla="*/ 935 w 2743"/>
              <a:gd name="T1" fmla="*/ 0 h 181"/>
              <a:gd name="T2" fmla="*/ 798 w 2743"/>
              <a:gd name="T3" fmla="*/ 0 h 181"/>
              <a:gd name="T4" fmla="*/ 87 w 2743"/>
              <a:gd name="T5" fmla="*/ 0 h 181"/>
              <a:gd name="T6" fmla="*/ 0 w 2743"/>
              <a:gd name="T7" fmla="*/ 91 h 181"/>
              <a:gd name="T8" fmla="*/ 87 w 2743"/>
              <a:gd name="T9" fmla="*/ 181 h 181"/>
              <a:gd name="T10" fmla="*/ 798 w 2743"/>
              <a:gd name="T11" fmla="*/ 181 h 181"/>
              <a:gd name="T12" fmla="*/ 935 w 2743"/>
              <a:gd name="T13" fmla="*/ 181 h 181"/>
              <a:gd name="T14" fmla="*/ 2743 w 2743"/>
              <a:gd name="T15" fmla="*/ 181 h 181"/>
              <a:gd name="T16" fmla="*/ 2743 w 2743"/>
              <a:gd name="T17" fmla="*/ 116 h 181"/>
              <a:gd name="T18" fmla="*/ 2743 w 2743"/>
              <a:gd name="T19" fmla="*/ 77 h 181"/>
              <a:gd name="T20" fmla="*/ 2743 w 2743"/>
              <a:gd name="T21" fmla="*/ 0 h 181"/>
              <a:gd name="T22" fmla="*/ 935 w 2743"/>
              <a:gd name="T2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3" h="181">
                <a:moveTo>
                  <a:pt x="935" y="0"/>
                </a:moveTo>
                <a:cubicBezTo>
                  <a:pt x="798" y="0"/>
                  <a:pt x="798" y="0"/>
                  <a:pt x="798" y="0"/>
                </a:cubicBezTo>
                <a:cubicBezTo>
                  <a:pt x="87" y="0"/>
                  <a:pt x="87" y="0"/>
                  <a:pt x="87" y="0"/>
                </a:cubicBezTo>
                <a:cubicBezTo>
                  <a:pt x="39" y="1"/>
                  <a:pt x="0" y="41"/>
                  <a:pt x="0" y="91"/>
                </a:cubicBezTo>
                <a:cubicBezTo>
                  <a:pt x="0" y="140"/>
                  <a:pt x="39" y="180"/>
                  <a:pt x="87" y="181"/>
                </a:cubicBezTo>
                <a:cubicBezTo>
                  <a:pt x="798" y="181"/>
                  <a:pt x="798" y="181"/>
                  <a:pt x="798" y="181"/>
                </a:cubicBezTo>
                <a:cubicBezTo>
                  <a:pt x="935" y="181"/>
                  <a:pt x="935" y="181"/>
                  <a:pt x="935" y="181"/>
                </a:cubicBezTo>
                <a:cubicBezTo>
                  <a:pt x="2743" y="181"/>
                  <a:pt x="2743" y="181"/>
                  <a:pt x="2743" y="181"/>
                </a:cubicBezTo>
                <a:cubicBezTo>
                  <a:pt x="2743" y="116"/>
                  <a:pt x="2743" y="116"/>
                  <a:pt x="2743" y="116"/>
                </a:cubicBezTo>
                <a:cubicBezTo>
                  <a:pt x="2743" y="77"/>
                  <a:pt x="2743" y="77"/>
                  <a:pt x="2743" y="77"/>
                </a:cubicBezTo>
                <a:cubicBezTo>
                  <a:pt x="2743" y="0"/>
                  <a:pt x="2743" y="0"/>
                  <a:pt x="2743" y="0"/>
                </a:cubicBezTo>
                <a:lnTo>
                  <a:pt x="935" y="0"/>
                </a:lnTo>
                <a:close/>
              </a:path>
            </a:pathLst>
          </a:custGeom>
          <a:solidFill>
            <a:srgbClr val="92D050"/>
          </a:solidFill>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a:lstStyle/>
          <a:p>
            <a:endParaRPr lang="en-US" sz="1800" dirty="0"/>
          </a:p>
        </p:txBody>
      </p: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61600" y="-152400"/>
            <a:ext cx="2184400" cy="1638300"/>
          </a:xfrm>
          <a:prstGeom prst="rect">
            <a:avLst/>
          </a:prstGeom>
        </p:spPr>
      </p:pic>
    </p:spTree>
    <p:extLst>
      <p:ext uri="{BB962C8B-B14F-4D97-AF65-F5344CB8AC3E}">
        <p14:creationId xmlns:p14="http://schemas.microsoft.com/office/powerpoint/2010/main" val="3621850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19" r:id="rId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8C7C0-22A6-4B93-94DD-B7A910C17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C681AF-770E-4418-85F2-F43EF34D8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07B8-E93B-48CA-9126-482BEFF375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07240-E735-42A5-B6CD-D91EF847534A}" type="datetimeFigureOut">
              <a:rPr lang="en-US" smtClean="0"/>
              <a:t>3/27/23</a:t>
            </a:fld>
            <a:endParaRPr lang="en-US"/>
          </a:p>
        </p:txBody>
      </p:sp>
      <p:sp>
        <p:nvSpPr>
          <p:cNvPr id="5" name="Footer Placeholder 4">
            <a:extLst>
              <a:ext uri="{FF2B5EF4-FFF2-40B4-BE49-F238E27FC236}">
                <a16:creationId xmlns:a16="http://schemas.microsoft.com/office/drawing/2014/main" id="{D86E6E54-4696-4F83-B135-4819D4B95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415D9A-129D-4CFB-A1A9-715CE38829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55F84-EC64-4E11-8303-601B17AFCDF8}" type="slidenum">
              <a:rPr lang="en-US" smtClean="0"/>
              <a:t>‹#›</a:t>
            </a:fld>
            <a:endParaRPr lang="en-US"/>
          </a:p>
        </p:txBody>
      </p:sp>
    </p:spTree>
    <p:extLst>
      <p:ext uri="{BB962C8B-B14F-4D97-AF65-F5344CB8AC3E}">
        <p14:creationId xmlns:p14="http://schemas.microsoft.com/office/powerpoint/2010/main" val="37089603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08286D5-714A-45F3-BE9E-3E02EC2C969E}" type="datetimeFigureOut">
              <a:rPr lang="en-GB" smtClean="0"/>
              <a:t>27/03/2023</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F09E77C-9942-4A49-BC62-3B43C2563E30}"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86785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www.aprm-au.org</a:t>
            </a:r>
          </a:p>
        </p:txBody>
      </p:sp>
      <p:sp>
        <p:nvSpPr>
          <p:cNvPr id="6" name="Slide Number Placeholder 5"/>
          <p:cNvSpPr>
            <a:spLocks noGrp="1"/>
          </p:cNvSpPr>
          <p:nvPr>
            <p:ph type="sldNum" sz="quarter" idx="4"/>
          </p:nvPr>
        </p:nvSpPr>
        <p:spPr>
          <a:xfrm>
            <a:off x="39352" y="637819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89DF9-FD5E-428C-9220-509E8332E673}" type="slidenum">
              <a:rPr lang="en-US" smtClean="0"/>
              <a:pPr/>
              <a:t>‹#›</a:t>
            </a:fld>
            <a:endParaRPr lang="en-US" dirty="0"/>
          </a:p>
        </p:txBody>
      </p:sp>
    </p:spTree>
    <p:extLst>
      <p:ext uri="{BB962C8B-B14F-4D97-AF65-F5344CB8AC3E}">
        <p14:creationId xmlns:p14="http://schemas.microsoft.com/office/powerpoint/2010/main" val="367629310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7.xml"/><Relationship Id="rId5" Type="http://schemas.openxmlformats.org/officeDocument/2006/relationships/image" Target="../media/image18.emf"/><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g"/><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hemeOverride" Target="../theme/themeOverride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aprm-au.org/"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5.png"/><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publicadministration.un.org/en/Intergovernmental-Support/CEPA/Principles-of-Effective-Governance"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image" Target="../media/image12.jpe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7.png"/><Relationship Id="rId7" Type="http://schemas.openxmlformats.org/officeDocument/2006/relationships/diagramColors" Target="../diagrams/colors10.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32.xml"/><Relationship Id="rId1" Type="http://schemas.openxmlformats.org/officeDocument/2006/relationships/themeOverride" Target="../theme/themeOverride9.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0.jpg"/><Relationship Id="rId7" Type="http://schemas.openxmlformats.org/officeDocument/2006/relationships/diagramColors" Target="../diagrams/colors13.xml"/><Relationship Id="rId2" Type="http://schemas.openxmlformats.org/officeDocument/2006/relationships/slideLayout" Target="../slideLayouts/slideLayout32.xml"/><Relationship Id="rId1" Type="http://schemas.openxmlformats.org/officeDocument/2006/relationships/themeOverride" Target="../theme/themeOverride1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8.xml"/><Relationship Id="rId1" Type="http://schemas.openxmlformats.org/officeDocument/2006/relationships/themeOverride" Target="../theme/themeOverride11.xml"/></Relationships>
</file>

<file path=ppt/slides/_rels/slide37.xml.rels><?xml version="1.0" encoding="UTF-8" standalone="yes"?>
<Relationships xmlns="http://schemas.openxmlformats.org/package/2006/relationships"><Relationship Id="rId3" Type="http://schemas.openxmlformats.org/officeDocument/2006/relationships/hyperlink" Target="https://au.int/sites/default/files/documents/41579-doc-STUDY_ON_OPPORTUNITIES_IN_THE_AFCFTA_FOR_WOMEN_IN_INFORMAL_AND_CROSS-BORDER_TRADE.pdf" TargetMode="External"/><Relationship Id="rId2" Type="http://schemas.openxmlformats.org/officeDocument/2006/relationships/slideLayout" Target="../slideLayouts/slideLayout8.xml"/><Relationship Id="rId1" Type="http://schemas.openxmlformats.org/officeDocument/2006/relationships/themeOverride" Target="../theme/themeOverride1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hemeOverride" Target="../theme/themeOverride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jp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3.xml"/><Relationship Id="rId1" Type="http://schemas.openxmlformats.org/officeDocument/2006/relationships/themeOverride" Target="../theme/themeOverride13.xml"/><Relationship Id="rId5" Type="http://schemas.openxmlformats.org/officeDocument/2006/relationships/image" Target="../media/image42.png"/><Relationship Id="rId4" Type="http://schemas.openxmlformats.org/officeDocument/2006/relationships/hyperlink" Target="https://au.int/sites/default/files/documents/41480-doc-2nd_Continental_Progress_Report_on_Agenda_2063_English.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14.xml"/><Relationship Id="rId4" Type="http://schemas.openxmlformats.org/officeDocument/2006/relationships/image" Target="../media/image47.emf"/></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8.xml"/><Relationship Id="rId1" Type="http://schemas.openxmlformats.org/officeDocument/2006/relationships/themeOverride" Target="../theme/themeOverride15.xml"/><Relationship Id="rId5" Type="http://schemas.openxmlformats.org/officeDocument/2006/relationships/chart" Target="../charts/chart2.xml"/><Relationship Id="rId4" Type="http://schemas.openxmlformats.org/officeDocument/2006/relationships/hyperlink" Target="https://sustainabledevelopment.un.org/vnr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8.xml"/><Relationship Id="rId1" Type="http://schemas.openxmlformats.org/officeDocument/2006/relationships/themeOverride" Target="../theme/themeOverride1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g"/><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1.xml"/><Relationship Id="rId1" Type="http://schemas.openxmlformats.org/officeDocument/2006/relationships/themeOverride" Target="../theme/themeOverride18.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8.xml"/><Relationship Id="rId1" Type="http://schemas.openxmlformats.org/officeDocument/2006/relationships/themeOverride" Target="../theme/themeOverride19.xml"/><Relationship Id="rId4" Type="http://schemas.openxmlformats.org/officeDocument/2006/relationships/image" Target="../media/image48.emf"/></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0.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6875106" y="3041780"/>
            <a:ext cx="4876800" cy="1978090"/>
          </a:xfrm>
          <a:prstGeom prst="rect">
            <a:avLst/>
          </a:prstGeom>
        </p:spPr>
        <p:txBody>
          <a:bodyPr lIns="91440" tIns="45720" rIns="91440" bIns="45720" anchor="t">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ZA" sz="2100" dirty="0">
                <a:solidFill>
                  <a:srgbClr val="0D602D"/>
                </a:solidFill>
                <a:latin typeface="Arial" charset="0"/>
                <a:cs typeface="Arial" charset="0"/>
              </a:rPr>
              <a:t>APRM : rationale, mandates and current programs for </a:t>
            </a:r>
            <a:r>
              <a:rPr lang="en-US" sz="2100" dirty="0">
                <a:solidFill>
                  <a:srgbClr val="0D602D"/>
                </a:solidFill>
                <a:latin typeface="Arial" charset="0"/>
                <a:cs typeface="Arial" charset="0"/>
              </a:rPr>
              <a:t>Agenda 2063/SDGs</a:t>
            </a:r>
          </a:p>
          <a:p>
            <a:pPr marL="0" marR="0" lvl="0" indent="0" algn="r" defTabSz="914400" rtl="0" eaLnBrk="1" fontAlgn="auto" latinLnBrk="0" hangingPunct="1">
              <a:lnSpc>
                <a:spcPct val="100000"/>
              </a:lnSpc>
              <a:spcBef>
                <a:spcPct val="0"/>
              </a:spcBef>
              <a:spcAft>
                <a:spcPts val="0"/>
              </a:spcAft>
              <a:buClrTx/>
              <a:buSzTx/>
              <a:buFontTx/>
              <a:buNone/>
              <a:tabLst/>
              <a:defRPr/>
            </a:pPr>
            <a:endParaRPr lang="en-US" sz="2100" dirty="0">
              <a:solidFill>
                <a:srgbClr val="0D602D"/>
              </a:solidFill>
              <a:latin typeface="Arial" charset="0"/>
              <a:cs typeface="Arial" charset="0"/>
            </a:endParaRPr>
          </a:p>
          <a:p>
            <a:r>
              <a:rPr lang="en-US" sz="2100" dirty="0">
                <a:solidFill>
                  <a:srgbClr val="0D602D"/>
                </a:solidFill>
                <a:latin typeface="Arial" charset="0"/>
                <a:cs typeface="Arial" charset="0"/>
              </a:rPr>
              <a:t>National Capacity Building Workshop on Voluntary Local Reviews (VLRs) in South Africa </a:t>
            </a:r>
          </a:p>
          <a:p>
            <a:r>
              <a:rPr lang="en-US" sz="2100" dirty="0">
                <a:solidFill>
                  <a:srgbClr val="0D602D"/>
                </a:solidFill>
                <a:latin typeface="Arial" charset="0"/>
                <a:cs typeface="Arial" charset="0"/>
              </a:rPr>
              <a:t>27-29 March 2023</a:t>
            </a:r>
            <a:br>
              <a:rPr lang="en-US" sz="2100" dirty="0">
                <a:solidFill>
                  <a:srgbClr val="0D602D"/>
                </a:solidFill>
                <a:latin typeface="Arial" charset="0"/>
                <a:cs typeface="Arial" charset="0"/>
              </a:rPr>
            </a:br>
            <a:r>
              <a:rPr lang="en-US" sz="2100" dirty="0">
                <a:solidFill>
                  <a:srgbClr val="0D602D"/>
                </a:solidFill>
                <a:latin typeface="Arial" charset="0"/>
                <a:cs typeface="Arial" charset="0"/>
              </a:rPr>
              <a:t>  </a:t>
            </a:r>
          </a:p>
        </p:txBody>
      </p:sp>
      <p:sp>
        <p:nvSpPr>
          <p:cNvPr id="9" name="TextBox 8"/>
          <p:cNvSpPr txBox="1"/>
          <p:nvPr/>
        </p:nvSpPr>
        <p:spPr>
          <a:xfrm>
            <a:off x="7010400" y="5688449"/>
            <a:ext cx="518160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effectLst/>
                <a:uLnTx/>
                <a:uFillTx/>
                <a:latin typeface="Arial"/>
                <a:ea typeface="Arial" charset="0"/>
                <a:cs typeface="Arial"/>
              </a:rPr>
              <a:t>Sara Hamouda, Agenda 2063 Unit- officer in charge, APRM </a:t>
            </a:r>
            <a:r>
              <a:rPr lang="en-US" sz="1500" i="1" dirty="0">
                <a:latin typeface="Arial"/>
                <a:ea typeface="Arial" charset="0"/>
                <a:cs typeface="Arial"/>
              </a:rPr>
              <a:t>-</a:t>
            </a:r>
            <a:r>
              <a:rPr kumimoji="0" lang="en-US" sz="1500" b="0" i="1" u="none" strike="noStrike" kern="1200" cap="none" spc="0" normalizeH="0" baseline="0" noProof="0" dirty="0">
                <a:ln>
                  <a:noFill/>
                </a:ln>
                <a:effectLst/>
                <a:uLnTx/>
                <a:uFillTx/>
                <a:latin typeface="Arial"/>
                <a:ea typeface="Arial" charset="0"/>
                <a:cs typeface="Arial"/>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1177617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FD18892-7528-4B7E-8075-3FC34B9172F4}"/>
              </a:ext>
            </a:extLst>
          </p:cNvPr>
          <p:cNvPicPr>
            <a:picLocks noChangeAspect="1"/>
          </p:cNvPicPr>
          <p:nvPr/>
        </p:nvPicPr>
        <p:blipFill>
          <a:blip r:embed="rId2"/>
          <a:stretch>
            <a:fillRect/>
          </a:stretch>
        </p:blipFill>
        <p:spPr>
          <a:xfrm>
            <a:off x="368300" y="0"/>
            <a:ext cx="11455400" cy="6636544"/>
          </a:xfrm>
          <a:prstGeom prst="rect">
            <a:avLst/>
          </a:prstGeom>
        </p:spPr>
      </p:pic>
    </p:spTree>
    <p:extLst>
      <p:ext uri="{BB962C8B-B14F-4D97-AF65-F5344CB8AC3E}">
        <p14:creationId xmlns:p14="http://schemas.microsoft.com/office/powerpoint/2010/main" val="4199970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6F24-563F-4F1E-BB70-8198E62B542C}"/>
              </a:ext>
            </a:extLst>
          </p:cNvPr>
          <p:cNvSpPr>
            <a:spLocks noGrp="1"/>
          </p:cNvSpPr>
          <p:nvPr>
            <p:ph type="title"/>
          </p:nvPr>
        </p:nvSpPr>
        <p:spPr>
          <a:xfrm>
            <a:off x="2296443" y="179145"/>
            <a:ext cx="6980583" cy="919739"/>
          </a:xfrm>
        </p:spPr>
        <p:txBody>
          <a:bodyPr>
            <a:normAutofit fontScale="90000"/>
          </a:bodyPr>
          <a:lstStyle/>
          <a:p>
            <a:r>
              <a:rPr lang="en-ZA" dirty="0"/>
              <a:t>Agenda 2063 flagship projects </a:t>
            </a:r>
            <a:endParaRPr lang="en-GB" dirty="0"/>
          </a:p>
        </p:txBody>
      </p:sp>
      <p:sp>
        <p:nvSpPr>
          <p:cNvPr id="4" name="Content Placeholder 3">
            <a:extLst>
              <a:ext uri="{FF2B5EF4-FFF2-40B4-BE49-F238E27FC236}">
                <a16:creationId xmlns:a16="http://schemas.microsoft.com/office/drawing/2014/main" id="{2AF692E1-6E41-448E-B871-0FA3BFFB0744}"/>
              </a:ext>
            </a:extLst>
          </p:cNvPr>
          <p:cNvSpPr>
            <a:spLocks noGrp="1"/>
          </p:cNvSpPr>
          <p:nvPr>
            <p:ph idx="1"/>
          </p:nvPr>
        </p:nvSpPr>
        <p:spPr>
          <a:xfrm>
            <a:off x="680725" y="914400"/>
            <a:ext cx="10702212" cy="4743933"/>
          </a:xfrm>
        </p:spPr>
        <p:txBody>
          <a:bodyPr>
            <a:normAutofit fontScale="92500" lnSpcReduction="10000"/>
          </a:bodyPr>
          <a:lstStyle/>
          <a:p>
            <a:pPr marL="0" lvl="0" indent="0">
              <a:buNone/>
            </a:pPr>
            <a:endParaRPr lang="en-GB" sz="1700" b="1" dirty="0"/>
          </a:p>
          <a:p>
            <a:pPr marL="0" lvl="0" indent="0">
              <a:buNone/>
            </a:pPr>
            <a:r>
              <a:rPr lang="en-GB" sz="1700" b="1" dirty="0"/>
              <a:t>The Projects :</a:t>
            </a:r>
          </a:p>
          <a:p>
            <a:pPr marL="1200150" lvl="1" indent="-742950">
              <a:buAutoNum type="arabicPeriod"/>
            </a:pPr>
            <a:r>
              <a:rPr lang="en-GB" sz="1700" b="1" dirty="0">
                <a:solidFill>
                  <a:srgbClr val="CC6600"/>
                </a:solidFill>
              </a:rPr>
              <a:t>Africa Integrated High Speed Train Network</a:t>
            </a:r>
            <a:endParaRPr lang="en-US" sz="1700" b="1" dirty="0">
              <a:solidFill>
                <a:srgbClr val="CC6600"/>
              </a:solidFill>
            </a:endParaRPr>
          </a:p>
          <a:p>
            <a:pPr marL="1200150" lvl="1" indent="-742950">
              <a:buAutoNum type="arabicPeriod"/>
            </a:pPr>
            <a:r>
              <a:rPr lang="en-GB" sz="1700" b="1" dirty="0">
                <a:solidFill>
                  <a:srgbClr val="CC6600"/>
                </a:solidFill>
              </a:rPr>
              <a:t>Grand Inga Dam Project</a:t>
            </a:r>
            <a:endParaRPr lang="en-US" sz="1700" b="1" dirty="0">
              <a:solidFill>
                <a:srgbClr val="CC6600"/>
              </a:solidFill>
            </a:endParaRPr>
          </a:p>
          <a:p>
            <a:pPr marL="1200150" lvl="1" indent="-742950">
              <a:buAutoNum type="arabicPeriod"/>
            </a:pPr>
            <a:r>
              <a:rPr lang="en-GB" sz="1700" b="1" dirty="0">
                <a:solidFill>
                  <a:srgbClr val="CC6600"/>
                </a:solidFill>
              </a:rPr>
              <a:t>African Continental Free Trade Area</a:t>
            </a:r>
            <a:endParaRPr lang="en-US" sz="1700" b="1" dirty="0">
              <a:solidFill>
                <a:srgbClr val="CC6600"/>
              </a:solidFill>
            </a:endParaRPr>
          </a:p>
          <a:p>
            <a:pPr marL="1200150" lvl="1" indent="-742950">
              <a:buAutoNum type="arabicPeriod"/>
            </a:pPr>
            <a:r>
              <a:rPr lang="en-GB" sz="1700" b="1" dirty="0">
                <a:solidFill>
                  <a:srgbClr val="CC6600"/>
                </a:solidFill>
              </a:rPr>
              <a:t>Pan-African Virtual and e-University</a:t>
            </a:r>
            <a:endParaRPr lang="en-US" sz="1700" b="1" dirty="0">
              <a:solidFill>
                <a:srgbClr val="CC6600"/>
              </a:solidFill>
            </a:endParaRPr>
          </a:p>
          <a:p>
            <a:pPr marL="1200150" lvl="1" indent="-742950">
              <a:buAutoNum type="arabicPeriod"/>
            </a:pPr>
            <a:r>
              <a:rPr lang="en-GB" sz="1700" b="1" dirty="0">
                <a:solidFill>
                  <a:srgbClr val="CC6600"/>
                </a:solidFill>
              </a:rPr>
              <a:t>African Commodity Strategy</a:t>
            </a:r>
            <a:endParaRPr lang="en-US" sz="1700" b="1" dirty="0">
              <a:solidFill>
                <a:srgbClr val="CC6600"/>
              </a:solidFill>
            </a:endParaRPr>
          </a:p>
          <a:p>
            <a:pPr marL="1200150" lvl="1" indent="-742950">
              <a:buAutoNum type="arabicPeriod"/>
            </a:pPr>
            <a:r>
              <a:rPr lang="en-GB" sz="1700" b="1" dirty="0">
                <a:solidFill>
                  <a:srgbClr val="CC6600"/>
                </a:solidFill>
              </a:rPr>
              <a:t>African Economic Platform</a:t>
            </a:r>
            <a:endParaRPr lang="en-US" sz="1700" b="1" dirty="0">
              <a:solidFill>
                <a:srgbClr val="CC6600"/>
              </a:solidFill>
            </a:endParaRPr>
          </a:p>
          <a:p>
            <a:pPr marL="1200150" lvl="1" indent="-742950">
              <a:buAutoNum type="arabicPeriod"/>
            </a:pPr>
            <a:r>
              <a:rPr lang="en-US" sz="1700" b="1" dirty="0">
                <a:solidFill>
                  <a:srgbClr val="CC6600"/>
                </a:solidFill>
              </a:rPr>
              <a:t>Single African Air Transport Market</a:t>
            </a:r>
          </a:p>
          <a:p>
            <a:pPr marL="1200150" lvl="1" indent="-742950">
              <a:buAutoNum type="arabicPeriod"/>
            </a:pPr>
            <a:r>
              <a:rPr lang="en-GB" sz="1700" b="1" dirty="0">
                <a:solidFill>
                  <a:srgbClr val="CC6600"/>
                </a:solidFill>
              </a:rPr>
              <a:t>Free Movement of Persons and the African Passport</a:t>
            </a:r>
            <a:endParaRPr lang="en-US" sz="1700" b="1" dirty="0">
              <a:solidFill>
                <a:srgbClr val="CC6600"/>
              </a:solidFill>
            </a:endParaRPr>
          </a:p>
          <a:p>
            <a:pPr marL="1200150" lvl="1" indent="-742950">
              <a:buAutoNum type="arabicPeriod"/>
            </a:pPr>
            <a:r>
              <a:rPr lang="en-GB" sz="1700" b="1" dirty="0">
                <a:solidFill>
                  <a:srgbClr val="CC6600"/>
                </a:solidFill>
              </a:rPr>
              <a:t>Continental Financial Institutions</a:t>
            </a:r>
            <a:endParaRPr lang="en-US" sz="1700" b="1" dirty="0">
              <a:solidFill>
                <a:srgbClr val="CC6600"/>
              </a:solidFill>
            </a:endParaRPr>
          </a:p>
          <a:p>
            <a:pPr marL="1200150" lvl="1" indent="-742950">
              <a:buAutoNum type="arabicPeriod"/>
            </a:pPr>
            <a:r>
              <a:rPr lang="en-GB" sz="1700" b="1" dirty="0">
                <a:solidFill>
                  <a:srgbClr val="CC6600"/>
                </a:solidFill>
              </a:rPr>
              <a:t>Pan African e-Network</a:t>
            </a:r>
            <a:endParaRPr lang="en-US" sz="1700" b="1" dirty="0">
              <a:solidFill>
                <a:srgbClr val="CC6600"/>
              </a:solidFill>
            </a:endParaRPr>
          </a:p>
          <a:p>
            <a:pPr marL="1200150" lvl="1" indent="-742950">
              <a:buAutoNum type="arabicPeriod"/>
            </a:pPr>
            <a:r>
              <a:rPr lang="en-GB" sz="1700" b="1" dirty="0">
                <a:solidFill>
                  <a:srgbClr val="CC6600"/>
                </a:solidFill>
              </a:rPr>
              <a:t>Silencing the Guns by 2020</a:t>
            </a:r>
            <a:endParaRPr lang="en-US" sz="1700" b="1" dirty="0">
              <a:solidFill>
                <a:srgbClr val="CC6600"/>
              </a:solidFill>
            </a:endParaRPr>
          </a:p>
          <a:p>
            <a:pPr marL="1200150" lvl="1" indent="-742950">
              <a:buAutoNum type="arabicPeriod"/>
            </a:pPr>
            <a:r>
              <a:rPr lang="en-GB" sz="1700" b="1" dirty="0">
                <a:solidFill>
                  <a:srgbClr val="CC6600"/>
                </a:solidFill>
              </a:rPr>
              <a:t>Africa Outer Space Strategy</a:t>
            </a:r>
            <a:endParaRPr lang="en-US" sz="1700" b="1" dirty="0">
              <a:solidFill>
                <a:srgbClr val="CC6600"/>
              </a:solidFill>
            </a:endParaRPr>
          </a:p>
          <a:p>
            <a:pPr marL="1200150" lvl="1" indent="-742950">
              <a:buAutoNum type="arabicPeriod"/>
            </a:pPr>
            <a:r>
              <a:rPr lang="en-GB" sz="1700" b="1" dirty="0">
                <a:solidFill>
                  <a:srgbClr val="CC6600"/>
                </a:solidFill>
              </a:rPr>
              <a:t>Great Museum of Africa</a:t>
            </a:r>
            <a:endParaRPr lang="en-US" sz="1700" b="1" dirty="0">
              <a:solidFill>
                <a:srgbClr val="CC6600"/>
              </a:solidFill>
            </a:endParaRPr>
          </a:p>
          <a:p>
            <a:pPr marL="1200150" lvl="1" indent="-742950">
              <a:buAutoNum type="arabicPeriod"/>
            </a:pPr>
            <a:r>
              <a:rPr lang="en-GB" sz="1700" b="1" dirty="0">
                <a:solidFill>
                  <a:srgbClr val="CC6600"/>
                </a:solidFill>
              </a:rPr>
              <a:t>Cyber Security</a:t>
            </a:r>
            <a:endParaRPr lang="en-US" sz="1700" b="1" dirty="0">
              <a:solidFill>
                <a:srgbClr val="CC6600"/>
              </a:solidFill>
            </a:endParaRPr>
          </a:p>
          <a:p>
            <a:pPr marL="1200150" lvl="1" indent="-742950">
              <a:buAutoNum type="arabicPeriod"/>
            </a:pPr>
            <a:r>
              <a:rPr lang="en-GB" sz="1700" b="1" dirty="0">
                <a:solidFill>
                  <a:srgbClr val="CC6600"/>
                </a:solidFill>
              </a:rPr>
              <a:t>Encyclopaedia Africana</a:t>
            </a:r>
            <a:endParaRPr lang="en-US" sz="1700" b="1" dirty="0">
              <a:solidFill>
                <a:srgbClr val="CC6600"/>
              </a:solidFill>
            </a:endParaRPr>
          </a:p>
          <a:p>
            <a:endParaRPr lang="en-GB" dirty="0"/>
          </a:p>
        </p:txBody>
      </p:sp>
    </p:spTree>
    <p:extLst>
      <p:ext uri="{BB962C8B-B14F-4D97-AF65-F5344CB8AC3E}">
        <p14:creationId xmlns:p14="http://schemas.microsoft.com/office/powerpoint/2010/main" val="904962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289D-0699-4FBE-A476-E9F9220DECCF}"/>
              </a:ext>
            </a:extLst>
          </p:cNvPr>
          <p:cNvSpPr>
            <a:spLocks noGrp="1"/>
          </p:cNvSpPr>
          <p:nvPr>
            <p:ph type="title"/>
          </p:nvPr>
        </p:nvSpPr>
        <p:spPr>
          <a:xfrm>
            <a:off x="592314" y="4933218"/>
            <a:ext cx="10684813" cy="730464"/>
          </a:xfrm>
        </p:spPr>
        <p:txBody>
          <a:bodyPr vert="horz" lIns="91440" tIns="45720" rIns="91440" bIns="45720" rtlCol="0" anchor="b">
            <a:noAutofit/>
          </a:bodyPr>
          <a:lstStyle/>
          <a:p>
            <a:r>
              <a:rPr lang="en-US" sz="2200" dirty="0"/>
              <a:t> Stakeholders and Actors : multiplayers at different levels are engaged to implement, monitor and evaluate Agenda 2063/SDGs progress</a:t>
            </a:r>
          </a:p>
        </p:txBody>
      </p:sp>
      <p:pic>
        <p:nvPicPr>
          <p:cNvPr id="4" name="Content Placeholder 3">
            <a:extLst>
              <a:ext uri="{FF2B5EF4-FFF2-40B4-BE49-F238E27FC236}">
                <a16:creationId xmlns:a16="http://schemas.microsoft.com/office/drawing/2014/main" id="{A8C15E53-0542-433D-A926-9EA557A02EC6}"/>
              </a:ext>
            </a:extLst>
          </p:cNvPr>
          <p:cNvPicPr>
            <a:picLocks noGrp="1" noChangeAspect="1"/>
          </p:cNvPicPr>
          <p:nvPr>
            <p:ph idx="1"/>
          </p:nvPr>
        </p:nvPicPr>
        <p:blipFill>
          <a:blip r:embed="rId5"/>
          <a:stretch>
            <a:fillRect/>
          </a:stretch>
        </p:blipFill>
        <p:spPr>
          <a:xfrm>
            <a:off x="62692" y="265380"/>
            <a:ext cx="11749863" cy="4343942"/>
          </a:xfrm>
          <a:prstGeom prst="rect">
            <a:avLst/>
          </a:prstGeom>
        </p:spPr>
      </p:pic>
    </p:spTree>
    <p:extLst>
      <p:ext uri="{BB962C8B-B14F-4D97-AF65-F5344CB8AC3E}">
        <p14:creationId xmlns:p14="http://schemas.microsoft.com/office/powerpoint/2010/main" val="22371761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DCD0-D27A-7E83-4055-9FC9433AA8B6}"/>
              </a:ext>
            </a:extLst>
          </p:cNvPr>
          <p:cNvSpPr>
            <a:spLocks noGrp="1"/>
          </p:cNvSpPr>
          <p:nvPr>
            <p:ph type="title"/>
          </p:nvPr>
        </p:nvSpPr>
        <p:spPr>
          <a:xfrm>
            <a:off x="609600" y="274638"/>
            <a:ext cx="10972800" cy="816225"/>
          </a:xfrm>
        </p:spPr>
        <p:txBody>
          <a:bodyPr>
            <a:normAutofit/>
          </a:bodyPr>
          <a:lstStyle/>
          <a:p>
            <a:r>
              <a:rPr lang="en-ZA" sz="2800" dirty="0">
                <a:solidFill>
                  <a:schemeClr val="accent6">
                    <a:lumMod val="75000"/>
                  </a:schemeClr>
                </a:solidFill>
              </a:rPr>
              <a:t>III. APRM Revitalisation:  Expanded Mandate and consequent actions </a:t>
            </a:r>
          </a:p>
        </p:txBody>
      </p:sp>
      <p:sp>
        <p:nvSpPr>
          <p:cNvPr id="3" name="Content Placeholder 2">
            <a:extLst>
              <a:ext uri="{FF2B5EF4-FFF2-40B4-BE49-F238E27FC236}">
                <a16:creationId xmlns:a16="http://schemas.microsoft.com/office/drawing/2014/main" id="{3DD95685-D3B4-F1F0-16A6-67CA3A4D1B06}"/>
              </a:ext>
            </a:extLst>
          </p:cNvPr>
          <p:cNvSpPr>
            <a:spLocks noGrp="1"/>
          </p:cNvSpPr>
          <p:nvPr>
            <p:ph idx="1"/>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GB"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Aspiration 3</a:t>
            </a:r>
            <a:r>
              <a:rPr kumimoji="0" lang="en-GB" sz="15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An Africa of good governance, democracy, respect for human rights, justice and the rule of law</a:t>
            </a:r>
            <a:r>
              <a:rPr kumimoji="0" lang="en-GB" sz="15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Governance-Dev nexus) ;</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GB"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Aspiration 4</a:t>
            </a:r>
            <a:r>
              <a:rPr kumimoji="0" lang="en-GB" sz="15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 peaceful and secure</a:t>
            </a:r>
            <a:r>
              <a:rPr kumimoji="0" lang="en-ZA"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Africa (peace-governance nexus)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ZA"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Expanded mandate tasks: </a:t>
            </a:r>
          </a:p>
          <a:p>
            <a:pPr marL="342900" marR="0" lvl="0" indent="-3429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Widening the APRM approach from the current approach to capture local, homegrown and indigenous knowledge embedded in the African culture .</a:t>
            </a:r>
            <a:endParaRPr kumimoji="0" lang="en-ZA"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Revising the APRM questionnaire in sync with current development frameworks including the AU Agenda 2063 and UN Sustainable Development Goals.</a:t>
            </a:r>
            <a:endParaRPr kumimoji="0" lang="en-ZA"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Integrating APRM into national plans, RECs and regional development, including NEPAD and relevant international frameworks for greater coherence; </a:t>
            </a:r>
          </a:p>
          <a:p>
            <a:pPr marL="342900" marR="0" lvl="0" indent="-3429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State of implementation of Agenda 2063 ( best practices and countries’ experience ) </a:t>
            </a:r>
          </a:p>
          <a:p>
            <a:pPr marL="342900" marR="0" lvl="0" indent="-3429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Enhance reporting on governance at national levels </a:t>
            </a:r>
            <a:endParaRPr kumimoji="0" lang="en-ZA" sz="2000" b="0" i="0" u="none" strike="noStrike" kern="1200" cap="none" spc="0" normalizeH="0" baseline="0" noProof="0" dirty="0">
              <a:ln>
                <a:noFill/>
              </a:ln>
              <a:solidFill>
                <a:prstClr val="black"/>
              </a:solidFill>
              <a:effectLst/>
              <a:uLnTx/>
              <a:uFillTx/>
              <a:latin typeface="Calibri"/>
              <a:ea typeface="+mn-ea"/>
              <a:cs typeface="+mn-cs"/>
            </a:endParaRPr>
          </a:p>
          <a:p>
            <a:endParaRPr lang="en-ZA" dirty="0"/>
          </a:p>
        </p:txBody>
      </p:sp>
      <p:sp>
        <p:nvSpPr>
          <p:cNvPr id="4" name="Footer Placeholder 3">
            <a:extLst>
              <a:ext uri="{FF2B5EF4-FFF2-40B4-BE49-F238E27FC236}">
                <a16:creationId xmlns:a16="http://schemas.microsoft.com/office/drawing/2014/main" id="{305520EA-DAD5-15C1-30DA-B1249B25B11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9485CE-9A53-9382-610E-F9F2DC6C3BDD}"/>
              </a:ext>
            </a:extLst>
          </p:cNvPr>
          <p:cNvSpPr>
            <a:spLocks noGrp="1"/>
          </p:cNvSpPr>
          <p:nvPr>
            <p:ph type="sldNum" sz="quarter" idx="12"/>
          </p:nvPr>
        </p:nvSpPr>
        <p:spPr/>
        <p:txBody>
          <a:bodyPr/>
          <a:lstStyle/>
          <a:p>
            <a:fld id="{2B94288F-C395-4B83-86A6-8CAC5AD50CFE}" type="slidenum">
              <a:rPr lang="en-US" smtClean="0"/>
              <a:pPr/>
              <a:t>13</a:t>
            </a:fld>
            <a:endParaRPr lang="en-US" dirty="0"/>
          </a:p>
        </p:txBody>
      </p:sp>
    </p:spTree>
    <p:extLst>
      <p:ext uri="{BB962C8B-B14F-4D97-AF65-F5344CB8AC3E}">
        <p14:creationId xmlns:p14="http://schemas.microsoft.com/office/powerpoint/2010/main" val="91474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8ADC-263F-4F34-970D-5D2C3E153F15}"/>
              </a:ext>
            </a:extLst>
          </p:cNvPr>
          <p:cNvSpPr>
            <a:spLocks noGrp="1"/>
          </p:cNvSpPr>
          <p:nvPr>
            <p:ph type="title"/>
          </p:nvPr>
        </p:nvSpPr>
        <p:spPr>
          <a:xfrm>
            <a:off x="1096962" y="77630"/>
            <a:ext cx="10684221" cy="1262722"/>
          </a:xfrm>
          <a:solidFill>
            <a:schemeClr val="accent5">
              <a:lumMod val="20000"/>
              <a:lumOff val="80000"/>
            </a:schemeClr>
          </a:solidFill>
        </p:spPr>
        <p:txBody>
          <a:bodyPr>
            <a:normAutofit/>
          </a:bodyPr>
          <a:lstStyle/>
          <a:p>
            <a:r>
              <a:rPr lang="en-ZA" sz="2800" dirty="0">
                <a:solidFill>
                  <a:schemeClr val="accent6">
                    <a:lumMod val="75000"/>
                  </a:schemeClr>
                </a:solidFill>
              </a:rPr>
              <a:t>APRM Expanded mandate and Role in the monitoring and evaluation of Agenda 2063&amp;SDGs </a:t>
            </a:r>
          </a:p>
        </p:txBody>
      </p:sp>
      <p:graphicFrame>
        <p:nvGraphicFramePr>
          <p:cNvPr id="4" name="Content Placeholder 3">
            <a:extLst>
              <a:ext uri="{FF2B5EF4-FFF2-40B4-BE49-F238E27FC236}">
                <a16:creationId xmlns:a16="http://schemas.microsoft.com/office/drawing/2014/main" id="{5B654156-20BE-460A-BD7E-7C9A6FC535F5}"/>
              </a:ext>
            </a:extLst>
          </p:cNvPr>
          <p:cNvGraphicFramePr>
            <a:graphicFrameLocks noGrp="1"/>
          </p:cNvGraphicFramePr>
          <p:nvPr>
            <p:ph idx="1"/>
            <p:extLst>
              <p:ext uri="{D42A27DB-BD31-4B8C-83A1-F6EECF244321}">
                <p14:modId xmlns:p14="http://schemas.microsoft.com/office/powerpoint/2010/main" val="975192892"/>
              </p:ext>
            </p:extLst>
          </p:nvPr>
        </p:nvGraphicFramePr>
        <p:xfrm>
          <a:off x="242595" y="1268962"/>
          <a:ext cx="11720805" cy="494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306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FB42-3F22-620D-B5EC-6B10404947A8}"/>
              </a:ext>
            </a:extLst>
          </p:cNvPr>
          <p:cNvSpPr>
            <a:spLocks noGrp="1"/>
          </p:cNvSpPr>
          <p:nvPr>
            <p:ph type="title"/>
          </p:nvPr>
        </p:nvSpPr>
        <p:spPr>
          <a:xfrm>
            <a:off x="609600" y="274638"/>
            <a:ext cx="10972800" cy="695746"/>
          </a:xfrm>
        </p:spPr>
        <p:txBody>
          <a:bodyPr>
            <a:normAutofit/>
          </a:bodyPr>
          <a:lstStyle/>
          <a:p>
            <a:r>
              <a:rPr lang="en-ZA" sz="2200" dirty="0">
                <a:effectLst/>
                <a:latin typeface="Calibri" panose="020F0502020204030204" pitchFamily="34" charset="0"/>
                <a:ea typeface="Calibri" panose="020F0502020204030204" pitchFamily="34" charset="0"/>
                <a:cs typeface="Arial" panose="020B0604020202020204" pitchFamily="34" charset="0"/>
              </a:rPr>
              <a:t>Key Pillars of APRM Support for an Integrated M&amp;E Governance System in Africa</a:t>
            </a:r>
            <a:endParaRPr lang="en-ZA" sz="2200" dirty="0"/>
          </a:p>
        </p:txBody>
      </p:sp>
      <p:sp>
        <p:nvSpPr>
          <p:cNvPr id="4" name="Footer Placeholder 3">
            <a:extLst>
              <a:ext uri="{FF2B5EF4-FFF2-40B4-BE49-F238E27FC236}">
                <a16:creationId xmlns:a16="http://schemas.microsoft.com/office/drawing/2014/main" id="{4A5FEB58-0BD9-6D03-90CE-FF8474D473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AA6B209-E9FC-C335-DF0B-56796F8DD05D}"/>
              </a:ext>
            </a:extLst>
          </p:cNvPr>
          <p:cNvSpPr>
            <a:spLocks noGrp="1"/>
          </p:cNvSpPr>
          <p:nvPr>
            <p:ph type="sldNum" sz="quarter" idx="12"/>
          </p:nvPr>
        </p:nvSpPr>
        <p:spPr/>
        <p:txBody>
          <a:bodyPr/>
          <a:lstStyle/>
          <a:p>
            <a:fld id="{2B94288F-C395-4B83-86A6-8CAC5AD50CFE}" type="slidenum">
              <a:rPr lang="en-US" smtClean="0"/>
              <a:pPr/>
              <a:t>15</a:t>
            </a:fld>
            <a:endParaRPr lang="en-US" dirty="0"/>
          </a:p>
        </p:txBody>
      </p:sp>
      <p:graphicFrame>
        <p:nvGraphicFramePr>
          <p:cNvPr id="6" name="Content Placeholder 5">
            <a:extLst>
              <a:ext uri="{FF2B5EF4-FFF2-40B4-BE49-F238E27FC236}">
                <a16:creationId xmlns:a16="http://schemas.microsoft.com/office/drawing/2014/main" id="{77F6566F-9E81-C59F-CD3C-6739E927C409}"/>
              </a:ext>
            </a:extLst>
          </p:cNvPr>
          <p:cNvGraphicFramePr>
            <a:graphicFrameLocks noGrp="1"/>
          </p:cNvGraphicFramePr>
          <p:nvPr>
            <p:ph idx="1"/>
            <p:extLst>
              <p:ext uri="{D42A27DB-BD31-4B8C-83A1-F6EECF244321}">
                <p14:modId xmlns:p14="http://schemas.microsoft.com/office/powerpoint/2010/main" val="2112026714"/>
              </p:ext>
            </p:extLst>
          </p:nvPr>
        </p:nvGraphicFramePr>
        <p:xfrm>
          <a:off x="648996" y="1324948"/>
          <a:ext cx="10972800" cy="4586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41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9487-76A9-D97A-47F9-C364051313B5}"/>
              </a:ext>
            </a:extLst>
          </p:cNvPr>
          <p:cNvSpPr>
            <a:spLocks noGrp="1"/>
          </p:cNvSpPr>
          <p:nvPr>
            <p:ph type="title"/>
          </p:nvPr>
        </p:nvSpPr>
        <p:spPr>
          <a:xfrm>
            <a:off x="918033" y="1267811"/>
            <a:ext cx="3932237" cy="1069975"/>
          </a:xfrm>
        </p:spPr>
        <p:txBody>
          <a:bodyPr>
            <a:normAutofit fontScale="90000"/>
          </a:bodyPr>
          <a:lstStyle/>
          <a:p>
            <a:r>
              <a:rPr lang="en-ZA" sz="3000" dirty="0"/>
              <a:t>Thematic areas of APRM Governance assessment reviews </a:t>
            </a:r>
          </a:p>
        </p:txBody>
      </p:sp>
      <p:graphicFrame>
        <p:nvGraphicFramePr>
          <p:cNvPr id="6" name="Content Placeholder 5">
            <a:extLst>
              <a:ext uri="{FF2B5EF4-FFF2-40B4-BE49-F238E27FC236}">
                <a16:creationId xmlns:a16="http://schemas.microsoft.com/office/drawing/2014/main" id="{E9882C2C-34CB-7208-8802-F4E36FE6D792}"/>
              </a:ext>
            </a:extLst>
          </p:cNvPr>
          <p:cNvGraphicFramePr>
            <a:graphicFrameLocks noGrp="1"/>
          </p:cNvGraphicFramePr>
          <p:nvPr>
            <p:ph idx="1"/>
            <p:extLst>
              <p:ext uri="{D42A27DB-BD31-4B8C-83A1-F6EECF244321}">
                <p14:modId xmlns:p14="http://schemas.microsoft.com/office/powerpoint/2010/main" val="1070442360"/>
              </p:ext>
            </p:extLst>
          </p:nvPr>
        </p:nvGraphicFramePr>
        <p:xfrm>
          <a:off x="5183188" y="987425"/>
          <a:ext cx="6620036"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 Placeholder 7">
            <a:extLst>
              <a:ext uri="{FF2B5EF4-FFF2-40B4-BE49-F238E27FC236}">
                <a16:creationId xmlns:a16="http://schemas.microsoft.com/office/drawing/2014/main" id="{0A3375EB-4AB2-068D-5ECB-3293FA66D33A}"/>
              </a:ext>
            </a:extLst>
          </p:cNvPr>
          <p:cNvSpPr>
            <a:spLocks noGrp="1"/>
          </p:cNvSpPr>
          <p:nvPr>
            <p:ph type="body" sz="half" idx="2"/>
          </p:nvPr>
        </p:nvSpPr>
        <p:spPr>
          <a:xfrm>
            <a:off x="839787" y="2057400"/>
            <a:ext cx="4541837" cy="3811588"/>
          </a:xfrm>
        </p:spPr>
        <p:txBody>
          <a:bodyPr/>
          <a:lstStyle/>
          <a:p>
            <a:endParaRPr lang="en-ZA" dirty="0"/>
          </a:p>
          <a:p>
            <a:r>
              <a:rPr lang="en-ZA" dirty="0"/>
              <a:t>Principles: </a:t>
            </a:r>
          </a:p>
          <a:p>
            <a:r>
              <a:rPr lang="en-ZA" b="1" dirty="0"/>
              <a:t>Avoid political manipulation and conflict of interest</a:t>
            </a:r>
          </a:p>
          <a:p>
            <a:r>
              <a:rPr lang="en-ZA" b="1" dirty="0"/>
              <a:t>Transparent </a:t>
            </a:r>
          </a:p>
          <a:p>
            <a:r>
              <a:rPr lang="en-ZA" b="1" dirty="0"/>
              <a:t>Credible </a:t>
            </a:r>
          </a:p>
          <a:p>
            <a:r>
              <a:rPr lang="en-ZA" b="1" dirty="0"/>
              <a:t>Based on clear methodological grounds </a:t>
            </a:r>
          </a:p>
          <a:p>
            <a:r>
              <a:rPr lang="en-ZA" b="1" dirty="0"/>
              <a:t>Inclusive</a:t>
            </a:r>
          </a:p>
          <a:p>
            <a:endParaRPr lang="en-ZA" dirty="0"/>
          </a:p>
          <a:p>
            <a:r>
              <a:rPr lang="en-ZA" dirty="0"/>
              <a:t>Latest  (Kenya, SA, Egypt, Sudan, Uganda, Senegal, Sierra Leone, Niger and Mozambique) </a:t>
            </a:r>
          </a:p>
          <a:p>
            <a:r>
              <a:rPr lang="en-ZA" dirty="0"/>
              <a:t>Types of Review :</a:t>
            </a:r>
            <a:r>
              <a:rPr lang="en-ZA" b="1" dirty="0"/>
              <a:t>thematic , targeted and comprehensive review </a:t>
            </a:r>
          </a:p>
        </p:txBody>
      </p:sp>
      <p:sp>
        <p:nvSpPr>
          <p:cNvPr id="4" name="Footer Placeholder 3">
            <a:extLst>
              <a:ext uri="{FF2B5EF4-FFF2-40B4-BE49-F238E27FC236}">
                <a16:creationId xmlns:a16="http://schemas.microsoft.com/office/drawing/2014/main" id="{6FD62D42-C27D-A55A-9092-173BAFE509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7068F3-C912-8A10-479C-196F56362C38}"/>
              </a:ext>
            </a:extLst>
          </p:cNvPr>
          <p:cNvSpPr>
            <a:spLocks noGrp="1"/>
          </p:cNvSpPr>
          <p:nvPr>
            <p:ph type="sldNum" sz="quarter" idx="12"/>
          </p:nvPr>
        </p:nvSpPr>
        <p:spPr/>
        <p:txBody>
          <a:bodyPr/>
          <a:lstStyle/>
          <a:p>
            <a:fld id="{2B94288F-C395-4B83-86A6-8CAC5AD50CFE}" type="slidenum">
              <a:rPr lang="en-US" smtClean="0"/>
              <a:pPr/>
              <a:t>16</a:t>
            </a:fld>
            <a:endParaRPr lang="en-US" dirty="0"/>
          </a:p>
        </p:txBody>
      </p:sp>
    </p:spTree>
    <p:extLst>
      <p:ext uri="{BB962C8B-B14F-4D97-AF65-F5344CB8AC3E}">
        <p14:creationId xmlns:p14="http://schemas.microsoft.com/office/powerpoint/2010/main" val="65416511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4476-AED7-4E0A-A075-A1898DF8B35F}"/>
              </a:ext>
            </a:extLst>
          </p:cNvPr>
          <p:cNvSpPr>
            <a:spLocks noGrp="1"/>
          </p:cNvSpPr>
          <p:nvPr>
            <p:ph type="title"/>
          </p:nvPr>
        </p:nvSpPr>
        <p:spPr>
          <a:xfrm>
            <a:off x="609600" y="274638"/>
            <a:ext cx="10972800" cy="1249362"/>
          </a:xfrm>
        </p:spPr>
        <p:txBody>
          <a:bodyPr>
            <a:normAutofit fontScale="90000"/>
          </a:bodyPr>
          <a:lstStyle/>
          <a:p>
            <a:r>
              <a:rPr lang="en-ZA" sz="2800" dirty="0">
                <a:latin typeface="+mn-lt"/>
                <a:ea typeface="+mn-ea"/>
                <a:cs typeface="+mn-cs"/>
              </a:rPr>
              <a:t>Supporting the UN-AU Framework for the implementation of Agenda 2030/2063 cluster 8&amp;9 on governance</a:t>
            </a:r>
            <a:br>
              <a:rPr lang="en-ZA" sz="2800" dirty="0">
                <a:latin typeface="+mn-lt"/>
                <a:ea typeface="+mn-ea"/>
                <a:cs typeface="+mn-cs"/>
              </a:rPr>
            </a:br>
            <a:endParaRPr lang="en-ZA" sz="2800" dirty="0">
              <a:latin typeface="+mn-lt"/>
              <a:ea typeface="+mn-ea"/>
              <a:cs typeface="+mn-cs"/>
            </a:endParaRPr>
          </a:p>
        </p:txBody>
      </p:sp>
      <p:graphicFrame>
        <p:nvGraphicFramePr>
          <p:cNvPr id="6" name="Content Placeholder 5">
            <a:extLst>
              <a:ext uri="{FF2B5EF4-FFF2-40B4-BE49-F238E27FC236}">
                <a16:creationId xmlns:a16="http://schemas.microsoft.com/office/drawing/2014/main" id="{FCE88C9D-5DDA-4F6A-A693-3FA1F135BCC0}"/>
              </a:ext>
            </a:extLst>
          </p:cNvPr>
          <p:cNvGraphicFramePr>
            <a:graphicFrameLocks noGrp="1"/>
          </p:cNvGraphicFramePr>
          <p:nvPr>
            <p:ph idx="1"/>
          </p:nvPr>
        </p:nvGraphicFramePr>
        <p:xfrm>
          <a:off x="609600" y="1166018"/>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4F4D3FFA-ED34-4738-8739-20B184168FBB}"/>
              </a:ext>
            </a:extLst>
          </p:cNvPr>
          <p:cNvSpPr>
            <a:spLocks noGrp="1"/>
          </p:cNvSpPr>
          <p:nvPr>
            <p:ph type="ftr" sz="quarter" idx="11"/>
          </p:nvPr>
        </p:nvSpPr>
        <p:spPr>
          <a:xfrm>
            <a:off x="2743200" y="6400798"/>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7 April –CEPA session 2022 </a:t>
            </a:r>
          </a:p>
        </p:txBody>
      </p:sp>
      <p:sp>
        <p:nvSpPr>
          <p:cNvPr id="5" name="Slide Number Placeholder 4">
            <a:extLst>
              <a:ext uri="{FF2B5EF4-FFF2-40B4-BE49-F238E27FC236}">
                <a16:creationId xmlns:a16="http://schemas.microsoft.com/office/drawing/2014/main" id="{03840F15-5482-4574-AE0B-6006ADDA1A6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94288F-C395-4B83-86A6-8CAC5AD50CF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3160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4FA9-4AB8-4203-928C-74FFCE1F883C}"/>
              </a:ext>
            </a:extLst>
          </p:cNvPr>
          <p:cNvSpPr>
            <a:spLocks noGrp="1"/>
          </p:cNvSpPr>
          <p:nvPr>
            <p:ph type="title"/>
          </p:nvPr>
        </p:nvSpPr>
        <p:spPr>
          <a:xfrm>
            <a:off x="838200" y="365128"/>
            <a:ext cx="10515600" cy="785756"/>
          </a:xfrm>
        </p:spPr>
        <p:txBody>
          <a:bodyPr/>
          <a:lstStyle/>
          <a:p>
            <a:r>
              <a:rPr lang="en-ZA" dirty="0"/>
              <a:t>Other SDGs on focus </a:t>
            </a:r>
            <a:endParaRPr lang="en-GB" dirty="0"/>
          </a:p>
        </p:txBody>
      </p:sp>
      <p:pic>
        <p:nvPicPr>
          <p:cNvPr id="1026" name="Picture 2" descr="Goal 5 | Department of Economic and Social Affairs">
            <a:extLst>
              <a:ext uri="{FF2B5EF4-FFF2-40B4-BE49-F238E27FC236}">
                <a16:creationId xmlns:a16="http://schemas.microsoft.com/office/drawing/2014/main" id="{C0311B3E-9FB2-4A2F-A9D3-ECAAFFE6D1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65628" y="1271209"/>
            <a:ext cx="2660522" cy="19312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 order to support SDG #3 &quot;Good Health... - AIESEC Indonesia | Facebook">
            <a:extLst>
              <a:ext uri="{FF2B5EF4-FFF2-40B4-BE49-F238E27FC236}">
                <a16:creationId xmlns:a16="http://schemas.microsoft.com/office/drawing/2014/main" id="{AB44DB42-F7E3-4134-86B1-01724E6F4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780" y="1271209"/>
            <a:ext cx="2729451" cy="2110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al 17 | Department of Economic and Social Affairs">
            <a:extLst>
              <a:ext uri="{FF2B5EF4-FFF2-40B4-BE49-F238E27FC236}">
                <a16:creationId xmlns:a16="http://schemas.microsoft.com/office/drawing/2014/main" id="{7CD4BEB0-C481-4CC0-B1CA-C6801D316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752" y="4004442"/>
            <a:ext cx="2507832" cy="19312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oal 16 | Department of Economic and Social Affairs">
            <a:extLst>
              <a:ext uri="{FF2B5EF4-FFF2-40B4-BE49-F238E27FC236}">
                <a16:creationId xmlns:a16="http://schemas.microsoft.com/office/drawing/2014/main" id="{7D7A03A4-7270-4473-939B-33ADA7C900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384" b="2"/>
          <a:stretch/>
        </p:blipFill>
        <p:spPr bwMode="auto">
          <a:xfrm>
            <a:off x="4889993" y="3970440"/>
            <a:ext cx="2647238" cy="1965211"/>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upload.wikimedia.org/wikipedia/commons/thumb/9/...">
            <a:extLst>
              <a:ext uri="{FF2B5EF4-FFF2-40B4-BE49-F238E27FC236}">
                <a16:creationId xmlns:a16="http://schemas.microsoft.com/office/drawing/2014/main" id="{1339B729-41B3-4C3E-A049-CBE28A3583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0710" y="1271209"/>
            <a:ext cx="2110228" cy="21102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0E20F1E-59F1-4801-9EEF-9FA4F09100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710" y="3970440"/>
            <a:ext cx="2032714" cy="182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9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B1C79E-0117-4B47-9AE8-33F5CDFDB5A2}"/>
              </a:ext>
            </a:extLst>
          </p:cNvPr>
          <p:cNvSpPr>
            <a:spLocks noGrp="1"/>
          </p:cNvSpPr>
          <p:nvPr>
            <p:ph type="title"/>
          </p:nvPr>
        </p:nvSpPr>
        <p:spPr>
          <a:xfrm>
            <a:off x="609600" y="274638"/>
            <a:ext cx="10972800" cy="999278"/>
          </a:xfrm>
        </p:spPr>
        <p:txBody>
          <a:bodyPr/>
          <a:lstStyle/>
          <a:p>
            <a:r>
              <a:rPr lang="en-ZA" dirty="0"/>
              <a:t>SDG 16: a goal and enabler for other SDGs</a:t>
            </a:r>
            <a:endParaRPr lang="en-GB" dirty="0"/>
          </a:p>
        </p:txBody>
      </p:sp>
      <p:pic>
        <p:nvPicPr>
          <p:cNvPr id="5" name="Content Placeholder 3">
            <a:extLst>
              <a:ext uri="{FF2B5EF4-FFF2-40B4-BE49-F238E27FC236}">
                <a16:creationId xmlns:a16="http://schemas.microsoft.com/office/drawing/2014/main" id="{E67EFBD8-1D8B-4796-9388-14FB4C3A26AB}"/>
              </a:ext>
            </a:extLst>
          </p:cNvPr>
          <p:cNvPicPr>
            <a:picLocks noGrp="1" noChangeAspect="1"/>
          </p:cNvPicPr>
          <p:nvPr>
            <p:ph idx="1"/>
          </p:nvPr>
        </p:nvPicPr>
        <p:blipFill>
          <a:blip r:embed="rId2"/>
          <a:stretch>
            <a:fillRect/>
          </a:stretch>
        </p:blipFill>
        <p:spPr>
          <a:xfrm>
            <a:off x="278969" y="1273916"/>
            <a:ext cx="11502326" cy="4925406"/>
          </a:xfrm>
          <a:prstGeom prst="rect">
            <a:avLst/>
          </a:prstGeom>
        </p:spPr>
      </p:pic>
    </p:spTree>
    <p:extLst>
      <p:ext uri="{BB962C8B-B14F-4D97-AF65-F5344CB8AC3E}">
        <p14:creationId xmlns:p14="http://schemas.microsoft.com/office/powerpoint/2010/main" val="834398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783D-D75B-AC21-2193-7321CB56DA12}"/>
              </a:ext>
            </a:extLst>
          </p:cNvPr>
          <p:cNvSpPr>
            <a:spLocks noGrp="1"/>
          </p:cNvSpPr>
          <p:nvPr>
            <p:ph type="title"/>
          </p:nvPr>
        </p:nvSpPr>
        <p:spPr>
          <a:xfrm>
            <a:off x="609600" y="274638"/>
            <a:ext cx="10972800" cy="789052"/>
          </a:xfrm>
        </p:spPr>
        <p:txBody>
          <a:bodyPr/>
          <a:lstStyle/>
          <a:p>
            <a:pPr algn="l"/>
            <a:r>
              <a:rPr lang="en-ZA" dirty="0"/>
              <a:t>Content </a:t>
            </a:r>
          </a:p>
        </p:txBody>
      </p:sp>
      <p:sp>
        <p:nvSpPr>
          <p:cNvPr id="3" name="Content Placeholder 2">
            <a:extLst>
              <a:ext uri="{FF2B5EF4-FFF2-40B4-BE49-F238E27FC236}">
                <a16:creationId xmlns:a16="http://schemas.microsoft.com/office/drawing/2014/main" id="{2800B4B8-B8A3-14F4-5277-71F8E52C17FC}"/>
              </a:ext>
            </a:extLst>
          </p:cNvPr>
          <p:cNvSpPr>
            <a:spLocks noGrp="1"/>
          </p:cNvSpPr>
          <p:nvPr>
            <p:ph idx="1"/>
          </p:nvPr>
        </p:nvSpPr>
        <p:spPr>
          <a:xfrm>
            <a:off x="693821" y="1063690"/>
            <a:ext cx="10515600" cy="4710112"/>
          </a:xfrm>
        </p:spPr>
        <p:txBody>
          <a:bodyPr>
            <a:normAutofit lnSpcReduction="10000"/>
          </a:bodyPr>
          <a:lstStyle/>
          <a:p>
            <a:r>
              <a:rPr lang="en-ZA" dirty="0"/>
              <a:t>The APRM in a nutshell </a:t>
            </a:r>
          </a:p>
          <a:p>
            <a:r>
              <a:rPr lang="en-ZA" dirty="0"/>
              <a:t>Congruence between SDGs and Agenda 2063 AND the role of APRM in monitoring and evaluation of Agenda 2063 and SDG </a:t>
            </a:r>
          </a:p>
          <a:p>
            <a:r>
              <a:rPr lang="en-ZA" dirty="0"/>
              <a:t>Covid-19 crisis and responsive actions, APRM targeted reviews</a:t>
            </a:r>
          </a:p>
          <a:p>
            <a:r>
              <a:rPr lang="en-ZA" dirty="0"/>
              <a:t>APRM cross-cutting engagement with youth, gender and civil society </a:t>
            </a:r>
          </a:p>
          <a:p>
            <a:r>
              <a:rPr lang="en-ZA" dirty="0"/>
              <a:t>Current progress towards SDGs and Agenda 2063 </a:t>
            </a:r>
          </a:p>
          <a:p>
            <a:endParaRPr lang="en-ZA" dirty="0"/>
          </a:p>
        </p:txBody>
      </p:sp>
    </p:spTree>
    <p:extLst>
      <p:ext uri="{BB962C8B-B14F-4D97-AF65-F5344CB8AC3E}">
        <p14:creationId xmlns:p14="http://schemas.microsoft.com/office/powerpoint/2010/main" val="58727139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4C245-5CA7-48E6-B66A-9EF71C52B8E4}"/>
              </a:ext>
            </a:extLst>
          </p:cNvPr>
          <p:cNvSpPr>
            <a:spLocks noGrp="1"/>
          </p:cNvSpPr>
          <p:nvPr>
            <p:ph type="title"/>
          </p:nvPr>
        </p:nvSpPr>
        <p:spPr>
          <a:xfrm>
            <a:off x="533651" y="95563"/>
            <a:ext cx="10817352" cy="872717"/>
          </a:xfrm>
        </p:spPr>
        <p:txBody>
          <a:bodyPr anchor="ctr">
            <a:normAutofit/>
          </a:bodyPr>
          <a:lstStyle/>
          <a:p>
            <a:r>
              <a:rPr lang="en-ZA" sz="4000" dirty="0"/>
              <a:t>specific areas of intervention by APRM –SDG 16</a:t>
            </a:r>
            <a:endParaRPr lang="en-GB" sz="4000" dirty="0"/>
          </a:p>
        </p:txBody>
      </p:sp>
      <p:sp>
        <p:nvSpPr>
          <p:cNvPr id="17" name="Rectangle 16">
            <a:extLst>
              <a:ext uri="{FF2B5EF4-FFF2-40B4-BE49-F238E27FC236}">
                <a16:creationId xmlns:a16="http://schemas.microsoft.com/office/drawing/2014/main" id="{60924758-F383-428B-9A0D-0D8CE4A66CBA}"/>
              </a:ext>
            </a:extLst>
          </p:cNvPr>
          <p:cNvSpPr/>
          <p:nvPr/>
        </p:nvSpPr>
        <p:spPr>
          <a:xfrm>
            <a:off x="3564104" y="3164091"/>
            <a:ext cx="1608083" cy="8828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CDDFC4C-2354-4E75-B2E0-259A2FC766BD}"/>
              </a:ext>
            </a:extLst>
          </p:cNvPr>
          <p:cNvSpPr/>
          <p:nvPr/>
        </p:nvSpPr>
        <p:spPr>
          <a:xfrm>
            <a:off x="4264747" y="6029147"/>
            <a:ext cx="1584895" cy="8828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ZA" sz="1800" b="0" i="0" u="none" strike="noStrike" kern="1200" cap="none" spc="0" normalizeH="0" baseline="0" noProof="0">
                <a:ln>
                  <a:noFill/>
                </a:ln>
                <a:solidFill>
                  <a:prstClr val="black"/>
                </a:solidFill>
                <a:effectLst/>
                <a:uLnTx/>
                <a:uFillTx/>
                <a:latin typeface="Calibri" panose="020F0502020204030204"/>
                <a:ea typeface="+mn-ea"/>
                <a:cs typeface="+mn-cs"/>
              </a:rPr>
              <a:t>SDG16. 8</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1B47BA-4427-4BFE-8C82-B51F761B2881}"/>
              </a:ext>
            </a:extLst>
          </p:cNvPr>
          <p:cNvSpPr/>
          <p:nvPr/>
        </p:nvSpPr>
        <p:spPr>
          <a:xfrm>
            <a:off x="7300067" y="2979425"/>
            <a:ext cx="10935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rPr>
              <a:t>SDG 16.5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733E0E0-C2D6-4A0D-AEBB-153EB489717A}"/>
              </a:ext>
            </a:extLst>
          </p:cNvPr>
          <p:cNvSpPr/>
          <p:nvPr/>
        </p:nvSpPr>
        <p:spPr>
          <a:xfrm>
            <a:off x="2743540" y="3587706"/>
            <a:ext cx="1197368" cy="1391951"/>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979" tIns="283885" rIns="246980" bIns="283884"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ZA"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ZA"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ZA" sz="1100" b="0" i="0" u="none" strike="noStrike" kern="1200" cap="none" spc="0" normalizeH="0" baseline="0" noProof="0" dirty="0">
                <a:ln>
                  <a:noFill/>
                </a:ln>
                <a:solidFill>
                  <a:prstClr val="white"/>
                </a:solidFill>
                <a:effectLst/>
                <a:uLnTx/>
                <a:uFillTx/>
                <a:latin typeface="Calibri" panose="020F0502020204030204"/>
                <a:ea typeface="+mn-ea"/>
                <a:cs typeface="+mn-cs"/>
              </a:rPr>
              <a:t>strengthen national institutions through incorporation &amp; non-discriminatory laws </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1AB8A09-14A0-44F2-B0B3-1ED3A45F231D}"/>
              </a:ext>
            </a:extLst>
          </p:cNvPr>
          <p:cNvGrpSpPr/>
          <p:nvPr/>
        </p:nvGrpSpPr>
        <p:grpSpPr>
          <a:xfrm>
            <a:off x="2342725" y="1474238"/>
            <a:ext cx="5908370" cy="3470986"/>
            <a:chOff x="2212580" y="1230629"/>
            <a:chExt cx="7460747" cy="4914266"/>
          </a:xfrm>
        </p:grpSpPr>
        <p:sp>
          <p:nvSpPr>
            <p:cNvPr id="8" name="Freeform: Shape 7">
              <a:extLst>
                <a:ext uri="{FF2B5EF4-FFF2-40B4-BE49-F238E27FC236}">
                  <a16:creationId xmlns:a16="http://schemas.microsoft.com/office/drawing/2014/main" id="{0D38630A-9A13-44A3-9085-69E1043D2A61}"/>
                </a:ext>
              </a:extLst>
            </p:cNvPr>
            <p:cNvSpPr/>
            <p:nvPr/>
          </p:nvSpPr>
          <p:spPr>
            <a:xfrm>
              <a:off x="5849642" y="1230629"/>
              <a:ext cx="1584895" cy="1821718"/>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129" tIns="341035" rIns="304130" bIns="341034" numCol="1" spcCol="1270" anchor="ctr" anchorCtr="0">
              <a:norm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white"/>
                  </a:solidFill>
                  <a:effectLst/>
                  <a:uLnTx/>
                  <a:uFillTx/>
                  <a:latin typeface="Calibri" panose="020F0502020204030204"/>
                  <a:ea typeface="+mn-ea"/>
                  <a:cs typeface="+mn-cs"/>
                </a:rPr>
                <a:t>Rule of law &amp; access to justice </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2E1BC9FA-BC5C-48DA-B6B2-4F75004FEB4D}"/>
                </a:ext>
              </a:extLst>
            </p:cNvPr>
            <p:cNvSpPr/>
            <p:nvPr/>
          </p:nvSpPr>
          <p:spPr>
            <a:xfrm>
              <a:off x="7719113" y="1547677"/>
              <a:ext cx="1014648" cy="1093030"/>
            </a:xfrm>
            <a:custGeom>
              <a:avLst/>
              <a:gdLst>
                <a:gd name="connsiteX0" fmla="*/ 0 w 2033036"/>
                <a:gd name="connsiteY0" fmla="*/ 0 h 1093030"/>
                <a:gd name="connsiteX1" fmla="*/ 2033036 w 2033036"/>
                <a:gd name="connsiteY1" fmla="*/ 0 h 1093030"/>
                <a:gd name="connsiteX2" fmla="*/ 2033036 w 2033036"/>
                <a:gd name="connsiteY2" fmla="*/ 1093030 h 1093030"/>
                <a:gd name="connsiteX3" fmla="*/ 0 w 2033036"/>
                <a:gd name="connsiteY3" fmla="*/ 1093030 h 1093030"/>
                <a:gd name="connsiteX4" fmla="*/ 0 w 2033036"/>
                <a:gd name="connsiteY4" fmla="*/ 0 h 109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036" h="1093030">
                  <a:moveTo>
                    <a:pt x="0" y="0"/>
                  </a:moveTo>
                  <a:lnTo>
                    <a:pt x="2033036" y="0"/>
                  </a:lnTo>
                  <a:lnTo>
                    <a:pt x="2033036" y="1093030"/>
                  </a:lnTo>
                  <a:lnTo>
                    <a:pt x="0" y="1093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rm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SDG 16.3</a:t>
              </a:r>
              <a:endParaRPr kumimoji="0" lang="en-GB"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DE373A9-A397-442A-B8CB-5A580E0A79B2}"/>
                </a:ext>
              </a:extLst>
            </p:cNvPr>
            <p:cNvSpPr/>
            <p:nvPr/>
          </p:nvSpPr>
          <p:spPr>
            <a:xfrm>
              <a:off x="4180035" y="1261689"/>
              <a:ext cx="1584895" cy="1806415"/>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979" tIns="283885" rIns="246980" bIns="283884" numCol="1" spcCol="1270" anchor="ctr" anchorCtr="0">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A" sz="1100" b="0" i="0" u="none" strike="noStrike" kern="1200" cap="none" spc="0" normalizeH="0" baseline="0" noProof="0" dirty="0">
                  <a:ln>
                    <a:noFill/>
                  </a:ln>
                  <a:solidFill>
                    <a:prstClr val="white"/>
                  </a:solidFill>
                  <a:effectLst/>
                  <a:uLnTx/>
                  <a:uFillTx/>
                  <a:latin typeface="Calibri" panose="020F0502020204030204"/>
                  <a:ea typeface="+mn-ea"/>
                  <a:cs typeface="+mn-cs"/>
                </a:rPr>
                <a:t>Reducing illicit financial and arms flow ,combat organized crime </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1602D27-74CA-4640-85E8-D52B6631C573}"/>
                </a:ext>
              </a:extLst>
            </p:cNvPr>
            <p:cNvSpPr/>
            <p:nvPr/>
          </p:nvSpPr>
          <p:spPr>
            <a:xfrm>
              <a:off x="4990520" y="2776903"/>
              <a:ext cx="1584895" cy="1821718"/>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129" tIns="341035" rIns="304130" bIns="341034" numCol="1" spcCol="1270" anchor="ctr" anchorCtr="0">
              <a:normAutofit fontScale="25000" lnSpcReduction="20000"/>
            </a:bodyPr>
            <a:lstStyle/>
            <a:p>
              <a:pPr algn="ctr" defTabSz="666750">
                <a:lnSpc>
                  <a:spcPct val="90000"/>
                </a:lnSpc>
                <a:spcBef>
                  <a:spcPct val="0"/>
                </a:spcBef>
                <a:spcAft>
                  <a:spcPct val="35000"/>
                </a:spcAft>
                <a:defRPr/>
              </a:pPr>
              <a:r>
                <a:rPr kumimoji="0" lang="en-ZA" sz="3400" b="0" i="0" u="none" strike="noStrike" kern="1200" cap="none" spc="0" normalizeH="0" baseline="0" noProof="0" dirty="0">
                  <a:ln>
                    <a:noFill/>
                  </a:ln>
                  <a:solidFill>
                    <a:prstClr val="white"/>
                  </a:solidFill>
                  <a:effectLst/>
                  <a:uLnTx/>
                  <a:uFillTx/>
                  <a:latin typeface="Calibri" panose="020F0502020204030204"/>
                  <a:ea typeface="+mn-ea"/>
                  <a:cs typeface="+mn-cs"/>
                </a:rPr>
                <a:t>Effective, accountable and  transparent Institutions</a:t>
              </a:r>
              <a:r>
                <a:rPr kumimoji="0" lang="en-ZA" sz="1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algn="ctr" defTabSz="666750">
                <a:lnSpc>
                  <a:spcPct val="90000"/>
                </a:lnSpc>
                <a:spcBef>
                  <a:spcPct val="0"/>
                </a:spcBef>
                <a:spcAft>
                  <a:spcPct val="35000"/>
                </a:spcAft>
                <a:defRPr/>
              </a:pPr>
              <a:r>
                <a:rPr lang="en-ZA" sz="4400" b="1" dirty="0">
                  <a:solidFill>
                    <a:prstClr val="black"/>
                  </a:solidFill>
                </a:rPr>
                <a:t>SDG 16.6-CEPA </a:t>
              </a:r>
              <a:endParaRPr lang="en-GB" sz="4400" b="1" dirty="0">
                <a:solidFill>
                  <a:prstClr val="black"/>
                </a:solidFill>
              </a:endParaRPr>
            </a:p>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D2A112A-16F2-4D0F-9703-4AD8039D700A}"/>
                </a:ext>
              </a:extLst>
            </p:cNvPr>
            <p:cNvSpPr/>
            <p:nvPr/>
          </p:nvSpPr>
          <p:spPr>
            <a:xfrm>
              <a:off x="2212580" y="1547678"/>
              <a:ext cx="1967455" cy="1093030"/>
            </a:xfrm>
            <a:custGeom>
              <a:avLst/>
              <a:gdLst>
                <a:gd name="connsiteX0" fmla="*/ 0 w 1967455"/>
                <a:gd name="connsiteY0" fmla="*/ 0 h 1093030"/>
                <a:gd name="connsiteX1" fmla="*/ 1967455 w 1967455"/>
                <a:gd name="connsiteY1" fmla="*/ 0 h 1093030"/>
                <a:gd name="connsiteX2" fmla="*/ 1967455 w 1967455"/>
                <a:gd name="connsiteY2" fmla="*/ 1093030 h 1093030"/>
                <a:gd name="connsiteX3" fmla="*/ 0 w 1967455"/>
                <a:gd name="connsiteY3" fmla="*/ 1093030 h 1093030"/>
                <a:gd name="connsiteX4" fmla="*/ 0 w 1967455"/>
                <a:gd name="connsiteY4" fmla="*/ 0 h 109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55" h="1093030">
                  <a:moveTo>
                    <a:pt x="0" y="0"/>
                  </a:moveTo>
                  <a:lnTo>
                    <a:pt x="1967455" y="0"/>
                  </a:lnTo>
                  <a:lnTo>
                    <a:pt x="1967455" y="1093030"/>
                  </a:lnTo>
                  <a:lnTo>
                    <a:pt x="0" y="1093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SDG 16.4 </a:t>
              </a:r>
              <a:endParaRPr kumimoji="0" lang="en-GB"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27CDBD3-9BA8-4FDF-A9B0-F81CA5B7887C}"/>
                </a:ext>
              </a:extLst>
            </p:cNvPr>
            <p:cNvSpPr/>
            <p:nvPr/>
          </p:nvSpPr>
          <p:spPr>
            <a:xfrm>
              <a:off x="6702206" y="2776903"/>
              <a:ext cx="1584895" cy="1821718"/>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979" tIns="283885" rIns="246980" bIns="283884" numCol="1" spcCol="1270" anchor="ctr" anchorCtr="0">
              <a:norm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white"/>
                  </a:solidFill>
                  <a:effectLst/>
                  <a:uLnTx/>
                  <a:uFillTx/>
                  <a:latin typeface="Calibri" panose="020F0502020204030204"/>
                  <a:ea typeface="+mn-ea"/>
                  <a:cs typeface="+mn-cs"/>
                </a:rPr>
                <a:t>Reduce corruption </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73E3361-F547-46F5-BEB2-929B543E739B}"/>
                </a:ext>
              </a:extLst>
            </p:cNvPr>
            <p:cNvSpPr/>
            <p:nvPr/>
          </p:nvSpPr>
          <p:spPr>
            <a:xfrm>
              <a:off x="5849642" y="4323177"/>
              <a:ext cx="1584895" cy="1821718"/>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129" tIns="341035" rIns="304130" bIns="341034"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white"/>
                  </a:solidFill>
                  <a:effectLst/>
                  <a:uLnTx/>
                  <a:uFillTx/>
                  <a:latin typeface="Calibri" panose="020F0502020204030204"/>
                  <a:ea typeface="+mn-ea"/>
                  <a:cs typeface="+mn-cs"/>
                </a:rPr>
                <a:t>Inclusive and participatory decision making </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1E53953-DDE3-4D2C-B622-421DF66E6AD7}"/>
                </a:ext>
              </a:extLst>
            </p:cNvPr>
            <p:cNvSpPr/>
            <p:nvPr/>
          </p:nvSpPr>
          <p:spPr>
            <a:xfrm>
              <a:off x="7434537" y="4655989"/>
              <a:ext cx="2238790" cy="1052829"/>
            </a:xfrm>
            <a:custGeom>
              <a:avLst/>
              <a:gdLst>
                <a:gd name="connsiteX0" fmla="*/ 0 w 2033036"/>
                <a:gd name="connsiteY0" fmla="*/ 0 h 1093030"/>
                <a:gd name="connsiteX1" fmla="*/ 2033036 w 2033036"/>
                <a:gd name="connsiteY1" fmla="*/ 0 h 1093030"/>
                <a:gd name="connsiteX2" fmla="*/ 2033036 w 2033036"/>
                <a:gd name="connsiteY2" fmla="*/ 1093030 h 1093030"/>
                <a:gd name="connsiteX3" fmla="*/ 0 w 2033036"/>
                <a:gd name="connsiteY3" fmla="*/ 1093030 h 1093030"/>
                <a:gd name="connsiteX4" fmla="*/ 0 w 2033036"/>
                <a:gd name="connsiteY4" fmla="*/ 0 h 109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036" h="1093030">
                  <a:moveTo>
                    <a:pt x="0" y="0"/>
                  </a:moveTo>
                  <a:lnTo>
                    <a:pt x="2033036" y="0"/>
                  </a:lnTo>
                  <a:lnTo>
                    <a:pt x="2033036" y="1093030"/>
                  </a:lnTo>
                  <a:lnTo>
                    <a:pt x="0" y="1093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rm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ZA"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SDG 16.7</a:t>
              </a:r>
              <a:endParaRPr kumimoji="0" lang="en-GB"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FE7E83E-F4E2-40BB-BE82-7D7494E44AEA}"/>
                </a:ext>
              </a:extLst>
            </p:cNvPr>
            <p:cNvSpPr/>
            <p:nvPr/>
          </p:nvSpPr>
          <p:spPr>
            <a:xfrm>
              <a:off x="4137956" y="4323177"/>
              <a:ext cx="1584895" cy="1821718"/>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979" tIns="283885" rIns="246980" bIns="283884" numCol="1" spcCol="1270" anchor="ctr" anchorCtr="0">
              <a:noAutofit/>
            </a:bodyPr>
            <a:lstStyle/>
            <a:p>
              <a:pPr marL="0" marR="0" lvl="0" indent="0" algn="ctr" defTabSz="666750" rtl="0" eaLnBrk="1" fontAlgn="auto" latinLnBrk="0" hangingPunct="1">
                <a:lnSpc>
                  <a:spcPct val="8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white"/>
                  </a:solidFill>
                  <a:effectLst/>
                  <a:uLnTx/>
                  <a:uFillTx/>
                  <a:latin typeface="Calibri" panose="020F0502020204030204"/>
                  <a:ea typeface="+mn-ea"/>
                  <a:cs typeface="+mn-cs"/>
                </a:rPr>
                <a:t>Broadening Africa’s participation in the institutions of global Governance </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2" name="Picture 2" descr="Goal 16 | Department of Economic and Social Affairs">
            <a:extLst>
              <a:ext uri="{FF2B5EF4-FFF2-40B4-BE49-F238E27FC236}">
                <a16:creationId xmlns:a16="http://schemas.microsoft.com/office/drawing/2014/main" id="{E3D1315C-3FD2-4E53-A125-6881BEF1F4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84" b="2"/>
          <a:stretch/>
        </p:blipFill>
        <p:spPr bwMode="auto">
          <a:xfrm>
            <a:off x="9849277" y="1219958"/>
            <a:ext cx="2342723" cy="1715585"/>
          </a:xfrm>
          <a:prstGeom prst="rect">
            <a:avLst/>
          </a:prstGeom>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16F9448C-C508-7FD1-0976-79DA705D7627}"/>
              </a:ext>
            </a:extLst>
          </p:cNvPr>
          <p:cNvSpPr/>
          <p:nvPr/>
        </p:nvSpPr>
        <p:spPr>
          <a:xfrm>
            <a:off x="3391965" y="2632555"/>
            <a:ext cx="1147468" cy="1126243"/>
          </a:xfrm>
          <a:custGeom>
            <a:avLst/>
            <a:gdLst>
              <a:gd name="connsiteX0" fmla="*/ 0 w 1821717"/>
              <a:gd name="connsiteY0" fmla="*/ 792447 h 1584894"/>
              <a:gd name="connsiteX1" fmla="*/ 396224 w 1821717"/>
              <a:gd name="connsiteY1" fmla="*/ 0 h 1584894"/>
              <a:gd name="connsiteX2" fmla="*/ 1425494 w 1821717"/>
              <a:gd name="connsiteY2" fmla="*/ 0 h 1584894"/>
              <a:gd name="connsiteX3" fmla="*/ 1821717 w 1821717"/>
              <a:gd name="connsiteY3" fmla="*/ 792447 h 1584894"/>
              <a:gd name="connsiteX4" fmla="*/ 1425494 w 1821717"/>
              <a:gd name="connsiteY4" fmla="*/ 1584894 h 1584894"/>
              <a:gd name="connsiteX5" fmla="*/ 396224 w 1821717"/>
              <a:gd name="connsiteY5" fmla="*/ 1584894 h 1584894"/>
              <a:gd name="connsiteX6" fmla="*/ 0 w 1821717"/>
              <a:gd name="connsiteY6" fmla="*/ 792447 h 15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17" h="1584894">
                <a:moveTo>
                  <a:pt x="910858" y="0"/>
                </a:moveTo>
                <a:lnTo>
                  <a:pt x="1821716" y="344715"/>
                </a:lnTo>
                <a:lnTo>
                  <a:pt x="1821716" y="1240180"/>
                </a:lnTo>
                <a:lnTo>
                  <a:pt x="910859" y="1584894"/>
                </a:lnTo>
                <a:lnTo>
                  <a:pt x="1" y="1240180"/>
                </a:lnTo>
                <a:lnTo>
                  <a:pt x="1" y="344715"/>
                </a:lnTo>
                <a:lnTo>
                  <a:pt x="910858"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979" tIns="283885" rIns="246980" bIns="283884" numCol="1" spcCol="1270" anchor="ctr" anchorCtr="0">
            <a:normAutofit fontScale="77500" lnSpcReduction="20000"/>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Public Access to information 16.10</a:t>
            </a:r>
          </a:p>
        </p:txBody>
      </p:sp>
    </p:spTree>
    <p:extLst>
      <p:ext uri="{BB962C8B-B14F-4D97-AF65-F5344CB8AC3E}">
        <p14:creationId xmlns:p14="http://schemas.microsoft.com/office/powerpoint/2010/main" val="3979073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1875-6927-4186-BEFA-CC6994187F90}"/>
              </a:ext>
            </a:extLst>
          </p:cNvPr>
          <p:cNvSpPr>
            <a:spLocks noGrp="1"/>
          </p:cNvSpPr>
          <p:nvPr>
            <p:ph type="title"/>
          </p:nvPr>
        </p:nvSpPr>
        <p:spPr>
          <a:xfrm>
            <a:off x="838200" y="258446"/>
            <a:ext cx="10515600" cy="726284"/>
          </a:xfrm>
        </p:spPr>
        <p:txBody>
          <a:bodyPr>
            <a:normAutofit fontScale="90000"/>
          </a:bodyPr>
          <a:lstStyle/>
          <a:p>
            <a:r>
              <a:rPr lang="en-ZA" dirty="0"/>
              <a:t>Correlation between good governance &amp; SDGs</a:t>
            </a:r>
          </a:p>
        </p:txBody>
      </p:sp>
      <p:pic>
        <p:nvPicPr>
          <p:cNvPr id="4" name="Content Placeholder 11">
            <a:extLst>
              <a:ext uri="{FF2B5EF4-FFF2-40B4-BE49-F238E27FC236}">
                <a16:creationId xmlns:a16="http://schemas.microsoft.com/office/drawing/2014/main" id="{5F8C97DA-1C6A-40F2-A071-CC7C18B1F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40" y="984730"/>
            <a:ext cx="10981660" cy="5476603"/>
          </a:xfrm>
          <a:prstGeom prst="rect">
            <a:avLst/>
          </a:prstGeom>
        </p:spPr>
      </p:pic>
    </p:spTree>
    <p:extLst>
      <p:ext uri="{BB962C8B-B14F-4D97-AF65-F5344CB8AC3E}">
        <p14:creationId xmlns:p14="http://schemas.microsoft.com/office/powerpoint/2010/main" val="82280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25B64-AAB4-498D-AD09-CA2E6741162E}"/>
              </a:ext>
            </a:extLst>
          </p:cNvPr>
          <p:cNvPicPr>
            <a:picLocks noChangeAspect="1"/>
          </p:cNvPicPr>
          <p:nvPr/>
        </p:nvPicPr>
        <p:blipFill rotWithShape="1">
          <a:blip r:embed="rId3"/>
          <a:srcRect l="3297" r="2078"/>
          <a:stretch/>
        </p:blipFill>
        <p:spPr>
          <a:xfrm>
            <a:off x="102638" y="921675"/>
            <a:ext cx="7954854" cy="5255190"/>
          </a:xfrm>
          <a:prstGeom prst="rect">
            <a:avLst/>
          </a:prstGeom>
        </p:spPr>
      </p:pic>
      <p:pic>
        <p:nvPicPr>
          <p:cNvPr id="10" name="Content Placeholder 3">
            <a:extLst>
              <a:ext uri="{FF2B5EF4-FFF2-40B4-BE49-F238E27FC236}">
                <a16:creationId xmlns:a16="http://schemas.microsoft.com/office/drawing/2014/main" id="{9C22E86D-B218-42C6-A4CE-1EBB1F7F6979}"/>
              </a:ext>
            </a:extLst>
          </p:cNvPr>
          <p:cNvPicPr>
            <a:picLocks noGrp="1" noChangeAspect="1"/>
          </p:cNvPicPr>
          <p:nvPr>
            <p:ph idx="1"/>
          </p:nvPr>
        </p:nvPicPr>
        <p:blipFill rotWithShape="1">
          <a:blip r:embed="rId4"/>
          <a:srcRect l="11229" r="7143" b="4"/>
          <a:stretch/>
        </p:blipFill>
        <p:spPr>
          <a:xfrm>
            <a:off x="8143263" y="960828"/>
            <a:ext cx="4174510" cy="4031050"/>
          </a:xfrm>
          <a:prstGeom prst="rect">
            <a:avLst/>
          </a:prstGeom>
        </p:spPr>
      </p:pic>
      <p:sp>
        <p:nvSpPr>
          <p:cNvPr id="2" name="Title 1">
            <a:extLst>
              <a:ext uri="{FF2B5EF4-FFF2-40B4-BE49-F238E27FC236}">
                <a16:creationId xmlns:a16="http://schemas.microsoft.com/office/drawing/2014/main" id="{B2C7EB73-2EDD-4D61-969D-FF6804CE65ED}"/>
              </a:ext>
            </a:extLst>
          </p:cNvPr>
          <p:cNvSpPr>
            <a:spLocks noGrp="1"/>
          </p:cNvSpPr>
          <p:nvPr>
            <p:ph type="title"/>
          </p:nvPr>
        </p:nvSpPr>
        <p:spPr>
          <a:xfrm>
            <a:off x="811755" y="122678"/>
            <a:ext cx="10568489" cy="838150"/>
          </a:xfrm>
        </p:spPr>
        <p:txBody>
          <a:bodyPr>
            <a:normAutofit fontScale="90000"/>
          </a:bodyPr>
          <a:lstStyle/>
          <a:p>
            <a:pPr algn="ctr"/>
            <a:r>
              <a:rPr lang="en-ZA" sz="4000" dirty="0">
                <a:solidFill>
                  <a:srgbClr val="FFFFFF"/>
                </a:solidFill>
              </a:rPr>
              <a:t> </a:t>
            </a:r>
            <a:r>
              <a:rPr lang="en-ZA" sz="4000" dirty="0"/>
              <a:t>SDG 16  alignment with aspirations 3&amp;4 of Agenda 2063</a:t>
            </a:r>
            <a:endParaRPr lang="en-GB" sz="4000" dirty="0"/>
          </a:p>
        </p:txBody>
      </p:sp>
    </p:spTree>
    <p:extLst>
      <p:ext uri="{BB962C8B-B14F-4D97-AF65-F5344CB8AC3E}">
        <p14:creationId xmlns:p14="http://schemas.microsoft.com/office/powerpoint/2010/main" val="1979947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95AA-B00A-4911-AAFE-ED30EDAE86FC}"/>
              </a:ext>
            </a:extLst>
          </p:cNvPr>
          <p:cNvSpPr>
            <a:spLocks noGrp="1"/>
          </p:cNvSpPr>
          <p:nvPr>
            <p:ph type="title"/>
          </p:nvPr>
        </p:nvSpPr>
        <p:spPr>
          <a:xfrm>
            <a:off x="792481" y="407243"/>
            <a:ext cx="10972800" cy="853180"/>
          </a:xfrm>
        </p:spPr>
        <p:txBody>
          <a:bodyPr>
            <a:normAutofit fontScale="90000"/>
          </a:bodyPr>
          <a:lstStyle/>
          <a:p>
            <a:pPr marL="342900" marR="0" lvl="0" indent="-342900" defTabSz="914400" rtl="0" eaLnBrk="1" fontAlgn="auto" latinLnBrk="0" hangingPunct="1">
              <a:lnSpc>
                <a:spcPct val="107000"/>
              </a:lnSpc>
              <a:spcBef>
                <a:spcPct val="20000"/>
              </a:spcBef>
              <a:spcAft>
                <a:spcPts val="800"/>
              </a:spcAft>
              <a:tabLst/>
              <a:defRPr/>
            </a:pPr>
            <a:r>
              <a:rPr kumimoji="0" lang="en-ZA" sz="1800" b="1" i="0" u="none" strike="noStrike" kern="1200" cap="none" spc="0" normalizeH="0" baseline="0" noProof="0" dirty="0">
                <a:ln>
                  <a:noFill/>
                </a:ln>
                <a:solidFill>
                  <a:srgbClr val="0D602D"/>
                </a:solidFill>
                <a:effectLst/>
                <a:uLnTx/>
                <a:uFillTx/>
                <a:latin typeface="Arial" panose="020B0604020202020204" pitchFamily="34" charset="0"/>
                <a:ea typeface="+mn-ea"/>
                <a:cs typeface="Arial" panose="020B0604020202020204" pitchFamily="34" charset="0"/>
              </a:rPr>
              <a:t> Different platforms to promote youth role in SDGs and Agenda 2063</a:t>
            </a:r>
            <a:br>
              <a:rPr kumimoji="0" lang="en-ZA" sz="1600" b="1" i="0" u="none" strike="noStrike" kern="1200" cap="none" spc="0" normalizeH="0" baseline="0" noProof="0" dirty="0">
                <a:ln>
                  <a:noFill/>
                </a:ln>
                <a:solidFill>
                  <a:srgbClr val="0D602D"/>
                </a:solidFill>
                <a:effectLst/>
                <a:uLnTx/>
                <a:uFillTx/>
                <a:latin typeface="Arial" panose="020B0604020202020204" pitchFamily="34" charset="0"/>
                <a:ea typeface="+mn-ea"/>
                <a:cs typeface="Arial" panose="020B0604020202020204" pitchFamily="34" charset="0"/>
              </a:rPr>
            </a:br>
            <a:endParaRPr lang="en-ZA" dirty="0"/>
          </a:p>
        </p:txBody>
      </p:sp>
      <p:graphicFrame>
        <p:nvGraphicFramePr>
          <p:cNvPr id="6" name="Content Placeholder 5">
            <a:extLst>
              <a:ext uri="{FF2B5EF4-FFF2-40B4-BE49-F238E27FC236}">
                <a16:creationId xmlns:a16="http://schemas.microsoft.com/office/drawing/2014/main" id="{FDC55BE2-94E4-43DC-A779-1743F8BA2928}"/>
              </a:ext>
            </a:extLst>
          </p:cNvPr>
          <p:cNvGraphicFramePr>
            <a:graphicFrameLocks noGrp="1"/>
          </p:cNvGraphicFramePr>
          <p:nvPr>
            <p:ph idx="1"/>
          </p:nvPr>
        </p:nvGraphicFramePr>
        <p:xfrm>
          <a:off x="684904" y="1075766"/>
          <a:ext cx="11202296" cy="4616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5A8CD59-0FD4-4197-95FF-33E4F999F6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F3BF39-2174-4B64-A216-E83BD02DAE3B}"/>
              </a:ext>
            </a:extLst>
          </p:cNvPr>
          <p:cNvSpPr>
            <a:spLocks noGrp="1"/>
          </p:cNvSpPr>
          <p:nvPr>
            <p:ph type="sldNum" sz="quarter" idx="12"/>
          </p:nvPr>
        </p:nvSpPr>
        <p:spPr/>
        <p:txBody>
          <a:bodyPr/>
          <a:lstStyle/>
          <a:p>
            <a:fld id="{2B94288F-C395-4B83-86A6-8CAC5AD50CFE}" type="slidenum">
              <a:rPr lang="en-US" smtClean="0"/>
              <a:pPr/>
              <a:t>23</a:t>
            </a:fld>
            <a:endParaRPr lang="en-US" dirty="0"/>
          </a:p>
        </p:txBody>
      </p:sp>
    </p:spTree>
    <p:extLst>
      <p:ext uri="{BB962C8B-B14F-4D97-AF65-F5344CB8AC3E}">
        <p14:creationId xmlns:p14="http://schemas.microsoft.com/office/powerpoint/2010/main" val="4281857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BA78-3E19-FE60-DE0A-FFF364415E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2800" dirty="0"/>
              <a:t>Capacity building for national experts: VNR &amp;Agenda 2063 domestication in Kigali, Djibouti  &amp; Abuja and lately Durban (over 400 experts across the continent)</a:t>
            </a:r>
          </a:p>
        </p:txBody>
      </p:sp>
      <p:pic>
        <p:nvPicPr>
          <p:cNvPr id="5" name="Content Placeholder 4" descr="A group of people posing for a photo&#10;&#10;Description automatically generated">
            <a:extLst>
              <a:ext uri="{FF2B5EF4-FFF2-40B4-BE49-F238E27FC236}">
                <a16:creationId xmlns:a16="http://schemas.microsoft.com/office/drawing/2014/main" id="{08C2E73D-4718-3E38-5508-F643BB0297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6351" y="506403"/>
            <a:ext cx="4914207" cy="3602736"/>
          </a:xfrm>
          <a:prstGeom prst="rect">
            <a:avLst/>
          </a:prstGeom>
        </p:spPr>
      </p:pic>
      <p:pic>
        <p:nvPicPr>
          <p:cNvPr id="7" name="Picture 6" descr="A group of people standing in a room&#10;&#10;Description automatically generated with low confidence">
            <a:extLst>
              <a:ext uri="{FF2B5EF4-FFF2-40B4-BE49-F238E27FC236}">
                <a16:creationId xmlns:a16="http://schemas.microsoft.com/office/drawing/2014/main" id="{89DC362D-198B-7F36-F0DE-42E44C4F2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7" y="506403"/>
            <a:ext cx="5264504" cy="3514057"/>
          </a:xfrm>
          <a:prstGeom prst="rect">
            <a:avLst/>
          </a:prstGeom>
        </p:spPr>
      </p:pic>
    </p:spTree>
    <p:extLst>
      <p:ext uri="{BB962C8B-B14F-4D97-AF65-F5344CB8AC3E}">
        <p14:creationId xmlns:p14="http://schemas.microsoft.com/office/powerpoint/2010/main" val="1288474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C59A-A75C-4EA0-AF9E-DCD5B55AA31D}"/>
              </a:ext>
            </a:extLst>
          </p:cNvPr>
          <p:cNvPicPr>
            <a:picLocks noChangeAspect="1"/>
          </p:cNvPicPr>
          <p:nvPr/>
        </p:nvPicPr>
        <p:blipFill rotWithShape="1">
          <a:blip r:embed="rId2"/>
          <a:srcRect t="1930" r="-1" b="1930"/>
          <a:stretch/>
        </p:blipFill>
        <p:spPr>
          <a:xfrm>
            <a:off x="6500161" y="540088"/>
            <a:ext cx="5477256" cy="4823792"/>
          </a:xfrm>
          <a:prstGeom prst="rect">
            <a:avLst/>
          </a:prstGeom>
        </p:spPr>
      </p:pic>
      <p:pic>
        <p:nvPicPr>
          <p:cNvPr id="8" name="Picture 7" descr="A picture containing timeline&#10;&#10;Description automatically generated">
            <a:extLst>
              <a:ext uri="{FF2B5EF4-FFF2-40B4-BE49-F238E27FC236}">
                <a16:creationId xmlns:a16="http://schemas.microsoft.com/office/drawing/2014/main" id="{B855E6D3-E379-4652-B002-6FBD23E20749}"/>
              </a:ext>
            </a:extLst>
          </p:cNvPr>
          <p:cNvPicPr>
            <a:picLocks noChangeAspect="1"/>
          </p:cNvPicPr>
          <p:nvPr/>
        </p:nvPicPr>
        <p:blipFill rotWithShape="1">
          <a:blip r:embed="rId3"/>
          <a:srcRect r="9926" b="2"/>
          <a:stretch/>
        </p:blipFill>
        <p:spPr>
          <a:xfrm>
            <a:off x="66915" y="2708184"/>
            <a:ext cx="6433246" cy="3196010"/>
          </a:xfrm>
          <a:prstGeom prst="rect">
            <a:avLst/>
          </a:prstGeom>
        </p:spPr>
      </p:pic>
      <p:sp>
        <p:nvSpPr>
          <p:cNvPr id="3" name="Content Placeholder 2">
            <a:extLst>
              <a:ext uri="{FF2B5EF4-FFF2-40B4-BE49-F238E27FC236}">
                <a16:creationId xmlns:a16="http://schemas.microsoft.com/office/drawing/2014/main" id="{A0CFD911-4307-4BE6-A22B-0B8193E382EC}"/>
              </a:ext>
            </a:extLst>
          </p:cNvPr>
          <p:cNvSpPr>
            <a:spLocks noGrp="1"/>
          </p:cNvSpPr>
          <p:nvPr>
            <p:ph idx="1"/>
          </p:nvPr>
        </p:nvSpPr>
        <p:spPr>
          <a:xfrm>
            <a:off x="610936" y="540088"/>
            <a:ext cx="5581961" cy="2011724"/>
          </a:xfrm>
        </p:spPr>
        <p:txBody>
          <a:bodyPr anchor="t">
            <a:normAutofit fontScale="85000" lnSpcReduction="20000"/>
          </a:bodyPr>
          <a:lstStyle/>
          <a:p>
            <a:r>
              <a:rPr kumimoji="0" lang="en-ZA"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APRM platform for sharing</a:t>
            </a:r>
            <a:r>
              <a:rPr lang="en-ZA" sz="2600" dirty="0">
                <a:solidFill>
                  <a:prstClr val="black"/>
                </a:solidFill>
                <a:latin typeface="Arial" panose="020B0604020202020204" pitchFamily="34" charset="0"/>
                <a:ea typeface="+mj-ea"/>
                <a:cs typeface="Arial" panose="020B0604020202020204" pitchFamily="34" charset="0"/>
              </a:rPr>
              <a:t>g </a:t>
            </a:r>
            <a:r>
              <a:rPr kumimoji="0" lang="en-ZA"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best practice for involvement of stakeholders in policy making (South Africa)</a:t>
            </a:r>
          </a:p>
          <a:p>
            <a:r>
              <a:rPr lang="en-ZA" sz="1400" dirty="0">
                <a:effectLst/>
                <a:latin typeface="Arial" panose="020B0604020202020204" pitchFamily="34" charset="0"/>
                <a:ea typeface="Calibri" panose="020F0502020204030204" pitchFamily="34" charset="0"/>
                <a:cs typeface="Arial" panose="020B0604020202020204" pitchFamily="34" charset="0"/>
              </a:rPr>
              <a:t>a National </a:t>
            </a:r>
            <a:r>
              <a:rPr lang="en-ZA" sz="1400" dirty="0">
                <a:latin typeface="Arial" panose="020B0604020202020204" pitchFamily="34" charset="0"/>
                <a:ea typeface="Calibri" panose="020F0502020204030204" pitchFamily="34" charset="0"/>
                <a:cs typeface="Arial" panose="020B0604020202020204" pitchFamily="34" charset="0"/>
              </a:rPr>
              <a:t>C</a:t>
            </a:r>
            <a:r>
              <a:rPr lang="en-ZA" sz="1400" dirty="0">
                <a:effectLst/>
                <a:latin typeface="Arial" panose="020B0604020202020204" pitchFamily="34" charset="0"/>
                <a:ea typeface="Calibri" panose="020F0502020204030204" pitchFamily="34" charset="0"/>
                <a:cs typeface="Arial" panose="020B0604020202020204" pitchFamily="34" charset="0"/>
              </a:rPr>
              <a:t>oordinating </a:t>
            </a:r>
            <a:r>
              <a:rPr lang="en-ZA" sz="1400" dirty="0">
                <a:latin typeface="Arial" panose="020B0604020202020204" pitchFamily="34" charset="0"/>
                <a:ea typeface="Calibri" panose="020F0502020204030204" pitchFamily="34" charset="0"/>
                <a:cs typeface="Arial" panose="020B0604020202020204" pitchFamily="34" charset="0"/>
              </a:rPr>
              <a:t>M</a:t>
            </a:r>
            <a:r>
              <a:rPr lang="en-ZA" sz="1400" dirty="0">
                <a:effectLst/>
                <a:latin typeface="Arial" panose="020B0604020202020204" pitchFamily="34" charset="0"/>
                <a:ea typeface="Calibri" panose="020F0502020204030204" pitchFamily="34" charset="0"/>
                <a:cs typeface="Arial" panose="020B0604020202020204" pitchFamily="34" charset="0"/>
              </a:rPr>
              <a:t>echanism for national engagements and reporting on agendas 2030 for Sustainable Development and Agenda 2063 </a:t>
            </a:r>
          </a:p>
          <a:p>
            <a:r>
              <a:rPr lang="en-ZA" sz="1400" dirty="0">
                <a:effectLst/>
                <a:latin typeface="Arial" panose="020B0604020202020204" pitchFamily="34" charset="0"/>
                <a:ea typeface="Calibri" panose="020F0502020204030204" pitchFamily="34" charset="0"/>
                <a:cs typeface="Arial" panose="020B0604020202020204" pitchFamily="34" charset="0"/>
              </a:rPr>
              <a:t>The </a:t>
            </a:r>
            <a:r>
              <a:rPr lang="en-ZA" sz="1400" b="1" dirty="0">
                <a:effectLst/>
                <a:latin typeface="Arial" panose="020B0604020202020204" pitchFamily="34" charset="0"/>
                <a:ea typeface="Calibri" panose="020F0502020204030204" pitchFamily="34" charset="0"/>
                <a:cs typeface="Arial" panose="020B0604020202020204" pitchFamily="34" charset="0"/>
              </a:rPr>
              <a:t>SDGs tracker: E-platform </a:t>
            </a:r>
            <a:r>
              <a:rPr lang="en-ZA" sz="1400" dirty="0">
                <a:effectLst/>
                <a:latin typeface="Arial" panose="020B0604020202020204" pitchFamily="34" charset="0"/>
                <a:ea typeface="Calibri" panose="020F0502020204030204" pitchFamily="34" charset="0"/>
                <a:cs typeface="Arial" panose="020B0604020202020204" pitchFamily="34" charset="0"/>
              </a:rPr>
              <a:t>aims to raise awareness among citizens and policymakers on the SDGs and provides a means to track progress made towards achieving the SDGs. It further helps to identify gaps and ultimately detect areas where greater action is needed</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982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121F-011A-4C26-87F5-19C7B688DEDD}"/>
              </a:ext>
            </a:extLst>
          </p:cNvPr>
          <p:cNvSpPr>
            <a:spLocks noGrp="1"/>
          </p:cNvSpPr>
          <p:nvPr>
            <p:ph type="title"/>
          </p:nvPr>
        </p:nvSpPr>
        <p:spPr>
          <a:xfrm>
            <a:off x="679428" y="246795"/>
            <a:ext cx="3200400" cy="1707969"/>
          </a:xfrm>
        </p:spPr>
        <p:txBody>
          <a:bodyPr>
            <a:normAutofit/>
          </a:bodyPr>
          <a:lstStyle/>
          <a:p>
            <a:r>
              <a:rPr lang="en-ZA" sz="3200" b="1" dirty="0">
                <a:solidFill>
                  <a:srgbClr val="CC6600"/>
                </a:solidFill>
              </a:rPr>
              <a:t>Significance &amp; value-add of intervention  </a:t>
            </a:r>
            <a:endParaRPr lang="en-GB" sz="3200" b="1" dirty="0">
              <a:solidFill>
                <a:srgbClr val="CC6600"/>
              </a:solidFill>
            </a:endParaRPr>
          </a:p>
        </p:txBody>
      </p:sp>
      <p:sp>
        <p:nvSpPr>
          <p:cNvPr id="3" name="Content Placeholder 2">
            <a:extLst>
              <a:ext uri="{FF2B5EF4-FFF2-40B4-BE49-F238E27FC236}">
                <a16:creationId xmlns:a16="http://schemas.microsoft.com/office/drawing/2014/main" id="{38CAF143-D3D2-4AAF-A1DA-E10C266F9582}"/>
              </a:ext>
            </a:extLst>
          </p:cNvPr>
          <p:cNvSpPr>
            <a:spLocks noGrp="1"/>
          </p:cNvSpPr>
          <p:nvPr>
            <p:ph idx="1"/>
          </p:nvPr>
        </p:nvSpPr>
        <p:spPr>
          <a:xfrm>
            <a:off x="4479010" y="553616"/>
            <a:ext cx="7712990" cy="6405155"/>
          </a:xfrm>
        </p:spPr>
        <p:txBody>
          <a:bodyPr>
            <a:normAutofit fontScale="70000" lnSpcReduction="20000"/>
          </a:bodyPr>
          <a:lstStyle/>
          <a:p>
            <a:pPr>
              <a:buFont typeface="Wingdings" panose="05000000000000000000" pitchFamily="2" charset="2"/>
              <a:buChar char="v"/>
            </a:pPr>
            <a:r>
              <a:rPr lang="en-GB" sz="2900" dirty="0"/>
              <a:t>Stocktaking on the implementation of SDGs/Agenda 2063 in the APRM peer-review studies – promote strong, inclusive institutions and peaceful societies in Africa. </a:t>
            </a:r>
          </a:p>
          <a:p>
            <a:pPr>
              <a:buFont typeface="Wingdings" panose="05000000000000000000" pitchFamily="2" charset="2"/>
              <a:buChar char="v"/>
            </a:pPr>
            <a:r>
              <a:rPr lang="en-GB" sz="2900" dirty="0"/>
              <a:t>Developing a narrative on governance mechanisms and the role of partnerships (SDG 17) for the implementation of Agenda 2063 to develop adequate policies at national and regional levels (HLPF) </a:t>
            </a:r>
          </a:p>
          <a:p>
            <a:pPr>
              <a:buFont typeface="Wingdings" panose="05000000000000000000" pitchFamily="2" charset="2"/>
              <a:buChar char="v"/>
            </a:pPr>
            <a:r>
              <a:rPr lang="en-GB" sz="2900" dirty="0"/>
              <a:t>Presenting good practices from the continent on SDGs planning, monitoring and evaluation systems </a:t>
            </a:r>
          </a:p>
          <a:p>
            <a:pPr>
              <a:buFont typeface="Wingdings" panose="05000000000000000000" pitchFamily="2" charset="2"/>
              <a:buChar char="v"/>
            </a:pPr>
            <a:r>
              <a:rPr lang="en-GB" sz="2900" dirty="0"/>
              <a:t>Alluding the role of  APRM National Governance structures in conducting NG reports while considering the SDGs national ecosystem. (relevance between APRM structures &amp; national policies)</a:t>
            </a:r>
          </a:p>
          <a:p>
            <a:pPr>
              <a:buFont typeface="Wingdings" panose="05000000000000000000" pitchFamily="2" charset="2"/>
              <a:buChar char="v"/>
            </a:pPr>
            <a:r>
              <a:rPr lang="en-GB" sz="2900" dirty="0"/>
              <a:t>Developing precise studies on SDG 16 qualitative aspects (Inclusinvess, accountability and effectiveness of public sector in Africa) </a:t>
            </a:r>
          </a:p>
          <a:p>
            <a:pPr>
              <a:buFont typeface="Wingdings" panose="05000000000000000000" pitchFamily="2" charset="2"/>
              <a:buChar char="v"/>
            </a:pPr>
            <a:r>
              <a:rPr lang="en-GB" sz="2900" dirty="0"/>
              <a:t>Mainstreaming SDG 16 indicators in APRM Revised questionnaire</a:t>
            </a:r>
          </a:p>
          <a:p>
            <a:pPr>
              <a:buFont typeface="Wingdings" panose="05000000000000000000" pitchFamily="2" charset="2"/>
              <a:buChar char="v"/>
            </a:pPr>
            <a:r>
              <a:rPr lang="en-GB" sz="2900" dirty="0"/>
              <a:t>Tackling  the fear of the state in governance surveys by utilizing  APRM tools </a:t>
            </a:r>
          </a:p>
          <a:p>
            <a:pPr>
              <a:buFont typeface="Wingdings" panose="05000000000000000000" pitchFamily="2" charset="2"/>
              <a:buChar char="v"/>
            </a:pPr>
            <a:r>
              <a:rPr lang="en-GB" sz="2900" dirty="0"/>
              <a:t> promoting </a:t>
            </a:r>
            <a:r>
              <a:rPr lang="en-ZA" sz="2900" dirty="0"/>
              <a:t>credibility and ownership of APRM secretariat and member states on monitoring SDGs through well-designed tools. </a:t>
            </a:r>
          </a:p>
          <a:p>
            <a:pPr>
              <a:buFont typeface="Wingdings" panose="05000000000000000000" pitchFamily="2" charset="2"/>
              <a:buChar char="v"/>
            </a:pPr>
            <a:r>
              <a:rPr lang="en-GB" sz="2900" dirty="0"/>
              <a:t>All reports are available on APRM website </a:t>
            </a:r>
            <a:r>
              <a:rPr lang="en-GB" sz="2800" dirty="0">
                <a:latin typeface="Arial" panose="020B0604020202020204" pitchFamily="34" charset="0"/>
                <a:cs typeface="Arial" panose="020B0604020202020204" pitchFamily="34" charset="0"/>
                <a:hlinkClick r:id="rId3"/>
              </a:rPr>
              <a:t>www.aprm-au.org</a:t>
            </a:r>
            <a:r>
              <a:rPr lang="en-GB" sz="2800" dirty="0">
                <a:latin typeface="Arial" panose="020B0604020202020204" pitchFamily="34" charset="0"/>
                <a:cs typeface="Arial" panose="020B0604020202020204" pitchFamily="34" charset="0"/>
              </a:rPr>
              <a:t> </a:t>
            </a:r>
          </a:p>
          <a:p>
            <a:pPr>
              <a:buFont typeface="Wingdings" panose="05000000000000000000" pitchFamily="2" charset="2"/>
              <a:buChar char="v"/>
            </a:pPr>
            <a:endParaRPr lang="en-GB" sz="2800" dirty="0"/>
          </a:p>
          <a:p>
            <a:pPr marL="0" indent="0">
              <a:buNone/>
            </a:pPr>
            <a:endParaRPr lang="en-GB" sz="2600" b="1" dirty="0"/>
          </a:p>
          <a:p>
            <a:endParaRPr lang="en-GB" dirty="0"/>
          </a:p>
        </p:txBody>
      </p:sp>
      <p:sp>
        <p:nvSpPr>
          <p:cNvPr id="6" name="Text Placeholder 5">
            <a:extLst>
              <a:ext uri="{FF2B5EF4-FFF2-40B4-BE49-F238E27FC236}">
                <a16:creationId xmlns:a16="http://schemas.microsoft.com/office/drawing/2014/main" id="{1B7C8511-A9AC-4E1E-B238-9E04F44CE09C}"/>
              </a:ext>
            </a:extLst>
          </p:cNvPr>
          <p:cNvSpPr>
            <a:spLocks noGrp="1"/>
          </p:cNvSpPr>
          <p:nvPr>
            <p:ph type="body" sz="half" idx="2"/>
          </p:nvPr>
        </p:nvSpPr>
        <p:spPr/>
        <p:txBody>
          <a:bodyPr/>
          <a:lstStyle/>
          <a:p>
            <a:endParaRPr lang="en-GB"/>
          </a:p>
        </p:txBody>
      </p:sp>
      <p:pic>
        <p:nvPicPr>
          <p:cNvPr id="4" name="Picture 3">
            <a:extLst>
              <a:ext uri="{FF2B5EF4-FFF2-40B4-BE49-F238E27FC236}">
                <a16:creationId xmlns:a16="http://schemas.microsoft.com/office/drawing/2014/main" id="{E8B7FE3F-C159-437A-BE92-9B1E559B1771}"/>
              </a:ext>
            </a:extLst>
          </p:cNvPr>
          <p:cNvPicPr>
            <a:picLocks noChangeAspect="1"/>
          </p:cNvPicPr>
          <p:nvPr/>
        </p:nvPicPr>
        <p:blipFill>
          <a:blip r:embed="rId4"/>
          <a:stretch>
            <a:fillRect/>
          </a:stretch>
        </p:blipFill>
        <p:spPr>
          <a:xfrm>
            <a:off x="114300" y="2057400"/>
            <a:ext cx="4069080" cy="4434840"/>
          </a:xfrm>
          <a:prstGeom prst="rect">
            <a:avLst/>
          </a:prstGeom>
        </p:spPr>
      </p:pic>
    </p:spTree>
    <p:extLst>
      <p:ext uri="{BB962C8B-B14F-4D97-AF65-F5344CB8AC3E}">
        <p14:creationId xmlns:p14="http://schemas.microsoft.com/office/powerpoint/2010/main" val="234549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794A982-191F-4DF9-92F1-72677D69AD98}"/>
              </a:ext>
            </a:extLst>
          </p:cNvPr>
          <p:cNvSpPr>
            <a:spLocks noGrp="1"/>
          </p:cNvSpPr>
          <p:nvPr>
            <p:ph type="title"/>
          </p:nvPr>
        </p:nvSpPr>
        <p:spPr>
          <a:xfrm>
            <a:off x="6412121" y="321734"/>
            <a:ext cx="5136412" cy="1135737"/>
          </a:xfrm>
        </p:spPr>
        <p:txBody>
          <a:bodyPr>
            <a:normAutofit fontScale="90000"/>
          </a:bodyPr>
          <a:lstStyle/>
          <a:p>
            <a:r>
              <a:rPr lang="en-ZA" sz="3600" dirty="0"/>
              <a:t>Advocacy and assessment of CEPA Principles in Africa</a:t>
            </a:r>
          </a:p>
        </p:txBody>
      </p:sp>
      <p:graphicFrame>
        <p:nvGraphicFramePr>
          <p:cNvPr id="6" name="Content Placeholder 5">
            <a:extLst>
              <a:ext uri="{FF2B5EF4-FFF2-40B4-BE49-F238E27FC236}">
                <a16:creationId xmlns:a16="http://schemas.microsoft.com/office/drawing/2014/main" id="{53914EFD-EFA1-4510-8EFD-9836800B5C41}"/>
              </a:ext>
            </a:extLst>
          </p:cNvPr>
          <p:cNvGraphicFramePr>
            <a:graphicFrameLocks noGrp="1"/>
          </p:cNvGraphicFramePr>
          <p:nvPr>
            <p:ph idx="1"/>
          </p:nvPr>
        </p:nvGraphicFramePr>
        <p:xfrm>
          <a:off x="6412120" y="1265274"/>
          <a:ext cx="5477328" cy="4911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688A0F5B-455C-4563-ABB0-8BEF11BC4F83}"/>
              </a:ext>
            </a:extLst>
          </p:cNvPr>
          <p:cNvSpPr>
            <a:spLocks noGrp="1"/>
          </p:cNvSpPr>
          <p:nvPr>
            <p:ph type="ftr" sz="quarter" idx="11"/>
          </p:nvPr>
        </p:nvSpPr>
        <p:spPr>
          <a:xfrm>
            <a:off x="6412120" y="6356350"/>
            <a:ext cx="2700665" cy="365125"/>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7F22AA8C-EEBC-48F2-9AD5-F80A63AE0FA5}"/>
              </a:ext>
            </a:extLst>
          </p:cNvPr>
          <p:cNvPicPr>
            <a:picLocks noChangeAspect="1"/>
          </p:cNvPicPr>
          <p:nvPr/>
        </p:nvPicPr>
        <p:blipFill rotWithShape="1">
          <a:blip r:embed="rId7"/>
          <a:srcRect r="4499"/>
          <a:stretch/>
        </p:blipFill>
        <p:spPr>
          <a:xfrm>
            <a:off x="95691" y="495820"/>
            <a:ext cx="4944142" cy="5866359"/>
          </a:xfrm>
          <a:prstGeom prst="rect">
            <a:avLst/>
          </a:prstGeom>
        </p:spPr>
      </p:pic>
    </p:spTree>
    <p:extLst>
      <p:ext uri="{BB962C8B-B14F-4D97-AF65-F5344CB8AC3E}">
        <p14:creationId xmlns:p14="http://schemas.microsoft.com/office/powerpoint/2010/main" val="286192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65B803-B953-4CD1-A3B2-8A320D6B8C8D}"/>
              </a:ext>
            </a:extLst>
          </p:cNvPr>
          <p:cNvSpPr>
            <a:spLocks noGrp="1"/>
          </p:cNvSpPr>
          <p:nvPr>
            <p:ph type="title"/>
          </p:nvPr>
        </p:nvSpPr>
        <p:spPr>
          <a:xfrm>
            <a:off x="643466" y="321734"/>
            <a:ext cx="11091333" cy="833057"/>
          </a:xfrm>
        </p:spPr>
        <p:txBody>
          <a:bodyPr>
            <a:normAutofit fontScale="90000"/>
          </a:bodyPr>
          <a:lstStyle/>
          <a:p>
            <a:pPr marL="342900" indent="-342900">
              <a:lnSpc>
                <a:spcPct val="90000"/>
              </a:lnSpc>
              <a:buFont typeface="Wingdings" panose="05000000000000000000" pitchFamily="2" charset="2"/>
              <a:buChar char="ü"/>
            </a:pPr>
            <a:r>
              <a:rPr lang="en-ZA" sz="2800" dirty="0"/>
              <a:t> Awareness and Reporting on CEPA Principles for Effective Governance of SDGs </a:t>
            </a:r>
            <a:br>
              <a:rPr lang="en-ZA" sz="2500" dirty="0"/>
            </a:br>
            <a:endParaRPr lang="en-ZA" sz="2500" dirty="0"/>
          </a:p>
        </p:txBody>
      </p:sp>
      <p:sp>
        <p:nvSpPr>
          <p:cNvPr id="8" name="Content Placeholder 7">
            <a:extLst>
              <a:ext uri="{FF2B5EF4-FFF2-40B4-BE49-F238E27FC236}">
                <a16:creationId xmlns:a16="http://schemas.microsoft.com/office/drawing/2014/main" id="{E3634261-2652-406A-9A2D-C49019EFECB0}"/>
              </a:ext>
            </a:extLst>
          </p:cNvPr>
          <p:cNvSpPr>
            <a:spLocks noGrp="1"/>
          </p:cNvSpPr>
          <p:nvPr>
            <p:ph idx="1"/>
          </p:nvPr>
        </p:nvSpPr>
        <p:spPr>
          <a:xfrm>
            <a:off x="650840" y="990600"/>
            <a:ext cx="6007358" cy="5096718"/>
          </a:xfrm>
        </p:spPr>
        <p:txBody>
          <a:bodyPr>
            <a:normAutofit fontScale="92500" lnSpcReduction="20000"/>
          </a:bodyPr>
          <a:lstStyle/>
          <a:p>
            <a:pPr marL="0" marR="0" lvl="0" indent="0" defTabSz="914400" rtl="0" eaLnBrk="1" fontAlgn="auto" latinLnBrk="0" hangingPunct="1">
              <a:lnSpc>
                <a:spcPct val="90000"/>
              </a:lnSpc>
              <a:spcBef>
                <a:spcPct val="20000"/>
              </a:spcBef>
              <a:spcAft>
                <a:spcPts val="0"/>
              </a:spcAft>
              <a:buClrTx/>
              <a:buSzTx/>
              <a:buNone/>
              <a:tabLst/>
              <a:defRPr/>
            </a:pPr>
            <a:endParaRPr lang="en-ZA" sz="1600" dirty="0">
              <a:latin typeface="Arial" panose="020B0604020202020204" pitchFamily="34" charset="0"/>
              <a:cs typeface="Arial" panose="020B0604020202020204" pitchFamily="34" charset="0"/>
            </a:endParaRPr>
          </a:p>
          <a:p>
            <a:pPr marL="0" marR="0" lvl="0" indent="0"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Key Objectives:</a:t>
            </a:r>
          </a:p>
          <a:p>
            <a:pPr marL="0" marR="0" lvl="0" indent="0"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1. Enhancing awareness and knowledge of public civil servants and APRM national structures on </a:t>
            </a:r>
            <a:r>
              <a:rPr kumimoji="0" lang="en-GB" sz="1600"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hlinkClick r:id="rId2"/>
              </a:rPr>
              <a:t>principles of effective governance for sustainable development</a:t>
            </a:r>
            <a:endPar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2.Develop assessment tool regarding the implementation CEPA principles of which strategies of effectiveness, accountability, and inclusiveness are encapsulated ; and </a:t>
            </a:r>
          </a:p>
          <a:p>
            <a:pPr marL="0" marR="0" lvl="0" indent="0"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3.Present Africa’s position as regard the implementation of CEPA principles at continental level. </a:t>
            </a:r>
          </a:p>
          <a:p>
            <a:pPr marL="0" marR="0" lvl="0" indent="0"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Outputs</a:t>
            </a:r>
          </a:p>
          <a:p>
            <a:pPr marL="514350" marR="0" lvl="0" indent="-514350" defTabSz="914400" rtl="0" eaLnBrk="1" fontAlgn="auto" latinLnBrk="0" hangingPunct="1">
              <a:lnSpc>
                <a:spcPct val="90000"/>
              </a:lnSpc>
              <a:spcBef>
                <a:spcPct val="20000"/>
              </a:spcBef>
              <a:spcAft>
                <a:spcPts val="0"/>
              </a:spcAft>
              <a:buClrTx/>
              <a:buSzTx/>
              <a:buFont typeface="Arial" panose="020B0604020202020204" pitchFamily="34" charset="0"/>
              <a:buAutoNum type="arabicPeriod"/>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Two continental capacity building workshops on CEPA principles and sharing experiences on the implementation of CEPA principles at national level; (Pretoria 2019, Cape Town 2021)</a:t>
            </a:r>
          </a:p>
          <a:p>
            <a:pPr marL="514350" marR="0" lvl="0" indent="-514350" defTabSz="914400" rtl="0" eaLnBrk="1" fontAlgn="auto" latinLnBrk="0" hangingPunct="1">
              <a:lnSpc>
                <a:spcPct val="90000"/>
              </a:lnSpc>
              <a:spcBef>
                <a:spcPct val="20000"/>
              </a:spcBef>
              <a:spcAft>
                <a:spcPts val="0"/>
              </a:spcAft>
              <a:buClrTx/>
              <a:buSzTx/>
              <a:buFont typeface="Arial" panose="020B0604020202020204" pitchFamily="34" charset="0"/>
              <a:buAutoNum type="arabicPeriod"/>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 APRM Study on the knowledge, implementation and challenges of CEPA principles in Africa- was conducted in 2020 and launched in Nairobi Sept 2021; </a:t>
            </a:r>
          </a:p>
          <a:p>
            <a:pPr marL="514350" marR="0" lvl="0" indent="-514350" defTabSz="914400" rtl="0" eaLnBrk="1" fontAlgn="auto" latinLnBrk="0" hangingPunct="1">
              <a:lnSpc>
                <a:spcPct val="90000"/>
              </a:lnSpc>
              <a:spcBef>
                <a:spcPct val="20000"/>
              </a:spcBef>
              <a:spcAft>
                <a:spcPts val="0"/>
              </a:spcAft>
              <a:buClrTx/>
              <a:buSzTx/>
              <a:buFont typeface="Arial" panose="020B0604020202020204" pitchFamily="34" charset="0"/>
              <a:buAutoNum type="arabicPeriod"/>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Present African countries experiences with CEPA principles especially within COVID-19 times. ; </a:t>
            </a:r>
          </a:p>
          <a:p>
            <a:pPr marL="514350" marR="0" lvl="0" indent="-514350" defTabSz="914400" rtl="0" eaLnBrk="1" fontAlgn="auto" latinLnBrk="0" hangingPunct="1">
              <a:lnSpc>
                <a:spcPct val="90000"/>
              </a:lnSpc>
              <a:spcBef>
                <a:spcPct val="20000"/>
              </a:spcBef>
              <a:spcAft>
                <a:spcPts val="0"/>
              </a:spcAft>
              <a:buClrTx/>
              <a:buSzTx/>
              <a:buFont typeface="Arial" panose="020B0604020202020204" pitchFamily="34" charset="0"/>
              <a:buAutoNum type="arabicPeriod"/>
              <a:tabLst/>
              <a:defRPr/>
            </a:pPr>
            <a:r>
              <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Collaboration with UNDESA and other regional partners promoted to organize different webinars on the principles and associated strategies (62). </a:t>
            </a:r>
          </a:p>
          <a:p>
            <a:pPr marL="514350" marR="0" lvl="0" indent="-514350" defTabSz="914400" rtl="0" eaLnBrk="1" fontAlgn="auto" latinLnBrk="0" hangingPunct="1">
              <a:lnSpc>
                <a:spcPct val="90000"/>
              </a:lnSpc>
              <a:spcBef>
                <a:spcPct val="20000"/>
              </a:spcBef>
              <a:spcAft>
                <a:spcPts val="0"/>
              </a:spcAft>
              <a:buClrTx/>
              <a:buSzTx/>
              <a:buFont typeface="Arial" panose="020B0604020202020204" pitchFamily="34" charset="0"/>
              <a:buAutoNum type="arabicPeriod"/>
              <a:tabLst/>
              <a:defRPr/>
            </a:pPr>
            <a:r>
              <a:rPr lang="en-ZA" sz="1600" dirty="0">
                <a:latin typeface="Arial" panose="020B0604020202020204" pitchFamily="34" charset="0"/>
                <a:cs typeface="Arial" panose="020B0604020202020204" pitchFamily="34" charset="0"/>
              </a:rPr>
              <a:t>More countries become interested in conducting national assessment of CEPA Principles /or to be monitored within the VNR/VLR processes. </a:t>
            </a:r>
            <a:endParaRPr kumimoji="0" lang="en-ZA" sz="16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nSpc>
                <a:spcPct val="90000"/>
              </a:lnSpc>
            </a:pPr>
            <a:endParaRPr lang="en-ZA" sz="800" dirty="0"/>
          </a:p>
        </p:txBody>
      </p:sp>
      <p:sp>
        <p:nvSpPr>
          <p:cNvPr id="5" name="Footer Placeholder 4">
            <a:extLst>
              <a:ext uri="{FF2B5EF4-FFF2-40B4-BE49-F238E27FC236}">
                <a16:creationId xmlns:a16="http://schemas.microsoft.com/office/drawing/2014/main" id="{7ADA505C-84CE-4987-8B48-E930127760DE}"/>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855F723-4E47-431D-B3B7-319B0F7E87B0}"/>
              </a:ext>
            </a:extLst>
          </p:cNvPr>
          <p:cNvSpPr>
            <a:spLocks noGrp="1"/>
          </p:cNvSpPr>
          <p:nvPr>
            <p:ph type="sldNum" sz="quarter" idx="12"/>
          </p:nvPr>
        </p:nvSpPr>
        <p:spPr>
          <a:xfrm>
            <a:off x="8805333"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F518A96-7467-9B42-8246-51E6DDA4D9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descr="Image">
            <a:extLst>
              <a:ext uri="{FF2B5EF4-FFF2-40B4-BE49-F238E27FC236}">
                <a16:creationId xmlns:a16="http://schemas.microsoft.com/office/drawing/2014/main" id="{36705EAF-9D00-4AB1-B0BC-61DBAF75BC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58000" y="1371600"/>
            <a:ext cx="5194768" cy="37550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A032A8-D63D-4DEA-72CA-A6C70CB98D2A}"/>
              </a:ext>
            </a:extLst>
          </p:cNvPr>
          <p:cNvSpPr txBox="1"/>
          <p:nvPr/>
        </p:nvSpPr>
        <p:spPr>
          <a:xfrm>
            <a:off x="3048000" y="3105835"/>
            <a:ext cx="6096000" cy="646331"/>
          </a:xfrm>
          <a:prstGeom prst="rect">
            <a:avLst/>
          </a:prstGeom>
          <a:noFill/>
        </p:spPr>
        <p:txBody>
          <a:bodyPr wrap="square">
            <a:spAutoFit/>
          </a:bodyPr>
          <a:lstStyle/>
          <a:p>
            <a:r>
              <a:rPr lang="en-ZA" sz="1800" dirty="0">
                <a:solidFill>
                  <a:schemeClr val="accent6">
                    <a:lumMod val="75000"/>
                  </a:schemeClr>
                </a:solidFill>
              </a:rPr>
              <a:t>Congruence between Agenda 2063 &amp; the 2030 for Sustainable Development</a:t>
            </a:r>
            <a:endParaRPr lang="en-ZA" dirty="0"/>
          </a:p>
        </p:txBody>
      </p:sp>
    </p:spTree>
    <p:extLst>
      <p:ext uri="{BB962C8B-B14F-4D97-AF65-F5344CB8AC3E}">
        <p14:creationId xmlns:p14="http://schemas.microsoft.com/office/powerpoint/2010/main" val="83684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993EBE-A007-4A05-9358-9FB8D74E66BD}"/>
              </a:ext>
            </a:extLst>
          </p:cNvPr>
          <p:cNvSpPr txBox="1"/>
          <p:nvPr/>
        </p:nvSpPr>
        <p:spPr>
          <a:xfrm>
            <a:off x="9008781" y="1141407"/>
            <a:ext cx="3344020" cy="306650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srgbClr val="CC6600"/>
                </a:solidFill>
                <a:effectLst/>
                <a:uLnTx/>
                <a:uFillTx/>
                <a:latin typeface="Century Gothic" panose="020B0502020202020204"/>
                <a:ea typeface="+mn-ea"/>
                <a:cs typeface="+mn-cs"/>
              </a:rPr>
              <a:t>Perceived Impact of COVID 19 on all the strategies individually</a:t>
            </a:r>
          </a:p>
        </p:txBody>
      </p:sp>
      <p:graphicFrame>
        <p:nvGraphicFramePr>
          <p:cNvPr id="4" name="Chart 3">
            <a:extLst>
              <a:ext uri="{FF2B5EF4-FFF2-40B4-BE49-F238E27FC236}">
                <a16:creationId xmlns:a16="http://schemas.microsoft.com/office/drawing/2014/main" id="{53E4CD47-FA11-4E65-9D9F-30A6376C5823}"/>
              </a:ext>
            </a:extLst>
          </p:cNvPr>
          <p:cNvGraphicFramePr/>
          <p:nvPr/>
        </p:nvGraphicFramePr>
        <p:xfrm>
          <a:off x="94391" y="40758"/>
          <a:ext cx="8914390" cy="65746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7036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9487-87EC-4756-9898-0E027487CF8D}"/>
              </a:ext>
            </a:extLst>
          </p:cNvPr>
          <p:cNvSpPr>
            <a:spLocks noGrp="1"/>
          </p:cNvSpPr>
          <p:nvPr>
            <p:ph type="title"/>
          </p:nvPr>
        </p:nvSpPr>
        <p:spPr>
          <a:xfrm>
            <a:off x="470506" y="779336"/>
            <a:ext cx="2375343" cy="4461163"/>
          </a:xfrm>
        </p:spPr>
        <p:txBody>
          <a:bodyPr vert="horz" lIns="91440" tIns="45720" rIns="91440" bIns="45720" rtlCol="0">
            <a:normAutofit/>
          </a:bodyPr>
          <a:lstStyle/>
          <a:p>
            <a:r>
              <a:rPr lang="en-ZA" dirty="0">
                <a:solidFill>
                  <a:schemeClr val="accent6">
                    <a:lumMod val="75000"/>
                  </a:schemeClr>
                </a:solidFill>
              </a:rPr>
              <a:t>I. The APRM in a nutshell </a:t>
            </a:r>
          </a:p>
        </p:txBody>
      </p:sp>
      <p:sp>
        <p:nvSpPr>
          <p:cNvPr id="3" name="Content Placeholder 2">
            <a:extLst>
              <a:ext uri="{FF2B5EF4-FFF2-40B4-BE49-F238E27FC236}">
                <a16:creationId xmlns:a16="http://schemas.microsoft.com/office/drawing/2014/main" id="{2CB18559-D786-4961-BB6C-9CB65C48D4F4}"/>
              </a:ext>
            </a:extLst>
          </p:cNvPr>
          <p:cNvSpPr>
            <a:spLocks noGrp="1"/>
          </p:cNvSpPr>
          <p:nvPr>
            <p:ph idx="1"/>
          </p:nvPr>
        </p:nvSpPr>
        <p:spPr>
          <a:xfrm>
            <a:off x="2845849" y="867747"/>
            <a:ext cx="8318693" cy="5356488"/>
          </a:xfrm>
        </p:spPr>
        <p:txBody>
          <a:bodyPr anchor="ctr">
            <a:normAutofit fontScale="92500" lnSpcReduction="10000"/>
          </a:bodyPr>
          <a:lstStyle/>
          <a:p>
            <a:pPr marL="0" indent="0">
              <a:buNone/>
            </a:pPr>
            <a:r>
              <a:rPr lang="en-ZA" sz="2400" b="1" dirty="0"/>
              <a:t>Foundation &amp; Rationale </a:t>
            </a:r>
          </a:p>
          <a:p>
            <a:pPr marL="0" indent="0">
              <a:buNone/>
            </a:pPr>
            <a:r>
              <a:rPr lang="en-ZA" sz="2600" dirty="0"/>
              <a:t>2003 : 6</a:t>
            </a:r>
            <a:r>
              <a:rPr lang="en-ZA" sz="2600" baseline="30000" dirty="0"/>
              <a:t>th</a:t>
            </a:r>
            <a:r>
              <a:rPr lang="en-ZA" sz="2600" dirty="0"/>
              <a:t>   Summit of the NEPAD Heads of state and Government Implementation Committee - NEPAD Secretariat (Constitutive Act of the African Union -AU)</a:t>
            </a:r>
          </a:p>
          <a:p>
            <a:pPr marL="0" indent="0">
              <a:buNone/>
            </a:pPr>
            <a:r>
              <a:rPr lang="en-ZA" sz="2600" dirty="0"/>
              <a:t>Rationale: </a:t>
            </a:r>
            <a:r>
              <a:rPr lang="en-GB" sz="2600" dirty="0"/>
              <a:t> a tool for sharing experiences, reinforcing best practices, identifying deficiencies, and assessing capacity-building needs to foster policies, standards and practices that lead to political stability, high economic growth, sustainable development and accelerated sub-regional and continental economic integration. </a:t>
            </a:r>
          </a:p>
          <a:p>
            <a:pPr marL="0" indent="0">
              <a:buNone/>
            </a:pPr>
            <a:r>
              <a:rPr lang="en-GB" sz="2600" dirty="0"/>
              <a:t>2021: Fully integrated into the AU system: process started since Jan 2017.  The APRM is now a specialized agency of the AU voluntarily acceded to by member states of the AU</a:t>
            </a:r>
          </a:p>
          <a:p>
            <a:pPr marL="0" indent="0">
              <a:buNone/>
            </a:pPr>
            <a:r>
              <a:rPr lang="en-GB" sz="2600" dirty="0"/>
              <a:t>By 2023: 42 countries becomes members of APRM (latest is Comoros) </a:t>
            </a:r>
            <a:endParaRPr lang="en-ZA" sz="2600" dirty="0"/>
          </a:p>
          <a:p>
            <a:endParaRPr lang="en-ZA" sz="2000" dirty="0"/>
          </a:p>
          <a:p>
            <a:endParaRPr lang="en-ZA" sz="2000" b="1" dirty="0"/>
          </a:p>
        </p:txBody>
      </p:sp>
      <p:sp>
        <p:nvSpPr>
          <p:cNvPr id="4" name="Date Placeholder 3">
            <a:extLst>
              <a:ext uri="{FF2B5EF4-FFF2-40B4-BE49-F238E27FC236}">
                <a16:creationId xmlns:a16="http://schemas.microsoft.com/office/drawing/2014/main" id="{7D8154F7-3A0B-4701-9700-0DB2FE8892DD}"/>
              </a:ext>
            </a:extLst>
          </p:cNvPr>
          <p:cNvSpPr>
            <a:spLocks noGrp="1"/>
          </p:cNvSpPr>
          <p:nvPr>
            <p:ph type="dt" sz="half" idx="10"/>
          </p:nvPr>
        </p:nvSpPr>
        <p:spPr>
          <a:xfrm>
            <a:off x="838200" y="6356350"/>
            <a:ext cx="16399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BB72F14-DEBF-44E0-86C2-27E16B95FC81}" type="datetime1">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3/27/23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C162B8D-6564-4D5C-8F36-5D0DF1C688B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4928" y="229575"/>
            <a:ext cx="1007414" cy="1099522"/>
          </a:xfrm>
          <a:prstGeom prst="rect">
            <a:avLst/>
          </a:prstGeom>
          <a:noFill/>
          <a:ln>
            <a:noFill/>
          </a:ln>
        </p:spPr>
      </p:pic>
    </p:spTree>
    <p:extLst>
      <p:ext uri="{BB962C8B-B14F-4D97-AF65-F5344CB8AC3E}">
        <p14:creationId xmlns:p14="http://schemas.microsoft.com/office/powerpoint/2010/main" val="54138843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B3CC2-5884-421E-819A-8EE906C60C76}"/>
              </a:ext>
            </a:extLst>
          </p:cNvPr>
          <p:cNvSpPr>
            <a:spLocks noGrp="1"/>
          </p:cNvSpPr>
          <p:nvPr>
            <p:ph type="title"/>
          </p:nvPr>
        </p:nvSpPr>
        <p:spPr>
          <a:xfrm>
            <a:off x="581646" y="349664"/>
            <a:ext cx="5845571" cy="1638377"/>
          </a:xfrm>
        </p:spPr>
        <p:txBody>
          <a:bodyPr anchor="b">
            <a:normAutofit fontScale="90000"/>
          </a:bodyPr>
          <a:lstStyle/>
          <a:p>
            <a:r>
              <a:rPr lang="en-ZA" sz="3700" dirty="0">
                <a:solidFill>
                  <a:srgbClr val="CC6600"/>
                </a:solidFill>
              </a:rPr>
              <a:t>III. Implications of COVID-19 on regional integration and SDGs in Africa</a:t>
            </a:r>
          </a:p>
        </p:txBody>
      </p:sp>
      <p:pic>
        <p:nvPicPr>
          <p:cNvPr id="1028" name="Picture 4" descr="Figure 1: COVID-19 impacts and the SDGs (Source: UNDESA)">
            <a:extLst>
              <a:ext uri="{FF2B5EF4-FFF2-40B4-BE49-F238E27FC236}">
                <a16:creationId xmlns:a16="http://schemas.microsoft.com/office/drawing/2014/main" id="{B0376EB5-5BD5-4DD3-B0F7-E8FCFDCA5B58}"/>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985" r="3" b="1328"/>
          <a:stretch/>
        </p:blipFill>
        <p:spPr bwMode="auto">
          <a:xfrm>
            <a:off x="6833937" y="519918"/>
            <a:ext cx="4996793" cy="5353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6">
            <a:extLst>
              <a:ext uri="{FF2B5EF4-FFF2-40B4-BE49-F238E27FC236}">
                <a16:creationId xmlns:a16="http://schemas.microsoft.com/office/drawing/2014/main" id="{817A8E16-2266-49B9-8186-CA107680B72D}"/>
              </a:ext>
            </a:extLst>
          </p:cNvPr>
          <p:cNvGraphicFramePr>
            <a:graphicFrameLocks noGrp="1"/>
          </p:cNvGraphicFramePr>
          <p:nvPr>
            <p:ph idx="1"/>
            <p:extLst>
              <p:ext uri="{D42A27DB-BD31-4B8C-83A1-F6EECF244321}">
                <p14:modId xmlns:p14="http://schemas.microsoft.com/office/powerpoint/2010/main" val="2290178077"/>
              </p:ext>
            </p:extLst>
          </p:nvPr>
        </p:nvGraphicFramePr>
        <p:xfrm>
          <a:off x="483714" y="2420115"/>
          <a:ext cx="5837750" cy="3023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83618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2"/>
          <a:stretch>
            <a:fillRect/>
          </a:stretch>
        </p:blipFill>
        <p:spPr>
          <a:xfrm>
            <a:off x="169818" y="57150"/>
            <a:ext cx="11220994" cy="6278336"/>
          </a:xfrm>
          <a:prstGeom prst="rect">
            <a:avLst/>
          </a:prstGeom>
        </p:spPr>
      </p:pic>
      <p:sp>
        <p:nvSpPr>
          <p:cNvPr id="14" name="TextBox 13"/>
          <p:cNvSpPr txBox="1"/>
          <p:nvPr/>
        </p:nvSpPr>
        <p:spPr>
          <a:xfrm>
            <a:off x="496388" y="6335486"/>
            <a:ext cx="3325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SDGCA – various sources)</a:t>
            </a:r>
          </a:p>
        </p:txBody>
      </p:sp>
    </p:spTree>
    <p:extLst>
      <p:ext uri="{BB962C8B-B14F-4D97-AF65-F5344CB8AC3E}">
        <p14:creationId xmlns:p14="http://schemas.microsoft.com/office/powerpoint/2010/main" val="1669429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5B45-3811-47C6-8042-26062C00DF24}"/>
              </a:ext>
            </a:extLst>
          </p:cNvPr>
          <p:cNvSpPr>
            <a:spLocks noGrp="1"/>
          </p:cNvSpPr>
          <p:nvPr>
            <p:ph type="title"/>
          </p:nvPr>
        </p:nvSpPr>
        <p:spPr>
          <a:xfrm>
            <a:off x="643467" y="321734"/>
            <a:ext cx="10905066" cy="704961"/>
          </a:xfrm>
        </p:spPr>
        <p:txBody>
          <a:bodyPr>
            <a:normAutofit/>
          </a:bodyPr>
          <a:lstStyle/>
          <a:p>
            <a:pPr marL="457200" indent="-457200">
              <a:buFont typeface="Wingdings" panose="05000000000000000000" pitchFamily="2" charset="2"/>
              <a:buChar char="ü"/>
            </a:pPr>
            <a:r>
              <a:rPr lang="en-ZA" sz="3600" dirty="0"/>
              <a:t>African</a:t>
            </a:r>
            <a:r>
              <a:rPr lang="fr-FR" sz="3600" dirty="0"/>
              <a:t> Union &amp; APRM </a:t>
            </a:r>
            <a:r>
              <a:rPr lang="fr-FR" sz="3600" dirty="0" err="1"/>
              <a:t>Response</a:t>
            </a:r>
            <a:r>
              <a:rPr lang="fr-FR" sz="3600" dirty="0"/>
              <a:t> to COIVD-19 (SDG3) </a:t>
            </a:r>
          </a:p>
        </p:txBody>
      </p:sp>
      <p:sp>
        <p:nvSpPr>
          <p:cNvPr id="3" name="Content Placeholder 2">
            <a:extLst>
              <a:ext uri="{FF2B5EF4-FFF2-40B4-BE49-F238E27FC236}">
                <a16:creationId xmlns:a16="http://schemas.microsoft.com/office/drawing/2014/main" id="{16CEF218-1CEE-4DC8-BA01-FC38251853E6}"/>
              </a:ext>
            </a:extLst>
          </p:cNvPr>
          <p:cNvSpPr>
            <a:spLocks noGrp="1"/>
          </p:cNvSpPr>
          <p:nvPr>
            <p:ph idx="1"/>
          </p:nvPr>
        </p:nvSpPr>
        <p:spPr>
          <a:xfrm>
            <a:off x="838200" y="2309509"/>
            <a:ext cx="10515600" cy="4351338"/>
          </a:xfrm>
        </p:spPr>
        <p:txBody>
          <a:bodyPr>
            <a:normAutofit/>
          </a:bodyPr>
          <a:lstStyle/>
          <a:p>
            <a:endParaRPr lang="fr-FR" dirty="0"/>
          </a:p>
          <a:p>
            <a:endParaRPr lang="fr-FR" dirty="0"/>
          </a:p>
          <a:p>
            <a:endParaRPr lang="fr-FR" dirty="0"/>
          </a:p>
          <a:p>
            <a:endParaRPr lang="fr-FR" dirty="0"/>
          </a:p>
        </p:txBody>
      </p:sp>
      <p:graphicFrame>
        <p:nvGraphicFramePr>
          <p:cNvPr id="4" name="Diagram 3">
            <a:extLst>
              <a:ext uri="{FF2B5EF4-FFF2-40B4-BE49-F238E27FC236}">
                <a16:creationId xmlns:a16="http://schemas.microsoft.com/office/drawing/2014/main" id="{F058ABC5-338A-4C22-B6C9-866C542BF93C}"/>
              </a:ext>
            </a:extLst>
          </p:cNvPr>
          <p:cNvGraphicFramePr/>
          <p:nvPr>
            <p:extLst>
              <p:ext uri="{D42A27DB-BD31-4B8C-83A1-F6EECF244321}">
                <p14:modId xmlns:p14="http://schemas.microsoft.com/office/powerpoint/2010/main" val="985934281"/>
              </p:ext>
            </p:extLst>
          </p:nvPr>
        </p:nvGraphicFramePr>
        <p:xfrm>
          <a:off x="539114" y="1120585"/>
          <a:ext cx="10905066" cy="4857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564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0462-A431-4727-96D8-D8485F70E675}"/>
              </a:ext>
            </a:extLst>
          </p:cNvPr>
          <p:cNvSpPr>
            <a:spLocks noGrp="1"/>
          </p:cNvSpPr>
          <p:nvPr>
            <p:ph type="title"/>
          </p:nvPr>
        </p:nvSpPr>
        <p:spPr>
          <a:xfrm>
            <a:off x="2093450" y="70034"/>
            <a:ext cx="9823984" cy="885449"/>
          </a:xfrm>
        </p:spPr>
        <p:txBody>
          <a:bodyPr>
            <a:normAutofit/>
          </a:bodyPr>
          <a:lstStyle/>
          <a:p>
            <a:r>
              <a:rPr lang="en-ZA" dirty="0"/>
              <a:t>APRM responsive actions </a:t>
            </a:r>
          </a:p>
        </p:txBody>
      </p:sp>
      <p:graphicFrame>
        <p:nvGraphicFramePr>
          <p:cNvPr id="4" name="Content Placeholder 3">
            <a:extLst>
              <a:ext uri="{FF2B5EF4-FFF2-40B4-BE49-F238E27FC236}">
                <a16:creationId xmlns:a16="http://schemas.microsoft.com/office/drawing/2014/main" id="{C8E102BA-E3C5-473B-961F-705E20315FD7}"/>
              </a:ext>
            </a:extLst>
          </p:cNvPr>
          <p:cNvGraphicFramePr>
            <a:graphicFrameLocks noGrp="1"/>
          </p:cNvGraphicFramePr>
          <p:nvPr>
            <p:ph idx="1"/>
            <p:extLst>
              <p:ext uri="{D42A27DB-BD31-4B8C-83A1-F6EECF244321}">
                <p14:modId xmlns:p14="http://schemas.microsoft.com/office/powerpoint/2010/main" val="1968540971"/>
              </p:ext>
            </p:extLst>
          </p:nvPr>
        </p:nvGraphicFramePr>
        <p:xfrm>
          <a:off x="563633" y="1018675"/>
          <a:ext cx="11259399" cy="5265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41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4641" y="97422"/>
            <a:ext cx="6422849" cy="1676603"/>
          </a:xfrm>
        </p:spPr>
        <p:txBody>
          <a:bodyPr>
            <a:normAutofit/>
          </a:bodyPr>
          <a:lstStyle/>
          <a:p>
            <a:r>
              <a:rPr lang="en-GB" sz="2000" dirty="0">
                <a:solidFill>
                  <a:schemeClr val="accent6">
                    <a:lumMod val="75000"/>
                  </a:schemeClr>
                </a:solidFill>
              </a:rPr>
              <a:t>Showcase: APRM activities on Gender  </a:t>
            </a:r>
            <a:br>
              <a:rPr lang="en-GB" sz="2000" dirty="0">
                <a:solidFill>
                  <a:schemeClr val="accent6">
                    <a:lumMod val="75000"/>
                  </a:schemeClr>
                </a:solidFill>
              </a:rPr>
            </a:br>
            <a:r>
              <a:rPr lang="en-GB" sz="2000" dirty="0">
                <a:solidFill>
                  <a:schemeClr val="accent6">
                    <a:lumMod val="75000"/>
                  </a:schemeClr>
                </a:solidFill>
              </a:rPr>
              <a:t>I. The case on Governance, Gender Equality and Women empowerment</a:t>
            </a:r>
            <a:endParaRPr lang="en-US" sz="2000" dirty="0">
              <a:solidFill>
                <a:schemeClr val="accent6">
                  <a:lumMod val="75000"/>
                </a:schemeClr>
              </a:solidFill>
            </a:endParaRPr>
          </a:p>
        </p:txBody>
      </p:sp>
      <p:sp>
        <p:nvSpPr>
          <p:cNvPr id="5" name="Content Placeholder 4"/>
          <p:cNvSpPr>
            <a:spLocks noGrp="1"/>
          </p:cNvSpPr>
          <p:nvPr>
            <p:ph idx="1"/>
          </p:nvPr>
        </p:nvSpPr>
        <p:spPr>
          <a:xfrm>
            <a:off x="4824032" y="1642188"/>
            <a:ext cx="6986652" cy="4354497"/>
          </a:xfrm>
        </p:spPr>
        <p:txBody>
          <a:bodyPr>
            <a:normAutofit fontScale="92500" lnSpcReduction="20000"/>
          </a:bodyPr>
          <a:lstStyle/>
          <a:p>
            <a:r>
              <a:rPr lang="en-GB" sz="2000" dirty="0"/>
              <a:t>In the context of Gender Equality and Women’s Rights, the APRM has developed indicators , as part of its questionnaire, to measure and assess the implementation of the set of gender equality and women’s rights’ instruments such as the Maputo Protocol amongst others.</a:t>
            </a:r>
          </a:p>
          <a:p>
            <a:endParaRPr lang="en-GB" sz="2000" dirty="0"/>
          </a:p>
          <a:p>
            <a:r>
              <a:rPr lang="en-GB" sz="2000" dirty="0"/>
              <a:t>By 2015, 100% of APRM reviewed countries indicated GBV and gender inequality as an overarching governance issue.</a:t>
            </a:r>
          </a:p>
          <a:p>
            <a:endParaRPr lang="en-GB" sz="2000" dirty="0"/>
          </a:p>
          <a:p>
            <a:r>
              <a:rPr lang="en-GB" sz="2000" dirty="0"/>
              <a:t>Most recently, the APRM assessment reviews centralizes gender as one of the issues </a:t>
            </a:r>
            <a:r>
              <a:rPr lang="en-GB" sz="2000" dirty="0" err="1"/>
              <a:t>convered</a:t>
            </a:r>
            <a:r>
              <a:rPr lang="en-GB" sz="2000" dirty="0"/>
              <a:t> under two thematic areas: Political Governance and Socio-economic governance. </a:t>
            </a:r>
          </a:p>
          <a:p>
            <a:r>
              <a:rPr lang="en-GB" sz="2000" dirty="0"/>
              <a:t>Thus, APRM study on the nexus between Governance, Gender and Peacebuilding which both highlighted best practices in countries to be promoted or reinforced in other African countries and the rest of the world. </a:t>
            </a:r>
          </a:p>
          <a:p>
            <a:endParaRPr lang="en-GB" sz="2000" dirty="0"/>
          </a:p>
          <a:p>
            <a:pPr marL="0" indent="0">
              <a:buNone/>
            </a:pPr>
            <a:endParaRPr lang="en-GB" sz="1600" dirty="0"/>
          </a:p>
          <a:p>
            <a:pPr marL="0" indent="0">
              <a:buNone/>
            </a:pPr>
            <a:endParaRPr lang="en-GB" sz="1600" dirty="0"/>
          </a:p>
          <a:p>
            <a:endParaRPr lang="en-GB" sz="1600" dirty="0"/>
          </a:p>
        </p:txBody>
      </p:sp>
      <p:sp>
        <p:nvSpPr>
          <p:cNvPr id="4" name="Slide Number Placeholder 3"/>
          <p:cNvSpPr>
            <a:spLocks noGrp="1"/>
          </p:cNvSpPr>
          <p:nvPr>
            <p:ph type="sldNum" sz="quarter" idx="12"/>
          </p:nvPr>
        </p:nvSpPr>
        <p:spPr>
          <a:xfrm>
            <a:off x="292608" y="6356350"/>
            <a:ext cx="685800" cy="365125"/>
          </a:xfrm>
        </p:spPr>
        <p:txBody>
          <a:bodyPr>
            <a:normAutofit/>
          </a:bodyPr>
          <a:lstStyle/>
          <a:p>
            <a:pPr>
              <a:spcAft>
                <a:spcPts val="600"/>
              </a:spcAft>
            </a:pPr>
            <a:fld id="{2B94288F-C395-4B83-86A6-8CAC5AD50CFE}" type="slidenum">
              <a:rPr lang="en-US">
                <a:solidFill>
                  <a:srgbClr val="595959"/>
                </a:solidFill>
              </a:rPr>
              <a:pPr>
                <a:spcAft>
                  <a:spcPts val="600"/>
                </a:spcAft>
              </a:pPr>
              <a:t>34</a:t>
            </a:fld>
            <a:endParaRPr lang="en-US">
              <a:solidFill>
                <a:srgbClr val="595959"/>
              </a:solidFill>
            </a:endParaRPr>
          </a:p>
        </p:txBody>
      </p:sp>
      <p:pic>
        <p:nvPicPr>
          <p:cNvPr id="1028" name="Picture 4" descr="Goal 16: Peace, justice and strong institutions | Joint SDG Fund">
            <a:extLst>
              <a:ext uri="{FF2B5EF4-FFF2-40B4-BE49-F238E27FC236}">
                <a16:creationId xmlns:a16="http://schemas.microsoft.com/office/drawing/2014/main" id="{6F6E4C68-A741-6514-88E1-89289584FC6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1364" y="1872360"/>
            <a:ext cx="3113280" cy="311328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75167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79C4-72F6-69E0-9623-55CEE8C4EB49}"/>
              </a:ext>
            </a:extLst>
          </p:cNvPr>
          <p:cNvSpPr>
            <a:spLocks noGrp="1"/>
          </p:cNvSpPr>
          <p:nvPr>
            <p:ph type="title"/>
          </p:nvPr>
        </p:nvSpPr>
        <p:spPr>
          <a:xfrm>
            <a:off x="838200" y="365126"/>
            <a:ext cx="10515600" cy="745218"/>
          </a:xfrm>
        </p:spPr>
        <p:txBody>
          <a:bodyPr>
            <a:normAutofit fontScale="90000"/>
          </a:bodyPr>
          <a:lstStyle/>
          <a:p>
            <a:r>
              <a:rPr lang="en-ZA" dirty="0"/>
              <a:t>Gender equality in SDGs&amp; Agenda 2063</a:t>
            </a:r>
          </a:p>
        </p:txBody>
      </p:sp>
      <p:graphicFrame>
        <p:nvGraphicFramePr>
          <p:cNvPr id="4" name="Content Placeholder 3">
            <a:extLst>
              <a:ext uri="{FF2B5EF4-FFF2-40B4-BE49-F238E27FC236}">
                <a16:creationId xmlns:a16="http://schemas.microsoft.com/office/drawing/2014/main" id="{0B8F4E1B-BED8-0195-3AE9-0ACF228F9FC2}"/>
              </a:ext>
            </a:extLst>
          </p:cNvPr>
          <p:cNvGraphicFramePr>
            <a:graphicFrameLocks noGrp="1"/>
          </p:cNvGraphicFramePr>
          <p:nvPr>
            <p:ph idx="1"/>
            <p:extLst>
              <p:ext uri="{D42A27DB-BD31-4B8C-83A1-F6EECF244321}">
                <p14:modId xmlns:p14="http://schemas.microsoft.com/office/powerpoint/2010/main" val="3271862425"/>
              </p:ext>
            </p:extLst>
          </p:nvPr>
        </p:nvGraphicFramePr>
        <p:xfrm>
          <a:off x="2424404" y="1110344"/>
          <a:ext cx="8621486" cy="5055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356380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920" y="632210"/>
            <a:ext cx="10972800" cy="914400"/>
          </a:xfrm>
        </p:spPr>
        <p:txBody>
          <a:bodyPr>
            <a:normAutofit fontScale="90000"/>
          </a:bodyPr>
          <a:lstStyle/>
          <a:p>
            <a:r>
              <a:rPr lang="en-GB" sz="3200" b="1" dirty="0">
                <a:solidFill>
                  <a:srgbClr val="0D602D"/>
                </a:solidFill>
                <a:latin typeface="Arial" charset="0"/>
                <a:ea typeface="Arial" charset="0"/>
                <a:cs typeface="Arial" charset="0"/>
              </a:rPr>
              <a:t>Highlight of some Best Practises and experiences for the promotion of Gender Equality</a:t>
            </a:r>
            <a:endParaRPr lang="en-US" sz="3200" b="1" dirty="0">
              <a:solidFill>
                <a:srgbClr val="0D602D"/>
              </a:solidFill>
              <a:latin typeface="Arial" charset="0"/>
              <a:ea typeface="Arial" charset="0"/>
              <a:cs typeface="Arial" charset="0"/>
            </a:endParaRPr>
          </a:p>
        </p:txBody>
      </p:sp>
      <p:sp>
        <p:nvSpPr>
          <p:cNvPr id="5" name="Content Placeholder 4"/>
          <p:cNvSpPr>
            <a:spLocks noGrp="1"/>
          </p:cNvSpPr>
          <p:nvPr>
            <p:ph idx="1"/>
          </p:nvPr>
        </p:nvSpPr>
        <p:spPr>
          <a:xfrm>
            <a:off x="629920" y="1759971"/>
            <a:ext cx="10972800" cy="4267199"/>
          </a:xfrm>
        </p:spPr>
        <p:txBody>
          <a:bodyPr>
            <a:normAutofit/>
          </a:bodyPr>
          <a:lstStyle/>
          <a:p>
            <a:pPr marL="0" indent="0">
              <a:buNone/>
            </a:pPr>
            <a:r>
              <a:rPr lang="en-GB" dirty="0"/>
              <a:t>The Study on Governance, Gender and Peacebuilding revealed the following Best Practices:</a:t>
            </a:r>
          </a:p>
          <a:p>
            <a:pPr lvl="0"/>
            <a:r>
              <a:rPr lang="en-US" dirty="0"/>
              <a:t>Local Peace Committees</a:t>
            </a:r>
            <a:endParaRPr lang="fr-FR" dirty="0"/>
          </a:p>
          <a:p>
            <a:pPr lvl="0"/>
            <a:r>
              <a:rPr lang="en-US" dirty="0"/>
              <a:t>Women’s Situation Rooms</a:t>
            </a:r>
            <a:endParaRPr lang="fr-FR" dirty="0"/>
          </a:p>
          <a:p>
            <a:pPr lvl="0"/>
            <a:r>
              <a:rPr lang="en-US" dirty="0"/>
              <a:t>Women’s coalitions across socio-political divides: The Sixth Clan</a:t>
            </a:r>
            <a:endParaRPr lang="fr-FR" dirty="0"/>
          </a:p>
          <a:p>
            <a:pPr lvl="0"/>
            <a:r>
              <a:rPr lang="en-US" dirty="0"/>
              <a:t>Peace Circles</a:t>
            </a:r>
            <a:endParaRPr lang="fr-FR" dirty="0"/>
          </a:p>
          <a:p>
            <a:pPr lvl="0"/>
            <a:r>
              <a:rPr lang="en-US" dirty="0"/>
              <a:t>Peace Huts</a:t>
            </a:r>
            <a:endParaRPr lang="fr-FR" dirty="0"/>
          </a:p>
          <a:p>
            <a:pPr lvl="0"/>
            <a:r>
              <a:rPr lang="en-US" dirty="0"/>
              <a:t>Female ex combatants redeployed in peacekeeping </a:t>
            </a:r>
          </a:p>
          <a:p>
            <a:pPr marL="0" lvl="0" indent="0">
              <a:buNone/>
            </a:pPr>
            <a:endParaRPr lang="en-US" dirty="0"/>
          </a:p>
          <a:p>
            <a:pPr marL="0" indent="0">
              <a:buNone/>
            </a:pPr>
            <a:endParaRPr lang="en-GB" dirty="0"/>
          </a:p>
        </p:txBody>
      </p:sp>
      <p:sp>
        <p:nvSpPr>
          <p:cNvPr id="4" name="Slide Number Placeholder 3"/>
          <p:cNvSpPr>
            <a:spLocks noGrp="1"/>
          </p:cNvSpPr>
          <p:nvPr>
            <p:ph type="sldNum" sz="quarter" idx="12"/>
          </p:nvPr>
        </p:nvSpPr>
        <p:spPr/>
        <p:txBody>
          <a:bodyPr/>
          <a:lstStyle/>
          <a:p>
            <a:fld id="{2B94288F-C395-4B83-86A6-8CAC5AD50CFE}" type="slidenum">
              <a:rPr lang="en-US" smtClean="0"/>
              <a:pPr/>
              <a:t>36</a:t>
            </a:fld>
            <a:endParaRPr lang="en-US" dirty="0"/>
          </a:p>
        </p:txBody>
      </p:sp>
    </p:spTree>
    <p:extLst>
      <p:ext uri="{BB962C8B-B14F-4D97-AF65-F5344CB8AC3E}">
        <p14:creationId xmlns:p14="http://schemas.microsoft.com/office/powerpoint/2010/main" val="1313802931"/>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1A5E4-62F0-3AB5-666F-19CF0A6C3E31}"/>
              </a:ext>
            </a:extLst>
          </p:cNvPr>
          <p:cNvSpPr>
            <a:spLocks noGrp="1"/>
          </p:cNvSpPr>
          <p:nvPr>
            <p:ph type="title"/>
          </p:nvPr>
        </p:nvSpPr>
        <p:spPr>
          <a:xfrm>
            <a:off x="572493" y="238539"/>
            <a:ext cx="11018520" cy="775493"/>
          </a:xfrm>
        </p:spPr>
        <p:txBody>
          <a:bodyPr anchor="b">
            <a:normAutofit fontScale="90000"/>
          </a:bodyPr>
          <a:lstStyle/>
          <a:p>
            <a:r>
              <a:rPr lang="en-ZA" sz="5400" dirty="0"/>
              <a:t>More activities on gender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AE276E-E654-6DA0-1E9A-283C17B890E7}"/>
              </a:ext>
            </a:extLst>
          </p:cNvPr>
          <p:cNvSpPr>
            <a:spLocks noGrp="1"/>
          </p:cNvSpPr>
          <p:nvPr>
            <p:ph idx="1"/>
          </p:nvPr>
        </p:nvSpPr>
        <p:spPr>
          <a:xfrm>
            <a:off x="572493" y="1838130"/>
            <a:ext cx="6901327" cy="4395091"/>
          </a:xfrm>
        </p:spPr>
        <p:txBody>
          <a:bodyPr anchor="t">
            <a:normAutofit fontScale="25000" lnSpcReduction="20000"/>
          </a:bodyPr>
          <a:lstStyle/>
          <a:p>
            <a:pPr>
              <a:lnSpc>
                <a:spcPct val="120000"/>
              </a:lnSpc>
              <a:spcBef>
                <a:spcPts val="600"/>
              </a:spcBef>
              <a:buFont typeface="Wingdings" panose="05000000000000000000" pitchFamily="2" charset="2"/>
              <a:buChar char="ü"/>
              <a:defRPr/>
            </a:pPr>
            <a:r>
              <a:rPr lang="en-US" sz="6000" b="1" dirty="0">
                <a:solidFill>
                  <a:schemeClr val="accent3">
                    <a:lumMod val="50000"/>
                  </a:schemeClr>
                </a:solidFill>
                <a:latin typeface="Arial" panose="020B0604020202020204" pitchFamily="34" charset="0"/>
                <a:cs typeface="Arial" panose="020B0604020202020204" pitchFamily="34" charset="0"/>
              </a:rPr>
              <a:t>Develop APRM Gender Audit report</a:t>
            </a:r>
          </a:p>
          <a:p>
            <a:pPr marL="342900" marR="0" lvl="0" indent="-342900"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en-ZA" sz="6000" dirty="0">
                <a:latin typeface="Arial" panose="020B0604020202020204" pitchFamily="34" charset="0"/>
                <a:cs typeface="Arial" panose="020B0604020202020204" pitchFamily="34" charset="0"/>
              </a:rPr>
              <a:t>Provide details on mainstreaming Gender in APRM operations, structures and processes particularly review processes; for all types of reviews ii) Provide guidance on how to </a:t>
            </a:r>
            <a:r>
              <a:rPr lang="en-ZA" sz="6000" dirty="0" err="1">
                <a:latin typeface="Arial" panose="020B0604020202020204" pitchFamily="34" charset="0"/>
                <a:cs typeface="Arial" panose="020B0604020202020204" pitchFamily="34" charset="0"/>
              </a:rPr>
              <a:t>genderise</a:t>
            </a:r>
            <a:r>
              <a:rPr lang="en-ZA" sz="6000" dirty="0">
                <a:latin typeface="Arial" panose="020B0604020202020204" pitchFamily="34" charset="0"/>
                <a:cs typeface="Arial" panose="020B0604020202020204" pitchFamily="34" charset="0"/>
              </a:rPr>
              <a:t> CSAR, CRM and </a:t>
            </a:r>
            <a:r>
              <a:rPr lang="en-ZA" sz="6000" dirty="0" err="1">
                <a:latin typeface="Arial" panose="020B0604020202020204" pitchFamily="34" charset="0"/>
                <a:cs typeface="Arial" panose="020B0604020202020204" pitchFamily="34" charset="0"/>
              </a:rPr>
              <a:t>NPoAs</a:t>
            </a:r>
            <a:r>
              <a:rPr lang="en-ZA" sz="6000" dirty="0">
                <a:latin typeface="Arial" panose="020B0604020202020204" pitchFamily="34" charset="0"/>
                <a:cs typeface="Arial" panose="020B0604020202020204" pitchFamily="34" charset="0"/>
              </a:rPr>
              <a:t>; and 3)  integrate gender-sensitive approach in governance reporting and analysis.</a:t>
            </a:r>
            <a:endParaRPr lang="en-ZA" sz="6000" dirty="0">
              <a:solidFill>
                <a:schemeClr val="accent3">
                  <a:lumMod val="50000"/>
                </a:schemeClr>
              </a:solidFill>
              <a:latin typeface="Arial" panose="020B0604020202020204" pitchFamily="34" charset="0"/>
              <a:cs typeface="Arial" panose="020B0604020202020204" pitchFamily="34" charset="0"/>
            </a:endParaRPr>
          </a:p>
          <a:p>
            <a:pPr marR="0" lvl="0" defTabSz="914400" rtl="0" eaLnBrk="1" fontAlgn="auto" latinLnBrk="0" hangingPunct="1">
              <a:lnSpc>
                <a:spcPct val="120000"/>
              </a:lnSpc>
              <a:spcBef>
                <a:spcPts val="600"/>
              </a:spcBef>
              <a:spcAft>
                <a:spcPts val="0"/>
              </a:spcAft>
              <a:buClrTx/>
              <a:buSzTx/>
              <a:buFont typeface="Wingdings" panose="05000000000000000000" pitchFamily="2" charset="2"/>
              <a:buChar char="ü"/>
              <a:tabLst/>
              <a:defRPr/>
            </a:pPr>
            <a:r>
              <a:rPr lang="en-US" sz="6000" b="1" dirty="0">
                <a:solidFill>
                  <a:schemeClr val="accent3">
                    <a:lumMod val="50000"/>
                  </a:schemeClr>
                </a:solidFill>
                <a:latin typeface="Arial" panose="020B0604020202020204" pitchFamily="34" charset="0"/>
                <a:cs typeface="Arial" panose="020B0604020202020204" pitchFamily="34" charset="0"/>
              </a:rPr>
              <a:t>Assessment on opportunities in the African Continental Free Trade Area (</a:t>
            </a:r>
            <a:r>
              <a:rPr lang="en-US" sz="6000" b="1" dirty="0" err="1">
                <a:solidFill>
                  <a:schemeClr val="accent3">
                    <a:lumMod val="50000"/>
                  </a:schemeClr>
                </a:solidFill>
                <a:latin typeface="Arial" panose="020B0604020202020204" pitchFamily="34" charset="0"/>
                <a:cs typeface="Arial" panose="020B0604020202020204" pitchFamily="34" charset="0"/>
              </a:rPr>
              <a:t>AfCFTA</a:t>
            </a:r>
            <a:r>
              <a:rPr lang="en-US" sz="6000" b="1" dirty="0">
                <a:solidFill>
                  <a:schemeClr val="accent3">
                    <a:lumMod val="50000"/>
                  </a:schemeClr>
                </a:solidFill>
                <a:latin typeface="Arial" panose="020B0604020202020204" pitchFamily="34" charset="0"/>
                <a:cs typeface="Arial" panose="020B0604020202020204" pitchFamily="34" charset="0"/>
              </a:rPr>
              <a:t>) for Women in the Informal Cross-Border Trade</a:t>
            </a:r>
            <a:endParaRPr lang="en-ZA" sz="6000" b="1" dirty="0">
              <a:solidFill>
                <a:schemeClr val="accent3">
                  <a:lumMod val="50000"/>
                </a:schemeClr>
              </a:solidFill>
              <a:latin typeface="Arial" panose="020B0604020202020204" pitchFamily="34" charset="0"/>
              <a:cs typeface="Arial" panose="020B0604020202020204" pitchFamily="34" charset="0"/>
            </a:endParaRPr>
          </a:p>
          <a:p>
            <a:pPr marL="342900" indent="-342900">
              <a:lnSpc>
                <a:spcPct val="120000"/>
              </a:lnSpc>
              <a:spcBef>
                <a:spcPts val="600"/>
              </a:spcBef>
              <a:spcAft>
                <a:spcPts val="600"/>
              </a:spcAft>
              <a:defRPr/>
            </a:pPr>
            <a:r>
              <a:rPr lang="en-AU" sz="6000" dirty="0">
                <a:latin typeface="Arial" panose="020B0604020202020204" pitchFamily="34" charset="0"/>
                <a:cs typeface="Arial" panose="020B0604020202020204" pitchFamily="34" charset="0"/>
              </a:rPr>
              <a:t>The study looks at the opportunities in the </a:t>
            </a:r>
            <a:r>
              <a:rPr lang="en-AU" sz="6000" dirty="0" err="1">
                <a:latin typeface="Arial" panose="020B0604020202020204" pitchFamily="34" charset="0"/>
                <a:cs typeface="Arial" panose="020B0604020202020204" pitchFamily="34" charset="0"/>
              </a:rPr>
              <a:t>AfCFTA</a:t>
            </a:r>
            <a:r>
              <a:rPr lang="en-AU" sz="6000" dirty="0">
                <a:latin typeface="Arial" panose="020B0604020202020204" pitchFamily="34" charset="0"/>
                <a:cs typeface="Arial" panose="020B0604020202020204" pitchFamily="34" charset="0"/>
              </a:rPr>
              <a:t> for women in the ICBT. The study has several research objectives including I) Identify the challenges that women in informal cross border trade within the context of </a:t>
            </a:r>
            <a:r>
              <a:rPr lang="en-AU" sz="6000" dirty="0" err="1">
                <a:latin typeface="Arial" panose="020B0604020202020204" pitchFamily="34" charset="0"/>
                <a:cs typeface="Arial" panose="020B0604020202020204" pitchFamily="34" charset="0"/>
              </a:rPr>
              <a:t>AfCFTA</a:t>
            </a:r>
            <a:r>
              <a:rPr lang="en-AU" sz="6000" dirty="0">
                <a:latin typeface="Arial" panose="020B0604020202020204" pitchFamily="34" charset="0"/>
                <a:cs typeface="Arial" panose="020B0604020202020204" pitchFamily="34" charset="0"/>
              </a:rPr>
              <a:t>; ii) Identify the opportunities presented by the </a:t>
            </a:r>
            <a:r>
              <a:rPr lang="en-AU" sz="6000" dirty="0" err="1">
                <a:latin typeface="Arial" panose="020B0604020202020204" pitchFamily="34" charset="0"/>
                <a:cs typeface="Arial" panose="020B0604020202020204" pitchFamily="34" charset="0"/>
              </a:rPr>
              <a:t>AfCFTA</a:t>
            </a:r>
            <a:r>
              <a:rPr lang="en-AU" sz="6000" dirty="0">
                <a:latin typeface="Arial" panose="020B0604020202020204" pitchFamily="34" charset="0"/>
                <a:cs typeface="Arial" panose="020B0604020202020204" pitchFamily="34" charset="0"/>
              </a:rPr>
              <a:t> for women operating in the informal cross border trade in Africa; iii) Propose  possible policy and practical recommendations that can be considered in this regard; and Reflect on ways to improve regional and continental integration frameworks from a gender perspective.</a:t>
            </a:r>
          </a:p>
          <a:p>
            <a:r>
              <a:rPr lang="en-ZA" sz="4800" dirty="0">
                <a:latin typeface="Arial" panose="020B0604020202020204" pitchFamily="34" charset="0"/>
                <a:cs typeface="Arial" panose="020B0604020202020204" pitchFamily="34" charset="0"/>
                <a:hlinkClick r:id="rId3"/>
              </a:rPr>
              <a:t>https://au.int/sites/default/files/documents/41579-doc-STUDY_ON_OPPORTUNITIES_IN_THE_AFCFTA_FOR_WOMEN_IN_INFORMAL_AND_CROSS-BORDER_TRADE.pdf</a:t>
            </a:r>
            <a:r>
              <a:rPr lang="en-ZA" sz="48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5684AF61-6122-79D4-91EC-F4D217F1FF75}"/>
              </a:ext>
            </a:extLst>
          </p:cNvPr>
          <p:cNvPicPr>
            <a:picLocks noChangeAspect="1"/>
          </p:cNvPicPr>
          <p:nvPr/>
        </p:nvPicPr>
        <p:blipFill rotWithShape="1">
          <a:blip r:embed="rId4"/>
          <a:srcRect t="6602" r="-4" b="1663"/>
          <a:stretch/>
        </p:blipFill>
        <p:spPr>
          <a:xfrm>
            <a:off x="8376755" y="2093976"/>
            <a:ext cx="3239966" cy="3367760"/>
          </a:xfrm>
          <a:prstGeom prst="rect">
            <a:avLst/>
          </a:prstGeom>
        </p:spPr>
      </p:pic>
    </p:spTree>
    <p:extLst>
      <p:ext uri="{BB962C8B-B14F-4D97-AF65-F5344CB8AC3E}">
        <p14:creationId xmlns:p14="http://schemas.microsoft.com/office/powerpoint/2010/main" val="2838685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193C-53E9-B3E2-A1B3-3FA5D5E8E3DF}"/>
              </a:ext>
            </a:extLst>
          </p:cNvPr>
          <p:cNvSpPr>
            <a:spLocks noGrp="1"/>
          </p:cNvSpPr>
          <p:nvPr>
            <p:ph type="title"/>
          </p:nvPr>
        </p:nvSpPr>
        <p:spPr>
          <a:xfrm>
            <a:off x="838200" y="365126"/>
            <a:ext cx="10515600" cy="31591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2C33E70-2E52-CE75-BE55-103B206CBB4E}"/>
              </a:ext>
            </a:extLst>
          </p:cNvPr>
          <p:cNvSpPr>
            <a:spLocks noGrp="1"/>
          </p:cNvSpPr>
          <p:nvPr>
            <p:ph idx="1"/>
          </p:nvPr>
        </p:nvSpPr>
        <p:spPr>
          <a:xfrm>
            <a:off x="838200" y="821803"/>
            <a:ext cx="10515600" cy="5355160"/>
          </a:xfrm>
        </p:spPr>
        <p:txBody>
          <a:bodyPr/>
          <a:lstStyle/>
          <a:p>
            <a:endParaRPr lang="en-US" dirty="0"/>
          </a:p>
        </p:txBody>
      </p:sp>
    </p:spTree>
    <p:extLst>
      <p:ext uri="{BB962C8B-B14F-4D97-AF65-F5344CB8AC3E}">
        <p14:creationId xmlns:p14="http://schemas.microsoft.com/office/powerpoint/2010/main" val="407489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4" y="174038"/>
            <a:ext cx="11573197" cy="6509923"/>
          </a:xfrm>
          <a:prstGeom prst="rect">
            <a:avLst/>
          </a:prstGeom>
        </p:spPr>
      </p:pic>
    </p:spTree>
    <p:extLst>
      <p:ext uri="{BB962C8B-B14F-4D97-AF65-F5344CB8AC3E}">
        <p14:creationId xmlns:p14="http://schemas.microsoft.com/office/powerpoint/2010/main" val="266767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A6E9-3718-4775-93CE-92071A9063B9}"/>
              </a:ext>
            </a:extLst>
          </p:cNvPr>
          <p:cNvSpPr>
            <a:spLocks noGrp="1"/>
          </p:cNvSpPr>
          <p:nvPr>
            <p:ph type="title"/>
          </p:nvPr>
        </p:nvSpPr>
        <p:spPr>
          <a:xfrm>
            <a:off x="1362494" y="1043813"/>
            <a:ext cx="8911687" cy="1014349"/>
          </a:xfrm>
        </p:spPr>
        <p:txBody>
          <a:bodyPr>
            <a:normAutofit fontScale="90000"/>
          </a:bodyPr>
          <a:lstStyle/>
          <a:p>
            <a:r>
              <a:rPr lang="en-GB" sz="3300" dirty="0"/>
              <a:t>The APRM structure</a:t>
            </a:r>
            <a:r>
              <a:rPr lang="fr-FR" sz="3300" dirty="0"/>
              <a:t> </a:t>
            </a:r>
            <a:r>
              <a:rPr lang="ar-EG" sz="3300" dirty="0"/>
              <a:t>&amp;</a:t>
            </a:r>
            <a:r>
              <a:rPr lang="fr-FR" sz="3300" dirty="0"/>
              <a:t> </a:t>
            </a:r>
            <a:r>
              <a:rPr lang="en-GB" sz="3300" dirty="0"/>
              <a:t>Principles:</a:t>
            </a:r>
            <a:br>
              <a:rPr lang="en-GB" sz="3300" dirty="0"/>
            </a:br>
            <a:r>
              <a:rPr lang="en-GB" sz="4900" dirty="0"/>
              <a:t> </a:t>
            </a:r>
            <a:r>
              <a:rPr lang="en-GB" sz="2700" dirty="0">
                <a:solidFill>
                  <a:schemeClr val="accent1"/>
                </a:solidFill>
              </a:rPr>
              <a:t>Ensuring inclusiveness, Accountability and P2P exercise</a:t>
            </a:r>
            <a:r>
              <a:rPr lang="en-GB" sz="3100" dirty="0"/>
              <a:t>.</a:t>
            </a:r>
            <a:br>
              <a:rPr lang="en-GB" dirty="0"/>
            </a:br>
            <a:br>
              <a:rPr lang="en-ZA" dirty="0"/>
            </a:br>
            <a:endParaRPr lang="en-ZA" dirty="0"/>
          </a:p>
        </p:txBody>
      </p:sp>
      <p:graphicFrame>
        <p:nvGraphicFramePr>
          <p:cNvPr id="4" name="Content Placeholder 3">
            <a:extLst>
              <a:ext uri="{FF2B5EF4-FFF2-40B4-BE49-F238E27FC236}">
                <a16:creationId xmlns:a16="http://schemas.microsoft.com/office/drawing/2014/main" id="{BE04983F-EC59-43CC-99F4-BEF21647C4B0}"/>
              </a:ext>
            </a:extLst>
          </p:cNvPr>
          <p:cNvGraphicFramePr>
            <a:graphicFrameLocks noGrp="1"/>
          </p:cNvGraphicFramePr>
          <p:nvPr>
            <p:ph idx="1"/>
          </p:nvPr>
        </p:nvGraphicFramePr>
        <p:xfrm>
          <a:off x="2589213" y="1550988"/>
          <a:ext cx="8915400" cy="43608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a:extLst>
              <a:ext uri="{FF2B5EF4-FFF2-40B4-BE49-F238E27FC236}">
                <a16:creationId xmlns:a16="http://schemas.microsoft.com/office/drawing/2014/main" id="{6B1DCE35-3091-416F-982B-D44F58C50F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2BDA8D-050F-4F7A-BD9B-274868E9971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3/27/23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681C297-FC83-40D0-81C6-86B80222C4A4}"/>
              </a:ext>
            </a:extLst>
          </p:cNvPr>
          <p:cNvSpPr/>
          <p:nvPr/>
        </p:nvSpPr>
        <p:spPr>
          <a:xfrm>
            <a:off x="9475304" y="1722784"/>
            <a:ext cx="2160105" cy="1444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Continental &amp; National ownership </a:t>
            </a:r>
          </a:p>
        </p:txBody>
      </p:sp>
    </p:spTree>
    <p:extLst>
      <p:ext uri="{BB962C8B-B14F-4D97-AF65-F5344CB8AC3E}">
        <p14:creationId xmlns:p14="http://schemas.microsoft.com/office/powerpoint/2010/main" val="333334885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5FB9-FCA0-4CCC-9A6D-8A8CD65F72DF}"/>
              </a:ext>
            </a:extLst>
          </p:cNvPr>
          <p:cNvSpPr>
            <a:spLocks noGrp="1"/>
          </p:cNvSpPr>
          <p:nvPr>
            <p:ph type="title"/>
          </p:nvPr>
        </p:nvSpPr>
        <p:spPr>
          <a:xfrm>
            <a:off x="639656" y="5146157"/>
            <a:ext cx="10909640" cy="739143"/>
          </a:xfrm>
        </p:spPr>
        <p:txBody>
          <a:bodyPr vert="horz" lIns="91440" tIns="45720" rIns="91440" bIns="45720" rtlCol="0" anchor="ctr">
            <a:normAutofit fontScale="90000"/>
          </a:bodyPr>
          <a:lstStyle/>
          <a:p>
            <a:pPr algn="ctr"/>
            <a:r>
              <a:rPr lang="en-US" sz="2800" dirty="0">
                <a:solidFill>
                  <a:srgbClr val="CC6600"/>
                </a:solidFill>
              </a:rPr>
              <a:t>Where we stand as regard implementation??  : </a:t>
            </a:r>
            <a:r>
              <a:rPr lang="en-US" sz="2800" dirty="0" err="1">
                <a:solidFill>
                  <a:srgbClr val="CC6600"/>
                </a:solidFill>
              </a:rPr>
              <a:t>AUsecond</a:t>
            </a:r>
            <a:r>
              <a:rPr lang="en-US" sz="2800" dirty="0">
                <a:solidFill>
                  <a:srgbClr val="CC6600"/>
                </a:solidFill>
              </a:rPr>
              <a:t> continental report </a:t>
            </a:r>
            <a:r>
              <a:rPr lang="en-US" sz="2800" dirty="0">
                <a:hlinkClick r:id="rId4"/>
              </a:rPr>
              <a:t>https://au.int/sites/default/files/documents/41480-doc-2nd_Continental_Progress_Report_on_Agenda_2063_English.pdf</a:t>
            </a:r>
            <a:r>
              <a:rPr lang="en-US" sz="2800" dirty="0"/>
              <a:t>. </a:t>
            </a:r>
            <a:endParaRPr lang="en-US" sz="3100" dirty="0"/>
          </a:p>
        </p:txBody>
      </p:sp>
      <p:pic>
        <p:nvPicPr>
          <p:cNvPr id="11" name="Content Placeholder 10" descr="Map&#10;&#10;Description automatically generated">
            <a:extLst>
              <a:ext uri="{FF2B5EF4-FFF2-40B4-BE49-F238E27FC236}">
                <a16:creationId xmlns:a16="http://schemas.microsoft.com/office/drawing/2014/main" id="{75C16DFA-AAB8-4C50-9B6E-E7028C78D3A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36203" y="0"/>
            <a:ext cx="8974918" cy="5036371"/>
          </a:xfrm>
        </p:spPr>
      </p:pic>
    </p:spTree>
    <p:extLst>
      <p:ext uri="{BB962C8B-B14F-4D97-AF65-F5344CB8AC3E}">
        <p14:creationId xmlns:p14="http://schemas.microsoft.com/office/powerpoint/2010/main" val="625178039"/>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CACB8-FAF3-4C53-AAE2-61BFCB2DE7D1}"/>
              </a:ext>
            </a:extLst>
          </p:cNvPr>
          <p:cNvPicPr>
            <a:picLocks noChangeAspect="1"/>
          </p:cNvPicPr>
          <p:nvPr/>
        </p:nvPicPr>
        <p:blipFill>
          <a:blip r:embed="rId2"/>
          <a:stretch>
            <a:fillRect/>
          </a:stretch>
        </p:blipFill>
        <p:spPr>
          <a:xfrm>
            <a:off x="581884" y="190831"/>
            <a:ext cx="11247408" cy="6464411"/>
          </a:xfrm>
          <a:prstGeom prst="rect">
            <a:avLst/>
          </a:prstGeom>
        </p:spPr>
      </p:pic>
    </p:spTree>
    <p:extLst>
      <p:ext uri="{BB962C8B-B14F-4D97-AF65-F5344CB8AC3E}">
        <p14:creationId xmlns:p14="http://schemas.microsoft.com/office/powerpoint/2010/main" val="1948181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467995-1337-468B-8681-7D23732DE1F9}"/>
              </a:ext>
            </a:extLst>
          </p:cNvPr>
          <p:cNvPicPr>
            <a:picLocks noChangeAspect="1"/>
          </p:cNvPicPr>
          <p:nvPr/>
        </p:nvPicPr>
        <p:blipFill>
          <a:blip r:embed="rId2"/>
          <a:stretch>
            <a:fillRect/>
          </a:stretch>
        </p:blipFill>
        <p:spPr>
          <a:xfrm>
            <a:off x="795130" y="154420"/>
            <a:ext cx="10956898" cy="6380517"/>
          </a:xfrm>
          <a:prstGeom prst="rect">
            <a:avLst/>
          </a:prstGeom>
        </p:spPr>
      </p:pic>
    </p:spTree>
    <p:extLst>
      <p:ext uri="{BB962C8B-B14F-4D97-AF65-F5344CB8AC3E}">
        <p14:creationId xmlns:p14="http://schemas.microsoft.com/office/powerpoint/2010/main" val="3676945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FE2BB3-AAF4-4666-905E-80FE6DEC0744}"/>
              </a:ext>
            </a:extLst>
          </p:cNvPr>
          <p:cNvGraphicFramePr/>
          <p:nvPr/>
        </p:nvGraphicFramePr>
        <p:xfrm>
          <a:off x="1249680" y="464820"/>
          <a:ext cx="10180320" cy="6164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croll: Vertical 5">
            <a:extLst>
              <a:ext uri="{FF2B5EF4-FFF2-40B4-BE49-F238E27FC236}">
                <a16:creationId xmlns:a16="http://schemas.microsoft.com/office/drawing/2014/main" id="{3920B50E-A570-48A9-8A05-4731C743EBAE}"/>
              </a:ext>
            </a:extLst>
          </p:cNvPr>
          <p:cNvSpPr/>
          <p:nvPr/>
        </p:nvSpPr>
        <p:spPr>
          <a:xfrm>
            <a:off x="381000" y="2148840"/>
            <a:ext cx="2164080" cy="3215640"/>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ZA" sz="1700" b="1" dirty="0"/>
              <a:t>Interventions undertaken by Member States to reduce unemployment rates</a:t>
            </a:r>
          </a:p>
        </p:txBody>
      </p:sp>
    </p:spTree>
    <p:extLst>
      <p:ext uri="{BB962C8B-B14F-4D97-AF65-F5344CB8AC3E}">
        <p14:creationId xmlns:p14="http://schemas.microsoft.com/office/powerpoint/2010/main" val="3732975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5FDFD1-70FA-445D-AA41-953CC1DE05FB}"/>
              </a:ext>
            </a:extLst>
          </p:cNvPr>
          <p:cNvSpPr txBox="1"/>
          <p:nvPr/>
        </p:nvSpPr>
        <p:spPr>
          <a:xfrm>
            <a:off x="901867" y="275210"/>
            <a:ext cx="10756731" cy="400110"/>
          </a:xfrm>
          <a:prstGeom prst="rect">
            <a:avLst/>
          </a:prstGeom>
          <a:noFill/>
        </p:spPr>
        <p:txBody>
          <a:bodyPr wrap="square" rtlCol="0">
            <a:spAutoFit/>
          </a:bodyPr>
          <a:lstStyle/>
          <a:p>
            <a:pPr algn="ctr"/>
            <a:r>
              <a:rPr lang="en-US" sz="2000" b="1" u="sng" dirty="0"/>
              <a:t>Access to Basic Services in Africa in 2013, Current Year and Projected Value for 2021</a:t>
            </a:r>
            <a:endParaRPr lang="en-ZA" sz="2000" b="1" u="sng" dirty="0"/>
          </a:p>
        </p:txBody>
      </p:sp>
      <p:pic>
        <p:nvPicPr>
          <p:cNvPr id="2" name="Picture 1">
            <a:extLst>
              <a:ext uri="{FF2B5EF4-FFF2-40B4-BE49-F238E27FC236}">
                <a16:creationId xmlns:a16="http://schemas.microsoft.com/office/drawing/2014/main" id="{596C422B-51D1-4F70-B07F-0791A6BBCA5B}"/>
              </a:ext>
            </a:extLst>
          </p:cNvPr>
          <p:cNvPicPr>
            <a:picLocks noChangeAspect="1"/>
          </p:cNvPicPr>
          <p:nvPr/>
        </p:nvPicPr>
        <p:blipFill>
          <a:blip r:embed="rId2"/>
          <a:stretch>
            <a:fillRect/>
          </a:stretch>
        </p:blipFill>
        <p:spPr>
          <a:xfrm>
            <a:off x="1005840" y="689569"/>
            <a:ext cx="10386060" cy="5881188"/>
          </a:xfrm>
          <a:prstGeom prst="rect">
            <a:avLst/>
          </a:prstGeom>
        </p:spPr>
      </p:pic>
    </p:spTree>
    <p:extLst>
      <p:ext uri="{BB962C8B-B14F-4D97-AF65-F5344CB8AC3E}">
        <p14:creationId xmlns:p14="http://schemas.microsoft.com/office/powerpoint/2010/main" val="3154009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4BEE96F-F2AA-484F-94FE-AE286741BAA8}"/>
              </a:ext>
            </a:extLst>
          </p:cNvPr>
          <p:cNvGraphicFramePr/>
          <p:nvPr/>
        </p:nvGraphicFramePr>
        <p:xfrm>
          <a:off x="716280" y="327660"/>
          <a:ext cx="11056620" cy="6294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008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D013-68CF-492B-A630-0A7E4588DF7F}"/>
              </a:ext>
            </a:extLst>
          </p:cNvPr>
          <p:cNvSpPr>
            <a:spLocks noGrp="1"/>
          </p:cNvSpPr>
          <p:nvPr>
            <p:ph type="title"/>
          </p:nvPr>
        </p:nvSpPr>
        <p:spPr>
          <a:xfrm>
            <a:off x="1097280" y="286603"/>
            <a:ext cx="10058400" cy="810677"/>
          </a:xfrm>
        </p:spPr>
        <p:txBody>
          <a:bodyPr>
            <a:normAutofit/>
          </a:bodyPr>
          <a:lstStyle/>
          <a:p>
            <a:r>
              <a:rPr lang="en-ZA" dirty="0"/>
              <a:t>SDGs index for Africa- Dashboard </a:t>
            </a:r>
            <a:endParaRPr lang="en-GB" dirty="0"/>
          </a:p>
        </p:txBody>
      </p:sp>
      <p:pic>
        <p:nvPicPr>
          <p:cNvPr id="5" name="Content Placeholder 4" descr="A picture containing calendar&#10;&#10;Description automatically generated">
            <a:extLst>
              <a:ext uri="{FF2B5EF4-FFF2-40B4-BE49-F238E27FC236}">
                <a16:creationId xmlns:a16="http://schemas.microsoft.com/office/drawing/2014/main" id="{BCEC035B-829B-4224-A215-1A41AFFACC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150" y="1086598"/>
            <a:ext cx="11823030" cy="5147337"/>
          </a:xfrm>
        </p:spPr>
      </p:pic>
    </p:spTree>
    <p:extLst>
      <p:ext uri="{BB962C8B-B14F-4D97-AF65-F5344CB8AC3E}">
        <p14:creationId xmlns:p14="http://schemas.microsoft.com/office/powerpoint/2010/main" val="682982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661F-F18A-4DDE-937F-FD60C01669BE}"/>
              </a:ext>
            </a:extLst>
          </p:cNvPr>
          <p:cNvSpPr>
            <a:spLocks noGrp="1"/>
          </p:cNvSpPr>
          <p:nvPr>
            <p:ph type="title"/>
          </p:nvPr>
        </p:nvSpPr>
        <p:spPr>
          <a:xfrm>
            <a:off x="554736" y="1010161"/>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 The UN Voluntary National Review in a nutshell </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BD389BF1-DF5D-4F45-8DDC-0776CE5E1A64}"/>
              </a:ext>
            </a:extLst>
          </p:cNvPr>
          <p:cNvSpPr>
            <a:spLocks noGrp="1"/>
          </p:cNvSpPr>
          <p:nvPr>
            <p:ph type="body" sz="half" idx="2"/>
          </p:nvPr>
        </p:nvSpPr>
        <p:spPr>
          <a:xfrm>
            <a:off x="678560" y="2038350"/>
            <a:ext cx="5074539" cy="4110523"/>
          </a:xfrm>
        </p:spPr>
        <p:txBody>
          <a:bodyPr vert="horz" lIns="91440" tIns="45720" rIns="91440" bIns="45720" rtlCol="0" anchor="t">
            <a:normAutofit/>
          </a:bodyPr>
          <a:lstStyle/>
          <a:p>
            <a:pPr indent="-228600">
              <a:buFont typeface="Arial" panose="020B0604020202020204" pitchFamily="34" charset="0"/>
              <a:buChar char="•"/>
            </a:pPr>
            <a:r>
              <a:rPr lang="en-US" dirty="0"/>
              <a:t>The voluntary national review sets a framework for countries to track the implementation of SDGs at national, regional and global levels. </a:t>
            </a:r>
          </a:p>
          <a:p>
            <a:pPr indent="-228600">
              <a:buFont typeface="Arial" panose="020B0604020202020204" pitchFamily="34" charset="0"/>
              <a:buChar char="•"/>
            </a:pPr>
            <a:endParaRPr lang="en-US" dirty="0"/>
          </a:p>
          <a:p>
            <a:pPr indent="-228600">
              <a:buFont typeface="Arial" panose="020B0604020202020204" pitchFamily="34" charset="0"/>
              <a:buChar char="•"/>
            </a:pPr>
            <a:r>
              <a:rPr lang="en-ZA" dirty="0"/>
              <a:t>The voluntary national reviews (VNRs) aim to facilitate the sharing of experiences, including successes, challenges and lessons learned, with a view to accelerating the implementation of the 2030 Agenda. </a:t>
            </a:r>
          </a:p>
          <a:p>
            <a:pPr indent="-228600">
              <a:buFont typeface="Arial" panose="020B0604020202020204" pitchFamily="34" charset="0"/>
              <a:buChar char="•"/>
            </a:pPr>
            <a:endParaRPr lang="en-ZA" dirty="0"/>
          </a:p>
          <a:p>
            <a:pPr indent="-228600">
              <a:buFont typeface="Arial" panose="020B0604020202020204" pitchFamily="34" charset="0"/>
              <a:buChar char="•"/>
            </a:pPr>
            <a:r>
              <a:rPr lang="en-ZA" dirty="0"/>
              <a:t>The VNRs also seek to strengthen policies and institutions of governments and to mobilize multi-stakeholder support and partnerships for the implementation of the Sustainable Development Goals.</a:t>
            </a:r>
            <a:endParaRPr lang="en-US" dirty="0"/>
          </a:p>
        </p:txBody>
      </p:sp>
      <p:sp>
        <p:nvSpPr>
          <p:cNvPr id="4" name="Footer Placeholder 3">
            <a:extLst>
              <a:ext uri="{FF2B5EF4-FFF2-40B4-BE49-F238E27FC236}">
                <a16:creationId xmlns:a16="http://schemas.microsoft.com/office/drawing/2014/main" id="{381E6353-A17C-4FB3-9116-7A367D414C70}"/>
              </a:ext>
            </a:extLst>
          </p:cNvPr>
          <p:cNvSpPr>
            <a:spLocks noGrp="1"/>
          </p:cNvSpPr>
          <p:nvPr>
            <p:ph type="ftr"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E07893D-F2CB-4A6F-9D85-4172DAC9030E}"/>
              </a:ext>
            </a:extLst>
          </p:cNvPr>
          <p:cNvPicPr>
            <a:picLocks noChangeAspect="1"/>
          </p:cNvPicPr>
          <p:nvPr/>
        </p:nvPicPr>
        <p:blipFill>
          <a:blip r:embed="rId4"/>
          <a:stretch>
            <a:fillRect/>
          </a:stretch>
        </p:blipFill>
        <p:spPr>
          <a:xfrm>
            <a:off x="6438903" y="136524"/>
            <a:ext cx="5673852" cy="5695439"/>
          </a:xfrm>
          <a:prstGeom prst="rect">
            <a:avLst/>
          </a:prstGeom>
        </p:spPr>
      </p:pic>
    </p:spTree>
    <p:extLst>
      <p:ext uri="{BB962C8B-B14F-4D97-AF65-F5344CB8AC3E}">
        <p14:creationId xmlns:p14="http://schemas.microsoft.com/office/powerpoint/2010/main" val="3502959204"/>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682AA-99DB-4F08-931E-2349413F3DD2}"/>
              </a:ext>
            </a:extLst>
          </p:cNvPr>
          <p:cNvSpPr>
            <a:spLocks noGrp="1"/>
          </p:cNvSpPr>
          <p:nvPr>
            <p:ph type="title"/>
          </p:nvPr>
        </p:nvSpPr>
        <p:spPr>
          <a:xfrm>
            <a:off x="838199" y="537883"/>
            <a:ext cx="4783697" cy="1942810"/>
          </a:xfrm>
        </p:spPr>
        <p:txBody>
          <a:bodyPr anchor="b">
            <a:normAutofit/>
          </a:bodyPr>
          <a:lstStyle/>
          <a:p>
            <a:r>
              <a:rPr lang="en-ZA" sz="4000"/>
              <a:t>Where Africa stands regarding the VNRs? </a:t>
            </a:r>
          </a:p>
        </p:txBody>
      </p:sp>
      <p:sp>
        <p:nvSpPr>
          <p:cNvPr id="3" name="Content Placeholder 2">
            <a:extLst>
              <a:ext uri="{FF2B5EF4-FFF2-40B4-BE49-F238E27FC236}">
                <a16:creationId xmlns:a16="http://schemas.microsoft.com/office/drawing/2014/main" id="{85BE988A-35D2-4213-B835-601BA28412DE}"/>
              </a:ext>
            </a:extLst>
          </p:cNvPr>
          <p:cNvSpPr>
            <a:spLocks noGrp="1"/>
          </p:cNvSpPr>
          <p:nvPr>
            <p:ph idx="1"/>
          </p:nvPr>
        </p:nvSpPr>
        <p:spPr>
          <a:xfrm>
            <a:off x="838199" y="2686323"/>
            <a:ext cx="4783697" cy="3433583"/>
          </a:xfrm>
        </p:spPr>
        <p:txBody>
          <a:bodyPr>
            <a:normAutofit/>
          </a:bodyPr>
          <a:lstStyle/>
          <a:p>
            <a:r>
              <a:rPr lang="en-ZA" sz="2000" dirty="0"/>
              <a:t>By 2022, 46 African countries would be completing VNRs submissions since the adoption of Agenda 2030 for sustainable development. For more info please visit </a:t>
            </a:r>
          </a:p>
          <a:p>
            <a:r>
              <a:rPr lang="en-ZA" sz="2000" dirty="0"/>
              <a:t> </a:t>
            </a:r>
            <a:r>
              <a:rPr lang="en-ZA" sz="2000" dirty="0">
                <a:hlinkClick r:id="rId4"/>
              </a:rPr>
              <a:t>https://sustainabledevelopment.un.org/vnrs/</a:t>
            </a:r>
            <a:r>
              <a:rPr lang="en-ZA" sz="2000" dirty="0"/>
              <a:t>. </a:t>
            </a:r>
          </a:p>
        </p:txBody>
      </p:sp>
      <p:graphicFrame>
        <p:nvGraphicFramePr>
          <p:cNvPr id="4" name="Chart 3">
            <a:extLst>
              <a:ext uri="{FF2B5EF4-FFF2-40B4-BE49-F238E27FC236}">
                <a16:creationId xmlns:a16="http://schemas.microsoft.com/office/drawing/2014/main" id="{97AA37E6-C2AF-472A-B0A8-AF45F5E6AE55}"/>
              </a:ext>
            </a:extLst>
          </p:cNvPr>
          <p:cNvGraphicFramePr>
            <a:graphicFrameLocks/>
          </p:cNvGraphicFramePr>
          <p:nvPr/>
        </p:nvGraphicFramePr>
        <p:xfrm>
          <a:off x="5988424" y="537882"/>
          <a:ext cx="5365375" cy="55820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9902076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0CFF-B4DF-47B2-8D4E-1F1BEAE0840B}"/>
              </a:ext>
            </a:extLst>
          </p:cNvPr>
          <p:cNvSpPr>
            <a:spLocks noGrp="1"/>
          </p:cNvSpPr>
          <p:nvPr>
            <p:ph type="title"/>
          </p:nvPr>
        </p:nvSpPr>
        <p:spPr/>
        <p:txBody>
          <a:bodyPr/>
          <a:lstStyle/>
          <a:p>
            <a:r>
              <a:rPr lang="en-ZA" dirty="0"/>
              <a:t>What’s reviewed ? </a:t>
            </a:r>
          </a:p>
        </p:txBody>
      </p:sp>
      <p:sp>
        <p:nvSpPr>
          <p:cNvPr id="3" name="Content Placeholder 2">
            <a:extLst>
              <a:ext uri="{FF2B5EF4-FFF2-40B4-BE49-F238E27FC236}">
                <a16:creationId xmlns:a16="http://schemas.microsoft.com/office/drawing/2014/main" id="{C4208394-B881-4F01-A793-0742984DD6EC}"/>
              </a:ext>
            </a:extLst>
          </p:cNvPr>
          <p:cNvSpPr>
            <a:spLocks noGrp="1"/>
          </p:cNvSpPr>
          <p:nvPr>
            <p:ph idx="1"/>
          </p:nvPr>
        </p:nvSpPr>
        <p:spPr/>
        <p:txBody>
          <a:bodyPr/>
          <a:lstStyle/>
          <a:p>
            <a:r>
              <a:rPr lang="en-ZA" dirty="0"/>
              <a:t>Every year, the ECOSOC in agreement with member states agree on certain goals to be reviewed. </a:t>
            </a:r>
          </a:p>
          <a:p>
            <a:r>
              <a:rPr lang="en-ZA" sz="1800" b="0" i="1" u="none" strike="noStrike" baseline="0" dirty="0">
                <a:solidFill>
                  <a:srgbClr val="000000"/>
                </a:solidFill>
                <a:latin typeface="Calibri" panose="020F0502020204030204" pitchFamily="34" charset="0"/>
              </a:rPr>
              <a:t>2017: Goals 1, 2, 3, 5, 9 and 14; </a:t>
            </a:r>
            <a:endParaRPr lang="en-ZA" sz="1800" b="0" i="0" u="none" strike="noStrike" baseline="0" dirty="0">
              <a:solidFill>
                <a:srgbClr val="000000"/>
              </a:solidFill>
              <a:latin typeface="Calibri" panose="020F0502020204030204" pitchFamily="34" charset="0"/>
            </a:endParaRPr>
          </a:p>
          <a:p>
            <a:r>
              <a:rPr lang="en-ZA" sz="1800" b="0" i="1" u="none" strike="noStrike" baseline="0" dirty="0">
                <a:solidFill>
                  <a:srgbClr val="000000"/>
                </a:solidFill>
                <a:latin typeface="Calibri" panose="020F0502020204030204" pitchFamily="34" charset="0"/>
              </a:rPr>
              <a:t>2018: Goals 6, 7, 11, 12 and 15; </a:t>
            </a:r>
            <a:endParaRPr lang="en-ZA" sz="1800" b="0" i="0" u="none" strike="noStrike" baseline="0" dirty="0">
              <a:solidFill>
                <a:srgbClr val="000000"/>
              </a:solidFill>
              <a:latin typeface="Calibri" panose="020F0502020204030204" pitchFamily="34" charset="0"/>
            </a:endParaRPr>
          </a:p>
          <a:p>
            <a:r>
              <a:rPr lang="en-ZA" sz="1800" b="0" i="1" u="none" strike="noStrike" baseline="0" dirty="0">
                <a:solidFill>
                  <a:srgbClr val="000000"/>
                </a:solidFill>
                <a:latin typeface="Calibri" panose="020F0502020204030204" pitchFamily="34" charset="0"/>
              </a:rPr>
              <a:t>2019: Goals 4, 8, 10, 13 and 16. </a:t>
            </a:r>
            <a:r>
              <a:rPr lang="en-ZA" sz="1800" b="0" i="0" u="none" strike="noStrike" baseline="0" dirty="0">
                <a:solidFill>
                  <a:srgbClr val="000000"/>
                </a:solidFill>
                <a:latin typeface="Calibri" panose="020F0502020204030204" pitchFamily="34" charset="0"/>
              </a:rPr>
              <a:t>	</a:t>
            </a:r>
          </a:p>
          <a:p>
            <a:r>
              <a:rPr lang="en-ZA" sz="1800" i="1" dirty="0">
                <a:solidFill>
                  <a:srgbClr val="000000"/>
                </a:solidFill>
                <a:latin typeface="Calibri" panose="020F0502020204030204" pitchFamily="34" charset="0"/>
              </a:rPr>
              <a:t>2021</a:t>
            </a:r>
            <a:r>
              <a:rPr lang="en-ZA" sz="1800" dirty="0">
                <a:solidFill>
                  <a:srgbClr val="000000"/>
                </a:solidFill>
                <a:latin typeface="Calibri" panose="020F0502020204030204" pitchFamily="34" charset="0"/>
              </a:rPr>
              <a:t>: </a:t>
            </a:r>
            <a:r>
              <a:rPr lang="en-GB" sz="1800" dirty="0">
                <a:solidFill>
                  <a:srgbClr val="000000"/>
                </a:solidFill>
                <a:effectLst/>
                <a:latin typeface="Times New Roman" panose="02020603050405020304" pitchFamily="18" charset="0"/>
                <a:ea typeface="Calibri" panose="020F0502020204030204" pitchFamily="34" charset="0"/>
              </a:rPr>
              <a:t>SDG 1 on no poverty; 2 on zero hunger, 3 on good health and well-being, 8 on decent work and economic growth, 10 on reduced inequalities, 12 on responsible consumption and production, 13 on climate action, 16 on peace, justice and strong institutions, and 17 on partnerships</a:t>
            </a:r>
            <a:endParaRPr lang="en-ZA" sz="1800" dirty="0">
              <a:solidFill>
                <a:srgbClr val="000000"/>
              </a:solidFill>
              <a:latin typeface="Calibri" panose="020F0502020204030204" pitchFamily="34" charset="0"/>
            </a:endParaRPr>
          </a:p>
          <a:p>
            <a:r>
              <a:rPr lang="en-ZA" sz="1800" b="0" i="0" u="none" strike="noStrike" baseline="0" dirty="0">
                <a:solidFill>
                  <a:srgbClr val="000000"/>
                </a:solidFill>
                <a:latin typeface="Calibri" panose="020F0502020204030204" pitchFamily="34" charset="0"/>
              </a:rPr>
              <a:t>2022: </a:t>
            </a:r>
            <a:r>
              <a:rPr lang="en-ZA" sz="1800" dirty="0">
                <a:effectLst/>
                <a:latin typeface="Times New Roman" panose="02020603050405020304" pitchFamily="18" charset="0"/>
                <a:ea typeface="Calibri" panose="020F0502020204030204" pitchFamily="34" charset="0"/>
              </a:rPr>
              <a:t>SDGs: 4 (quality education), 5 (gender equality), 14 (life below water), 15 (life on land), and 17 (partnerships for the Goals</a:t>
            </a:r>
            <a:endParaRPr lang="en-ZA" sz="1800" b="0" i="0" u="none" strike="noStrike" baseline="0" dirty="0">
              <a:solidFill>
                <a:srgbClr val="000000"/>
              </a:solidFill>
              <a:latin typeface="Times New Roman" panose="02020603050405020304" pitchFamily="18" charset="0"/>
            </a:endParaRPr>
          </a:p>
          <a:p>
            <a:r>
              <a:rPr lang="en-ZA" sz="1800" b="1" i="1" dirty="0">
                <a:solidFill>
                  <a:schemeClr val="accent2">
                    <a:lumMod val="75000"/>
                  </a:schemeClr>
                </a:solidFill>
                <a:latin typeface="Times New Roman" panose="02020603050405020304" pitchFamily="18" charset="0"/>
              </a:rPr>
              <a:t>Countries are encouraged to report on all gaols. </a:t>
            </a:r>
            <a:endParaRPr lang="en-ZA" sz="1800" b="1" i="1" u="none" strike="noStrike" baseline="0" dirty="0">
              <a:solidFill>
                <a:schemeClr val="accent2">
                  <a:lumMod val="75000"/>
                </a:schemeClr>
              </a:solidFill>
              <a:latin typeface="Calibri" panose="020F0502020204030204" pitchFamily="34" charset="0"/>
            </a:endParaRPr>
          </a:p>
          <a:p>
            <a:endParaRPr lang="en-ZA" dirty="0"/>
          </a:p>
        </p:txBody>
      </p:sp>
      <p:sp>
        <p:nvSpPr>
          <p:cNvPr id="4" name="Footer Placeholder 3">
            <a:extLst>
              <a:ext uri="{FF2B5EF4-FFF2-40B4-BE49-F238E27FC236}">
                <a16:creationId xmlns:a16="http://schemas.microsoft.com/office/drawing/2014/main" id="{E17ECD3D-798F-4E89-BFFC-7B67CA2F3D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3167798B-2974-45D5-B1DA-CD1C8411CC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4288F-C395-4B83-86A6-8CAC5AD50CF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365164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2495-DC8A-4BCE-8C27-D51EC44B95E3}"/>
              </a:ext>
            </a:extLst>
          </p:cNvPr>
          <p:cNvSpPr>
            <a:spLocks noGrp="1"/>
          </p:cNvSpPr>
          <p:nvPr>
            <p:ph type="title"/>
          </p:nvPr>
        </p:nvSpPr>
        <p:spPr>
          <a:xfrm>
            <a:off x="838200" y="826811"/>
            <a:ext cx="5500607" cy="922304"/>
          </a:xfrm>
        </p:spPr>
        <p:txBody>
          <a:bodyPr>
            <a:noAutofit/>
          </a:bodyPr>
          <a:lstStyle/>
          <a:p>
            <a:r>
              <a:rPr lang="en-ZA" sz="3600" dirty="0"/>
              <a:t>The Governance Assessment</a:t>
            </a:r>
            <a:r>
              <a:rPr lang="en-ZA" dirty="0"/>
              <a:t> </a:t>
            </a:r>
            <a:r>
              <a:rPr lang="en-ZA" sz="3600" dirty="0"/>
              <a:t>Review Process and critics  </a:t>
            </a:r>
            <a:br>
              <a:rPr lang="en-ZA" dirty="0"/>
            </a:br>
            <a:endParaRPr lang="en-ZA" dirty="0"/>
          </a:p>
        </p:txBody>
      </p:sp>
      <p:graphicFrame>
        <p:nvGraphicFramePr>
          <p:cNvPr id="5" name="Content Placeholder 4">
            <a:extLst>
              <a:ext uri="{FF2B5EF4-FFF2-40B4-BE49-F238E27FC236}">
                <a16:creationId xmlns:a16="http://schemas.microsoft.com/office/drawing/2014/main" id="{5ABFBFA3-E69D-4EB0-A808-0CAD37C0C6FD}"/>
              </a:ext>
            </a:extLst>
          </p:cNvPr>
          <p:cNvGraphicFramePr>
            <a:graphicFrameLocks noGrp="1"/>
          </p:cNvGraphicFramePr>
          <p:nvPr>
            <p:ph idx="1"/>
            <p:extLst>
              <p:ext uri="{D42A27DB-BD31-4B8C-83A1-F6EECF244321}">
                <p14:modId xmlns:p14="http://schemas.microsoft.com/office/powerpoint/2010/main" val="2684975924"/>
              </p:ext>
            </p:extLst>
          </p:nvPr>
        </p:nvGraphicFramePr>
        <p:xfrm>
          <a:off x="2592925" y="1933135"/>
          <a:ext cx="9331598"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1C3D1C80-010E-4450-8669-2BCA86E99E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D8ABD5-897B-4105-B223-6D17A38A406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3/27/23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F23C095-30B2-45E1-A1FA-E1B3B6798B5A}"/>
              </a:ext>
            </a:extLst>
          </p:cNvPr>
          <p:cNvPicPr>
            <a:picLocks noChangeAspect="1"/>
          </p:cNvPicPr>
          <p:nvPr/>
        </p:nvPicPr>
        <p:blipFill>
          <a:blip r:embed="rId9"/>
          <a:stretch>
            <a:fillRect/>
          </a:stretch>
        </p:blipFill>
        <p:spPr>
          <a:xfrm>
            <a:off x="1639444" y="1731584"/>
            <a:ext cx="2658086" cy="1804572"/>
          </a:xfrm>
          <a:prstGeom prst="rect">
            <a:avLst/>
          </a:prstGeom>
        </p:spPr>
      </p:pic>
      <p:sp>
        <p:nvSpPr>
          <p:cNvPr id="6" name="Rectangle 5">
            <a:extLst>
              <a:ext uri="{FF2B5EF4-FFF2-40B4-BE49-F238E27FC236}">
                <a16:creationId xmlns:a16="http://schemas.microsoft.com/office/drawing/2014/main" id="{AA8C20EF-9559-4E58-9B7C-A6054AFA15BC}"/>
              </a:ext>
            </a:extLst>
          </p:cNvPr>
          <p:cNvSpPr/>
          <p:nvPr/>
        </p:nvSpPr>
        <p:spPr>
          <a:xfrm>
            <a:off x="7794003" y="530715"/>
            <a:ext cx="3710609" cy="1139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Ghana, Kenya, Cote d’ Ivoire, Chad, and Rwanda are among the most active APRM members </a:t>
            </a:r>
          </a:p>
        </p:txBody>
      </p:sp>
    </p:spTree>
    <p:extLst>
      <p:ext uri="{BB962C8B-B14F-4D97-AF65-F5344CB8AC3E}">
        <p14:creationId xmlns:p14="http://schemas.microsoft.com/office/powerpoint/2010/main" val="70953148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2BAA-A44E-4924-A862-642F1361D684}"/>
              </a:ext>
            </a:extLst>
          </p:cNvPr>
          <p:cNvSpPr>
            <a:spLocks noGrp="1"/>
          </p:cNvSpPr>
          <p:nvPr>
            <p:ph type="title"/>
          </p:nvPr>
        </p:nvSpPr>
        <p:spPr/>
        <p:txBody>
          <a:bodyPr/>
          <a:lstStyle/>
          <a:p>
            <a:r>
              <a:rPr lang="en-ZA" dirty="0"/>
              <a:t>The role of stakeholders in VNR process </a:t>
            </a:r>
          </a:p>
        </p:txBody>
      </p:sp>
      <p:sp>
        <p:nvSpPr>
          <p:cNvPr id="7" name="Text Placeholder 6">
            <a:extLst>
              <a:ext uri="{FF2B5EF4-FFF2-40B4-BE49-F238E27FC236}">
                <a16:creationId xmlns:a16="http://schemas.microsoft.com/office/drawing/2014/main" id="{E52B3583-C3C6-4586-A385-3BD1DDE638DD}"/>
              </a:ext>
            </a:extLst>
          </p:cNvPr>
          <p:cNvSpPr>
            <a:spLocks noGrp="1"/>
          </p:cNvSpPr>
          <p:nvPr>
            <p:ph type="body" idx="1"/>
          </p:nvPr>
        </p:nvSpPr>
        <p:spPr>
          <a:xfrm>
            <a:off x="967457" y="1690688"/>
            <a:ext cx="5157787" cy="823912"/>
          </a:xfrm>
        </p:spPr>
        <p:txBody>
          <a:bodyPr>
            <a:normAutofit fontScale="55000" lnSpcReduction="20000"/>
          </a:bodyPr>
          <a:lstStyle/>
          <a:p>
            <a:r>
              <a:rPr lang="en-ZA" b="0" dirty="0">
                <a:solidFill>
                  <a:srgbClr val="000000"/>
                </a:solidFill>
                <a:latin typeface="Calibri" panose="020F0502020204030204" pitchFamily="34" charset="0"/>
              </a:rPr>
              <a:t>The 2030 Agenda refers back to Resolution 67/290, which clarifies the need to include “other stakeholders active in areas related to sustainable development . Therefore, non-state actors are encouraged to be involved in the process of reporting on Agenda 2030 and Agenda 2063. </a:t>
            </a:r>
          </a:p>
          <a:p>
            <a:endParaRPr lang="en-ZA" dirty="0"/>
          </a:p>
        </p:txBody>
      </p:sp>
      <p:sp>
        <p:nvSpPr>
          <p:cNvPr id="3" name="Content Placeholder 2">
            <a:extLst>
              <a:ext uri="{FF2B5EF4-FFF2-40B4-BE49-F238E27FC236}">
                <a16:creationId xmlns:a16="http://schemas.microsoft.com/office/drawing/2014/main" id="{5CFB2F96-EAE7-459F-859B-96BE55D2E75C}"/>
              </a:ext>
            </a:extLst>
          </p:cNvPr>
          <p:cNvSpPr>
            <a:spLocks noGrp="1"/>
          </p:cNvSpPr>
          <p:nvPr>
            <p:ph sz="half" idx="2"/>
          </p:nvPr>
        </p:nvSpPr>
        <p:spPr>
          <a:xfrm>
            <a:off x="836612" y="2341378"/>
            <a:ext cx="5157787" cy="3684588"/>
          </a:xfrm>
        </p:spPr>
        <p:txBody>
          <a:bodyPr>
            <a:normAutofit lnSpcReduction="10000"/>
          </a:bodyPr>
          <a:lstStyle/>
          <a:p>
            <a:pPr algn="l"/>
            <a:endParaRPr lang="en-ZA" sz="1800" b="0" i="0" u="none" strike="noStrike" baseline="0" dirty="0">
              <a:solidFill>
                <a:srgbClr val="000000"/>
              </a:solidFill>
              <a:latin typeface="Calibri" panose="020F0502020204030204" pitchFamily="34" charset="0"/>
            </a:endParaRPr>
          </a:p>
          <a:p>
            <a:r>
              <a:rPr lang="en-ZA" sz="1800" b="0" i="0" u="none" strike="noStrike" baseline="0" dirty="0">
                <a:solidFill>
                  <a:srgbClr val="000000"/>
                </a:solidFill>
                <a:latin typeface="Calibri" panose="020F0502020204030204" pitchFamily="34" charset="0"/>
              </a:rPr>
              <a:t>Business and Industry </a:t>
            </a:r>
          </a:p>
          <a:p>
            <a:r>
              <a:rPr lang="en-ZA" sz="1800" b="0" i="0" u="none" strike="noStrike" baseline="0" dirty="0">
                <a:solidFill>
                  <a:srgbClr val="000000"/>
                </a:solidFill>
                <a:latin typeface="Calibri" panose="020F0502020204030204" pitchFamily="34" charset="0"/>
              </a:rPr>
              <a:t>· Children and Youth </a:t>
            </a:r>
          </a:p>
          <a:p>
            <a:r>
              <a:rPr lang="en-ZA" sz="1800" b="0" i="0" u="none" strike="noStrike" baseline="0" dirty="0">
                <a:solidFill>
                  <a:srgbClr val="000000"/>
                </a:solidFill>
                <a:latin typeface="Calibri" panose="020F0502020204030204" pitchFamily="34" charset="0"/>
              </a:rPr>
              <a:t>· Farmers </a:t>
            </a:r>
          </a:p>
          <a:p>
            <a:r>
              <a:rPr lang="en-ZA" sz="1800" b="0" i="0" u="none" strike="noStrike" baseline="0" dirty="0">
                <a:solidFill>
                  <a:srgbClr val="000000"/>
                </a:solidFill>
                <a:latin typeface="Calibri" panose="020F0502020204030204" pitchFamily="34" charset="0"/>
              </a:rPr>
              <a:t>· Indigenous Peoples </a:t>
            </a:r>
          </a:p>
          <a:p>
            <a:r>
              <a:rPr lang="en-ZA" sz="1800" b="0" i="0" u="none" strike="noStrike" baseline="0" dirty="0">
                <a:solidFill>
                  <a:srgbClr val="000000"/>
                </a:solidFill>
                <a:latin typeface="Calibri" panose="020F0502020204030204" pitchFamily="34" charset="0"/>
              </a:rPr>
              <a:t>· Local Authorities </a:t>
            </a:r>
          </a:p>
          <a:p>
            <a:r>
              <a:rPr lang="en-ZA" sz="1800" b="0" i="0" u="none" strike="noStrike" baseline="0" dirty="0">
                <a:solidFill>
                  <a:srgbClr val="000000"/>
                </a:solidFill>
                <a:latin typeface="Calibri" panose="020F0502020204030204" pitchFamily="34" charset="0"/>
              </a:rPr>
              <a:t>· Non-Governmental Organizations </a:t>
            </a:r>
          </a:p>
          <a:p>
            <a:r>
              <a:rPr lang="en-ZA" sz="1800" b="0" i="0" u="none" strike="noStrike" baseline="0" dirty="0">
                <a:solidFill>
                  <a:srgbClr val="000000"/>
                </a:solidFill>
                <a:latin typeface="Calibri" panose="020F0502020204030204" pitchFamily="34" charset="0"/>
              </a:rPr>
              <a:t>· Scientific and Technological Community </a:t>
            </a:r>
          </a:p>
          <a:p>
            <a:r>
              <a:rPr lang="en-ZA" sz="1800" b="0" i="0" u="none" strike="noStrike" baseline="0" dirty="0">
                <a:solidFill>
                  <a:srgbClr val="000000"/>
                </a:solidFill>
                <a:latin typeface="Calibri" panose="020F0502020204030204" pitchFamily="34" charset="0"/>
              </a:rPr>
              <a:t>· Women </a:t>
            </a:r>
          </a:p>
          <a:p>
            <a:r>
              <a:rPr lang="en-ZA" sz="1800" b="0" i="0" u="none" strike="noStrike" baseline="0" dirty="0">
                <a:solidFill>
                  <a:srgbClr val="000000"/>
                </a:solidFill>
                <a:latin typeface="Calibri" panose="020F0502020204030204" pitchFamily="34" charset="0"/>
              </a:rPr>
              <a:t>· Workers and Trade Unions </a:t>
            </a:r>
          </a:p>
          <a:p>
            <a:endParaRPr lang="en-ZA" dirty="0"/>
          </a:p>
        </p:txBody>
      </p:sp>
      <p:sp>
        <p:nvSpPr>
          <p:cNvPr id="9" name="Content Placeholder 8">
            <a:extLst>
              <a:ext uri="{FF2B5EF4-FFF2-40B4-BE49-F238E27FC236}">
                <a16:creationId xmlns:a16="http://schemas.microsoft.com/office/drawing/2014/main" id="{00D78598-75AD-44F2-AE88-88620F4364CE}"/>
              </a:ext>
            </a:extLst>
          </p:cNvPr>
          <p:cNvSpPr>
            <a:spLocks noGrp="1"/>
          </p:cNvSpPr>
          <p:nvPr>
            <p:ph sz="quarter" idx="4"/>
          </p:nvPr>
        </p:nvSpPr>
        <p:spPr>
          <a:xfrm>
            <a:off x="6346825" y="2366852"/>
            <a:ext cx="5183188" cy="3684588"/>
          </a:xfrm>
        </p:spPr>
        <p:txBody>
          <a:bodyPr>
            <a:normAutofit lnSpcReduction="10000"/>
          </a:bodyPr>
          <a:lstStyle/>
          <a:p>
            <a:pPr algn="l"/>
            <a:endParaRPr lang="en-ZA" sz="1800" b="0" i="0" u="none" strike="noStrike" baseline="0" dirty="0">
              <a:solidFill>
                <a:srgbClr val="000000"/>
              </a:solidFill>
              <a:latin typeface="Calibri" panose="020F0502020204030204" pitchFamily="34" charset="0"/>
            </a:endParaRPr>
          </a:p>
          <a:p>
            <a:r>
              <a:rPr lang="en-ZA" sz="1800" b="0" i="0" u="none" strike="noStrike" baseline="0" dirty="0">
                <a:solidFill>
                  <a:srgbClr val="000000"/>
                </a:solidFill>
                <a:latin typeface="Calibri" panose="020F0502020204030204" pitchFamily="34" charset="0"/>
              </a:rPr>
              <a:t>Local Communities </a:t>
            </a:r>
          </a:p>
          <a:p>
            <a:r>
              <a:rPr lang="en-ZA" sz="1800" b="0" i="0" u="none" strike="noStrike" baseline="0" dirty="0">
                <a:solidFill>
                  <a:srgbClr val="000000"/>
                </a:solidFill>
                <a:latin typeface="Calibri" panose="020F0502020204030204" pitchFamily="34" charset="0"/>
              </a:rPr>
              <a:t>· Educational and academic entities </a:t>
            </a:r>
          </a:p>
          <a:p>
            <a:r>
              <a:rPr lang="en-ZA" sz="1800" b="0" i="0" u="none" strike="noStrike" baseline="0" dirty="0">
                <a:solidFill>
                  <a:srgbClr val="000000"/>
                </a:solidFill>
                <a:latin typeface="Calibri" panose="020F0502020204030204" pitchFamily="34" charset="0"/>
              </a:rPr>
              <a:t>· Faith groups </a:t>
            </a:r>
          </a:p>
          <a:p>
            <a:r>
              <a:rPr lang="en-ZA" sz="1800" b="0" i="0" u="none" strike="noStrike" baseline="0" dirty="0">
                <a:solidFill>
                  <a:srgbClr val="000000"/>
                </a:solidFill>
                <a:latin typeface="Calibri" panose="020F0502020204030204" pitchFamily="34" charset="0"/>
              </a:rPr>
              <a:t>· Foundations and private philanthropic organisations </a:t>
            </a:r>
          </a:p>
          <a:p>
            <a:r>
              <a:rPr lang="en-ZA" sz="1800" b="0" i="0" u="none" strike="noStrike" baseline="0" dirty="0">
                <a:solidFill>
                  <a:srgbClr val="000000"/>
                </a:solidFill>
                <a:latin typeface="Calibri" panose="020F0502020204030204" pitchFamily="34" charset="0"/>
              </a:rPr>
              <a:t>· Migrants and their families </a:t>
            </a:r>
          </a:p>
          <a:p>
            <a:r>
              <a:rPr lang="en-ZA" sz="1800" b="0" i="0" u="none" strike="noStrike" baseline="0" dirty="0">
                <a:solidFill>
                  <a:srgbClr val="000000"/>
                </a:solidFill>
                <a:latin typeface="Calibri" panose="020F0502020204030204" pitchFamily="34" charset="0"/>
              </a:rPr>
              <a:t>· Older persons </a:t>
            </a:r>
          </a:p>
          <a:p>
            <a:r>
              <a:rPr lang="en-ZA" sz="1800" b="0" i="0" u="none" strike="noStrike" baseline="0" dirty="0">
                <a:solidFill>
                  <a:srgbClr val="000000"/>
                </a:solidFill>
                <a:latin typeface="Calibri" panose="020F0502020204030204" pitchFamily="34" charset="0"/>
              </a:rPr>
              <a:t>· Parliamentary networks and associations </a:t>
            </a:r>
          </a:p>
          <a:p>
            <a:r>
              <a:rPr lang="en-ZA" sz="1800" b="0" i="0" u="none" strike="noStrike" baseline="0" dirty="0">
                <a:solidFill>
                  <a:srgbClr val="000000"/>
                </a:solidFill>
                <a:latin typeface="Calibri" panose="020F0502020204030204" pitchFamily="34" charset="0"/>
              </a:rPr>
              <a:t>· Persons with disabilities </a:t>
            </a:r>
          </a:p>
          <a:p>
            <a:r>
              <a:rPr lang="en-ZA" sz="1800" b="0" i="0" u="none" strike="noStrike" baseline="0" dirty="0">
                <a:solidFill>
                  <a:srgbClr val="000000"/>
                </a:solidFill>
                <a:latin typeface="Calibri" panose="020F0502020204030204" pitchFamily="34" charset="0"/>
              </a:rPr>
              <a:t>· Volunteer groups </a:t>
            </a:r>
          </a:p>
          <a:p>
            <a:endParaRPr lang="en-ZA" dirty="0"/>
          </a:p>
        </p:txBody>
      </p:sp>
      <p:sp>
        <p:nvSpPr>
          <p:cNvPr id="4" name="Footer Placeholder 3">
            <a:extLst>
              <a:ext uri="{FF2B5EF4-FFF2-40B4-BE49-F238E27FC236}">
                <a16:creationId xmlns:a16="http://schemas.microsoft.com/office/drawing/2014/main" id="{F99D7211-8E75-4335-B2AE-7CF8A3EFD0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69E0DE8-6852-4C3C-B582-A74A340B68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4288F-C395-4B83-86A6-8CAC5AD50CF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 Placeholder 10">
            <a:extLst>
              <a:ext uri="{FF2B5EF4-FFF2-40B4-BE49-F238E27FC236}">
                <a16:creationId xmlns:a16="http://schemas.microsoft.com/office/drawing/2014/main" id="{DC41F67A-9D52-4B40-8C82-7D90D07A949F}"/>
              </a:ext>
            </a:extLst>
          </p:cNvPr>
          <p:cNvSpPr>
            <a:spLocks noGrp="1"/>
          </p:cNvSpPr>
          <p:nvPr>
            <p:ph type="body" sz="quarter" idx="3"/>
          </p:nvPr>
        </p:nvSpPr>
        <p:spPr/>
        <p:txBody>
          <a:bodyPr/>
          <a:lstStyle/>
          <a:p>
            <a:r>
              <a:rPr lang="en-ZA" dirty="0"/>
              <a:t>tbc</a:t>
            </a:r>
          </a:p>
        </p:txBody>
      </p:sp>
    </p:spTree>
    <p:extLst>
      <p:ext uri="{BB962C8B-B14F-4D97-AF65-F5344CB8AC3E}">
        <p14:creationId xmlns:p14="http://schemas.microsoft.com/office/powerpoint/2010/main" val="1908139755"/>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1F917D-4B49-4694-B090-BB43A2E79761}"/>
              </a:ext>
            </a:extLst>
          </p:cNvPr>
          <p:cNvSpPr>
            <a:spLocks noGrp="1"/>
          </p:cNvSpPr>
          <p:nvPr>
            <p:ph type="title"/>
          </p:nvPr>
        </p:nvSpPr>
        <p:spPr>
          <a:xfrm>
            <a:off x="838200" y="365126"/>
            <a:ext cx="10515600" cy="801202"/>
          </a:xfrm>
        </p:spPr>
        <p:txBody>
          <a:bodyPr>
            <a:normAutofit fontScale="90000"/>
          </a:bodyPr>
          <a:lstStyle/>
          <a:p>
            <a:r>
              <a:rPr lang="en-ZA"/>
              <a:t>How stakeholders – major groups are engaged?</a:t>
            </a:r>
            <a:endParaRPr lang="en-GB" dirty="0"/>
          </a:p>
        </p:txBody>
      </p:sp>
      <p:sp>
        <p:nvSpPr>
          <p:cNvPr id="5" name="Content Placeholder 4">
            <a:extLst>
              <a:ext uri="{FF2B5EF4-FFF2-40B4-BE49-F238E27FC236}">
                <a16:creationId xmlns:a16="http://schemas.microsoft.com/office/drawing/2014/main" id="{66B0FCC9-BF1A-4696-B215-D606EBE7893D}"/>
              </a:ext>
            </a:extLst>
          </p:cNvPr>
          <p:cNvSpPr>
            <a:spLocks noGrp="1"/>
          </p:cNvSpPr>
          <p:nvPr>
            <p:ph idx="1"/>
          </p:nvPr>
        </p:nvSpPr>
        <p:spPr>
          <a:xfrm>
            <a:off x="352838" y="1029772"/>
            <a:ext cx="11486323" cy="4875698"/>
          </a:xfrm>
        </p:spPr>
        <p:txBody>
          <a:bodyPr>
            <a:normAutofit fontScale="92500" lnSpcReduction="10000"/>
          </a:bodyPr>
          <a:lstStyle/>
          <a:p>
            <a:pPr marL="0" indent="0">
              <a:buNone/>
            </a:pPr>
            <a:r>
              <a:rPr lang="en-GB" sz="3000" b="0" i="1" u="none" strike="noStrike" baseline="0" dirty="0">
                <a:solidFill>
                  <a:srgbClr val="C00000"/>
                </a:solidFill>
                <a:latin typeface="Times New Roman" panose="02020603050405020304" pitchFamily="18" charset="0"/>
              </a:rPr>
              <a:t>What about your country’s experience? </a:t>
            </a:r>
            <a:r>
              <a:rPr lang="en-GB" sz="3000" b="0" i="0" u="none" strike="noStrike" baseline="0" dirty="0">
                <a:solidFill>
                  <a:srgbClr val="C00000"/>
                </a:solidFill>
                <a:latin typeface="Times New Roman" panose="02020603050405020304" pitchFamily="18" charset="0"/>
                <a:sym typeface="Wingdings" panose="05000000000000000000" pitchFamily="2" charset="2"/>
              </a:rPr>
              <a:t> </a:t>
            </a:r>
            <a:endParaRPr lang="en-GB" sz="3000" b="0" i="0" u="none" strike="noStrike" baseline="0" dirty="0">
              <a:solidFill>
                <a:srgbClr val="C00000"/>
              </a:solidFill>
              <a:latin typeface="Times New Roman" panose="02020603050405020304" pitchFamily="18" charset="0"/>
            </a:endParaRPr>
          </a:p>
          <a:p>
            <a:r>
              <a:rPr lang="en-GB" sz="2000" dirty="0">
                <a:solidFill>
                  <a:srgbClr val="C00000"/>
                </a:solidFill>
              </a:rPr>
              <a:t>Inform</a:t>
            </a:r>
            <a:r>
              <a:rPr lang="en-GB" dirty="0"/>
              <a:t> :</a:t>
            </a:r>
            <a:r>
              <a:rPr lang="en-ZA" sz="1800" b="0" i="0" u="none" strike="noStrike" baseline="0" dirty="0">
                <a:solidFill>
                  <a:srgbClr val="000000"/>
                </a:solidFill>
                <a:latin typeface="Calibri" panose="020F0502020204030204" pitchFamily="34" charset="0"/>
              </a:rPr>
              <a:t>This is one-way communication, where governments</a:t>
            </a:r>
          </a:p>
          <a:p>
            <a:pPr marL="0" indent="0">
              <a:buNone/>
            </a:pPr>
            <a:r>
              <a:rPr lang="en-ZA" sz="1800" b="0" i="0" u="none" strike="noStrike" baseline="0" dirty="0">
                <a:solidFill>
                  <a:srgbClr val="000000"/>
                </a:solidFill>
                <a:latin typeface="Calibri" panose="020F0502020204030204" pitchFamily="34" charset="0"/>
              </a:rPr>
              <a:t> inform stakeholders of their plans for implementation and review </a:t>
            </a:r>
          </a:p>
          <a:p>
            <a:pPr marL="0" indent="0">
              <a:buNone/>
            </a:pPr>
            <a:r>
              <a:rPr lang="en-ZA" sz="1800" b="0" i="0" u="none" strike="noStrike" baseline="0" dirty="0">
                <a:solidFill>
                  <a:srgbClr val="000000"/>
                </a:solidFill>
                <a:latin typeface="Calibri" panose="020F0502020204030204" pitchFamily="34" charset="0"/>
              </a:rPr>
              <a:t>of the 2030 Agenda 	</a:t>
            </a:r>
          </a:p>
          <a:p>
            <a:r>
              <a:rPr lang="en-GB" sz="2000" dirty="0">
                <a:solidFill>
                  <a:srgbClr val="C00000"/>
                </a:solidFill>
              </a:rPr>
              <a:t>Consult</a:t>
            </a:r>
            <a:r>
              <a:rPr lang="en-GB" sz="2000" dirty="0"/>
              <a:t> </a:t>
            </a:r>
            <a:r>
              <a:rPr lang="en-GB" sz="1800" dirty="0">
                <a:solidFill>
                  <a:srgbClr val="000000"/>
                </a:solidFill>
                <a:latin typeface="Calibri" panose="020F0502020204030204" pitchFamily="34" charset="0"/>
              </a:rPr>
              <a:t>: </a:t>
            </a:r>
            <a:r>
              <a:rPr lang="en-ZA" sz="1800" dirty="0">
                <a:solidFill>
                  <a:srgbClr val="000000"/>
                </a:solidFill>
                <a:latin typeface="Calibri" panose="020F0502020204030204" pitchFamily="34" charset="0"/>
              </a:rPr>
              <a:t>This is where governments present plans and options </a:t>
            </a:r>
          </a:p>
          <a:p>
            <a:r>
              <a:rPr lang="en-ZA" sz="1800" dirty="0">
                <a:solidFill>
                  <a:srgbClr val="000000"/>
                </a:solidFill>
                <a:latin typeface="Calibri" panose="020F0502020204030204" pitchFamily="34" charset="0"/>
              </a:rPr>
              <a:t>for implementation and review  of the 2030 Agenda and receive</a:t>
            </a:r>
          </a:p>
          <a:p>
            <a:pPr marL="0" indent="0">
              <a:buNone/>
            </a:pPr>
            <a:r>
              <a:rPr lang="en-ZA" sz="1800" dirty="0">
                <a:solidFill>
                  <a:srgbClr val="000000"/>
                </a:solidFill>
                <a:latin typeface="Calibri" panose="020F0502020204030204" pitchFamily="34" charset="0"/>
              </a:rPr>
              <a:t> feedback from stakeholders. The aim is to benefit from the experience </a:t>
            </a:r>
          </a:p>
          <a:p>
            <a:pPr marL="0" indent="0">
              <a:buNone/>
            </a:pPr>
            <a:r>
              <a:rPr lang="en-ZA" sz="1800" dirty="0">
                <a:solidFill>
                  <a:srgbClr val="000000"/>
                </a:solidFill>
                <a:latin typeface="Calibri" panose="020F0502020204030204" pitchFamily="34" charset="0"/>
              </a:rPr>
              <a:t>and knowledge of stakeholders 	</a:t>
            </a:r>
            <a:endParaRPr lang="en-GB" dirty="0"/>
          </a:p>
          <a:p>
            <a:r>
              <a:rPr lang="en-GB" sz="2000" dirty="0">
                <a:solidFill>
                  <a:srgbClr val="C00000"/>
                </a:solidFill>
              </a:rPr>
              <a:t>Involve</a:t>
            </a:r>
            <a:r>
              <a:rPr lang="en-ZA" sz="1800" b="0" i="0" u="none" strike="noStrike" baseline="0" dirty="0">
                <a:solidFill>
                  <a:srgbClr val="000000"/>
                </a:solidFill>
                <a:latin typeface="Calibri" panose="020F0502020204030204" pitchFamily="34" charset="0"/>
              </a:rPr>
              <a:t>This is where stakeholders are  meaningfully engaged with</a:t>
            </a:r>
          </a:p>
          <a:p>
            <a:pPr marL="0" indent="0">
              <a:buNone/>
            </a:pPr>
            <a:r>
              <a:rPr lang="en-ZA" sz="1800" b="0" i="0" u="none" strike="noStrike" baseline="0" dirty="0">
                <a:solidFill>
                  <a:srgbClr val="000000"/>
                </a:solidFill>
                <a:latin typeface="Calibri" panose="020F0502020204030204" pitchFamily="34" charset="0"/>
              </a:rPr>
              <a:t> governments in generating plans and options for implementation and </a:t>
            </a:r>
          </a:p>
          <a:p>
            <a:pPr marL="0" indent="0">
              <a:buNone/>
            </a:pPr>
            <a:r>
              <a:rPr lang="en-ZA" sz="1800" b="0" i="0" u="none" strike="noStrike" baseline="0" dirty="0">
                <a:solidFill>
                  <a:srgbClr val="000000"/>
                </a:solidFill>
                <a:latin typeface="Calibri" panose="020F0502020204030204" pitchFamily="34" charset="0"/>
              </a:rPr>
              <a:t>review of the 2030 Agenda and carrying out actions based on decisions</a:t>
            </a:r>
          </a:p>
          <a:p>
            <a:pPr marL="0" indent="0">
              <a:buNone/>
            </a:pPr>
            <a:r>
              <a:rPr lang="en-ZA" sz="1800" b="0" i="0" u="none" strike="noStrike" baseline="0" dirty="0">
                <a:solidFill>
                  <a:srgbClr val="000000"/>
                </a:solidFill>
                <a:latin typeface="Calibri" panose="020F0502020204030204" pitchFamily="34" charset="0"/>
              </a:rPr>
              <a:t> emerging from this input 	</a:t>
            </a:r>
            <a:endParaRPr lang="en-GB" sz="2000" dirty="0">
              <a:solidFill>
                <a:srgbClr val="C00000"/>
              </a:solidFill>
            </a:endParaRPr>
          </a:p>
          <a:p>
            <a:r>
              <a:rPr lang="en-GB" sz="2000" dirty="0">
                <a:solidFill>
                  <a:srgbClr val="C00000"/>
                </a:solidFill>
              </a:rPr>
              <a:t>Collaborate : </a:t>
            </a:r>
            <a:r>
              <a:rPr lang="en-ZA" sz="1800" b="0" i="0" u="none" strike="noStrike" baseline="0" dirty="0">
                <a:solidFill>
                  <a:srgbClr val="000000"/>
                </a:solidFill>
                <a:latin typeface="Calibri" panose="020F0502020204030204" pitchFamily="34" charset="0"/>
              </a:rPr>
              <a:t>This is where governments and stakeholders decide together on the implementation and review of the 2030 Agenda. It is long-term, complex and demanding, requiring resources. 	(Ideal model) </a:t>
            </a:r>
          </a:p>
          <a:p>
            <a:endParaRPr lang="en-GB" sz="2000" dirty="0">
              <a:solidFill>
                <a:srgbClr val="C00000"/>
              </a:solidFill>
            </a:endParaRPr>
          </a:p>
        </p:txBody>
      </p:sp>
      <p:sp>
        <p:nvSpPr>
          <p:cNvPr id="2" name="Footer Placeholder 1">
            <a:extLst>
              <a:ext uri="{FF2B5EF4-FFF2-40B4-BE49-F238E27FC236}">
                <a16:creationId xmlns:a16="http://schemas.microsoft.com/office/drawing/2014/main" id="{A0AF1079-E52A-4131-9A9F-653B8F84AC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www.aprm-au.org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65D1A832-72A6-48F4-8010-E75F5BC3EF4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E89DF9-FD5E-428C-9220-509E8332E6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F6561A3-AC66-47AC-92EE-0A239017FA9E}"/>
              </a:ext>
            </a:extLst>
          </p:cNvPr>
          <p:cNvPicPr>
            <a:picLocks noChangeAspect="1"/>
          </p:cNvPicPr>
          <p:nvPr/>
        </p:nvPicPr>
        <p:blipFill>
          <a:blip r:embed="rId4"/>
          <a:stretch>
            <a:fillRect/>
          </a:stretch>
        </p:blipFill>
        <p:spPr>
          <a:xfrm>
            <a:off x="7729869" y="1853002"/>
            <a:ext cx="4439093" cy="3601588"/>
          </a:xfrm>
          <a:prstGeom prst="rect">
            <a:avLst/>
          </a:prstGeom>
        </p:spPr>
      </p:pic>
    </p:spTree>
    <p:extLst>
      <p:ext uri="{BB962C8B-B14F-4D97-AF65-F5344CB8AC3E}">
        <p14:creationId xmlns:p14="http://schemas.microsoft.com/office/powerpoint/2010/main" val="1619931"/>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EFA21920-91BA-A994-B7CD-2AD5B8A80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2222340"/>
            <a:ext cx="6798082" cy="2413319"/>
          </a:xfrm>
          <a:prstGeom prst="rect">
            <a:avLst/>
          </a:prstGeom>
        </p:spPr>
      </p:pic>
      <p:graphicFrame>
        <p:nvGraphicFramePr>
          <p:cNvPr id="54" name="Content Placeholder 2">
            <a:extLst>
              <a:ext uri="{FF2B5EF4-FFF2-40B4-BE49-F238E27FC236}">
                <a16:creationId xmlns:a16="http://schemas.microsoft.com/office/drawing/2014/main" id="{0825D1D1-AD81-0B10-F139-33D69BBDDFD3}"/>
              </a:ext>
            </a:extLst>
          </p:cNvPr>
          <p:cNvGraphicFramePr>
            <a:graphicFrameLocks noGrp="1"/>
          </p:cNvGraphicFramePr>
          <p:nvPr>
            <p:ph idx="1"/>
            <p:extLst>
              <p:ext uri="{D42A27DB-BD31-4B8C-83A1-F6EECF244321}">
                <p14:modId xmlns:p14="http://schemas.microsoft.com/office/powerpoint/2010/main" val="4088249914"/>
              </p:ext>
            </p:extLst>
          </p:nvPr>
        </p:nvGraphicFramePr>
        <p:xfrm>
          <a:off x="492371" y="2653800"/>
          <a:ext cx="3084844" cy="3335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890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53BA-2064-963A-A184-F3A0DE47456E}"/>
              </a:ext>
            </a:extLst>
          </p:cNvPr>
          <p:cNvSpPr>
            <a:spLocks noGrp="1"/>
          </p:cNvSpPr>
          <p:nvPr>
            <p:ph type="title"/>
          </p:nvPr>
        </p:nvSpPr>
        <p:spPr>
          <a:xfrm>
            <a:off x="609600" y="274638"/>
            <a:ext cx="10972800" cy="447257"/>
          </a:xfrm>
        </p:spPr>
        <p:txBody>
          <a:bodyPr>
            <a:noAutofit/>
          </a:bodyPr>
          <a:lstStyle/>
          <a:p>
            <a:r>
              <a:rPr lang="en-ZA" sz="2800" dirty="0"/>
              <a:t>Countries accomplished with APRM Reviews </a:t>
            </a:r>
          </a:p>
        </p:txBody>
      </p:sp>
      <p:graphicFrame>
        <p:nvGraphicFramePr>
          <p:cNvPr id="6" name="Content Placeholder 5">
            <a:extLst>
              <a:ext uri="{FF2B5EF4-FFF2-40B4-BE49-F238E27FC236}">
                <a16:creationId xmlns:a16="http://schemas.microsoft.com/office/drawing/2014/main" id="{DB03CEFB-1421-5775-45D7-581D66E63D1A}"/>
              </a:ext>
            </a:extLst>
          </p:cNvPr>
          <p:cNvGraphicFramePr>
            <a:graphicFrameLocks noGrp="1"/>
          </p:cNvGraphicFramePr>
          <p:nvPr>
            <p:ph idx="1"/>
            <p:extLst>
              <p:ext uri="{D42A27DB-BD31-4B8C-83A1-F6EECF244321}">
                <p14:modId xmlns:p14="http://schemas.microsoft.com/office/powerpoint/2010/main" val="1918259976"/>
              </p:ext>
            </p:extLst>
          </p:nvPr>
        </p:nvGraphicFramePr>
        <p:xfrm>
          <a:off x="669208" y="876308"/>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9C2CCFBB-6188-F7FD-A43C-CDDE4BAC78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6F4B88-D3A1-ED9A-4728-3D0B08B86E5B}"/>
              </a:ext>
            </a:extLst>
          </p:cNvPr>
          <p:cNvSpPr>
            <a:spLocks noGrp="1"/>
          </p:cNvSpPr>
          <p:nvPr>
            <p:ph type="sldNum" sz="quarter" idx="12"/>
          </p:nvPr>
        </p:nvSpPr>
        <p:spPr/>
        <p:txBody>
          <a:bodyPr/>
          <a:lstStyle/>
          <a:p>
            <a:fld id="{2B94288F-C395-4B83-86A6-8CAC5AD50CFE}" type="slidenum">
              <a:rPr lang="en-US" smtClean="0"/>
              <a:pPr/>
              <a:t>6</a:t>
            </a:fld>
            <a:endParaRPr lang="en-US" dirty="0"/>
          </a:p>
        </p:txBody>
      </p:sp>
      <p:grpSp>
        <p:nvGrpSpPr>
          <p:cNvPr id="7" name="Group 6">
            <a:extLst>
              <a:ext uri="{FF2B5EF4-FFF2-40B4-BE49-F238E27FC236}">
                <a16:creationId xmlns:a16="http://schemas.microsoft.com/office/drawing/2014/main" id="{01527800-9319-B3E2-E7F4-40BA757BA2EF}"/>
              </a:ext>
            </a:extLst>
          </p:cNvPr>
          <p:cNvGrpSpPr/>
          <p:nvPr/>
        </p:nvGrpSpPr>
        <p:grpSpPr>
          <a:xfrm>
            <a:off x="609600" y="1871740"/>
            <a:ext cx="10972800" cy="3886765"/>
            <a:chOff x="-52359" y="-376385"/>
            <a:chExt cx="10972800" cy="4007854"/>
          </a:xfrm>
        </p:grpSpPr>
        <p:sp>
          <p:nvSpPr>
            <p:cNvPr id="8" name="Rectangle: Rounded Corners 7">
              <a:extLst>
                <a:ext uri="{FF2B5EF4-FFF2-40B4-BE49-F238E27FC236}">
                  <a16:creationId xmlns:a16="http://schemas.microsoft.com/office/drawing/2014/main" id="{FC6381E5-1E27-A6C6-FDBE-A13F707D4073}"/>
                </a:ext>
              </a:extLst>
            </p:cNvPr>
            <p:cNvSpPr/>
            <p:nvPr/>
          </p:nvSpPr>
          <p:spPr>
            <a:xfrm>
              <a:off x="-52359" y="3057364"/>
              <a:ext cx="10972800" cy="5741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ZA" dirty="0">
                  <a:solidFill>
                    <a:schemeClr val="bg1"/>
                  </a:solidFill>
                </a:rPr>
                <a:t>Central Africa: </a:t>
              </a:r>
              <a:r>
                <a:rPr lang="en-ZA" dirty="0">
                  <a:solidFill>
                    <a:srgbClr val="FF0000"/>
                  </a:solidFill>
                </a:rPr>
                <a:t>Chad</a:t>
              </a:r>
              <a:r>
                <a:rPr lang="en-ZA" dirty="0">
                  <a:solidFill>
                    <a:schemeClr val="bg1"/>
                  </a:solidFill>
                </a:rPr>
                <a:t>, Cameron, Congo DRC, Congo Republic, Gabon, Equatorial </a:t>
              </a:r>
              <a:r>
                <a:rPr lang="en-ZA" dirty="0" err="1">
                  <a:solidFill>
                    <a:schemeClr val="bg1"/>
                  </a:solidFill>
                </a:rPr>
                <a:t>Guniea</a:t>
              </a:r>
              <a:r>
                <a:rPr lang="en-ZA" dirty="0">
                  <a:solidFill>
                    <a:schemeClr val="bg1"/>
                  </a:solidFill>
                </a:rPr>
                <a:t>, Sao Tome and Principe. </a:t>
              </a:r>
            </a:p>
            <a:p>
              <a:endParaRPr lang="en-ZA" dirty="0"/>
            </a:p>
          </p:txBody>
        </p:sp>
        <p:sp>
          <p:nvSpPr>
            <p:cNvPr id="9" name="Rectangle: Rounded Corners 4">
              <a:extLst>
                <a:ext uri="{FF2B5EF4-FFF2-40B4-BE49-F238E27FC236}">
                  <a16:creationId xmlns:a16="http://schemas.microsoft.com/office/drawing/2014/main" id="{FE59664F-1CA8-94B4-80F1-11B12C304ABB}"/>
                </a:ext>
              </a:extLst>
            </p:cNvPr>
            <p:cNvSpPr txBox="1"/>
            <p:nvPr/>
          </p:nvSpPr>
          <p:spPr>
            <a:xfrm>
              <a:off x="52359" y="-376385"/>
              <a:ext cx="10868082" cy="9456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endParaRPr lang="en-ZA" sz="2700" kern="1200" dirty="0">
                <a:solidFill>
                  <a:srgbClr val="FF0000"/>
                </a:solidFill>
              </a:endParaRPr>
            </a:p>
          </p:txBody>
        </p:sp>
      </p:grpSp>
    </p:spTree>
    <p:extLst>
      <p:ext uri="{BB962C8B-B14F-4D97-AF65-F5344CB8AC3E}">
        <p14:creationId xmlns:p14="http://schemas.microsoft.com/office/powerpoint/2010/main" val="267245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8" name="Content Placeholder 7" descr="Map&#10;&#10;Description automatically generated with low confidence">
            <a:extLst>
              <a:ext uri="{FF2B5EF4-FFF2-40B4-BE49-F238E27FC236}">
                <a16:creationId xmlns:a16="http://schemas.microsoft.com/office/drawing/2014/main" id="{DF15852A-92C3-4DB2-9F08-70739E6432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148" y="1547504"/>
            <a:ext cx="7141908" cy="4535111"/>
          </a:xfrm>
          <a:prstGeom prst="rect">
            <a:avLst/>
          </a:prstGeom>
        </p:spPr>
      </p:pic>
      <p:sp>
        <p:nvSpPr>
          <p:cNvPr id="38" name="Rectangle 3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CA8C46-B659-468C-9784-4569FD064894}"/>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3100" dirty="0">
                <a:solidFill>
                  <a:srgbClr val="FFFFFF"/>
                </a:solidFill>
              </a:rPr>
              <a:t>II. Congruence between Agenda 2063 &amp; the 2030 for Sustainable Development Agenda 2063: </a:t>
            </a:r>
          </a:p>
        </p:txBody>
      </p:sp>
      <p:sp>
        <p:nvSpPr>
          <p:cNvPr id="40" name="Rectangle 3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1F66A2DD-73C1-DC61-1D19-64965239E0B2}"/>
              </a:ext>
            </a:extLst>
          </p:cNvPr>
          <p:cNvSpPr txBox="1"/>
          <p:nvPr/>
        </p:nvSpPr>
        <p:spPr>
          <a:xfrm>
            <a:off x="721827" y="523684"/>
            <a:ext cx="6100010" cy="523220"/>
          </a:xfrm>
          <a:prstGeom prst="rect">
            <a:avLst/>
          </a:prstGeom>
          <a:noFill/>
        </p:spPr>
        <p:txBody>
          <a:bodyPr wrap="square">
            <a:spAutoFit/>
          </a:bodyPr>
          <a:lstStyle/>
          <a:p>
            <a:r>
              <a:rPr lang="en-US" sz="2800" dirty="0">
                <a:solidFill>
                  <a:srgbClr val="CC6600"/>
                </a:solidFill>
              </a:rPr>
              <a:t>7 aspirations&amp; 20 goals </a:t>
            </a:r>
            <a:endParaRPr lang="en-ZA" sz="2800" dirty="0">
              <a:solidFill>
                <a:srgbClr val="CC6600"/>
              </a:solidFill>
            </a:endParaRPr>
          </a:p>
        </p:txBody>
      </p:sp>
    </p:spTree>
    <p:extLst>
      <p:ext uri="{BB962C8B-B14F-4D97-AF65-F5344CB8AC3E}">
        <p14:creationId xmlns:p14="http://schemas.microsoft.com/office/powerpoint/2010/main" val="1051070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1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17">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F935DB-0B4D-4784-BC8C-99C0460D2F82}"/>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600" dirty="0">
                <a:solidFill>
                  <a:schemeClr val="tx1">
                    <a:lumMod val="85000"/>
                    <a:lumOff val="15000"/>
                  </a:schemeClr>
                </a:solidFill>
              </a:rPr>
              <a:t>SDGs : 17 goals , 169 SDG Targets &amp; 232 indicators </a:t>
            </a:r>
          </a:p>
        </p:txBody>
      </p:sp>
      <p:pic>
        <p:nvPicPr>
          <p:cNvPr id="7" name="Content Placeholder 6" descr="A picture containing application&#10;&#10;Description automatically generated">
            <a:extLst>
              <a:ext uri="{FF2B5EF4-FFF2-40B4-BE49-F238E27FC236}">
                <a16:creationId xmlns:a16="http://schemas.microsoft.com/office/drawing/2014/main" id="{2DE3883D-C2C6-4008-96BE-3F79C8F0410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4782" y="924347"/>
            <a:ext cx="6912217" cy="3801718"/>
          </a:xfrm>
          <a:prstGeom prst="rect">
            <a:avLst/>
          </a:prstGeom>
        </p:spPr>
      </p:pic>
      <p:cxnSp>
        <p:nvCxnSpPr>
          <p:cNvPr id="30" name="Straight Connector 19">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1" name="Rectangle 21">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23">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DB416B86-0092-4CFD-8543-1F2AC8138F38}"/>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marR="0" lvl="0" indent="0" fontAlgn="auto">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15C321FD-A005-4309-96F6-24FC4AABBEEC}"/>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B94288F-C395-4B83-86A6-8CAC5AD50CFE}"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185432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2" name="Rectangle 1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Content Placeholder 9">
            <a:extLst>
              <a:ext uri="{FF2B5EF4-FFF2-40B4-BE49-F238E27FC236}">
                <a16:creationId xmlns:a16="http://schemas.microsoft.com/office/drawing/2014/main" id="{CE197F47-6DF4-DBB0-8D4B-D4F511583EED}"/>
              </a:ext>
            </a:extLst>
          </p:cNvPr>
          <p:cNvSpPr>
            <a:spLocks noGrp="1"/>
          </p:cNvSpPr>
          <p:nvPr>
            <p:ph idx="1"/>
          </p:nvPr>
        </p:nvSpPr>
        <p:spPr>
          <a:xfrm>
            <a:off x="212888" y="957611"/>
            <a:ext cx="3084844" cy="3335519"/>
          </a:xfrm>
        </p:spPr>
        <p:txBody>
          <a:bodyPr>
            <a:normAutofit/>
          </a:bodyPr>
          <a:lstStyle/>
          <a:p>
            <a:r>
              <a:rPr lang="en-US" sz="2400" dirty="0">
                <a:solidFill>
                  <a:srgbClr val="FFFFFF"/>
                </a:solidFill>
              </a:rPr>
              <a:t>Agenda 2063, 2030 Agenda and African Development Bank  - High </a:t>
            </a:r>
            <a:r>
              <a:rPr lang="en-US" sz="1500" dirty="0">
                <a:solidFill>
                  <a:srgbClr val="FFFFFF"/>
                </a:solidFill>
              </a:rPr>
              <a:t>5 </a:t>
            </a:r>
          </a:p>
        </p:txBody>
      </p:sp>
      <p:sp>
        <p:nvSpPr>
          <p:cNvPr id="44" name="Rectangle 1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a:extLst>
              <a:ext uri="{FF2B5EF4-FFF2-40B4-BE49-F238E27FC236}">
                <a16:creationId xmlns:a16="http://schemas.microsoft.com/office/drawing/2014/main" id="{C45C5506-02E8-4B4B-BEA8-04996152DA9B}"/>
              </a:ext>
            </a:extLst>
          </p:cNvPr>
          <p:cNvPicPr>
            <a:picLocks noChangeAspect="1"/>
          </p:cNvPicPr>
          <p:nvPr/>
        </p:nvPicPr>
        <p:blipFill>
          <a:blip r:embed="rId3"/>
          <a:stretch>
            <a:fillRect/>
          </a:stretch>
        </p:blipFill>
        <p:spPr>
          <a:xfrm>
            <a:off x="4300859" y="869159"/>
            <a:ext cx="6798082" cy="4044860"/>
          </a:xfrm>
          <a:prstGeom prst="rect">
            <a:avLst/>
          </a:prstGeom>
        </p:spPr>
      </p:pic>
      <p:sp>
        <p:nvSpPr>
          <p:cNvPr id="4" name="Footer Placeholder 3">
            <a:extLst>
              <a:ext uri="{FF2B5EF4-FFF2-40B4-BE49-F238E27FC236}">
                <a16:creationId xmlns:a16="http://schemas.microsoft.com/office/drawing/2014/main" id="{B9FA086D-4CFE-4DA5-8816-3E822FB1D850}"/>
              </a:ext>
            </a:extLst>
          </p:cNvPr>
          <p:cNvSpPr>
            <a:spLocks noGrp="1"/>
          </p:cNvSpPr>
          <p:nvPr>
            <p:ph type="ftr" sz="quarter" idx="11"/>
          </p:nvPr>
        </p:nvSpPr>
        <p:spPr>
          <a:xfrm>
            <a:off x="1089175" y="6459785"/>
            <a:ext cx="3757243" cy="365125"/>
          </a:xfrm>
        </p:spPr>
        <p:txBody>
          <a:bodyPr>
            <a:normAutofit/>
          </a:bodyPr>
          <a:lstStyle/>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821BCD9-F9F6-48B1-A276-045090671848}"/>
              </a:ext>
            </a:extLst>
          </p:cNvPr>
          <p:cNvSpPr>
            <a:spLocks noGrp="1"/>
          </p:cNvSpPr>
          <p:nvPr>
            <p:ph type="sldNum" sz="quarter" idx="12"/>
          </p:nvPr>
        </p:nvSpPr>
        <p:spPr>
          <a:xfrm>
            <a:off x="9900458" y="6459785"/>
            <a:ext cx="1312025"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B94288F-C395-4B83-86A6-8CAC5AD50CFE}" type="slidenum">
              <a:rPr kumimoji="0" lang="en-US" b="0" i="0" u="none" strike="noStrike" kern="1200" cap="none" spc="0" normalizeH="0" baseline="0" noProof="0">
                <a:ln>
                  <a:noFill/>
                </a:ln>
                <a:solidFill>
                  <a:schemeClr val="tx2"/>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9</a:t>
            </a:fld>
            <a:endParaRPr kumimoji="0" lang="en-US" b="0" i="0" u="none" strike="noStrike" kern="1200" cap="none" spc="0" normalizeH="0" baseline="0" noProof="0">
              <a:ln>
                <a:noFill/>
              </a:ln>
              <a:solidFill>
                <a:schemeClr val="tx2"/>
              </a:solidFill>
              <a:effectLst/>
              <a:uLnTx/>
              <a:uFillTx/>
              <a:latin typeface="Calibri"/>
              <a:ea typeface="+mn-ea"/>
              <a:cs typeface="+mn-cs"/>
            </a:endParaRPr>
          </a:p>
        </p:txBody>
      </p:sp>
    </p:spTree>
    <p:extLst>
      <p:ext uri="{BB962C8B-B14F-4D97-AF65-F5344CB8AC3E}">
        <p14:creationId xmlns:p14="http://schemas.microsoft.com/office/powerpoint/2010/main" val="102807629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6.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1009</TotalTime>
  <Words>4033</Words>
  <Application>Microsoft Macintosh PowerPoint</Application>
  <PresentationFormat>Widescreen</PresentationFormat>
  <Paragraphs>396</Paragraphs>
  <Slides>52</Slides>
  <Notes>15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52</vt:i4>
      </vt:variant>
    </vt:vector>
  </HeadingPairs>
  <TitlesOfParts>
    <vt:vector size="63" baseType="lpstr">
      <vt:lpstr>Arial</vt:lpstr>
      <vt:lpstr>Calibri</vt:lpstr>
      <vt:lpstr>Calibri Light</vt:lpstr>
      <vt:lpstr>Century Gothic</vt:lpstr>
      <vt:lpstr>Courier New</vt:lpstr>
      <vt:lpstr>Times New Roman</vt:lpstr>
      <vt:lpstr>Wingdings</vt:lpstr>
      <vt:lpstr>2_Office Theme</vt:lpstr>
      <vt:lpstr>1_Office Theme</vt:lpstr>
      <vt:lpstr>Retrospect</vt:lpstr>
      <vt:lpstr>3_Office Theme</vt:lpstr>
      <vt:lpstr>PowerPoint Presentation</vt:lpstr>
      <vt:lpstr>Content </vt:lpstr>
      <vt:lpstr>I. The APRM in a nutshell </vt:lpstr>
      <vt:lpstr>The APRM structure &amp; Principles:  Ensuring inclusiveness, Accountability and P2P exercise.  </vt:lpstr>
      <vt:lpstr>The Governance Assessment Review Process and critics   </vt:lpstr>
      <vt:lpstr>Countries accomplished with APRM Reviews </vt:lpstr>
      <vt:lpstr>II. Congruence between Agenda 2063 &amp; the 2030 for Sustainable Development Agenda 2063: </vt:lpstr>
      <vt:lpstr>SDGs : 17 goals , 169 SDG Targets &amp; 232 indicators </vt:lpstr>
      <vt:lpstr>PowerPoint Presentation</vt:lpstr>
      <vt:lpstr>PowerPoint Presentation</vt:lpstr>
      <vt:lpstr>Agenda 2063 flagship projects </vt:lpstr>
      <vt:lpstr> Stakeholders and Actors : multiplayers at different levels are engaged to implement, monitor and evaluate Agenda 2063/SDGs progress</vt:lpstr>
      <vt:lpstr>III. APRM Revitalisation:  Expanded Mandate and consequent actions </vt:lpstr>
      <vt:lpstr>APRM Expanded mandate and Role in the monitoring and evaluation of Agenda 2063&amp;SDGs </vt:lpstr>
      <vt:lpstr>Key Pillars of APRM Support for an Integrated M&amp;E Governance System in Africa</vt:lpstr>
      <vt:lpstr>Thematic areas of APRM Governance assessment reviews </vt:lpstr>
      <vt:lpstr>Supporting the UN-AU Framework for the implementation of Agenda 2030/2063 cluster 8&amp;9 on governance </vt:lpstr>
      <vt:lpstr>Other SDGs on focus </vt:lpstr>
      <vt:lpstr>SDG 16: a goal and enabler for other SDGs</vt:lpstr>
      <vt:lpstr>specific areas of intervention by APRM –SDG 16</vt:lpstr>
      <vt:lpstr>Correlation between good governance &amp; SDGs</vt:lpstr>
      <vt:lpstr> SDG 16  alignment with aspirations 3&amp;4 of Agenda 2063</vt:lpstr>
      <vt:lpstr> Different platforms to promote youth role in SDGs and Agenda 2063 </vt:lpstr>
      <vt:lpstr>Capacity building for national experts: VNR &amp;Agenda 2063 domestication in Kigali, Djibouti  &amp; Abuja and lately Durban (over 400 experts across the continent)</vt:lpstr>
      <vt:lpstr>PowerPoint Presentation</vt:lpstr>
      <vt:lpstr>Significance &amp; value-add of intervention  </vt:lpstr>
      <vt:lpstr>Advocacy and assessment of CEPA Principles in Africa</vt:lpstr>
      <vt:lpstr> Awareness and Reporting on CEPA Principles for Effective Governance of SDGs  </vt:lpstr>
      <vt:lpstr>PowerPoint Presentation</vt:lpstr>
      <vt:lpstr>III. Implications of COVID-19 on regional integration and SDGs in Africa</vt:lpstr>
      <vt:lpstr>PowerPoint Presentation</vt:lpstr>
      <vt:lpstr>African Union &amp; APRM Response to COIVD-19 (SDG3) </vt:lpstr>
      <vt:lpstr>APRM responsive actions </vt:lpstr>
      <vt:lpstr>Showcase: APRM activities on Gender   I. The case on Governance, Gender Equality and Women empowerment</vt:lpstr>
      <vt:lpstr>Gender equality in SDGs&amp; Agenda 2063</vt:lpstr>
      <vt:lpstr>Highlight of some Best Practises and experiences for the promotion of Gender Equality</vt:lpstr>
      <vt:lpstr>More activities on gender </vt:lpstr>
      <vt:lpstr>PowerPoint Presentation</vt:lpstr>
      <vt:lpstr>PowerPoint Presentation</vt:lpstr>
      <vt:lpstr>Where we stand as regard implementation??  : AUsecond continental report https://au.int/sites/default/files/documents/41480-doc-2nd_Continental_Progress_Report_on_Agenda_2063_English.pdf. </vt:lpstr>
      <vt:lpstr>PowerPoint Presentation</vt:lpstr>
      <vt:lpstr>PowerPoint Presentation</vt:lpstr>
      <vt:lpstr>PowerPoint Presentation</vt:lpstr>
      <vt:lpstr>PowerPoint Presentation</vt:lpstr>
      <vt:lpstr>PowerPoint Presentation</vt:lpstr>
      <vt:lpstr>SDGs index for Africa- Dashboard </vt:lpstr>
      <vt:lpstr> The UN Voluntary National Review in a nutshell  </vt:lpstr>
      <vt:lpstr>Where Africa stands regarding the VNRs? </vt:lpstr>
      <vt:lpstr>What’s reviewed ? </vt:lpstr>
      <vt:lpstr>The role of stakeholders in VNR process </vt:lpstr>
      <vt:lpstr>How stakeholders – major groups are engaged?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Young Women’s Political Leadership Summit </dc:title>
  <dc:creator>Sara Tawfik Hamouda</dc:creator>
  <cp:lastModifiedBy>Sara Tawfik Hamouda</cp:lastModifiedBy>
  <cp:revision>13</cp:revision>
  <dcterms:created xsi:type="dcterms:W3CDTF">2022-06-23T07:52:03Z</dcterms:created>
  <dcterms:modified xsi:type="dcterms:W3CDTF">2023-03-27T09:45:09Z</dcterms:modified>
</cp:coreProperties>
</file>