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20"/>
  </p:notesMasterIdLst>
  <p:sldIdLst>
    <p:sldId id="256" r:id="rId2"/>
    <p:sldId id="257" r:id="rId3"/>
    <p:sldId id="295" r:id="rId4"/>
    <p:sldId id="296" r:id="rId5"/>
    <p:sldId id="297" r:id="rId6"/>
    <p:sldId id="274" r:id="rId7"/>
    <p:sldId id="276" r:id="rId8"/>
    <p:sldId id="287" r:id="rId9"/>
    <p:sldId id="278" r:id="rId10"/>
    <p:sldId id="283" r:id="rId11"/>
    <p:sldId id="284" r:id="rId12"/>
    <p:sldId id="285" r:id="rId13"/>
    <p:sldId id="291" r:id="rId14"/>
    <p:sldId id="292" r:id="rId15"/>
    <p:sldId id="288" r:id="rId16"/>
    <p:sldId id="289" r:id="rId17"/>
    <p:sldId id="293" r:id="rId18"/>
    <p:sldId id="294"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ilisateur Windows" initials="UW" lastIdx="2" clrIdx="0">
    <p:extLst>
      <p:ext uri="{19B8F6BF-5375-455C-9EA6-DF929625EA0E}">
        <p15:presenceInfo xmlns:p15="http://schemas.microsoft.com/office/powerpoint/2012/main" userId="Utilisateur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03AD0E-C4F0-4264-9431-99F18709A33B}" type="doc">
      <dgm:prSet loTypeId="urn:microsoft.com/office/officeart/2008/layout/HorizontalMultiLevelHierarchy" loCatId="hierarchy" qsTypeId="urn:microsoft.com/office/officeart/2005/8/quickstyle/3d2" qsCatId="3D" csTypeId="urn:microsoft.com/office/officeart/2005/8/colors/colorful5" csCatId="colorful" phldr="1"/>
      <dgm:spPr/>
      <dgm:t>
        <a:bodyPr/>
        <a:lstStyle/>
        <a:p>
          <a:endParaRPr lang="fr-FR"/>
        </a:p>
      </dgm:t>
    </dgm:pt>
    <dgm:pt modelId="{68FD2167-0616-4C72-8E4E-7E58B0B9F090}">
      <dgm:prSet phldrT="[Texte]" custT="1"/>
      <dgm:spPr/>
      <dgm:t>
        <a:bodyPr/>
        <a:lstStyle/>
        <a:p>
          <a:r>
            <a:rPr lang="fr-FR" sz="2800" dirty="0"/>
            <a:t>Axes </a:t>
          </a:r>
          <a:r>
            <a:rPr lang="fr-FR" sz="2800" b="1" dirty="0"/>
            <a:t>verticaux</a:t>
          </a:r>
        </a:p>
        <a:p>
          <a:r>
            <a:rPr lang="fr-FR" sz="2800" b="1" dirty="0"/>
            <a:t>(lignes directrices)</a:t>
          </a:r>
        </a:p>
      </dgm:t>
    </dgm:pt>
    <dgm:pt modelId="{D9FE2BF7-EE79-4AA5-9900-1ACD8BD5D802}" type="parTrans" cxnId="{802B23DC-54CB-4AC2-A166-DACD187554D8}">
      <dgm:prSet/>
      <dgm:spPr/>
      <dgm:t>
        <a:bodyPr/>
        <a:lstStyle/>
        <a:p>
          <a:endParaRPr lang="fr-FR" sz="2800"/>
        </a:p>
      </dgm:t>
    </dgm:pt>
    <dgm:pt modelId="{E44867E9-77DD-44A4-BAFE-902B021E9C87}" type="sibTrans" cxnId="{802B23DC-54CB-4AC2-A166-DACD187554D8}">
      <dgm:prSet/>
      <dgm:spPr/>
      <dgm:t>
        <a:bodyPr/>
        <a:lstStyle/>
        <a:p>
          <a:endParaRPr lang="fr-FR" sz="2800"/>
        </a:p>
      </dgm:t>
    </dgm:pt>
    <dgm:pt modelId="{98C8BF81-153E-4123-965D-B0250DD4C8FD}">
      <dgm:prSet phldrT="[Texte]" custT="1"/>
      <dgm:spPr/>
      <dgm:t>
        <a:bodyPr/>
        <a:lstStyle/>
        <a:p>
          <a:r>
            <a:rPr lang="fr-FR" sz="2800" dirty="0"/>
            <a:t>Axe 1: </a:t>
          </a:r>
          <a:r>
            <a:rPr lang="fr-FR" sz="2800" b="1" dirty="0">
              <a:cs typeface="Arial" pitchFamily="34" charset="0"/>
            </a:rPr>
            <a:t>Transformation de matières premières agricoles, </a:t>
          </a:r>
          <a:r>
            <a:rPr lang="fr-FR" sz="2800" b="1" dirty="0" err="1">
              <a:cs typeface="Arial" pitchFamily="34" charset="0"/>
            </a:rPr>
            <a:t>sylvo</a:t>
          </a:r>
          <a:r>
            <a:rPr lang="fr-FR" sz="2800" b="1" dirty="0">
              <a:cs typeface="Arial" pitchFamily="34" charset="0"/>
            </a:rPr>
            <a:t>-pastorales et halieutiques </a:t>
          </a:r>
          <a:endParaRPr lang="fr-FR" sz="2800" dirty="0"/>
        </a:p>
      </dgm:t>
    </dgm:pt>
    <dgm:pt modelId="{C6A70458-4F46-4C05-A185-DFCC06FF03A3}" type="parTrans" cxnId="{6EAC995B-28B0-4706-B9D7-7D9285AB1890}">
      <dgm:prSet custT="1"/>
      <dgm:spPr/>
      <dgm:t>
        <a:bodyPr/>
        <a:lstStyle/>
        <a:p>
          <a:endParaRPr lang="fr-FR" sz="2800"/>
        </a:p>
      </dgm:t>
    </dgm:pt>
    <dgm:pt modelId="{58C19C32-15B6-4A44-8AD3-5C8763C618B1}" type="sibTrans" cxnId="{6EAC995B-28B0-4706-B9D7-7D9285AB1890}">
      <dgm:prSet/>
      <dgm:spPr/>
      <dgm:t>
        <a:bodyPr/>
        <a:lstStyle/>
        <a:p>
          <a:endParaRPr lang="fr-FR" sz="2800"/>
        </a:p>
      </dgm:t>
    </dgm:pt>
    <dgm:pt modelId="{B10FA1ED-2BDC-4773-8AEA-31458677B029}">
      <dgm:prSet phldrT="[Texte]" custT="1"/>
      <dgm:spPr/>
      <dgm:t>
        <a:bodyPr/>
        <a:lstStyle/>
        <a:p>
          <a:r>
            <a:rPr lang="fr-FR" sz="2800" dirty="0"/>
            <a:t>Axe 2: </a:t>
          </a:r>
          <a:r>
            <a:rPr lang="fr-FR" sz="2800" b="1" dirty="0">
              <a:cs typeface="Arial" pitchFamily="34" charset="0"/>
            </a:rPr>
            <a:t>Transformation industrielle de ressources minérales et des hydrocarbures</a:t>
          </a:r>
          <a:endParaRPr lang="fr-FR" sz="2800" dirty="0"/>
        </a:p>
      </dgm:t>
    </dgm:pt>
    <dgm:pt modelId="{6BAA85FB-9D9D-4341-B3E4-3B7AEA25CD62}" type="parTrans" cxnId="{762C4F3E-C336-4B10-B8C8-3529E02362B2}">
      <dgm:prSet custT="1"/>
      <dgm:spPr/>
      <dgm:t>
        <a:bodyPr/>
        <a:lstStyle/>
        <a:p>
          <a:endParaRPr lang="fr-FR" sz="2800"/>
        </a:p>
      </dgm:t>
    </dgm:pt>
    <dgm:pt modelId="{D74CA1AF-37A9-4309-A83E-E7A4F9C07073}" type="sibTrans" cxnId="{762C4F3E-C336-4B10-B8C8-3529E02362B2}">
      <dgm:prSet/>
      <dgm:spPr/>
      <dgm:t>
        <a:bodyPr/>
        <a:lstStyle/>
        <a:p>
          <a:endParaRPr lang="fr-FR" sz="2800"/>
        </a:p>
      </dgm:t>
    </dgm:pt>
    <dgm:pt modelId="{8709A774-8CC2-4593-9C19-D69E3600AC12}">
      <dgm:prSet phldrT="[Texte]" custT="1"/>
      <dgm:spPr/>
      <dgm:t>
        <a:bodyPr/>
        <a:lstStyle/>
        <a:p>
          <a:r>
            <a:rPr lang="fr-FR" sz="2800" dirty="0"/>
            <a:t>Axe 3:</a:t>
          </a:r>
          <a:r>
            <a:rPr lang="fr-FR" sz="2800" b="1" dirty="0">
              <a:cs typeface="Arial" pitchFamily="34" charset="0"/>
            </a:rPr>
            <a:t>Développement de l’industrie pharmaceutique et de la pharmacopée</a:t>
          </a:r>
          <a:endParaRPr lang="fr-FR" sz="2800" dirty="0"/>
        </a:p>
      </dgm:t>
    </dgm:pt>
    <dgm:pt modelId="{487FD8B7-0F71-44EF-BFE5-07D0008A6A72}" type="parTrans" cxnId="{FEF4A8E2-8CE6-4A07-A3DE-630B99E4E43F}">
      <dgm:prSet custT="1"/>
      <dgm:spPr/>
      <dgm:t>
        <a:bodyPr/>
        <a:lstStyle/>
        <a:p>
          <a:endParaRPr lang="fr-FR" sz="2800"/>
        </a:p>
      </dgm:t>
    </dgm:pt>
    <dgm:pt modelId="{15213FD3-E65B-403E-B2A4-48E7918CA12D}" type="sibTrans" cxnId="{FEF4A8E2-8CE6-4A07-A3DE-630B99E4E43F}">
      <dgm:prSet/>
      <dgm:spPr/>
      <dgm:t>
        <a:bodyPr/>
        <a:lstStyle/>
        <a:p>
          <a:endParaRPr lang="fr-FR" sz="2800"/>
        </a:p>
      </dgm:t>
    </dgm:pt>
    <dgm:pt modelId="{4B7B08D3-7A46-4BB8-8924-F06C47F7AF25}">
      <dgm:prSet custT="1"/>
      <dgm:spPr/>
      <dgm:t>
        <a:bodyPr/>
        <a:lstStyle/>
        <a:p>
          <a:r>
            <a:rPr lang="fr-FR" sz="2800" b="1" dirty="0"/>
            <a:t>Axe: Développement des industries à forte intensité technologique et d’innovation</a:t>
          </a:r>
        </a:p>
      </dgm:t>
    </dgm:pt>
    <dgm:pt modelId="{F5DBBDC5-CEDD-4DB5-B9AC-47C9C8B9B67D}" type="parTrans" cxnId="{C6003043-4083-4554-8367-83BD4A1097B9}">
      <dgm:prSet custT="1"/>
      <dgm:spPr/>
      <dgm:t>
        <a:bodyPr/>
        <a:lstStyle/>
        <a:p>
          <a:endParaRPr lang="fr-FR" sz="2800"/>
        </a:p>
      </dgm:t>
    </dgm:pt>
    <dgm:pt modelId="{D5A9ACD5-ABA6-4489-90F6-9AD8539A85EF}" type="sibTrans" cxnId="{C6003043-4083-4554-8367-83BD4A1097B9}">
      <dgm:prSet/>
      <dgm:spPr/>
      <dgm:t>
        <a:bodyPr/>
        <a:lstStyle/>
        <a:p>
          <a:endParaRPr lang="fr-FR" sz="2800"/>
        </a:p>
      </dgm:t>
    </dgm:pt>
    <dgm:pt modelId="{5728E70F-66BA-4D3A-B905-4B19947A8494}" type="pres">
      <dgm:prSet presAssocID="{EE03AD0E-C4F0-4264-9431-99F18709A33B}" presName="Name0" presStyleCnt="0">
        <dgm:presLayoutVars>
          <dgm:chPref val="1"/>
          <dgm:dir/>
          <dgm:animOne val="branch"/>
          <dgm:animLvl val="lvl"/>
          <dgm:resizeHandles val="exact"/>
        </dgm:presLayoutVars>
      </dgm:prSet>
      <dgm:spPr/>
    </dgm:pt>
    <dgm:pt modelId="{EAEE8865-BB46-46D3-8ED4-08957C4DFBA2}" type="pres">
      <dgm:prSet presAssocID="{68FD2167-0616-4C72-8E4E-7E58B0B9F090}" presName="root1" presStyleCnt="0"/>
      <dgm:spPr/>
    </dgm:pt>
    <dgm:pt modelId="{8F3F1210-12B2-4A05-A1DA-7A8989E8FF41}" type="pres">
      <dgm:prSet presAssocID="{68FD2167-0616-4C72-8E4E-7E58B0B9F090}" presName="LevelOneTextNode" presStyleLbl="node0" presStyleIdx="0" presStyleCnt="1" custScaleX="187072" custScaleY="107131">
        <dgm:presLayoutVars>
          <dgm:chPref val="3"/>
        </dgm:presLayoutVars>
      </dgm:prSet>
      <dgm:spPr/>
    </dgm:pt>
    <dgm:pt modelId="{68F63B48-3E76-41A0-A186-5B67FA24A5C5}" type="pres">
      <dgm:prSet presAssocID="{68FD2167-0616-4C72-8E4E-7E58B0B9F090}" presName="level2hierChild" presStyleCnt="0"/>
      <dgm:spPr/>
    </dgm:pt>
    <dgm:pt modelId="{6BDA2D7F-C5F1-4FC9-8CAE-25CF98A3BAA3}" type="pres">
      <dgm:prSet presAssocID="{C6A70458-4F46-4C05-A185-DFCC06FF03A3}" presName="conn2-1" presStyleLbl="parChTrans1D2" presStyleIdx="0" presStyleCnt="4"/>
      <dgm:spPr/>
    </dgm:pt>
    <dgm:pt modelId="{15109837-76B1-42F5-89C8-67B748B836C5}" type="pres">
      <dgm:prSet presAssocID="{C6A70458-4F46-4C05-A185-DFCC06FF03A3}" presName="connTx" presStyleLbl="parChTrans1D2" presStyleIdx="0" presStyleCnt="4"/>
      <dgm:spPr/>
    </dgm:pt>
    <dgm:pt modelId="{FD3A5CA5-A9EF-4902-BC10-780E5DAF6A9F}" type="pres">
      <dgm:prSet presAssocID="{98C8BF81-153E-4123-965D-B0250DD4C8FD}" presName="root2" presStyleCnt="0"/>
      <dgm:spPr/>
    </dgm:pt>
    <dgm:pt modelId="{5716BF0D-9C52-45E0-88C6-A8891A3D5303}" type="pres">
      <dgm:prSet presAssocID="{98C8BF81-153E-4123-965D-B0250DD4C8FD}" presName="LevelTwoTextNode" presStyleLbl="node2" presStyleIdx="0" presStyleCnt="4" custScaleX="354306" custScaleY="188193">
        <dgm:presLayoutVars>
          <dgm:chPref val="3"/>
        </dgm:presLayoutVars>
      </dgm:prSet>
      <dgm:spPr/>
    </dgm:pt>
    <dgm:pt modelId="{F5A62088-C234-4FCC-8013-3843B179FB05}" type="pres">
      <dgm:prSet presAssocID="{98C8BF81-153E-4123-965D-B0250DD4C8FD}" presName="level3hierChild" presStyleCnt="0"/>
      <dgm:spPr/>
    </dgm:pt>
    <dgm:pt modelId="{7216AEEB-3F51-4ED3-9D85-EAEB74ECE996}" type="pres">
      <dgm:prSet presAssocID="{6BAA85FB-9D9D-4341-B3E4-3B7AEA25CD62}" presName="conn2-1" presStyleLbl="parChTrans1D2" presStyleIdx="1" presStyleCnt="4"/>
      <dgm:spPr/>
    </dgm:pt>
    <dgm:pt modelId="{ED6A3C4F-1474-4721-BC3E-288106D69FE3}" type="pres">
      <dgm:prSet presAssocID="{6BAA85FB-9D9D-4341-B3E4-3B7AEA25CD62}" presName="connTx" presStyleLbl="parChTrans1D2" presStyleIdx="1" presStyleCnt="4"/>
      <dgm:spPr/>
    </dgm:pt>
    <dgm:pt modelId="{B3FC1EFA-EB88-472B-815E-21C39E6F3565}" type="pres">
      <dgm:prSet presAssocID="{B10FA1ED-2BDC-4773-8AEA-31458677B029}" presName="root2" presStyleCnt="0"/>
      <dgm:spPr/>
    </dgm:pt>
    <dgm:pt modelId="{8EECD001-1DBE-4CE7-AD46-5732A0AEC91B}" type="pres">
      <dgm:prSet presAssocID="{B10FA1ED-2BDC-4773-8AEA-31458677B029}" presName="LevelTwoTextNode" presStyleLbl="node2" presStyleIdx="1" presStyleCnt="4" custScaleX="357536" custScaleY="137446">
        <dgm:presLayoutVars>
          <dgm:chPref val="3"/>
        </dgm:presLayoutVars>
      </dgm:prSet>
      <dgm:spPr/>
    </dgm:pt>
    <dgm:pt modelId="{EBD01C84-6EE2-4E93-BCA9-9715ED85E299}" type="pres">
      <dgm:prSet presAssocID="{B10FA1ED-2BDC-4773-8AEA-31458677B029}" presName="level3hierChild" presStyleCnt="0"/>
      <dgm:spPr/>
    </dgm:pt>
    <dgm:pt modelId="{9A91ABAD-4C34-406D-A100-A5958BE8A669}" type="pres">
      <dgm:prSet presAssocID="{487FD8B7-0F71-44EF-BFE5-07D0008A6A72}" presName="conn2-1" presStyleLbl="parChTrans1D2" presStyleIdx="2" presStyleCnt="4"/>
      <dgm:spPr/>
    </dgm:pt>
    <dgm:pt modelId="{CD88BEAD-970F-489F-B854-333FBA126EE5}" type="pres">
      <dgm:prSet presAssocID="{487FD8B7-0F71-44EF-BFE5-07D0008A6A72}" presName="connTx" presStyleLbl="parChTrans1D2" presStyleIdx="2" presStyleCnt="4"/>
      <dgm:spPr/>
    </dgm:pt>
    <dgm:pt modelId="{1E6A02AB-AC72-410A-B512-0C7788AD229F}" type="pres">
      <dgm:prSet presAssocID="{8709A774-8CC2-4593-9C19-D69E3600AC12}" presName="root2" presStyleCnt="0"/>
      <dgm:spPr/>
    </dgm:pt>
    <dgm:pt modelId="{178F0CE4-D76E-4B47-97A0-66FBFA818EEC}" type="pres">
      <dgm:prSet presAssocID="{8709A774-8CC2-4593-9C19-D69E3600AC12}" presName="LevelTwoTextNode" presStyleLbl="node2" presStyleIdx="2" presStyleCnt="4" custScaleX="359039" custScaleY="130227">
        <dgm:presLayoutVars>
          <dgm:chPref val="3"/>
        </dgm:presLayoutVars>
      </dgm:prSet>
      <dgm:spPr/>
    </dgm:pt>
    <dgm:pt modelId="{93788B42-372F-4F51-8AA4-B6CB0FA99464}" type="pres">
      <dgm:prSet presAssocID="{8709A774-8CC2-4593-9C19-D69E3600AC12}" presName="level3hierChild" presStyleCnt="0"/>
      <dgm:spPr/>
    </dgm:pt>
    <dgm:pt modelId="{8ED0A096-1C48-428D-85F7-BFB66DECE022}" type="pres">
      <dgm:prSet presAssocID="{F5DBBDC5-CEDD-4DB5-B9AC-47C9C8B9B67D}" presName="conn2-1" presStyleLbl="parChTrans1D2" presStyleIdx="3" presStyleCnt="4"/>
      <dgm:spPr/>
    </dgm:pt>
    <dgm:pt modelId="{4F6EECB9-490D-40B4-A61B-C86DBDD53E5C}" type="pres">
      <dgm:prSet presAssocID="{F5DBBDC5-CEDD-4DB5-B9AC-47C9C8B9B67D}" presName="connTx" presStyleLbl="parChTrans1D2" presStyleIdx="3" presStyleCnt="4"/>
      <dgm:spPr/>
    </dgm:pt>
    <dgm:pt modelId="{2368A79B-6B55-4838-B9EC-9EC66018718B}" type="pres">
      <dgm:prSet presAssocID="{4B7B08D3-7A46-4BB8-8924-F06C47F7AF25}" presName="root2" presStyleCnt="0"/>
      <dgm:spPr/>
    </dgm:pt>
    <dgm:pt modelId="{71165E59-72DC-45C9-95D1-A1AEBCD53FAC}" type="pres">
      <dgm:prSet presAssocID="{4B7B08D3-7A46-4BB8-8924-F06C47F7AF25}" presName="LevelTwoTextNode" presStyleLbl="node2" presStyleIdx="3" presStyleCnt="4" custScaleX="359927" custScaleY="120760">
        <dgm:presLayoutVars>
          <dgm:chPref val="3"/>
        </dgm:presLayoutVars>
      </dgm:prSet>
      <dgm:spPr/>
    </dgm:pt>
    <dgm:pt modelId="{277FE2D3-C146-4727-AB36-A6E3DEE91C68}" type="pres">
      <dgm:prSet presAssocID="{4B7B08D3-7A46-4BB8-8924-F06C47F7AF25}" presName="level3hierChild" presStyleCnt="0"/>
      <dgm:spPr/>
    </dgm:pt>
  </dgm:ptLst>
  <dgm:cxnLst>
    <dgm:cxn modelId="{5C9FE020-BA48-4AB1-AF37-6A771F235EBD}" type="presOf" srcId="{68FD2167-0616-4C72-8E4E-7E58B0B9F090}" destId="{8F3F1210-12B2-4A05-A1DA-7A8989E8FF41}" srcOrd="0" destOrd="0" presId="urn:microsoft.com/office/officeart/2008/layout/HorizontalMultiLevelHierarchy"/>
    <dgm:cxn modelId="{F752D226-78D1-4754-85BC-FB874F009698}" type="presOf" srcId="{F5DBBDC5-CEDD-4DB5-B9AC-47C9C8B9B67D}" destId="{4F6EECB9-490D-40B4-A61B-C86DBDD53E5C}" srcOrd="1" destOrd="0" presId="urn:microsoft.com/office/officeart/2008/layout/HorizontalMultiLevelHierarchy"/>
    <dgm:cxn modelId="{DAC02335-52B1-4EEE-A605-A64C8C990D9A}" type="presOf" srcId="{6BAA85FB-9D9D-4341-B3E4-3B7AEA25CD62}" destId="{ED6A3C4F-1474-4721-BC3E-288106D69FE3}" srcOrd="1" destOrd="0" presId="urn:microsoft.com/office/officeart/2008/layout/HorizontalMultiLevelHierarchy"/>
    <dgm:cxn modelId="{DCED3A38-CACA-405F-8598-17D09C9D63D4}" type="presOf" srcId="{4B7B08D3-7A46-4BB8-8924-F06C47F7AF25}" destId="{71165E59-72DC-45C9-95D1-A1AEBCD53FAC}" srcOrd="0" destOrd="0" presId="urn:microsoft.com/office/officeart/2008/layout/HorizontalMultiLevelHierarchy"/>
    <dgm:cxn modelId="{762C4F3E-C336-4B10-B8C8-3529E02362B2}" srcId="{68FD2167-0616-4C72-8E4E-7E58B0B9F090}" destId="{B10FA1ED-2BDC-4773-8AEA-31458677B029}" srcOrd="1" destOrd="0" parTransId="{6BAA85FB-9D9D-4341-B3E4-3B7AEA25CD62}" sibTransId="{D74CA1AF-37A9-4309-A83E-E7A4F9C07073}"/>
    <dgm:cxn modelId="{6EAC995B-28B0-4706-B9D7-7D9285AB1890}" srcId="{68FD2167-0616-4C72-8E4E-7E58B0B9F090}" destId="{98C8BF81-153E-4123-965D-B0250DD4C8FD}" srcOrd="0" destOrd="0" parTransId="{C6A70458-4F46-4C05-A185-DFCC06FF03A3}" sibTransId="{58C19C32-15B6-4A44-8AD3-5C8763C618B1}"/>
    <dgm:cxn modelId="{9192A961-851F-444F-9278-AEFE22CCBAD3}" type="presOf" srcId="{EE03AD0E-C4F0-4264-9431-99F18709A33B}" destId="{5728E70F-66BA-4D3A-B905-4B19947A8494}" srcOrd="0" destOrd="0" presId="urn:microsoft.com/office/officeart/2008/layout/HorizontalMultiLevelHierarchy"/>
    <dgm:cxn modelId="{C6003043-4083-4554-8367-83BD4A1097B9}" srcId="{68FD2167-0616-4C72-8E4E-7E58B0B9F090}" destId="{4B7B08D3-7A46-4BB8-8924-F06C47F7AF25}" srcOrd="3" destOrd="0" parTransId="{F5DBBDC5-CEDD-4DB5-B9AC-47C9C8B9B67D}" sibTransId="{D5A9ACD5-ABA6-4489-90F6-9AD8539A85EF}"/>
    <dgm:cxn modelId="{7AB9E748-1869-4100-8255-F8A8983FB651}" type="presOf" srcId="{487FD8B7-0F71-44EF-BFE5-07D0008A6A72}" destId="{CD88BEAD-970F-489F-B854-333FBA126EE5}" srcOrd="1" destOrd="0" presId="urn:microsoft.com/office/officeart/2008/layout/HorizontalMultiLevelHierarchy"/>
    <dgm:cxn modelId="{2117F548-1F3E-4627-A0DC-1C8758D84B94}" type="presOf" srcId="{F5DBBDC5-CEDD-4DB5-B9AC-47C9C8B9B67D}" destId="{8ED0A096-1C48-428D-85F7-BFB66DECE022}" srcOrd="0" destOrd="0" presId="urn:microsoft.com/office/officeart/2008/layout/HorizontalMultiLevelHierarchy"/>
    <dgm:cxn modelId="{664B6A6F-13CA-44B8-9A5E-F4AC54AD5D22}" type="presOf" srcId="{6BAA85FB-9D9D-4341-B3E4-3B7AEA25CD62}" destId="{7216AEEB-3F51-4ED3-9D85-EAEB74ECE996}" srcOrd="0" destOrd="0" presId="urn:microsoft.com/office/officeart/2008/layout/HorizontalMultiLevelHierarchy"/>
    <dgm:cxn modelId="{D733D982-6087-4192-B181-D8CA5887181E}" type="presOf" srcId="{8709A774-8CC2-4593-9C19-D69E3600AC12}" destId="{178F0CE4-D76E-4B47-97A0-66FBFA818EEC}" srcOrd="0" destOrd="0" presId="urn:microsoft.com/office/officeart/2008/layout/HorizontalMultiLevelHierarchy"/>
    <dgm:cxn modelId="{A1D7DC83-860C-453E-9F28-161EDF4C3987}" type="presOf" srcId="{C6A70458-4F46-4C05-A185-DFCC06FF03A3}" destId="{6BDA2D7F-C5F1-4FC9-8CAE-25CF98A3BAA3}" srcOrd="0" destOrd="0" presId="urn:microsoft.com/office/officeart/2008/layout/HorizontalMultiLevelHierarchy"/>
    <dgm:cxn modelId="{9F78429F-9DE7-4042-B3A7-6107DD08A5B5}" type="presOf" srcId="{C6A70458-4F46-4C05-A185-DFCC06FF03A3}" destId="{15109837-76B1-42F5-89C8-67B748B836C5}" srcOrd="1" destOrd="0" presId="urn:microsoft.com/office/officeart/2008/layout/HorizontalMultiLevelHierarchy"/>
    <dgm:cxn modelId="{CB81E89F-D3C1-40F8-8CBB-7210C8F0D42D}" type="presOf" srcId="{B10FA1ED-2BDC-4773-8AEA-31458677B029}" destId="{8EECD001-1DBE-4CE7-AD46-5732A0AEC91B}" srcOrd="0" destOrd="0" presId="urn:microsoft.com/office/officeart/2008/layout/HorizontalMultiLevelHierarchy"/>
    <dgm:cxn modelId="{11CEBBAE-601B-4A16-8D9B-941421796A18}" type="presOf" srcId="{98C8BF81-153E-4123-965D-B0250DD4C8FD}" destId="{5716BF0D-9C52-45E0-88C6-A8891A3D5303}" srcOrd="0" destOrd="0" presId="urn:microsoft.com/office/officeart/2008/layout/HorizontalMultiLevelHierarchy"/>
    <dgm:cxn modelId="{032000D4-F617-4E7F-9210-4247774F8756}" type="presOf" srcId="{487FD8B7-0F71-44EF-BFE5-07D0008A6A72}" destId="{9A91ABAD-4C34-406D-A100-A5958BE8A669}" srcOrd="0" destOrd="0" presId="urn:microsoft.com/office/officeart/2008/layout/HorizontalMultiLevelHierarchy"/>
    <dgm:cxn modelId="{802B23DC-54CB-4AC2-A166-DACD187554D8}" srcId="{EE03AD0E-C4F0-4264-9431-99F18709A33B}" destId="{68FD2167-0616-4C72-8E4E-7E58B0B9F090}" srcOrd="0" destOrd="0" parTransId="{D9FE2BF7-EE79-4AA5-9900-1ACD8BD5D802}" sibTransId="{E44867E9-77DD-44A4-BAFE-902B021E9C87}"/>
    <dgm:cxn modelId="{FEF4A8E2-8CE6-4A07-A3DE-630B99E4E43F}" srcId="{68FD2167-0616-4C72-8E4E-7E58B0B9F090}" destId="{8709A774-8CC2-4593-9C19-D69E3600AC12}" srcOrd="2" destOrd="0" parTransId="{487FD8B7-0F71-44EF-BFE5-07D0008A6A72}" sibTransId="{15213FD3-E65B-403E-B2A4-48E7918CA12D}"/>
    <dgm:cxn modelId="{B688B1F7-6174-424B-B649-60ACBAF830F3}" type="presParOf" srcId="{5728E70F-66BA-4D3A-B905-4B19947A8494}" destId="{EAEE8865-BB46-46D3-8ED4-08957C4DFBA2}" srcOrd="0" destOrd="0" presId="urn:microsoft.com/office/officeart/2008/layout/HorizontalMultiLevelHierarchy"/>
    <dgm:cxn modelId="{49D0EA96-1691-4C15-BAB6-51EDA5803696}" type="presParOf" srcId="{EAEE8865-BB46-46D3-8ED4-08957C4DFBA2}" destId="{8F3F1210-12B2-4A05-A1DA-7A8989E8FF41}" srcOrd="0" destOrd="0" presId="urn:microsoft.com/office/officeart/2008/layout/HorizontalMultiLevelHierarchy"/>
    <dgm:cxn modelId="{D602ABA1-CAFA-4C56-A5F9-F284463B2ABB}" type="presParOf" srcId="{EAEE8865-BB46-46D3-8ED4-08957C4DFBA2}" destId="{68F63B48-3E76-41A0-A186-5B67FA24A5C5}" srcOrd="1" destOrd="0" presId="urn:microsoft.com/office/officeart/2008/layout/HorizontalMultiLevelHierarchy"/>
    <dgm:cxn modelId="{2AF9F8BB-5D6C-4C6E-A1EF-94F22E25157B}" type="presParOf" srcId="{68F63B48-3E76-41A0-A186-5B67FA24A5C5}" destId="{6BDA2D7F-C5F1-4FC9-8CAE-25CF98A3BAA3}" srcOrd="0" destOrd="0" presId="urn:microsoft.com/office/officeart/2008/layout/HorizontalMultiLevelHierarchy"/>
    <dgm:cxn modelId="{CB68C465-52DF-46C4-915B-553FE51E6459}" type="presParOf" srcId="{6BDA2D7F-C5F1-4FC9-8CAE-25CF98A3BAA3}" destId="{15109837-76B1-42F5-89C8-67B748B836C5}" srcOrd="0" destOrd="0" presId="urn:microsoft.com/office/officeart/2008/layout/HorizontalMultiLevelHierarchy"/>
    <dgm:cxn modelId="{2E1F790F-EF41-48CE-9FC2-13C5BA27E3E9}" type="presParOf" srcId="{68F63B48-3E76-41A0-A186-5B67FA24A5C5}" destId="{FD3A5CA5-A9EF-4902-BC10-780E5DAF6A9F}" srcOrd="1" destOrd="0" presId="urn:microsoft.com/office/officeart/2008/layout/HorizontalMultiLevelHierarchy"/>
    <dgm:cxn modelId="{DEFA2E46-51BE-4D77-A8E9-095452AC26C8}" type="presParOf" srcId="{FD3A5CA5-A9EF-4902-BC10-780E5DAF6A9F}" destId="{5716BF0D-9C52-45E0-88C6-A8891A3D5303}" srcOrd="0" destOrd="0" presId="urn:microsoft.com/office/officeart/2008/layout/HorizontalMultiLevelHierarchy"/>
    <dgm:cxn modelId="{D08C5E2C-56EA-4714-9653-38E46516E4EE}" type="presParOf" srcId="{FD3A5CA5-A9EF-4902-BC10-780E5DAF6A9F}" destId="{F5A62088-C234-4FCC-8013-3843B179FB05}" srcOrd="1" destOrd="0" presId="urn:microsoft.com/office/officeart/2008/layout/HorizontalMultiLevelHierarchy"/>
    <dgm:cxn modelId="{EAF4BB94-6053-4FAA-B013-9F20F69A7E9A}" type="presParOf" srcId="{68F63B48-3E76-41A0-A186-5B67FA24A5C5}" destId="{7216AEEB-3F51-4ED3-9D85-EAEB74ECE996}" srcOrd="2" destOrd="0" presId="urn:microsoft.com/office/officeart/2008/layout/HorizontalMultiLevelHierarchy"/>
    <dgm:cxn modelId="{BC882E9C-0216-4E7B-BF07-D9328C142859}" type="presParOf" srcId="{7216AEEB-3F51-4ED3-9D85-EAEB74ECE996}" destId="{ED6A3C4F-1474-4721-BC3E-288106D69FE3}" srcOrd="0" destOrd="0" presId="urn:microsoft.com/office/officeart/2008/layout/HorizontalMultiLevelHierarchy"/>
    <dgm:cxn modelId="{A1E26EF4-DF14-4A32-97DB-362B00FF37D4}" type="presParOf" srcId="{68F63B48-3E76-41A0-A186-5B67FA24A5C5}" destId="{B3FC1EFA-EB88-472B-815E-21C39E6F3565}" srcOrd="3" destOrd="0" presId="urn:microsoft.com/office/officeart/2008/layout/HorizontalMultiLevelHierarchy"/>
    <dgm:cxn modelId="{440BB171-CD7E-4A82-A98E-1B61D2D7E900}" type="presParOf" srcId="{B3FC1EFA-EB88-472B-815E-21C39E6F3565}" destId="{8EECD001-1DBE-4CE7-AD46-5732A0AEC91B}" srcOrd="0" destOrd="0" presId="urn:microsoft.com/office/officeart/2008/layout/HorizontalMultiLevelHierarchy"/>
    <dgm:cxn modelId="{D7157070-42B8-434A-ADBE-61151353CF36}" type="presParOf" srcId="{B3FC1EFA-EB88-472B-815E-21C39E6F3565}" destId="{EBD01C84-6EE2-4E93-BCA9-9715ED85E299}" srcOrd="1" destOrd="0" presId="urn:microsoft.com/office/officeart/2008/layout/HorizontalMultiLevelHierarchy"/>
    <dgm:cxn modelId="{94028374-738C-4F5B-A8FA-7F66308BD426}" type="presParOf" srcId="{68F63B48-3E76-41A0-A186-5B67FA24A5C5}" destId="{9A91ABAD-4C34-406D-A100-A5958BE8A669}" srcOrd="4" destOrd="0" presId="urn:microsoft.com/office/officeart/2008/layout/HorizontalMultiLevelHierarchy"/>
    <dgm:cxn modelId="{66434756-C68D-46F9-8D3F-FC4C41893185}" type="presParOf" srcId="{9A91ABAD-4C34-406D-A100-A5958BE8A669}" destId="{CD88BEAD-970F-489F-B854-333FBA126EE5}" srcOrd="0" destOrd="0" presId="urn:microsoft.com/office/officeart/2008/layout/HorizontalMultiLevelHierarchy"/>
    <dgm:cxn modelId="{21D2594C-270F-4282-98CA-78DFDC479B8D}" type="presParOf" srcId="{68F63B48-3E76-41A0-A186-5B67FA24A5C5}" destId="{1E6A02AB-AC72-410A-B512-0C7788AD229F}" srcOrd="5" destOrd="0" presId="urn:microsoft.com/office/officeart/2008/layout/HorizontalMultiLevelHierarchy"/>
    <dgm:cxn modelId="{5C07B108-8F16-4883-AD69-423EE88AA8BB}" type="presParOf" srcId="{1E6A02AB-AC72-410A-B512-0C7788AD229F}" destId="{178F0CE4-D76E-4B47-97A0-66FBFA818EEC}" srcOrd="0" destOrd="0" presId="urn:microsoft.com/office/officeart/2008/layout/HorizontalMultiLevelHierarchy"/>
    <dgm:cxn modelId="{4A49316B-9D9A-45E4-8ACF-EC08278AEF60}" type="presParOf" srcId="{1E6A02AB-AC72-410A-B512-0C7788AD229F}" destId="{93788B42-372F-4F51-8AA4-B6CB0FA99464}" srcOrd="1" destOrd="0" presId="urn:microsoft.com/office/officeart/2008/layout/HorizontalMultiLevelHierarchy"/>
    <dgm:cxn modelId="{3DC5FAD0-B64E-4D79-8741-A0D9EF5F64FE}" type="presParOf" srcId="{68F63B48-3E76-41A0-A186-5B67FA24A5C5}" destId="{8ED0A096-1C48-428D-85F7-BFB66DECE022}" srcOrd="6" destOrd="0" presId="urn:microsoft.com/office/officeart/2008/layout/HorizontalMultiLevelHierarchy"/>
    <dgm:cxn modelId="{705E207D-8021-4E83-A5E2-118289DA13A8}" type="presParOf" srcId="{8ED0A096-1C48-428D-85F7-BFB66DECE022}" destId="{4F6EECB9-490D-40B4-A61B-C86DBDD53E5C}" srcOrd="0" destOrd="0" presId="urn:microsoft.com/office/officeart/2008/layout/HorizontalMultiLevelHierarchy"/>
    <dgm:cxn modelId="{8B72BAF5-D0D6-4910-8C18-6150ACF3CB9A}" type="presParOf" srcId="{68F63B48-3E76-41A0-A186-5B67FA24A5C5}" destId="{2368A79B-6B55-4838-B9EC-9EC66018718B}" srcOrd="7" destOrd="0" presId="urn:microsoft.com/office/officeart/2008/layout/HorizontalMultiLevelHierarchy"/>
    <dgm:cxn modelId="{370E60CF-5E74-4682-8CA8-22AD75D05224}" type="presParOf" srcId="{2368A79B-6B55-4838-B9EC-9EC66018718B}" destId="{71165E59-72DC-45C9-95D1-A1AEBCD53FAC}" srcOrd="0" destOrd="0" presId="urn:microsoft.com/office/officeart/2008/layout/HorizontalMultiLevelHierarchy"/>
    <dgm:cxn modelId="{A3543F90-569C-40D2-B576-B9DD6A6BF746}" type="presParOf" srcId="{2368A79B-6B55-4838-B9EC-9EC66018718B}" destId="{277FE2D3-C146-4727-AB36-A6E3DEE91C6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D426BE-04E8-48F0-AFC0-17CACA9217F7}" type="doc">
      <dgm:prSet loTypeId="urn:microsoft.com/office/officeart/2008/layout/HorizontalMultiLevelHierarchy" loCatId="hierarchy" qsTypeId="urn:microsoft.com/office/officeart/2005/8/quickstyle/3d1" qsCatId="3D" csTypeId="urn:microsoft.com/office/officeart/2005/8/colors/accent0_3" csCatId="mainScheme" phldr="1"/>
      <dgm:spPr/>
      <dgm:t>
        <a:bodyPr/>
        <a:lstStyle/>
        <a:p>
          <a:endParaRPr lang="fr-FR"/>
        </a:p>
      </dgm:t>
    </dgm:pt>
    <dgm:pt modelId="{17843577-F217-4A7F-ADD7-A2A2E16F06B6}">
      <dgm:prSet phldrT="[Texte]"/>
      <dgm:spPr/>
      <dgm:t>
        <a:bodyPr/>
        <a:lstStyle/>
        <a:p>
          <a:r>
            <a:rPr lang="fr-FR" b="1" dirty="0"/>
            <a:t>Axes horizontaux</a:t>
          </a:r>
        </a:p>
        <a:p>
          <a:r>
            <a:rPr lang="fr-FR" b="1" dirty="0"/>
            <a:t>(leviers)</a:t>
          </a:r>
        </a:p>
      </dgm:t>
    </dgm:pt>
    <dgm:pt modelId="{ED9B2FEA-DCAE-4696-AE63-F47E4667C2E1}" type="parTrans" cxnId="{5EC926C3-2D0A-49AE-9AED-864354BA7FC2}">
      <dgm:prSet/>
      <dgm:spPr/>
      <dgm:t>
        <a:bodyPr/>
        <a:lstStyle/>
        <a:p>
          <a:endParaRPr lang="fr-FR" b="1"/>
        </a:p>
      </dgm:t>
    </dgm:pt>
    <dgm:pt modelId="{36E6F710-8A64-48E5-A779-AB868030956E}" type="sibTrans" cxnId="{5EC926C3-2D0A-49AE-9AED-864354BA7FC2}">
      <dgm:prSet/>
      <dgm:spPr/>
      <dgm:t>
        <a:bodyPr/>
        <a:lstStyle/>
        <a:p>
          <a:endParaRPr lang="fr-FR" b="1"/>
        </a:p>
      </dgm:t>
    </dgm:pt>
    <dgm:pt modelId="{A6876E7B-1992-4D30-9F6D-F1381CBBCAED}">
      <dgm:prSet phldrT="[Texte]" custT="1"/>
      <dgm:spPr/>
      <dgm:t>
        <a:bodyPr/>
        <a:lstStyle/>
        <a:p>
          <a:pPr rtl="0"/>
          <a:r>
            <a:rPr lang="fr-FR" sz="1800" b="1">
              <a:latin typeface="Lato"/>
              <a:cs typeface="Arial" pitchFamily="34" charset="0"/>
            </a:rPr>
            <a:t>Amélioration de l'environnement des affaires pour l’industrialisation</a:t>
          </a:r>
          <a:endParaRPr lang="fr-FR" sz="1800" b="1" dirty="0"/>
        </a:p>
      </dgm:t>
    </dgm:pt>
    <dgm:pt modelId="{E1310772-BB90-43BD-A51E-9711189EBE7F}" type="parTrans" cxnId="{94285A24-0A6A-45B8-83D2-1381CAEA628C}">
      <dgm:prSet/>
      <dgm:spPr/>
      <dgm:t>
        <a:bodyPr/>
        <a:lstStyle/>
        <a:p>
          <a:endParaRPr lang="fr-FR" b="1"/>
        </a:p>
      </dgm:t>
    </dgm:pt>
    <dgm:pt modelId="{A78DD62B-5AA9-467A-9E68-C40E2E720C64}" type="sibTrans" cxnId="{94285A24-0A6A-45B8-83D2-1381CAEA628C}">
      <dgm:prSet/>
      <dgm:spPr/>
      <dgm:t>
        <a:bodyPr/>
        <a:lstStyle/>
        <a:p>
          <a:endParaRPr lang="fr-FR" b="1"/>
        </a:p>
      </dgm:t>
    </dgm:pt>
    <dgm:pt modelId="{9F625480-834D-447D-AE0F-82D29F320285}">
      <dgm:prSet phldrT="[Texte]" custT="1"/>
      <dgm:spPr/>
      <dgm:t>
        <a:bodyPr/>
        <a:lstStyle/>
        <a:p>
          <a:r>
            <a:rPr lang="fr-FR" sz="1800" b="1" dirty="0" err="1">
              <a:latin typeface="Lato"/>
              <a:cs typeface="Arial" pitchFamily="34" charset="0"/>
            </a:rPr>
            <a:t>Ren</a:t>
          </a:r>
          <a:r>
            <a:rPr kumimoji="0" lang="fr-FR" sz="1800" b="1" i="0" u="none" strike="noStrike" cap="none" spc="0" normalizeH="0" baseline="0" noProof="0" dirty="0">
              <a:ln/>
              <a:effectLst/>
              <a:uLnTx/>
              <a:uFillTx/>
              <a:latin typeface="Lato"/>
              <a:ea typeface="+mn-ea"/>
              <a:cs typeface="Arial" pitchFamily="34" charset="0"/>
            </a:rPr>
            <a:t>forcement des capacités techniques, technologiques, d’innovation et commerciales des unités industrielles</a:t>
          </a:r>
          <a:endParaRPr lang="fr-FR" sz="1800" b="1" dirty="0"/>
        </a:p>
      </dgm:t>
    </dgm:pt>
    <dgm:pt modelId="{AC435514-281E-4005-B0FD-5C532110B3C7}" type="parTrans" cxnId="{FBBE789F-694A-4FA9-9C6C-A550C06FCDD2}">
      <dgm:prSet/>
      <dgm:spPr/>
      <dgm:t>
        <a:bodyPr/>
        <a:lstStyle/>
        <a:p>
          <a:endParaRPr lang="fr-FR" b="1"/>
        </a:p>
      </dgm:t>
    </dgm:pt>
    <dgm:pt modelId="{9B80ED8E-BE58-4970-B946-56E16BFCB3C0}" type="sibTrans" cxnId="{FBBE789F-694A-4FA9-9C6C-A550C06FCDD2}">
      <dgm:prSet/>
      <dgm:spPr/>
      <dgm:t>
        <a:bodyPr/>
        <a:lstStyle/>
        <a:p>
          <a:endParaRPr lang="fr-FR" b="1"/>
        </a:p>
      </dgm:t>
    </dgm:pt>
    <dgm:pt modelId="{C7F67B45-4D20-4A41-AF34-4D0E903F83B8}">
      <dgm:prSet phldrT="[Texte]" custT="1"/>
      <dgm:spPr/>
      <dgm:t>
        <a:bodyPr/>
        <a:lstStyle/>
        <a:p>
          <a:pPr algn="ctr"/>
          <a:r>
            <a:rPr lang="fr-FR" sz="1800" b="1" dirty="0">
              <a:latin typeface="Lato"/>
              <a:cs typeface="Arial" pitchFamily="34" charset="0"/>
            </a:rPr>
            <a:t>Développement du capital humain et de l’innovation industrielle </a:t>
          </a:r>
          <a:endParaRPr lang="fr-FR" sz="1800" b="1" dirty="0"/>
        </a:p>
      </dgm:t>
    </dgm:pt>
    <dgm:pt modelId="{97295E0E-BD27-43E1-9826-FEF4BDFED728}" type="parTrans" cxnId="{C34180C8-8751-437E-BEDE-104424944603}">
      <dgm:prSet/>
      <dgm:spPr/>
      <dgm:t>
        <a:bodyPr/>
        <a:lstStyle/>
        <a:p>
          <a:endParaRPr lang="fr-FR" b="1"/>
        </a:p>
      </dgm:t>
    </dgm:pt>
    <dgm:pt modelId="{BA6A1C92-BB1B-4B70-A815-A664C0A383D8}" type="sibTrans" cxnId="{C34180C8-8751-437E-BEDE-104424944603}">
      <dgm:prSet/>
      <dgm:spPr/>
      <dgm:t>
        <a:bodyPr/>
        <a:lstStyle/>
        <a:p>
          <a:endParaRPr lang="fr-FR" b="1"/>
        </a:p>
      </dgm:t>
    </dgm:pt>
    <dgm:pt modelId="{032825C0-41DD-4960-ABEE-BC273A7B32D0}">
      <dgm:prSet custT="1"/>
      <dgm:spPr/>
      <dgm:t>
        <a:bodyPr/>
        <a:lstStyle/>
        <a:p>
          <a:r>
            <a:rPr lang="fr-FR" sz="1800" b="1">
              <a:latin typeface="Lato"/>
              <a:cs typeface="Arial" pitchFamily="34" charset="0"/>
            </a:rPr>
            <a:t>Développement des infrastructures </a:t>
          </a:r>
          <a:endParaRPr lang="fr-FR" sz="1800" b="1" dirty="0"/>
        </a:p>
      </dgm:t>
    </dgm:pt>
    <dgm:pt modelId="{3044FC54-96DD-499F-8B1E-1B3AC091736E}" type="parTrans" cxnId="{D4BCAAD1-F39B-4EB7-A0F9-29595EBFAEBA}">
      <dgm:prSet/>
      <dgm:spPr/>
      <dgm:t>
        <a:bodyPr/>
        <a:lstStyle/>
        <a:p>
          <a:endParaRPr lang="fr-FR" b="1"/>
        </a:p>
      </dgm:t>
    </dgm:pt>
    <dgm:pt modelId="{2B09AA7F-52E1-46CB-B70E-59BC35B4554D}" type="sibTrans" cxnId="{D4BCAAD1-F39B-4EB7-A0F9-29595EBFAEBA}">
      <dgm:prSet/>
      <dgm:spPr/>
      <dgm:t>
        <a:bodyPr/>
        <a:lstStyle/>
        <a:p>
          <a:endParaRPr lang="fr-FR" b="1"/>
        </a:p>
      </dgm:t>
    </dgm:pt>
    <dgm:pt modelId="{374626D9-68CB-49CE-9B89-92EBBE6FA3D0}">
      <dgm:prSet/>
      <dgm:spPr/>
      <dgm:t>
        <a:bodyPr/>
        <a:lstStyle/>
        <a:p>
          <a:r>
            <a:rPr lang="fr-FR" b="1" dirty="0">
              <a:latin typeface="Lato"/>
              <a:cs typeface="Arial" pitchFamily="34" charset="0"/>
            </a:rPr>
            <a:t>Facilitation de l’accès au financement et promotion de l’investissement privé </a:t>
          </a:r>
          <a:endParaRPr lang="fr-FR" b="1" dirty="0"/>
        </a:p>
      </dgm:t>
    </dgm:pt>
    <dgm:pt modelId="{2E9BD9EB-408B-47A2-80E4-2B5AF0283467}" type="parTrans" cxnId="{0DF99A0F-DA92-4CF6-84C6-79461A3D5240}">
      <dgm:prSet/>
      <dgm:spPr/>
      <dgm:t>
        <a:bodyPr/>
        <a:lstStyle/>
        <a:p>
          <a:endParaRPr lang="fr-FR" b="1"/>
        </a:p>
      </dgm:t>
    </dgm:pt>
    <dgm:pt modelId="{FD9CA4C6-3BDF-4A53-9C54-C899872B3C82}" type="sibTrans" cxnId="{0DF99A0F-DA92-4CF6-84C6-79461A3D5240}">
      <dgm:prSet/>
      <dgm:spPr/>
      <dgm:t>
        <a:bodyPr/>
        <a:lstStyle/>
        <a:p>
          <a:endParaRPr lang="fr-FR" b="1"/>
        </a:p>
      </dgm:t>
    </dgm:pt>
    <dgm:pt modelId="{EE21EE21-5429-4BAD-BE22-F544C555F678}">
      <dgm:prSet custT="1"/>
      <dgm:spPr/>
      <dgm:t>
        <a:bodyPr/>
        <a:lstStyle/>
        <a:p>
          <a:r>
            <a:rPr lang="fr-FR" sz="1800" b="1" dirty="0">
              <a:latin typeface="Lato"/>
              <a:cs typeface="Arial" pitchFamily="34" charset="0"/>
            </a:rPr>
            <a:t>Cadre de gouvernance et de mise en </a:t>
          </a:r>
          <a:r>
            <a:rPr lang="fr-FR" sz="1800" b="1" dirty="0" err="1">
              <a:latin typeface="Lato"/>
              <a:cs typeface="Arial" pitchFamily="34" charset="0"/>
            </a:rPr>
            <a:t>oeuvre</a:t>
          </a:r>
          <a:endParaRPr lang="fr-FR" sz="1800" b="1" dirty="0"/>
        </a:p>
      </dgm:t>
    </dgm:pt>
    <dgm:pt modelId="{4A475247-7FA8-43B3-BCF9-AFC611E911C2}" type="parTrans" cxnId="{47DC69A3-FBC2-41BE-B570-104DA2131EB8}">
      <dgm:prSet/>
      <dgm:spPr/>
      <dgm:t>
        <a:bodyPr/>
        <a:lstStyle/>
        <a:p>
          <a:endParaRPr lang="fr-FR" b="1"/>
        </a:p>
      </dgm:t>
    </dgm:pt>
    <dgm:pt modelId="{AB9259E8-E896-4F26-AA4D-A3D5D626BD4A}" type="sibTrans" cxnId="{47DC69A3-FBC2-41BE-B570-104DA2131EB8}">
      <dgm:prSet/>
      <dgm:spPr/>
      <dgm:t>
        <a:bodyPr/>
        <a:lstStyle/>
        <a:p>
          <a:endParaRPr lang="fr-FR" b="1"/>
        </a:p>
      </dgm:t>
    </dgm:pt>
    <dgm:pt modelId="{89863669-2634-4901-A3D4-4DBFF98BCBC5}" type="pres">
      <dgm:prSet presAssocID="{87D426BE-04E8-48F0-AFC0-17CACA9217F7}" presName="Name0" presStyleCnt="0">
        <dgm:presLayoutVars>
          <dgm:chPref val="1"/>
          <dgm:dir/>
          <dgm:animOne val="branch"/>
          <dgm:animLvl val="lvl"/>
          <dgm:resizeHandles val="exact"/>
        </dgm:presLayoutVars>
      </dgm:prSet>
      <dgm:spPr/>
    </dgm:pt>
    <dgm:pt modelId="{6A97D5E5-D06D-42EA-8AE9-C4A947C4A5BC}" type="pres">
      <dgm:prSet presAssocID="{17843577-F217-4A7F-ADD7-A2A2E16F06B6}" presName="root1" presStyleCnt="0"/>
      <dgm:spPr/>
    </dgm:pt>
    <dgm:pt modelId="{F2409217-6595-4D3D-94BA-CF80158CB8EA}" type="pres">
      <dgm:prSet presAssocID="{17843577-F217-4A7F-ADD7-A2A2E16F06B6}" presName="LevelOneTextNode" presStyleLbl="node0" presStyleIdx="0" presStyleCnt="1" custScaleX="189099" custScaleY="100957">
        <dgm:presLayoutVars>
          <dgm:chPref val="3"/>
        </dgm:presLayoutVars>
      </dgm:prSet>
      <dgm:spPr/>
    </dgm:pt>
    <dgm:pt modelId="{B27AED9A-7BAE-4309-938E-19504CD3DEBE}" type="pres">
      <dgm:prSet presAssocID="{17843577-F217-4A7F-ADD7-A2A2E16F06B6}" presName="level2hierChild" presStyleCnt="0"/>
      <dgm:spPr/>
    </dgm:pt>
    <dgm:pt modelId="{FA2A71E9-8C97-4BDB-887D-463FFF6C662D}" type="pres">
      <dgm:prSet presAssocID="{E1310772-BB90-43BD-A51E-9711189EBE7F}" presName="conn2-1" presStyleLbl="parChTrans1D2" presStyleIdx="0" presStyleCnt="6"/>
      <dgm:spPr/>
    </dgm:pt>
    <dgm:pt modelId="{9669E793-D9C4-4229-8EA6-85883A593C7B}" type="pres">
      <dgm:prSet presAssocID="{E1310772-BB90-43BD-A51E-9711189EBE7F}" presName="connTx" presStyleLbl="parChTrans1D2" presStyleIdx="0" presStyleCnt="6"/>
      <dgm:spPr/>
    </dgm:pt>
    <dgm:pt modelId="{87B01E25-1585-4D33-91E5-B38490F72D9F}" type="pres">
      <dgm:prSet presAssocID="{A6876E7B-1992-4D30-9F6D-F1381CBBCAED}" presName="root2" presStyleCnt="0"/>
      <dgm:spPr/>
    </dgm:pt>
    <dgm:pt modelId="{4E7E3BA3-543F-4448-BE43-0DDA291388E2}" type="pres">
      <dgm:prSet presAssocID="{A6876E7B-1992-4D30-9F6D-F1381CBBCAED}" presName="LevelTwoTextNode" presStyleLbl="node2" presStyleIdx="0" presStyleCnt="6" custScaleX="393807" custScaleY="113741">
        <dgm:presLayoutVars>
          <dgm:chPref val="3"/>
        </dgm:presLayoutVars>
      </dgm:prSet>
      <dgm:spPr/>
    </dgm:pt>
    <dgm:pt modelId="{F28FF246-BA2C-41C5-AC7E-66E9F58F5229}" type="pres">
      <dgm:prSet presAssocID="{A6876E7B-1992-4D30-9F6D-F1381CBBCAED}" presName="level3hierChild" presStyleCnt="0"/>
      <dgm:spPr/>
    </dgm:pt>
    <dgm:pt modelId="{B0C105BD-8608-4FC0-8ECD-9521637D41A9}" type="pres">
      <dgm:prSet presAssocID="{AC435514-281E-4005-B0FD-5C532110B3C7}" presName="conn2-1" presStyleLbl="parChTrans1D2" presStyleIdx="1" presStyleCnt="6"/>
      <dgm:spPr/>
    </dgm:pt>
    <dgm:pt modelId="{A41D6755-7AA2-49AF-8BEA-C0001A4ECF6D}" type="pres">
      <dgm:prSet presAssocID="{AC435514-281E-4005-B0FD-5C532110B3C7}" presName="connTx" presStyleLbl="parChTrans1D2" presStyleIdx="1" presStyleCnt="6"/>
      <dgm:spPr/>
    </dgm:pt>
    <dgm:pt modelId="{390B5A96-58A9-4DC8-AFED-79408FAEAD8C}" type="pres">
      <dgm:prSet presAssocID="{9F625480-834D-447D-AE0F-82D29F320285}" presName="root2" presStyleCnt="0"/>
      <dgm:spPr/>
    </dgm:pt>
    <dgm:pt modelId="{C3D69B23-EBA6-4585-B67D-2DE06D424362}" type="pres">
      <dgm:prSet presAssocID="{9F625480-834D-447D-AE0F-82D29F320285}" presName="LevelTwoTextNode" presStyleLbl="node2" presStyleIdx="1" presStyleCnt="6" custScaleX="394186" custScaleY="130573">
        <dgm:presLayoutVars>
          <dgm:chPref val="3"/>
        </dgm:presLayoutVars>
      </dgm:prSet>
      <dgm:spPr/>
    </dgm:pt>
    <dgm:pt modelId="{F8B3F985-1A50-4D9B-9DC3-556D98FD31A8}" type="pres">
      <dgm:prSet presAssocID="{9F625480-834D-447D-AE0F-82D29F320285}" presName="level3hierChild" presStyleCnt="0"/>
      <dgm:spPr/>
    </dgm:pt>
    <dgm:pt modelId="{9EA2418C-4A97-4D13-B901-BD52B63E9849}" type="pres">
      <dgm:prSet presAssocID="{97295E0E-BD27-43E1-9826-FEF4BDFED728}" presName="conn2-1" presStyleLbl="parChTrans1D2" presStyleIdx="2" presStyleCnt="6"/>
      <dgm:spPr/>
    </dgm:pt>
    <dgm:pt modelId="{2AF3A4BE-B25C-40F7-BA9D-5C322124A8E7}" type="pres">
      <dgm:prSet presAssocID="{97295E0E-BD27-43E1-9826-FEF4BDFED728}" presName="connTx" presStyleLbl="parChTrans1D2" presStyleIdx="2" presStyleCnt="6"/>
      <dgm:spPr/>
    </dgm:pt>
    <dgm:pt modelId="{ABE94730-A8AC-43E9-BCEA-A16DDEB5AD57}" type="pres">
      <dgm:prSet presAssocID="{C7F67B45-4D20-4A41-AF34-4D0E903F83B8}" presName="root2" presStyleCnt="0"/>
      <dgm:spPr/>
    </dgm:pt>
    <dgm:pt modelId="{1782DBA1-B589-4244-B29F-E63735DB1BB7}" type="pres">
      <dgm:prSet presAssocID="{C7F67B45-4D20-4A41-AF34-4D0E903F83B8}" presName="LevelTwoTextNode" presStyleLbl="node2" presStyleIdx="2" presStyleCnt="6" custScaleX="392772" custScaleY="98425">
        <dgm:presLayoutVars>
          <dgm:chPref val="3"/>
        </dgm:presLayoutVars>
      </dgm:prSet>
      <dgm:spPr/>
    </dgm:pt>
    <dgm:pt modelId="{7C78E2CF-18F6-4721-85C6-C57963231C5E}" type="pres">
      <dgm:prSet presAssocID="{C7F67B45-4D20-4A41-AF34-4D0E903F83B8}" presName="level3hierChild" presStyleCnt="0"/>
      <dgm:spPr/>
    </dgm:pt>
    <dgm:pt modelId="{7E7EE762-D02D-4C57-ACA1-B86791DA85DE}" type="pres">
      <dgm:prSet presAssocID="{3044FC54-96DD-499F-8B1E-1B3AC091736E}" presName="conn2-1" presStyleLbl="parChTrans1D2" presStyleIdx="3" presStyleCnt="6"/>
      <dgm:spPr/>
    </dgm:pt>
    <dgm:pt modelId="{857A5FDF-0614-4AE0-8077-81638722AAED}" type="pres">
      <dgm:prSet presAssocID="{3044FC54-96DD-499F-8B1E-1B3AC091736E}" presName="connTx" presStyleLbl="parChTrans1D2" presStyleIdx="3" presStyleCnt="6"/>
      <dgm:spPr/>
    </dgm:pt>
    <dgm:pt modelId="{0ACE1373-3D30-4DEB-8D0D-4C3C93EBAE0C}" type="pres">
      <dgm:prSet presAssocID="{032825C0-41DD-4960-ABEE-BC273A7B32D0}" presName="root2" presStyleCnt="0"/>
      <dgm:spPr/>
    </dgm:pt>
    <dgm:pt modelId="{9E457E61-16C4-4B08-8BC6-061F7F9A5CF7}" type="pres">
      <dgm:prSet presAssocID="{032825C0-41DD-4960-ABEE-BC273A7B32D0}" presName="LevelTwoTextNode" presStyleLbl="node2" presStyleIdx="3" presStyleCnt="6" custScaleX="392609" custScaleY="103695">
        <dgm:presLayoutVars>
          <dgm:chPref val="3"/>
        </dgm:presLayoutVars>
      </dgm:prSet>
      <dgm:spPr/>
    </dgm:pt>
    <dgm:pt modelId="{9CE24E20-FE45-4C9C-AD2F-314F319D2953}" type="pres">
      <dgm:prSet presAssocID="{032825C0-41DD-4960-ABEE-BC273A7B32D0}" presName="level3hierChild" presStyleCnt="0"/>
      <dgm:spPr/>
    </dgm:pt>
    <dgm:pt modelId="{76F0D819-D0F8-4724-8A4C-77C846C52583}" type="pres">
      <dgm:prSet presAssocID="{2E9BD9EB-408B-47A2-80E4-2B5AF0283467}" presName="conn2-1" presStyleLbl="parChTrans1D2" presStyleIdx="4" presStyleCnt="6"/>
      <dgm:spPr/>
    </dgm:pt>
    <dgm:pt modelId="{A49A9CAE-C348-401A-9D7E-BC4EB4853DFB}" type="pres">
      <dgm:prSet presAssocID="{2E9BD9EB-408B-47A2-80E4-2B5AF0283467}" presName="connTx" presStyleLbl="parChTrans1D2" presStyleIdx="4" presStyleCnt="6"/>
      <dgm:spPr/>
    </dgm:pt>
    <dgm:pt modelId="{F6333D8E-4A50-4840-8F61-34D81A10BCEF}" type="pres">
      <dgm:prSet presAssocID="{374626D9-68CB-49CE-9B89-92EBBE6FA3D0}" presName="root2" presStyleCnt="0"/>
      <dgm:spPr/>
    </dgm:pt>
    <dgm:pt modelId="{FDBDF04B-82F6-4DCB-A6D3-824BFCBA6CAD}" type="pres">
      <dgm:prSet presAssocID="{374626D9-68CB-49CE-9B89-92EBBE6FA3D0}" presName="LevelTwoTextNode" presStyleLbl="node2" presStyleIdx="4" presStyleCnt="6" custScaleX="389416" custScaleY="88126">
        <dgm:presLayoutVars>
          <dgm:chPref val="3"/>
        </dgm:presLayoutVars>
      </dgm:prSet>
      <dgm:spPr/>
    </dgm:pt>
    <dgm:pt modelId="{0B94BA66-BD6A-4EB3-9B7A-FAC8732B2013}" type="pres">
      <dgm:prSet presAssocID="{374626D9-68CB-49CE-9B89-92EBBE6FA3D0}" presName="level3hierChild" presStyleCnt="0"/>
      <dgm:spPr/>
    </dgm:pt>
    <dgm:pt modelId="{4F617907-BAFF-48F7-86F8-3AC487C8A220}" type="pres">
      <dgm:prSet presAssocID="{4A475247-7FA8-43B3-BCF9-AFC611E911C2}" presName="conn2-1" presStyleLbl="parChTrans1D2" presStyleIdx="5" presStyleCnt="6"/>
      <dgm:spPr/>
    </dgm:pt>
    <dgm:pt modelId="{B3FD8365-B2A5-4D92-A535-6C0594064289}" type="pres">
      <dgm:prSet presAssocID="{4A475247-7FA8-43B3-BCF9-AFC611E911C2}" presName="connTx" presStyleLbl="parChTrans1D2" presStyleIdx="5" presStyleCnt="6"/>
      <dgm:spPr/>
    </dgm:pt>
    <dgm:pt modelId="{E4DDDFC6-A2F6-44C9-8FD1-AF0C68C4CEEE}" type="pres">
      <dgm:prSet presAssocID="{EE21EE21-5429-4BAD-BE22-F544C555F678}" presName="root2" presStyleCnt="0"/>
      <dgm:spPr/>
    </dgm:pt>
    <dgm:pt modelId="{A5A0A47A-9688-4784-B631-266EB9505501}" type="pres">
      <dgm:prSet presAssocID="{EE21EE21-5429-4BAD-BE22-F544C555F678}" presName="LevelTwoTextNode" presStyleLbl="node2" presStyleIdx="5" presStyleCnt="6" custScaleX="386753" custScaleY="112806" custLinFactNeighborX="3443">
        <dgm:presLayoutVars>
          <dgm:chPref val="3"/>
        </dgm:presLayoutVars>
      </dgm:prSet>
      <dgm:spPr/>
    </dgm:pt>
    <dgm:pt modelId="{BDEEA5B1-9A68-43BD-8811-CB4BCC6C8BCA}" type="pres">
      <dgm:prSet presAssocID="{EE21EE21-5429-4BAD-BE22-F544C555F678}" presName="level3hierChild" presStyleCnt="0"/>
      <dgm:spPr/>
    </dgm:pt>
  </dgm:ptLst>
  <dgm:cxnLst>
    <dgm:cxn modelId="{0DF99A0F-DA92-4CF6-84C6-79461A3D5240}" srcId="{17843577-F217-4A7F-ADD7-A2A2E16F06B6}" destId="{374626D9-68CB-49CE-9B89-92EBBE6FA3D0}" srcOrd="4" destOrd="0" parTransId="{2E9BD9EB-408B-47A2-80E4-2B5AF0283467}" sibTransId="{FD9CA4C6-3BDF-4A53-9C54-C899872B3C82}"/>
    <dgm:cxn modelId="{7E3A5A10-6575-4E36-B0BB-A944228628C6}" type="presOf" srcId="{AC435514-281E-4005-B0FD-5C532110B3C7}" destId="{A41D6755-7AA2-49AF-8BEA-C0001A4ECF6D}" srcOrd="1" destOrd="0" presId="urn:microsoft.com/office/officeart/2008/layout/HorizontalMultiLevelHierarchy"/>
    <dgm:cxn modelId="{1CB0F620-B79D-4990-8B32-FC080E9183D0}" type="presOf" srcId="{4A475247-7FA8-43B3-BCF9-AFC611E911C2}" destId="{4F617907-BAFF-48F7-86F8-3AC487C8A220}" srcOrd="0" destOrd="0" presId="urn:microsoft.com/office/officeart/2008/layout/HorizontalMultiLevelHierarchy"/>
    <dgm:cxn modelId="{2D4DC522-C9FD-4602-B720-7C757ADA98FA}" type="presOf" srcId="{87D426BE-04E8-48F0-AFC0-17CACA9217F7}" destId="{89863669-2634-4901-A3D4-4DBFF98BCBC5}" srcOrd="0" destOrd="0" presId="urn:microsoft.com/office/officeart/2008/layout/HorizontalMultiLevelHierarchy"/>
    <dgm:cxn modelId="{94285A24-0A6A-45B8-83D2-1381CAEA628C}" srcId="{17843577-F217-4A7F-ADD7-A2A2E16F06B6}" destId="{A6876E7B-1992-4D30-9F6D-F1381CBBCAED}" srcOrd="0" destOrd="0" parTransId="{E1310772-BB90-43BD-A51E-9711189EBE7F}" sibTransId="{A78DD62B-5AA9-467A-9E68-C40E2E720C64}"/>
    <dgm:cxn modelId="{AC06D236-0FD6-4CD7-BA69-2A334B0098C9}" type="presOf" srcId="{3044FC54-96DD-499F-8B1E-1B3AC091736E}" destId="{7E7EE762-D02D-4C57-ACA1-B86791DA85DE}" srcOrd="0" destOrd="0" presId="urn:microsoft.com/office/officeart/2008/layout/HorizontalMultiLevelHierarchy"/>
    <dgm:cxn modelId="{EF93385B-259F-4BBE-8838-93D231B21070}" type="presOf" srcId="{3044FC54-96DD-499F-8B1E-1B3AC091736E}" destId="{857A5FDF-0614-4AE0-8077-81638722AAED}" srcOrd="1" destOrd="0" presId="urn:microsoft.com/office/officeart/2008/layout/HorizontalMultiLevelHierarchy"/>
    <dgm:cxn modelId="{65187C41-0857-4A15-B53C-2647235DE9A8}" type="presOf" srcId="{374626D9-68CB-49CE-9B89-92EBBE6FA3D0}" destId="{FDBDF04B-82F6-4DCB-A6D3-824BFCBA6CAD}" srcOrd="0" destOrd="0" presId="urn:microsoft.com/office/officeart/2008/layout/HorizontalMultiLevelHierarchy"/>
    <dgm:cxn modelId="{DBF9F34C-737A-4D9E-93F0-413509F9D99D}" type="presOf" srcId="{A6876E7B-1992-4D30-9F6D-F1381CBBCAED}" destId="{4E7E3BA3-543F-4448-BE43-0DDA291388E2}" srcOrd="0" destOrd="0" presId="urn:microsoft.com/office/officeart/2008/layout/HorizontalMultiLevelHierarchy"/>
    <dgm:cxn modelId="{DD86ED70-EED6-4DC3-B291-063576661256}" type="presOf" srcId="{AC435514-281E-4005-B0FD-5C532110B3C7}" destId="{B0C105BD-8608-4FC0-8ECD-9521637D41A9}" srcOrd="0" destOrd="0" presId="urn:microsoft.com/office/officeart/2008/layout/HorizontalMultiLevelHierarchy"/>
    <dgm:cxn modelId="{0838ED7A-F5D5-4E55-B5DA-30F4238DA0C6}" type="presOf" srcId="{C7F67B45-4D20-4A41-AF34-4D0E903F83B8}" destId="{1782DBA1-B589-4244-B29F-E63735DB1BB7}" srcOrd="0" destOrd="0" presId="urn:microsoft.com/office/officeart/2008/layout/HorizontalMultiLevelHierarchy"/>
    <dgm:cxn modelId="{578BAC7C-ED61-4D8B-B54F-635DEF5DF1F8}" type="presOf" srcId="{032825C0-41DD-4960-ABEE-BC273A7B32D0}" destId="{9E457E61-16C4-4B08-8BC6-061F7F9A5CF7}" srcOrd="0" destOrd="0" presId="urn:microsoft.com/office/officeart/2008/layout/HorizontalMultiLevelHierarchy"/>
    <dgm:cxn modelId="{6593CC7F-58F0-43F7-BFC9-871F6DD27958}" type="presOf" srcId="{97295E0E-BD27-43E1-9826-FEF4BDFED728}" destId="{9EA2418C-4A97-4D13-B901-BD52B63E9849}" srcOrd="0" destOrd="0" presId="urn:microsoft.com/office/officeart/2008/layout/HorizontalMultiLevelHierarchy"/>
    <dgm:cxn modelId="{7027D587-A74A-4690-B2C9-5F0EDFC6C18E}" type="presOf" srcId="{EE21EE21-5429-4BAD-BE22-F544C555F678}" destId="{A5A0A47A-9688-4784-B631-266EB9505501}" srcOrd="0" destOrd="0" presId="urn:microsoft.com/office/officeart/2008/layout/HorizontalMultiLevelHierarchy"/>
    <dgm:cxn modelId="{2CDF198F-770D-4205-93F4-8ED5872DB4C1}" type="presOf" srcId="{2E9BD9EB-408B-47A2-80E4-2B5AF0283467}" destId="{76F0D819-D0F8-4724-8A4C-77C846C52583}" srcOrd="0" destOrd="0" presId="urn:microsoft.com/office/officeart/2008/layout/HorizontalMultiLevelHierarchy"/>
    <dgm:cxn modelId="{20453595-ED8B-463A-9FDA-AD7CC37E3065}" type="presOf" srcId="{2E9BD9EB-408B-47A2-80E4-2B5AF0283467}" destId="{A49A9CAE-C348-401A-9D7E-BC4EB4853DFB}" srcOrd="1" destOrd="0" presId="urn:microsoft.com/office/officeart/2008/layout/HorizontalMultiLevelHierarchy"/>
    <dgm:cxn modelId="{FBBE789F-694A-4FA9-9C6C-A550C06FCDD2}" srcId="{17843577-F217-4A7F-ADD7-A2A2E16F06B6}" destId="{9F625480-834D-447D-AE0F-82D29F320285}" srcOrd="1" destOrd="0" parTransId="{AC435514-281E-4005-B0FD-5C532110B3C7}" sibTransId="{9B80ED8E-BE58-4970-B946-56E16BFCB3C0}"/>
    <dgm:cxn modelId="{5542A7A1-1430-4240-BD00-9B37DB636926}" type="presOf" srcId="{E1310772-BB90-43BD-A51E-9711189EBE7F}" destId="{9669E793-D9C4-4229-8EA6-85883A593C7B}" srcOrd="1" destOrd="0" presId="urn:microsoft.com/office/officeart/2008/layout/HorizontalMultiLevelHierarchy"/>
    <dgm:cxn modelId="{4A5809A3-BEA8-46F9-90DD-E7F51BF395EB}" type="presOf" srcId="{4A475247-7FA8-43B3-BCF9-AFC611E911C2}" destId="{B3FD8365-B2A5-4D92-A535-6C0594064289}" srcOrd="1" destOrd="0" presId="urn:microsoft.com/office/officeart/2008/layout/HorizontalMultiLevelHierarchy"/>
    <dgm:cxn modelId="{47DC69A3-FBC2-41BE-B570-104DA2131EB8}" srcId="{17843577-F217-4A7F-ADD7-A2A2E16F06B6}" destId="{EE21EE21-5429-4BAD-BE22-F544C555F678}" srcOrd="5" destOrd="0" parTransId="{4A475247-7FA8-43B3-BCF9-AFC611E911C2}" sibTransId="{AB9259E8-E896-4F26-AA4D-A3D5D626BD4A}"/>
    <dgm:cxn modelId="{8F2287AD-5E5F-4568-873F-D5AD79C2B993}" type="presOf" srcId="{9F625480-834D-447D-AE0F-82D29F320285}" destId="{C3D69B23-EBA6-4585-B67D-2DE06D424362}" srcOrd="0" destOrd="0" presId="urn:microsoft.com/office/officeart/2008/layout/HorizontalMultiLevelHierarchy"/>
    <dgm:cxn modelId="{9871D7B7-9FAA-4095-8DAD-BF6377B4EA31}" type="presOf" srcId="{17843577-F217-4A7F-ADD7-A2A2E16F06B6}" destId="{F2409217-6595-4D3D-94BA-CF80158CB8EA}" srcOrd="0" destOrd="0" presId="urn:microsoft.com/office/officeart/2008/layout/HorizontalMultiLevelHierarchy"/>
    <dgm:cxn modelId="{5EC926C3-2D0A-49AE-9AED-864354BA7FC2}" srcId="{87D426BE-04E8-48F0-AFC0-17CACA9217F7}" destId="{17843577-F217-4A7F-ADD7-A2A2E16F06B6}" srcOrd="0" destOrd="0" parTransId="{ED9B2FEA-DCAE-4696-AE63-F47E4667C2E1}" sibTransId="{36E6F710-8A64-48E5-A779-AB868030956E}"/>
    <dgm:cxn modelId="{C34180C8-8751-437E-BEDE-104424944603}" srcId="{17843577-F217-4A7F-ADD7-A2A2E16F06B6}" destId="{C7F67B45-4D20-4A41-AF34-4D0E903F83B8}" srcOrd="2" destOrd="0" parTransId="{97295E0E-BD27-43E1-9826-FEF4BDFED728}" sibTransId="{BA6A1C92-BB1B-4B70-A815-A664C0A383D8}"/>
    <dgm:cxn modelId="{D4BCAAD1-F39B-4EB7-A0F9-29595EBFAEBA}" srcId="{17843577-F217-4A7F-ADD7-A2A2E16F06B6}" destId="{032825C0-41DD-4960-ABEE-BC273A7B32D0}" srcOrd="3" destOrd="0" parTransId="{3044FC54-96DD-499F-8B1E-1B3AC091736E}" sibTransId="{2B09AA7F-52E1-46CB-B70E-59BC35B4554D}"/>
    <dgm:cxn modelId="{3D3DB3EB-BFF7-413E-B4E3-B5EE6A74A5D5}" type="presOf" srcId="{97295E0E-BD27-43E1-9826-FEF4BDFED728}" destId="{2AF3A4BE-B25C-40F7-BA9D-5C322124A8E7}" srcOrd="1" destOrd="0" presId="urn:microsoft.com/office/officeart/2008/layout/HorizontalMultiLevelHierarchy"/>
    <dgm:cxn modelId="{A78560FE-35BE-4213-8DAF-866C0285F0C6}" type="presOf" srcId="{E1310772-BB90-43BD-A51E-9711189EBE7F}" destId="{FA2A71E9-8C97-4BDB-887D-463FFF6C662D}" srcOrd="0" destOrd="0" presId="urn:microsoft.com/office/officeart/2008/layout/HorizontalMultiLevelHierarchy"/>
    <dgm:cxn modelId="{CEE31FCB-928E-4CF7-BD8A-3D2F1B682070}" type="presParOf" srcId="{89863669-2634-4901-A3D4-4DBFF98BCBC5}" destId="{6A97D5E5-D06D-42EA-8AE9-C4A947C4A5BC}" srcOrd="0" destOrd="0" presId="urn:microsoft.com/office/officeart/2008/layout/HorizontalMultiLevelHierarchy"/>
    <dgm:cxn modelId="{8B6A0D7B-9928-4C41-BDED-6404C72D6704}" type="presParOf" srcId="{6A97D5E5-D06D-42EA-8AE9-C4A947C4A5BC}" destId="{F2409217-6595-4D3D-94BA-CF80158CB8EA}" srcOrd="0" destOrd="0" presId="urn:microsoft.com/office/officeart/2008/layout/HorizontalMultiLevelHierarchy"/>
    <dgm:cxn modelId="{35885898-3A48-4E49-9EBA-0292F8CA0387}" type="presParOf" srcId="{6A97D5E5-D06D-42EA-8AE9-C4A947C4A5BC}" destId="{B27AED9A-7BAE-4309-938E-19504CD3DEBE}" srcOrd="1" destOrd="0" presId="urn:microsoft.com/office/officeart/2008/layout/HorizontalMultiLevelHierarchy"/>
    <dgm:cxn modelId="{C699C599-49C6-45AA-A9FF-33057992E55B}" type="presParOf" srcId="{B27AED9A-7BAE-4309-938E-19504CD3DEBE}" destId="{FA2A71E9-8C97-4BDB-887D-463FFF6C662D}" srcOrd="0" destOrd="0" presId="urn:microsoft.com/office/officeart/2008/layout/HorizontalMultiLevelHierarchy"/>
    <dgm:cxn modelId="{024647ED-6848-4FC9-BDB7-A82A6A728D15}" type="presParOf" srcId="{FA2A71E9-8C97-4BDB-887D-463FFF6C662D}" destId="{9669E793-D9C4-4229-8EA6-85883A593C7B}" srcOrd="0" destOrd="0" presId="urn:microsoft.com/office/officeart/2008/layout/HorizontalMultiLevelHierarchy"/>
    <dgm:cxn modelId="{ED85A3FC-0960-4C02-AA37-773FD4BE2F74}" type="presParOf" srcId="{B27AED9A-7BAE-4309-938E-19504CD3DEBE}" destId="{87B01E25-1585-4D33-91E5-B38490F72D9F}" srcOrd="1" destOrd="0" presId="urn:microsoft.com/office/officeart/2008/layout/HorizontalMultiLevelHierarchy"/>
    <dgm:cxn modelId="{12ACAF0C-6BA9-41ED-9186-B1440949CD64}" type="presParOf" srcId="{87B01E25-1585-4D33-91E5-B38490F72D9F}" destId="{4E7E3BA3-543F-4448-BE43-0DDA291388E2}" srcOrd="0" destOrd="0" presId="urn:microsoft.com/office/officeart/2008/layout/HorizontalMultiLevelHierarchy"/>
    <dgm:cxn modelId="{F98DD5DC-86FD-44BA-B152-D778944B0DE2}" type="presParOf" srcId="{87B01E25-1585-4D33-91E5-B38490F72D9F}" destId="{F28FF246-BA2C-41C5-AC7E-66E9F58F5229}" srcOrd="1" destOrd="0" presId="urn:microsoft.com/office/officeart/2008/layout/HorizontalMultiLevelHierarchy"/>
    <dgm:cxn modelId="{C52D20D9-D9CD-4254-8F05-934628F58525}" type="presParOf" srcId="{B27AED9A-7BAE-4309-938E-19504CD3DEBE}" destId="{B0C105BD-8608-4FC0-8ECD-9521637D41A9}" srcOrd="2" destOrd="0" presId="urn:microsoft.com/office/officeart/2008/layout/HorizontalMultiLevelHierarchy"/>
    <dgm:cxn modelId="{0CDA79FC-211B-4235-BB23-138260D42FE8}" type="presParOf" srcId="{B0C105BD-8608-4FC0-8ECD-9521637D41A9}" destId="{A41D6755-7AA2-49AF-8BEA-C0001A4ECF6D}" srcOrd="0" destOrd="0" presId="urn:microsoft.com/office/officeart/2008/layout/HorizontalMultiLevelHierarchy"/>
    <dgm:cxn modelId="{C840D674-99B1-462C-BA53-736FB32CD613}" type="presParOf" srcId="{B27AED9A-7BAE-4309-938E-19504CD3DEBE}" destId="{390B5A96-58A9-4DC8-AFED-79408FAEAD8C}" srcOrd="3" destOrd="0" presId="urn:microsoft.com/office/officeart/2008/layout/HorizontalMultiLevelHierarchy"/>
    <dgm:cxn modelId="{8E34F39D-203E-4C10-890F-2CE7BC3C82E9}" type="presParOf" srcId="{390B5A96-58A9-4DC8-AFED-79408FAEAD8C}" destId="{C3D69B23-EBA6-4585-B67D-2DE06D424362}" srcOrd="0" destOrd="0" presId="urn:microsoft.com/office/officeart/2008/layout/HorizontalMultiLevelHierarchy"/>
    <dgm:cxn modelId="{0F3199AB-0EB2-4E5E-91F0-BD054D2B8BB1}" type="presParOf" srcId="{390B5A96-58A9-4DC8-AFED-79408FAEAD8C}" destId="{F8B3F985-1A50-4D9B-9DC3-556D98FD31A8}" srcOrd="1" destOrd="0" presId="urn:microsoft.com/office/officeart/2008/layout/HorizontalMultiLevelHierarchy"/>
    <dgm:cxn modelId="{26F2531A-062C-402F-BA16-1B53537840FE}" type="presParOf" srcId="{B27AED9A-7BAE-4309-938E-19504CD3DEBE}" destId="{9EA2418C-4A97-4D13-B901-BD52B63E9849}" srcOrd="4" destOrd="0" presId="urn:microsoft.com/office/officeart/2008/layout/HorizontalMultiLevelHierarchy"/>
    <dgm:cxn modelId="{67D5500E-DA49-4F64-9576-4F598076E290}" type="presParOf" srcId="{9EA2418C-4A97-4D13-B901-BD52B63E9849}" destId="{2AF3A4BE-B25C-40F7-BA9D-5C322124A8E7}" srcOrd="0" destOrd="0" presId="urn:microsoft.com/office/officeart/2008/layout/HorizontalMultiLevelHierarchy"/>
    <dgm:cxn modelId="{31E7C2B3-7B98-4CDF-92DD-BCCA8A3DC00F}" type="presParOf" srcId="{B27AED9A-7BAE-4309-938E-19504CD3DEBE}" destId="{ABE94730-A8AC-43E9-BCEA-A16DDEB5AD57}" srcOrd="5" destOrd="0" presId="urn:microsoft.com/office/officeart/2008/layout/HorizontalMultiLevelHierarchy"/>
    <dgm:cxn modelId="{3304D5B8-228B-44DD-B292-A88F6E1540B5}" type="presParOf" srcId="{ABE94730-A8AC-43E9-BCEA-A16DDEB5AD57}" destId="{1782DBA1-B589-4244-B29F-E63735DB1BB7}" srcOrd="0" destOrd="0" presId="urn:microsoft.com/office/officeart/2008/layout/HorizontalMultiLevelHierarchy"/>
    <dgm:cxn modelId="{17A32358-9B66-4BE6-B3E0-630A95E4B7DE}" type="presParOf" srcId="{ABE94730-A8AC-43E9-BCEA-A16DDEB5AD57}" destId="{7C78E2CF-18F6-4721-85C6-C57963231C5E}" srcOrd="1" destOrd="0" presId="urn:microsoft.com/office/officeart/2008/layout/HorizontalMultiLevelHierarchy"/>
    <dgm:cxn modelId="{9961E66C-8AFB-4CB2-ADD8-E68CC04F5F13}" type="presParOf" srcId="{B27AED9A-7BAE-4309-938E-19504CD3DEBE}" destId="{7E7EE762-D02D-4C57-ACA1-B86791DA85DE}" srcOrd="6" destOrd="0" presId="urn:microsoft.com/office/officeart/2008/layout/HorizontalMultiLevelHierarchy"/>
    <dgm:cxn modelId="{408FBEE6-07DA-4C3D-B02F-DDE3672BB5CA}" type="presParOf" srcId="{7E7EE762-D02D-4C57-ACA1-B86791DA85DE}" destId="{857A5FDF-0614-4AE0-8077-81638722AAED}" srcOrd="0" destOrd="0" presId="urn:microsoft.com/office/officeart/2008/layout/HorizontalMultiLevelHierarchy"/>
    <dgm:cxn modelId="{93753869-FD6C-409A-93CA-114FD6E85191}" type="presParOf" srcId="{B27AED9A-7BAE-4309-938E-19504CD3DEBE}" destId="{0ACE1373-3D30-4DEB-8D0D-4C3C93EBAE0C}" srcOrd="7" destOrd="0" presId="urn:microsoft.com/office/officeart/2008/layout/HorizontalMultiLevelHierarchy"/>
    <dgm:cxn modelId="{0175AF9D-785B-4142-9E35-1F90E36F5401}" type="presParOf" srcId="{0ACE1373-3D30-4DEB-8D0D-4C3C93EBAE0C}" destId="{9E457E61-16C4-4B08-8BC6-061F7F9A5CF7}" srcOrd="0" destOrd="0" presId="urn:microsoft.com/office/officeart/2008/layout/HorizontalMultiLevelHierarchy"/>
    <dgm:cxn modelId="{253B911C-E938-49E7-9576-CF33F343CE47}" type="presParOf" srcId="{0ACE1373-3D30-4DEB-8D0D-4C3C93EBAE0C}" destId="{9CE24E20-FE45-4C9C-AD2F-314F319D2953}" srcOrd="1" destOrd="0" presId="urn:microsoft.com/office/officeart/2008/layout/HorizontalMultiLevelHierarchy"/>
    <dgm:cxn modelId="{D9CB21D1-619D-45C9-81A3-34E7EE225446}" type="presParOf" srcId="{B27AED9A-7BAE-4309-938E-19504CD3DEBE}" destId="{76F0D819-D0F8-4724-8A4C-77C846C52583}" srcOrd="8" destOrd="0" presId="urn:microsoft.com/office/officeart/2008/layout/HorizontalMultiLevelHierarchy"/>
    <dgm:cxn modelId="{06E342B9-B987-4783-95BB-D0F01CF079EC}" type="presParOf" srcId="{76F0D819-D0F8-4724-8A4C-77C846C52583}" destId="{A49A9CAE-C348-401A-9D7E-BC4EB4853DFB}" srcOrd="0" destOrd="0" presId="urn:microsoft.com/office/officeart/2008/layout/HorizontalMultiLevelHierarchy"/>
    <dgm:cxn modelId="{EDD57750-B300-44D0-A6E4-1C68F8F12F68}" type="presParOf" srcId="{B27AED9A-7BAE-4309-938E-19504CD3DEBE}" destId="{F6333D8E-4A50-4840-8F61-34D81A10BCEF}" srcOrd="9" destOrd="0" presId="urn:microsoft.com/office/officeart/2008/layout/HorizontalMultiLevelHierarchy"/>
    <dgm:cxn modelId="{0B72D740-D46B-48F0-A9B4-F5A65CF5B57A}" type="presParOf" srcId="{F6333D8E-4A50-4840-8F61-34D81A10BCEF}" destId="{FDBDF04B-82F6-4DCB-A6D3-824BFCBA6CAD}" srcOrd="0" destOrd="0" presId="urn:microsoft.com/office/officeart/2008/layout/HorizontalMultiLevelHierarchy"/>
    <dgm:cxn modelId="{FEF21CB9-7C8C-478B-95EB-3C93743B63B6}" type="presParOf" srcId="{F6333D8E-4A50-4840-8F61-34D81A10BCEF}" destId="{0B94BA66-BD6A-4EB3-9B7A-FAC8732B2013}" srcOrd="1" destOrd="0" presId="urn:microsoft.com/office/officeart/2008/layout/HorizontalMultiLevelHierarchy"/>
    <dgm:cxn modelId="{EEE758EA-E0E8-4779-A0B4-759A26C05420}" type="presParOf" srcId="{B27AED9A-7BAE-4309-938E-19504CD3DEBE}" destId="{4F617907-BAFF-48F7-86F8-3AC487C8A220}" srcOrd="10" destOrd="0" presId="urn:microsoft.com/office/officeart/2008/layout/HorizontalMultiLevelHierarchy"/>
    <dgm:cxn modelId="{7CC5A7B1-F6E1-452A-B2CF-4D7037B64A6A}" type="presParOf" srcId="{4F617907-BAFF-48F7-86F8-3AC487C8A220}" destId="{B3FD8365-B2A5-4D92-A535-6C0594064289}" srcOrd="0" destOrd="0" presId="urn:microsoft.com/office/officeart/2008/layout/HorizontalMultiLevelHierarchy"/>
    <dgm:cxn modelId="{E05CECF5-111E-4D49-828E-5185BAFA18E7}" type="presParOf" srcId="{B27AED9A-7BAE-4309-938E-19504CD3DEBE}" destId="{E4DDDFC6-A2F6-44C9-8FD1-AF0C68C4CEEE}" srcOrd="11" destOrd="0" presId="urn:microsoft.com/office/officeart/2008/layout/HorizontalMultiLevelHierarchy"/>
    <dgm:cxn modelId="{36290E01-A2FF-49B9-B7A7-89803AD01D33}" type="presParOf" srcId="{E4DDDFC6-A2F6-44C9-8FD1-AF0C68C4CEEE}" destId="{A5A0A47A-9688-4784-B631-266EB9505501}" srcOrd="0" destOrd="0" presId="urn:microsoft.com/office/officeart/2008/layout/HorizontalMultiLevelHierarchy"/>
    <dgm:cxn modelId="{4967BC69-6C88-4C19-8E19-8D35485095A4}" type="presParOf" srcId="{E4DDDFC6-A2F6-44C9-8FD1-AF0C68C4CEEE}" destId="{BDEEA5B1-9A68-43BD-8811-CB4BCC6C8BC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E5927F-CC66-4753-8A1A-ECD1C241690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78A38341-4162-413B-91E3-9AAC05BB79BC}">
      <dgm:prSet phldrT="[Texte]"/>
      <dgm:spPr/>
      <dgm:t>
        <a:bodyPr/>
        <a:lstStyle/>
        <a:p>
          <a:r>
            <a:rPr lang="fr-FR" dirty="0"/>
            <a:t>Projets prioritaires (Prioritairement Projets du PAP 2A  et autres projets </a:t>
          </a:r>
          <a:r>
            <a:rPr lang="fr-FR"/>
            <a:t>sectoriels essentiels</a:t>
          </a:r>
          <a:r>
            <a:rPr lang="fr-FR" dirty="0"/>
            <a:t>) </a:t>
          </a:r>
        </a:p>
      </dgm:t>
    </dgm:pt>
    <dgm:pt modelId="{FAADFF67-68CC-48E7-B631-F0E447858F66}" type="parTrans" cxnId="{7D55D731-EE3A-41F7-BB7A-C0FB26D8A326}">
      <dgm:prSet/>
      <dgm:spPr/>
      <dgm:t>
        <a:bodyPr/>
        <a:lstStyle/>
        <a:p>
          <a:endParaRPr lang="fr-FR"/>
        </a:p>
      </dgm:t>
    </dgm:pt>
    <dgm:pt modelId="{BAA02432-368A-4566-90F2-2F88EABF0844}" type="sibTrans" cxnId="{7D55D731-EE3A-41F7-BB7A-C0FB26D8A326}">
      <dgm:prSet/>
      <dgm:spPr/>
      <dgm:t>
        <a:bodyPr/>
        <a:lstStyle/>
        <a:p>
          <a:endParaRPr lang="fr-FR"/>
        </a:p>
      </dgm:t>
    </dgm:pt>
    <dgm:pt modelId="{A1DAA662-F5B9-441E-B3A4-9DEEC87D5D4D}">
      <dgm:prSet phldrT="[Texte]"/>
      <dgm:spPr/>
      <dgm:t>
        <a:bodyPr/>
        <a:lstStyle/>
        <a:p>
          <a:r>
            <a:rPr lang="fr-FR" dirty="0"/>
            <a:t>Plateformes industrielles intégrées</a:t>
          </a:r>
        </a:p>
      </dgm:t>
    </dgm:pt>
    <dgm:pt modelId="{09B40403-9040-4FFF-9D8A-F6A0849B297B}" type="parTrans" cxnId="{7E8A18C5-1D6E-4A3A-8AE5-C5F7DA97DA0C}">
      <dgm:prSet/>
      <dgm:spPr/>
      <dgm:t>
        <a:bodyPr/>
        <a:lstStyle/>
        <a:p>
          <a:endParaRPr lang="fr-FR"/>
        </a:p>
      </dgm:t>
    </dgm:pt>
    <dgm:pt modelId="{4665080F-3221-4603-B3F4-91CA81B51AD4}" type="sibTrans" cxnId="{7E8A18C5-1D6E-4A3A-8AE5-C5F7DA97DA0C}">
      <dgm:prSet/>
      <dgm:spPr/>
      <dgm:t>
        <a:bodyPr/>
        <a:lstStyle/>
        <a:p>
          <a:endParaRPr lang="fr-FR"/>
        </a:p>
      </dgm:t>
    </dgm:pt>
    <dgm:pt modelId="{69A188F9-1169-471E-8A99-3A6D1F1C990B}">
      <dgm:prSet phldrT="[Texte]"/>
      <dgm:spPr/>
      <dgm:t>
        <a:bodyPr/>
        <a:lstStyle/>
        <a:p>
          <a:r>
            <a:rPr lang="fr-FR" dirty="0"/>
            <a:t>Agropoles</a:t>
          </a:r>
        </a:p>
      </dgm:t>
    </dgm:pt>
    <dgm:pt modelId="{9DCD681B-558D-4858-AADD-F2A153BA9D44}" type="parTrans" cxnId="{0E051B9E-C65E-4C46-9A03-21F9D7C2A128}">
      <dgm:prSet/>
      <dgm:spPr/>
      <dgm:t>
        <a:bodyPr/>
        <a:lstStyle/>
        <a:p>
          <a:endParaRPr lang="fr-FR"/>
        </a:p>
      </dgm:t>
    </dgm:pt>
    <dgm:pt modelId="{616A0D61-73C8-4DBC-990C-0489541E4413}" type="sibTrans" cxnId="{0E051B9E-C65E-4C46-9A03-21F9D7C2A128}">
      <dgm:prSet/>
      <dgm:spPr/>
      <dgm:t>
        <a:bodyPr/>
        <a:lstStyle/>
        <a:p>
          <a:endParaRPr lang="fr-FR"/>
        </a:p>
      </dgm:t>
    </dgm:pt>
    <dgm:pt modelId="{1084C7DC-928C-4266-B0E2-8DBB2771CC0F}">
      <dgm:prSet phldrT="[Texte]"/>
      <dgm:spPr/>
      <dgm:t>
        <a:bodyPr/>
        <a:lstStyle/>
        <a:p>
          <a:r>
            <a:rPr lang="fr-FR" dirty="0"/>
            <a:t>Réformes prioritaires</a:t>
          </a:r>
        </a:p>
        <a:p>
          <a:r>
            <a:rPr lang="fr-FR" dirty="0"/>
            <a:t>(Prioritairement réformes du PAP 2A ) </a:t>
          </a:r>
        </a:p>
      </dgm:t>
    </dgm:pt>
    <dgm:pt modelId="{1AA347DC-8210-4335-B5D8-8C022C396DFC}" type="parTrans" cxnId="{DD677FEE-7953-41C0-956C-72AF93C639AA}">
      <dgm:prSet/>
      <dgm:spPr/>
      <dgm:t>
        <a:bodyPr/>
        <a:lstStyle/>
        <a:p>
          <a:endParaRPr lang="fr-FR"/>
        </a:p>
      </dgm:t>
    </dgm:pt>
    <dgm:pt modelId="{F4F4CEB5-2D72-411C-AD2E-A98DE8D3144A}" type="sibTrans" cxnId="{DD677FEE-7953-41C0-956C-72AF93C639AA}">
      <dgm:prSet/>
      <dgm:spPr/>
      <dgm:t>
        <a:bodyPr/>
        <a:lstStyle/>
        <a:p>
          <a:endParaRPr lang="fr-FR"/>
        </a:p>
      </dgm:t>
    </dgm:pt>
    <dgm:pt modelId="{502EF18D-2B85-438A-BDF7-260A560E58B9}">
      <dgm:prSet phldrT="[Texte]" custT="1"/>
      <dgm:spPr/>
      <dgm:t>
        <a:bodyPr/>
        <a:lstStyle/>
        <a:p>
          <a:r>
            <a:rPr lang="fr-FR" sz="1200" dirty="0"/>
            <a:t>Réformes pour l’amélioration de l’environnement des affaires (PREAC III: Simplification du système de tarification, code des investissements, Code du travail), </a:t>
          </a:r>
        </a:p>
      </dgm:t>
    </dgm:pt>
    <dgm:pt modelId="{E30F505F-0A97-4214-9A7E-EC578DB2DD0D}" type="parTrans" cxnId="{9ABEFA34-B3E2-4639-8E34-6C4E074BD089}">
      <dgm:prSet/>
      <dgm:spPr/>
      <dgm:t>
        <a:bodyPr/>
        <a:lstStyle/>
        <a:p>
          <a:endParaRPr lang="fr-FR"/>
        </a:p>
      </dgm:t>
    </dgm:pt>
    <dgm:pt modelId="{C972A5CC-3465-4744-AED9-A4736BB6FDE8}" type="sibTrans" cxnId="{9ABEFA34-B3E2-4639-8E34-6C4E074BD089}">
      <dgm:prSet/>
      <dgm:spPr/>
      <dgm:t>
        <a:bodyPr/>
        <a:lstStyle/>
        <a:p>
          <a:endParaRPr lang="fr-FR"/>
        </a:p>
      </dgm:t>
    </dgm:pt>
    <dgm:pt modelId="{6503C5C6-08DE-4F9F-9711-D479F2365C8E}">
      <dgm:prSet phldrT="[Texte]" custT="1"/>
      <dgm:spPr/>
      <dgm:t>
        <a:bodyPr/>
        <a:lstStyle/>
        <a:p>
          <a:r>
            <a:rPr lang="fr-FR" sz="1200" dirty="0"/>
            <a:t>Modernisation de l’administration (PAMA)</a:t>
          </a:r>
        </a:p>
      </dgm:t>
    </dgm:pt>
    <dgm:pt modelId="{45CBA991-8327-4D32-BD61-E05C656BF783}" type="parTrans" cxnId="{10C8F609-E324-4685-9E2C-842FDAA5229E}">
      <dgm:prSet/>
      <dgm:spPr/>
      <dgm:t>
        <a:bodyPr/>
        <a:lstStyle/>
        <a:p>
          <a:endParaRPr lang="fr-FR"/>
        </a:p>
      </dgm:t>
    </dgm:pt>
    <dgm:pt modelId="{A877B604-66A8-4019-8709-E093F183830D}" type="sibTrans" cxnId="{10C8F609-E324-4685-9E2C-842FDAA5229E}">
      <dgm:prSet/>
      <dgm:spPr/>
      <dgm:t>
        <a:bodyPr/>
        <a:lstStyle/>
        <a:p>
          <a:endParaRPr lang="fr-FR"/>
        </a:p>
      </dgm:t>
    </dgm:pt>
    <dgm:pt modelId="{55C1D99D-44E1-4A28-B328-906AC176839D}">
      <dgm:prSet/>
      <dgm:spPr/>
      <dgm:t>
        <a:bodyPr/>
        <a:lstStyle/>
        <a:p>
          <a:r>
            <a:rPr lang="fr-FR" dirty="0"/>
            <a:t>Projets du secteur de la pêche</a:t>
          </a:r>
        </a:p>
      </dgm:t>
    </dgm:pt>
    <dgm:pt modelId="{3C452423-C297-4A5A-A2E9-9189F843CB2F}" type="parTrans" cxnId="{56F45DD3-B1C8-415A-8928-95F3A801667F}">
      <dgm:prSet/>
      <dgm:spPr/>
      <dgm:t>
        <a:bodyPr/>
        <a:lstStyle/>
        <a:p>
          <a:pPr algn="l"/>
          <a:endParaRPr lang="fr-FR"/>
        </a:p>
      </dgm:t>
    </dgm:pt>
    <dgm:pt modelId="{D9064820-5055-4F03-887D-08F514A41E12}" type="sibTrans" cxnId="{56F45DD3-B1C8-415A-8928-95F3A801667F}">
      <dgm:prSet/>
      <dgm:spPr/>
      <dgm:t>
        <a:bodyPr/>
        <a:lstStyle/>
        <a:p>
          <a:endParaRPr lang="fr-FR"/>
        </a:p>
      </dgm:t>
    </dgm:pt>
    <dgm:pt modelId="{A48EA5AC-ED89-4FAB-BE28-576F001764B2}">
      <dgm:prSet/>
      <dgm:spPr/>
      <dgm:t>
        <a:bodyPr/>
        <a:lstStyle/>
        <a:p>
          <a:r>
            <a:rPr lang="fr-FR" dirty="0"/>
            <a:t>Projet de développement de l’industrie pharmaceutique</a:t>
          </a:r>
        </a:p>
      </dgm:t>
    </dgm:pt>
    <dgm:pt modelId="{391DC339-F72E-499C-B9CB-CFBAE48B4D83}" type="parTrans" cxnId="{AABF0EBD-95CE-49E2-95CD-0BFC4D2F212A}">
      <dgm:prSet/>
      <dgm:spPr/>
      <dgm:t>
        <a:bodyPr/>
        <a:lstStyle/>
        <a:p>
          <a:endParaRPr lang="fr-FR"/>
        </a:p>
      </dgm:t>
    </dgm:pt>
    <dgm:pt modelId="{0A8B916F-6D62-4963-B62C-0E2734966F8B}" type="sibTrans" cxnId="{AABF0EBD-95CE-49E2-95CD-0BFC4D2F212A}">
      <dgm:prSet/>
      <dgm:spPr/>
      <dgm:t>
        <a:bodyPr/>
        <a:lstStyle/>
        <a:p>
          <a:endParaRPr lang="fr-FR"/>
        </a:p>
      </dgm:t>
    </dgm:pt>
    <dgm:pt modelId="{E03F51B2-3440-4B0F-B344-684D816AAD0A}">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a:t>Projets du secteur de l’élevage</a:t>
          </a:r>
        </a:p>
      </dgm:t>
    </dgm:pt>
    <dgm:pt modelId="{28A26CF7-39DE-4355-8031-AD5D3E2930B7}" type="parTrans" cxnId="{B766621E-1AF8-4EFB-B019-8D91EE5A19C3}">
      <dgm:prSet/>
      <dgm:spPr/>
      <dgm:t>
        <a:bodyPr/>
        <a:lstStyle/>
        <a:p>
          <a:endParaRPr lang="fr-FR"/>
        </a:p>
      </dgm:t>
    </dgm:pt>
    <dgm:pt modelId="{8314DAA1-E3DC-4CAC-B9CA-EFEF4E389F77}" type="sibTrans" cxnId="{B766621E-1AF8-4EFB-B019-8D91EE5A19C3}">
      <dgm:prSet/>
      <dgm:spPr/>
      <dgm:t>
        <a:bodyPr/>
        <a:lstStyle/>
        <a:p>
          <a:endParaRPr lang="fr-FR"/>
        </a:p>
      </dgm:t>
    </dgm:pt>
    <dgm:pt modelId="{E7372D25-7EC1-4CB0-A918-BFE2525021AC}">
      <dgm:prSet/>
      <dgm:spPr/>
      <dgm:t>
        <a:bodyPr/>
        <a:lstStyle/>
        <a:p>
          <a:r>
            <a:rPr lang="fr-FR" dirty="0"/>
            <a:t>Projets du secteur du transport et de la logistique (infrastructures et services portuaires, aéroportuaires et routiers)</a:t>
          </a:r>
        </a:p>
      </dgm:t>
    </dgm:pt>
    <dgm:pt modelId="{85AC96D8-5AB5-435F-84D9-4924308BE375}" type="parTrans" cxnId="{BF305F59-6223-4E92-BAF2-1FD7A77FE53E}">
      <dgm:prSet/>
      <dgm:spPr/>
      <dgm:t>
        <a:bodyPr/>
        <a:lstStyle/>
        <a:p>
          <a:endParaRPr lang="fr-FR"/>
        </a:p>
      </dgm:t>
    </dgm:pt>
    <dgm:pt modelId="{434D25DC-66EB-4832-89C6-50AE1489F695}" type="sibTrans" cxnId="{BF305F59-6223-4E92-BAF2-1FD7A77FE53E}">
      <dgm:prSet/>
      <dgm:spPr/>
      <dgm:t>
        <a:bodyPr/>
        <a:lstStyle/>
        <a:p>
          <a:endParaRPr lang="fr-FR"/>
        </a:p>
      </dgm:t>
    </dgm:pt>
    <dgm:pt modelId="{B4B2D8D4-65D7-44D8-A10F-FAAC82E59F99}">
      <dgm:prSet/>
      <dgm:spPr/>
      <dgm:t>
        <a:bodyPr/>
        <a:lstStyle/>
        <a:p>
          <a:r>
            <a:rPr lang="fr-FR" dirty="0"/>
            <a:t>Projets du secteur de l’énergie</a:t>
          </a:r>
        </a:p>
      </dgm:t>
    </dgm:pt>
    <dgm:pt modelId="{B7E9C404-2463-4194-BB0D-84CA21E35A65}" type="parTrans" cxnId="{719625FE-97FD-41E0-9CD6-E24321C36A4D}">
      <dgm:prSet/>
      <dgm:spPr/>
      <dgm:t>
        <a:bodyPr/>
        <a:lstStyle/>
        <a:p>
          <a:endParaRPr lang="fr-FR"/>
        </a:p>
      </dgm:t>
    </dgm:pt>
    <dgm:pt modelId="{EBF0D0DF-8567-4905-AAB6-132E2DC7CCAC}" type="sibTrans" cxnId="{719625FE-97FD-41E0-9CD6-E24321C36A4D}">
      <dgm:prSet/>
      <dgm:spPr/>
      <dgm:t>
        <a:bodyPr/>
        <a:lstStyle/>
        <a:p>
          <a:endParaRPr lang="fr-FR"/>
        </a:p>
      </dgm:t>
    </dgm:pt>
    <dgm:pt modelId="{2B39E8E2-5D86-47C5-9EF2-375E89E830DA}">
      <dgm:prSet/>
      <dgm:spPr/>
      <dgm:t>
        <a:bodyPr/>
        <a:lstStyle/>
        <a:p>
          <a:r>
            <a:rPr lang="fr-FR" dirty="0"/>
            <a:t>Projets du secteur de l’agriculture</a:t>
          </a:r>
        </a:p>
      </dgm:t>
    </dgm:pt>
    <dgm:pt modelId="{9532EDFB-7A7A-48FE-B7CC-1B83240F3559}" type="parTrans" cxnId="{48BC3C56-FE7C-470D-B48D-5A0F94406445}">
      <dgm:prSet/>
      <dgm:spPr/>
      <dgm:t>
        <a:bodyPr/>
        <a:lstStyle/>
        <a:p>
          <a:endParaRPr lang="fr-FR"/>
        </a:p>
      </dgm:t>
    </dgm:pt>
    <dgm:pt modelId="{F02A29CE-1E16-40D4-8B45-90435A5FCE94}" type="sibTrans" cxnId="{48BC3C56-FE7C-470D-B48D-5A0F94406445}">
      <dgm:prSet/>
      <dgm:spPr/>
      <dgm:t>
        <a:bodyPr/>
        <a:lstStyle/>
        <a:p>
          <a:endParaRPr lang="fr-FR"/>
        </a:p>
      </dgm:t>
    </dgm:pt>
    <dgm:pt modelId="{549161E3-4E9A-4716-BD37-264BAB58E62D}">
      <dgm:prSet phldrT="[Texte]" custT="1"/>
      <dgm:spPr/>
      <dgm:t>
        <a:bodyPr/>
        <a:lstStyle/>
        <a:p>
          <a:r>
            <a:rPr lang="fr-FR" sz="1200" dirty="0"/>
            <a:t>Renforcement du Cadre de partenariat public-privé)</a:t>
          </a:r>
        </a:p>
      </dgm:t>
    </dgm:pt>
    <dgm:pt modelId="{7513494C-CAAB-476E-B26D-6236F697A1C5}" type="parTrans" cxnId="{954453D8-74D3-4F80-BCFF-9E519BEBF1F5}">
      <dgm:prSet/>
      <dgm:spPr/>
      <dgm:t>
        <a:bodyPr/>
        <a:lstStyle/>
        <a:p>
          <a:endParaRPr lang="fr-FR"/>
        </a:p>
      </dgm:t>
    </dgm:pt>
    <dgm:pt modelId="{6559A2BF-0306-4CD1-8B4D-FE8EF409F173}" type="sibTrans" cxnId="{954453D8-74D3-4F80-BCFF-9E519BEBF1F5}">
      <dgm:prSet/>
      <dgm:spPr/>
      <dgm:t>
        <a:bodyPr/>
        <a:lstStyle/>
        <a:p>
          <a:endParaRPr lang="fr-FR"/>
        </a:p>
      </dgm:t>
    </dgm:pt>
    <dgm:pt modelId="{DBDF0991-5C54-44B5-A08A-BA57285F2914}">
      <dgm:prSet phldrT="[Texte]" custT="1"/>
      <dgm:spPr/>
      <dgm:t>
        <a:bodyPr/>
        <a:lstStyle/>
        <a:p>
          <a:r>
            <a:rPr lang="fr-FR" sz="1200" dirty="0"/>
            <a:t>Loi d’orientation sur le développement du secteur privé</a:t>
          </a:r>
        </a:p>
      </dgm:t>
    </dgm:pt>
    <dgm:pt modelId="{525EA10F-4046-4EB7-BFE9-AD9C67633BAA}" type="parTrans" cxnId="{56FC81D2-4D93-4D68-81BF-01566CF18ED1}">
      <dgm:prSet/>
      <dgm:spPr/>
      <dgm:t>
        <a:bodyPr/>
        <a:lstStyle/>
        <a:p>
          <a:endParaRPr lang="fr-FR"/>
        </a:p>
      </dgm:t>
    </dgm:pt>
    <dgm:pt modelId="{82181577-A9D5-4A97-A08C-4DACEF085F12}" type="sibTrans" cxnId="{56FC81D2-4D93-4D68-81BF-01566CF18ED1}">
      <dgm:prSet/>
      <dgm:spPr/>
      <dgm:t>
        <a:bodyPr/>
        <a:lstStyle/>
        <a:p>
          <a:endParaRPr lang="fr-FR"/>
        </a:p>
      </dgm:t>
    </dgm:pt>
    <dgm:pt modelId="{7BED34BC-9E75-4019-9E37-9F3BFC8839AA}">
      <dgm:prSet phldrT="[Texte]" custT="1"/>
      <dgm:spPr/>
      <dgm:t>
        <a:bodyPr/>
        <a:lstStyle/>
        <a:p>
          <a:r>
            <a:rPr lang="fr-FR" sz="1200" dirty="0"/>
            <a:t>Stratégie nationale de la zone de libre échange continentale africain</a:t>
          </a:r>
        </a:p>
      </dgm:t>
    </dgm:pt>
    <dgm:pt modelId="{9F8802E3-A30E-428D-A6D4-BA38BB8E2A5C}" type="parTrans" cxnId="{1F8B5CEA-207D-4C22-B3E1-AC1DEE96D59B}">
      <dgm:prSet/>
      <dgm:spPr/>
      <dgm:t>
        <a:bodyPr/>
        <a:lstStyle/>
        <a:p>
          <a:endParaRPr lang="fr-FR"/>
        </a:p>
      </dgm:t>
    </dgm:pt>
    <dgm:pt modelId="{7E996D98-EA31-4F94-8C04-5A60F1705563}" type="sibTrans" cxnId="{1F8B5CEA-207D-4C22-B3E1-AC1DEE96D59B}">
      <dgm:prSet/>
      <dgm:spPr/>
      <dgm:t>
        <a:bodyPr/>
        <a:lstStyle/>
        <a:p>
          <a:endParaRPr lang="fr-FR"/>
        </a:p>
      </dgm:t>
    </dgm:pt>
    <dgm:pt modelId="{EAE319A0-B94B-41B7-B33B-E7CC1284C4CE}">
      <dgm:prSet phldrT="[Texte]" custT="1"/>
      <dgm:spPr/>
      <dgm:t>
        <a:bodyPr/>
        <a:lstStyle/>
        <a:p>
          <a:endParaRPr lang="fr-FR" sz="1200" dirty="0"/>
        </a:p>
      </dgm:t>
    </dgm:pt>
    <dgm:pt modelId="{1F905A9B-1196-41A1-9515-2CF1C4240E46}" type="parTrans" cxnId="{F9E58240-F1FD-4F83-9D55-9C1DAA785D14}">
      <dgm:prSet/>
      <dgm:spPr/>
      <dgm:t>
        <a:bodyPr/>
        <a:lstStyle/>
        <a:p>
          <a:endParaRPr lang="fr-FR"/>
        </a:p>
      </dgm:t>
    </dgm:pt>
    <dgm:pt modelId="{F8AC9CB3-54F6-4A50-A3C5-665F89278F5B}" type="sibTrans" cxnId="{F9E58240-F1FD-4F83-9D55-9C1DAA785D14}">
      <dgm:prSet/>
      <dgm:spPr/>
      <dgm:t>
        <a:bodyPr/>
        <a:lstStyle/>
        <a:p>
          <a:endParaRPr lang="fr-FR"/>
        </a:p>
      </dgm:t>
    </dgm:pt>
    <dgm:pt modelId="{1C81F2B2-44FE-4D64-9A2A-B0E2D7DE77CD}">
      <dgm:prSet phldrT="[Texte]" custT="1"/>
      <dgm:spPr/>
      <dgm:t>
        <a:bodyPr/>
        <a:lstStyle/>
        <a:p>
          <a:r>
            <a:rPr lang="fr-FR" sz="1200" dirty="0"/>
            <a:t>Réformes sur la taxation et le prix de l’électricité</a:t>
          </a:r>
        </a:p>
      </dgm:t>
    </dgm:pt>
    <dgm:pt modelId="{518DC766-941F-459D-9D4A-99F001E6322A}" type="parTrans" cxnId="{AE5F262E-1BB7-4EAB-85CA-87AF50E21A6F}">
      <dgm:prSet/>
      <dgm:spPr/>
      <dgm:t>
        <a:bodyPr/>
        <a:lstStyle/>
        <a:p>
          <a:endParaRPr lang="fr-FR"/>
        </a:p>
      </dgm:t>
    </dgm:pt>
    <dgm:pt modelId="{9D90ACB3-FD1E-4F00-B594-6454F29EF58D}" type="sibTrans" cxnId="{AE5F262E-1BB7-4EAB-85CA-87AF50E21A6F}">
      <dgm:prSet/>
      <dgm:spPr/>
      <dgm:t>
        <a:bodyPr/>
        <a:lstStyle/>
        <a:p>
          <a:endParaRPr lang="fr-FR"/>
        </a:p>
      </dgm:t>
    </dgm:pt>
    <dgm:pt modelId="{DBF34E7E-931A-425A-A17A-8E64B05BA6E0}">
      <dgm:prSet phldrT="[Texte]" custT="1"/>
      <dgm:spPr/>
      <dgm:t>
        <a:bodyPr/>
        <a:lstStyle/>
        <a:p>
          <a:r>
            <a:rPr lang="fr-FR" sz="1200" dirty="0"/>
            <a:t>Amélioration du cadre juridique du secteur de la pharmacie (structuration du capital des industries, Autorisation de mise à marché, exonération de la TVA, sérialisation des médicaments et produits)</a:t>
          </a:r>
        </a:p>
      </dgm:t>
    </dgm:pt>
    <dgm:pt modelId="{2C242D9F-9987-40D6-9C3B-6F24AECFB3D3}" type="parTrans" cxnId="{13E37D7F-1C41-46A5-BE42-A7C9997A7164}">
      <dgm:prSet/>
      <dgm:spPr/>
      <dgm:t>
        <a:bodyPr/>
        <a:lstStyle/>
        <a:p>
          <a:endParaRPr lang="fr-FR"/>
        </a:p>
      </dgm:t>
    </dgm:pt>
    <dgm:pt modelId="{BD0C231D-C78D-4825-B74B-BF7D9DA1323C}" type="sibTrans" cxnId="{13E37D7F-1C41-46A5-BE42-A7C9997A7164}">
      <dgm:prSet/>
      <dgm:spPr/>
      <dgm:t>
        <a:bodyPr/>
        <a:lstStyle/>
        <a:p>
          <a:endParaRPr lang="fr-FR"/>
        </a:p>
      </dgm:t>
    </dgm:pt>
    <dgm:pt modelId="{5941CC55-3517-46F7-9F85-83C261FEA391}">
      <dgm:prSet phldrT="[Texte]" custT="1"/>
      <dgm:spPr/>
      <dgm:t>
        <a:bodyPr/>
        <a:lstStyle/>
        <a:p>
          <a:r>
            <a:rPr lang="fr-FR" sz="1200" dirty="0"/>
            <a:t>Stratégie numérique 2025</a:t>
          </a:r>
        </a:p>
      </dgm:t>
    </dgm:pt>
    <dgm:pt modelId="{BBB87B90-EBB8-42E5-B6F6-58E1EB2D9AB5}" type="parTrans" cxnId="{8BF34173-60DF-4151-9512-83C1F6F372F8}">
      <dgm:prSet/>
      <dgm:spPr/>
      <dgm:t>
        <a:bodyPr/>
        <a:lstStyle/>
        <a:p>
          <a:endParaRPr lang="fr-FR"/>
        </a:p>
      </dgm:t>
    </dgm:pt>
    <dgm:pt modelId="{BADEAE9B-67B3-4BD7-9FCB-465EEA5511B5}" type="sibTrans" cxnId="{8BF34173-60DF-4151-9512-83C1F6F372F8}">
      <dgm:prSet/>
      <dgm:spPr/>
      <dgm:t>
        <a:bodyPr/>
        <a:lstStyle/>
        <a:p>
          <a:endParaRPr lang="fr-FR"/>
        </a:p>
      </dgm:t>
    </dgm:pt>
    <dgm:pt modelId="{7D75C1C1-DA87-4E1B-88FA-DBF0AFD87756}">
      <dgm:prSet phldrT="[Texte]" custT="1"/>
      <dgm:spPr/>
      <dgm:t>
        <a:bodyPr/>
        <a:lstStyle/>
        <a:p>
          <a:endParaRPr lang="fr-FR" sz="1200" dirty="0"/>
        </a:p>
      </dgm:t>
    </dgm:pt>
    <dgm:pt modelId="{2B1AD703-4668-4216-8030-00A4E980E735}" type="parTrans" cxnId="{30FB569F-225A-4D3B-8827-5F728ED75E13}">
      <dgm:prSet/>
      <dgm:spPr/>
      <dgm:t>
        <a:bodyPr/>
        <a:lstStyle/>
        <a:p>
          <a:endParaRPr lang="fr-FR"/>
        </a:p>
      </dgm:t>
    </dgm:pt>
    <dgm:pt modelId="{0B9F105E-4394-463A-9092-28FC4B7D2304}" type="sibTrans" cxnId="{30FB569F-225A-4D3B-8827-5F728ED75E13}">
      <dgm:prSet/>
      <dgm:spPr/>
      <dgm:t>
        <a:bodyPr/>
        <a:lstStyle/>
        <a:p>
          <a:endParaRPr lang="fr-FR"/>
        </a:p>
      </dgm:t>
    </dgm:pt>
    <dgm:pt modelId="{299FC99B-C96D-46C0-874E-59A30ED483C8}">
      <dgm:prSet phldrT="[Texte]" custT="1"/>
      <dgm:spPr/>
      <dgm:t>
        <a:bodyPr/>
        <a:lstStyle/>
        <a:p>
          <a:r>
            <a:rPr lang="fr-FR" sz="1200" dirty="0"/>
            <a:t>Exonération de TVA sur les intrants et les achats locaux  dans la fabrication des produits de souveraineté </a:t>
          </a:r>
        </a:p>
      </dgm:t>
    </dgm:pt>
    <dgm:pt modelId="{A75777A8-BCD8-4F85-9C81-5577BE98EF52}" type="parTrans" cxnId="{0C612D9D-9800-45EA-8557-40BC28136501}">
      <dgm:prSet/>
      <dgm:spPr/>
      <dgm:t>
        <a:bodyPr/>
        <a:lstStyle/>
        <a:p>
          <a:endParaRPr lang="fr-FR"/>
        </a:p>
      </dgm:t>
    </dgm:pt>
    <dgm:pt modelId="{C85F89F8-53DC-4F54-8D67-922687E542EA}" type="sibTrans" cxnId="{0C612D9D-9800-45EA-8557-40BC28136501}">
      <dgm:prSet/>
      <dgm:spPr/>
      <dgm:t>
        <a:bodyPr/>
        <a:lstStyle/>
        <a:p>
          <a:endParaRPr lang="fr-FR"/>
        </a:p>
      </dgm:t>
    </dgm:pt>
    <dgm:pt modelId="{84DE6B6C-8E83-4BBF-A99C-B90E158D4659}">
      <dgm:prSet phldrT="[Texte]" custT="1"/>
      <dgm:spPr/>
      <dgm:t>
        <a:bodyPr/>
        <a:lstStyle/>
        <a:p>
          <a:r>
            <a:rPr lang="fr-FR" sz="1200" dirty="0"/>
            <a:t>Plan national d’Aménagement et de Développement du Territoire (PNADT)</a:t>
          </a:r>
        </a:p>
      </dgm:t>
    </dgm:pt>
    <dgm:pt modelId="{9CEFBD4C-E256-410D-B047-D6D35E748D81}" type="parTrans" cxnId="{94F2FE92-5C52-48EB-AAB0-B6B34D4D13FF}">
      <dgm:prSet/>
      <dgm:spPr/>
      <dgm:t>
        <a:bodyPr/>
        <a:lstStyle/>
        <a:p>
          <a:endParaRPr lang="fr-FR"/>
        </a:p>
      </dgm:t>
    </dgm:pt>
    <dgm:pt modelId="{AF0A23C4-ED97-4F9E-A442-B957098F3F05}" type="sibTrans" cxnId="{94F2FE92-5C52-48EB-AAB0-B6B34D4D13FF}">
      <dgm:prSet/>
      <dgm:spPr/>
      <dgm:t>
        <a:bodyPr/>
        <a:lstStyle/>
        <a:p>
          <a:endParaRPr lang="fr-FR"/>
        </a:p>
      </dgm:t>
    </dgm:pt>
    <dgm:pt modelId="{0C87705B-9CA2-4A88-83CA-ED554686A7B5}">
      <dgm:prSet phldrT="[Texte]" custT="1"/>
      <dgm:spPr/>
      <dgm:t>
        <a:bodyPr/>
        <a:lstStyle/>
        <a:p>
          <a:r>
            <a:rPr lang="fr-FR" sz="1200" dirty="0"/>
            <a:t>Amélioration de la gouvernance des politiques de l’Etat dont la gouvernance du secteur industriel</a:t>
          </a:r>
        </a:p>
      </dgm:t>
    </dgm:pt>
    <dgm:pt modelId="{498802E6-C117-4AFC-8F45-D2B8D81E659A}" type="parTrans" cxnId="{6AB1FE44-8021-4B06-8807-85D59125F633}">
      <dgm:prSet/>
      <dgm:spPr/>
      <dgm:t>
        <a:bodyPr/>
        <a:lstStyle/>
        <a:p>
          <a:endParaRPr lang="fr-FR"/>
        </a:p>
      </dgm:t>
    </dgm:pt>
    <dgm:pt modelId="{AB92D8C0-7EC3-4A24-9539-2D770C5A5A1A}" type="sibTrans" cxnId="{6AB1FE44-8021-4B06-8807-85D59125F633}">
      <dgm:prSet/>
      <dgm:spPr/>
      <dgm:t>
        <a:bodyPr/>
        <a:lstStyle/>
        <a:p>
          <a:endParaRPr lang="fr-FR"/>
        </a:p>
      </dgm:t>
    </dgm:pt>
    <dgm:pt modelId="{8EC64255-784A-4258-B475-CC981897E2E8}">
      <dgm:prSet/>
      <dgm:spPr/>
      <dgm:t>
        <a:bodyPr/>
        <a:lstStyle/>
        <a:p>
          <a:r>
            <a:rPr lang="fr-FR" dirty="0"/>
            <a:t>Projets du secteur de la formation professionnelle</a:t>
          </a:r>
        </a:p>
      </dgm:t>
    </dgm:pt>
    <dgm:pt modelId="{B48B9FB8-B7B9-4EF7-9FDF-755BEA616937}" type="parTrans" cxnId="{D992B0DF-AE5C-48C3-8F71-C4C3705D1FD4}">
      <dgm:prSet/>
      <dgm:spPr/>
    </dgm:pt>
    <dgm:pt modelId="{76AD644E-D112-46FB-9BBD-8632E1D6469B}" type="sibTrans" cxnId="{D992B0DF-AE5C-48C3-8F71-C4C3705D1FD4}">
      <dgm:prSet/>
      <dgm:spPr/>
    </dgm:pt>
    <dgm:pt modelId="{C3905C84-5A5E-490F-B6DB-8D46F1731F3A}">
      <dgm:prSet/>
      <dgm:spPr/>
      <dgm:t>
        <a:bodyPr/>
        <a:lstStyle/>
        <a:p>
          <a:r>
            <a:rPr lang="fr-FR" dirty="0"/>
            <a:t>Pari industriel automobile</a:t>
          </a:r>
        </a:p>
      </dgm:t>
    </dgm:pt>
    <dgm:pt modelId="{2820053E-A822-4958-B800-3A7B270DE423}" type="parTrans" cxnId="{6DFBE82E-5B35-461E-9A25-878E6364ED58}">
      <dgm:prSet/>
      <dgm:spPr/>
    </dgm:pt>
    <dgm:pt modelId="{2AD32FA8-DAC1-4228-8C19-30E95304DD6A}" type="sibTrans" cxnId="{6DFBE82E-5B35-461E-9A25-878E6364ED58}">
      <dgm:prSet/>
      <dgm:spPr/>
    </dgm:pt>
    <dgm:pt modelId="{F8448652-10FF-4321-B597-509BCED91EE4}">
      <dgm:prSet/>
      <dgm:spPr/>
      <dgm:t>
        <a:bodyPr/>
        <a:lstStyle/>
        <a:p>
          <a:r>
            <a:rPr lang="fr-FR" dirty="0"/>
            <a:t>Projets du secteur du numérique propices au développement de l’industrie 4.0</a:t>
          </a:r>
        </a:p>
      </dgm:t>
    </dgm:pt>
    <dgm:pt modelId="{89C30540-891D-40F1-874D-808F03C05D62}" type="parTrans" cxnId="{ABF54DDD-8743-4F9F-A198-AEE6129E7717}">
      <dgm:prSet/>
      <dgm:spPr/>
    </dgm:pt>
    <dgm:pt modelId="{EDAC64D6-5502-465B-8F86-0D3FD545234D}" type="sibTrans" cxnId="{ABF54DDD-8743-4F9F-A198-AEE6129E7717}">
      <dgm:prSet/>
      <dgm:spPr/>
    </dgm:pt>
    <dgm:pt modelId="{2454E083-A194-42DA-8301-6971F82EB18F}">
      <dgm:prSet/>
      <dgm:spPr/>
      <dgm:t>
        <a:bodyPr/>
        <a:lstStyle/>
        <a:p>
          <a:r>
            <a:rPr lang="fr-FR" dirty="0"/>
            <a:t>Aménagement des infrastructures structurantes et de connectivité des zones économiques spéciales</a:t>
          </a:r>
        </a:p>
      </dgm:t>
    </dgm:pt>
    <dgm:pt modelId="{E8BA7618-E220-4949-BF41-C045393C918F}" type="parTrans" cxnId="{482C87C2-A5B0-4462-9F8F-683DFBC8981E}">
      <dgm:prSet/>
      <dgm:spPr/>
    </dgm:pt>
    <dgm:pt modelId="{F4E94A1C-B2E1-40AB-98F9-E1EE41A9CCB5}" type="sibTrans" cxnId="{482C87C2-A5B0-4462-9F8F-683DFBC8981E}">
      <dgm:prSet/>
      <dgm:spPr/>
    </dgm:pt>
    <dgm:pt modelId="{C21BE8C2-482A-44BD-AC2B-E9C1AA3B560B}" type="pres">
      <dgm:prSet presAssocID="{60E5927F-CC66-4753-8A1A-ECD1C241690B}" presName="Name0" presStyleCnt="0">
        <dgm:presLayoutVars>
          <dgm:dir/>
          <dgm:animLvl val="lvl"/>
          <dgm:resizeHandles val="exact"/>
        </dgm:presLayoutVars>
      </dgm:prSet>
      <dgm:spPr/>
    </dgm:pt>
    <dgm:pt modelId="{C65952F9-626E-4CC7-B7B2-3F3BFE37E182}" type="pres">
      <dgm:prSet presAssocID="{78A38341-4162-413B-91E3-9AAC05BB79BC}" presName="composite" presStyleCnt="0"/>
      <dgm:spPr/>
    </dgm:pt>
    <dgm:pt modelId="{3524E221-5CCC-42A3-BFB9-C12E76CAEBD6}" type="pres">
      <dgm:prSet presAssocID="{78A38341-4162-413B-91E3-9AAC05BB79BC}" presName="parTx" presStyleLbl="alignNode1" presStyleIdx="0" presStyleCnt="2">
        <dgm:presLayoutVars>
          <dgm:chMax val="0"/>
          <dgm:chPref val="0"/>
          <dgm:bulletEnabled val="1"/>
        </dgm:presLayoutVars>
      </dgm:prSet>
      <dgm:spPr/>
    </dgm:pt>
    <dgm:pt modelId="{0B7AA790-976E-4324-AC04-07066A5486E7}" type="pres">
      <dgm:prSet presAssocID="{78A38341-4162-413B-91E3-9AAC05BB79BC}" presName="desTx" presStyleLbl="alignAccFollowNode1" presStyleIdx="0" presStyleCnt="2">
        <dgm:presLayoutVars>
          <dgm:bulletEnabled val="1"/>
        </dgm:presLayoutVars>
      </dgm:prSet>
      <dgm:spPr/>
    </dgm:pt>
    <dgm:pt modelId="{CAEA8004-7967-4BBB-8E78-6726DEDF5608}" type="pres">
      <dgm:prSet presAssocID="{BAA02432-368A-4566-90F2-2F88EABF0844}" presName="space" presStyleCnt="0"/>
      <dgm:spPr/>
    </dgm:pt>
    <dgm:pt modelId="{5512D05E-54D8-44B9-BB97-2FCF154F0098}" type="pres">
      <dgm:prSet presAssocID="{1084C7DC-928C-4266-B0E2-8DBB2771CC0F}" presName="composite" presStyleCnt="0"/>
      <dgm:spPr/>
    </dgm:pt>
    <dgm:pt modelId="{A02CEB47-2EEE-48A3-8205-36F6CD6F9E31}" type="pres">
      <dgm:prSet presAssocID="{1084C7DC-928C-4266-B0E2-8DBB2771CC0F}" presName="parTx" presStyleLbl="alignNode1" presStyleIdx="1" presStyleCnt="2">
        <dgm:presLayoutVars>
          <dgm:chMax val="0"/>
          <dgm:chPref val="0"/>
          <dgm:bulletEnabled val="1"/>
        </dgm:presLayoutVars>
      </dgm:prSet>
      <dgm:spPr/>
    </dgm:pt>
    <dgm:pt modelId="{364D3AE3-1694-47EB-88EF-B50985AA3E4C}" type="pres">
      <dgm:prSet presAssocID="{1084C7DC-928C-4266-B0E2-8DBB2771CC0F}" presName="desTx" presStyleLbl="alignAccFollowNode1" presStyleIdx="1" presStyleCnt="2">
        <dgm:presLayoutVars>
          <dgm:bulletEnabled val="1"/>
        </dgm:presLayoutVars>
      </dgm:prSet>
      <dgm:spPr/>
    </dgm:pt>
  </dgm:ptLst>
  <dgm:cxnLst>
    <dgm:cxn modelId="{D4310401-0DAF-40D7-8DD2-D43DAF3E4818}" type="presOf" srcId="{DBF34E7E-931A-425A-A17A-8E64B05BA6E0}" destId="{364D3AE3-1694-47EB-88EF-B50985AA3E4C}" srcOrd="0" destOrd="6" presId="urn:microsoft.com/office/officeart/2005/8/layout/hList1"/>
    <dgm:cxn modelId="{10C8F609-E324-4685-9E2C-842FDAA5229E}" srcId="{1084C7DC-928C-4266-B0E2-8DBB2771CC0F}" destId="{6503C5C6-08DE-4F9F-9711-D479F2365C8E}" srcOrd="1" destOrd="0" parTransId="{45CBA991-8327-4D32-BD61-E05C656BF783}" sibTransId="{A877B604-66A8-4019-8709-E093F183830D}"/>
    <dgm:cxn modelId="{D0618C0C-CF58-4165-AF38-62B5B891BC12}" type="presOf" srcId="{7D75C1C1-DA87-4E1B-88FA-DBF0AFD87756}" destId="{364D3AE3-1694-47EB-88EF-B50985AA3E4C}" srcOrd="0" destOrd="11" presId="urn:microsoft.com/office/officeart/2005/8/layout/hList1"/>
    <dgm:cxn modelId="{F37C3213-26FF-4CCF-BA8F-6FD7D5845400}" type="presOf" srcId="{69A188F9-1169-471E-8A99-3A6D1F1C990B}" destId="{0B7AA790-976E-4324-AC04-07066A5486E7}" srcOrd="0" destOrd="1" presId="urn:microsoft.com/office/officeart/2005/8/layout/hList1"/>
    <dgm:cxn modelId="{B766621E-1AF8-4EFB-B019-8D91EE5A19C3}" srcId="{78A38341-4162-413B-91E3-9AAC05BB79BC}" destId="{E03F51B2-3440-4B0F-B344-684D816AAD0A}" srcOrd="6" destOrd="0" parTransId="{28A26CF7-39DE-4355-8031-AD5D3E2930B7}" sibTransId="{8314DAA1-E3DC-4CAC-B9CA-EFEF4E389F77}"/>
    <dgm:cxn modelId="{31946F1F-A0D9-49EE-A540-A8357E4F95DE}" type="presOf" srcId="{502EF18D-2B85-438A-BDF7-260A560E58B9}" destId="{364D3AE3-1694-47EB-88EF-B50985AA3E4C}" srcOrd="0" destOrd="0" presId="urn:microsoft.com/office/officeart/2005/8/layout/hList1"/>
    <dgm:cxn modelId="{AE5F262E-1BB7-4EAB-85CA-87AF50E21A6F}" srcId="{1084C7DC-928C-4266-B0E2-8DBB2771CC0F}" destId="{1C81F2B2-44FE-4D64-9A2A-B0E2D7DE77CD}" srcOrd="5" destOrd="0" parTransId="{518DC766-941F-459D-9D4A-99F001E6322A}" sibTransId="{9D90ACB3-FD1E-4F00-B594-6454F29EF58D}"/>
    <dgm:cxn modelId="{6DFBE82E-5B35-461E-9A25-878E6364ED58}" srcId="{78A38341-4162-413B-91E3-9AAC05BB79BC}" destId="{C3905C84-5A5E-490F-B6DB-8D46F1731F3A}" srcOrd="3" destOrd="0" parTransId="{2820053E-A822-4958-B800-3A7B270DE423}" sibTransId="{2AD32FA8-DAC1-4228-8C19-30E95304DD6A}"/>
    <dgm:cxn modelId="{1EF95131-4D2F-43FD-AE3D-11557B345D78}" type="presOf" srcId="{84DE6B6C-8E83-4BBF-A99C-B90E158D4659}" destId="{364D3AE3-1694-47EB-88EF-B50985AA3E4C}" srcOrd="0" destOrd="9" presId="urn:microsoft.com/office/officeart/2005/8/layout/hList1"/>
    <dgm:cxn modelId="{A4757931-D310-4E5A-AFE2-A1465E61181F}" type="presOf" srcId="{549161E3-4E9A-4716-BD37-264BAB58E62D}" destId="{364D3AE3-1694-47EB-88EF-B50985AA3E4C}" srcOrd="0" destOrd="2" presId="urn:microsoft.com/office/officeart/2005/8/layout/hList1"/>
    <dgm:cxn modelId="{7D55D731-EE3A-41F7-BB7A-C0FB26D8A326}" srcId="{60E5927F-CC66-4753-8A1A-ECD1C241690B}" destId="{78A38341-4162-413B-91E3-9AAC05BB79BC}" srcOrd="0" destOrd="0" parTransId="{FAADFF67-68CC-48E7-B631-F0E447858F66}" sibTransId="{BAA02432-368A-4566-90F2-2F88EABF0844}"/>
    <dgm:cxn modelId="{9ABEFA34-B3E2-4639-8E34-6C4E074BD089}" srcId="{1084C7DC-928C-4266-B0E2-8DBB2771CC0F}" destId="{502EF18D-2B85-438A-BDF7-260A560E58B9}" srcOrd="0" destOrd="0" parTransId="{E30F505F-0A97-4214-9A7E-EC578DB2DD0D}" sibTransId="{C972A5CC-3465-4744-AED9-A4736BB6FDE8}"/>
    <dgm:cxn modelId="{F9E58240-F1FD-4F83-9D55-9C1DAA785D14}" srcId="{1084C7DC-928C-4266-B0E2-8DBB2771CC0F}" destId="{EAE319A0-B94B-41B7-B33B-E7CC1284C4CE}" srcOrd="12" destOrd="0" parTransId="{1F905A9B-1196-41A1-9515-2CF1C4240E46}" sibTransId="{F8AC9CB3-54F6-4A50-A3C5-665F89278F5B}"/>
    <dgm:cxn modelId="{3B72E640-87FD-4E65-8794-2959AFD8A0EC}" type="presOf" srcId="{B4B2D8D4-65D7-44D8-A10F-FAAC82E59F99}" destId="{0B7AA790-976E-4324-AC04-07066A5486E7}" srcOrd="0" destOrd="8" presId="urn:microsoft.com/office/officeart/2005/8/layout/hList1"/>
    <dgm:cxn modelId="{6AB1FE44-8021-4B06-8807-85D59125F633}" srcId="{1084C7DC-928C-4266-B0E2-8DBB2771CC0F}" destId="{0C87705B-9CA2-4A88-83CA-ED554686A7B5}" srcOrd="10" destOrd="0" parTransId="{498802E6-C117-4AFC-8F45-D2B8D81E659A}" sibTransId="{AB92D8C0-7EC3-4A24-9539-2D770C5A5A1A}"/>
    <dgm:cxn modelId="{D3CD1B69-3074-4C64-895C-826AB9FE8B6E}" type="presOf" srcId="{C3905C84-5A5E-490F-B6DB-8D46F1731F3A}" destId="{0B7AA790-976E-4324-AC04-07066A5486E7}" srcOrd="0" destOrd="3" presId="urn:microsoft.com/office/officeart/2005/8/layout/hList1"/>
    <dgm:cxn modelId="{5F15AB4A-4DA7-484C-8490-65ECBA557B0D}" type="presOf" srcId="{A1DAA662-F5B9-441E-B3A4-9DEEC87D5D4D}" destId="{0B7AA790-976E-4324-AC04-07066A5486E7}" srcOrd="0" destOrd="0" presId="urn:microsoft.com/office/officeart/2005/8/layout/hList1"/>
    <dgm:cxn modelId="{DA34FA4B-F216-47D5-B49E-8BB8B88A4796}" type="presOf" srcId="{E03F51B2-3440-4B0F-B344-684D816AAD0A}" destId="{0B7AA790-976E-4324-AC04-07066A5486E7}" srcOrd="0" destOrd="6" presId="urn:microsoft.com/office/officeart/2005/8/layout/hList1"/>
    <dgm:cxn modelId="{9B61FF6B-B667-4A3B-96E5-53849FA80ACE}" type="presOf" srcId="{60E5927F-CC66-4753-8A1A-ECD1C241690B}" destId="{C21BE8C2-482A-44BD-AC2B-E9C1AA3B560B}" srcOrd="0" destOrd="0" presId="urn:microsoft.com/office/officeart/2005/8/layout/hList1"/>
    <dgm:cxn modelId="{8BF34173-60DF-4151-9512-83C1F6F372F8}" srcId="{1084C7DC-928C-4266-B0E2-8DBB2771CC0F}" destId="{5941CC55-3517-46F7-9F85-83C261FEA391}" srcOrd="8" destOrd="0" parTransId="{BBB87B90-EBB8-42E5-B6F6-58E1EB2D9AB5}" sibTransId="{BADEAE9B-67B3-4BD7-9FCB-465EEA5511B5}"/>
    <dgm:cxn modelId="{48BC3C56-FE7C-470D-B48D-5A0F94406445}" srcId="{78A38341-4162-413B-91E3-9AAC05BB79BC}" destId="{2B39E8E2-5D86-47C5-9EF2-375E89E830DA}" srcOrd="5" destOrd="0" parTransId="{9532EDFB-7A7A-48FE-B7CC-1B83240F3559}" sibTransId="{F02A29CE-1E16-40D4-8B45-90435A5FCE94}"/>
    <dgm:cxn modelId="{BF305F59-6223-4E92-BAF2-1FD7A77FE53E}" srcId="{78A38341-4162-413B-91E3-9AAC05BB79BC}" destId="{E7372D25-7EC1-4CB0-A918-BFE2525021AC}" srcOrd="10" destOrd="0" parTransId="{85AC96D8-5AB5-435F-84D9-4924308BE375}" sibTransId="{434D25DC-66EB-4832-89C6-50AE1489F695}"/>
    <dgm:cxn modelId="{F1F7017A-8F29-48D1-BA04-449FC632D1EE}" type="presOf" srcId="{EAE319A0-B94B-41B7-B33B-E7CC1284C4CE}" destId="{364D3AE3-1694-47EB-88EF-B50985AA3E4C}" srcOrd="0" destOrd="12" presId="urn:microsoft.com/office/officeart/2005/8/layout/hList1"/>
    <dgm:cxn modelId="{6B30B07A-FB5D-40B1-8995-A6A1B3A2ED67}" type="presOf" srcId="{78A38341-4162-413B-91E3-9AAC05BB79BC}" destId="{3524E221-5CCC-42A3-BFB9-C12E76CAEBD6}" srcOrd="0" destOrd="0" presId="urn:microsoft.com/office/officeart/2005/8/layout/hList1"/>
    <dgm:cxn modelId="{FD56D85A-0348-432D-A7AB-85E473B6E3F5}" type="presOf" srcId="{299FC99B-C96D-46C0-874E-59A30ED483C8}" destId="{364D3AE3-1694-47EB-88EF-B50985AA3E4C}" srcOrd="0" destOrd="7" presId="urn:microsoft.com/office/officeart/2005/8/layout/hList1"/>
    <dgm:cxn modelId="{9105137D-4059-41EE-9C51-A1E5CBFF596A}" type="presOf" srcId="{0C87705B-9CA2-4A88-83CA-ED554686A7B5}" destId="{364D3AE3-1694-47EB-88EF-B50985AA3E4C}" srcOrd="0" destOrd="10" presId="urn:microsoft.com/office/officeart/2005/8/layout/hList1"/>
    <dgm:cxn modelId="{13E37D7F-1C41-46A5-BE42-A7C9997A7164}" srcId="{1084C7DC-928C-4266-B0E2-8DBB2771CC0F}" destId="{DBF34E7E-931A-425A-A17A-8E64B05BA6E0}" srcOrd="6" destOrd="0" parTransId="{2C242D9F-9987-40D6-9C3B-6F24AECFB3D3}" sibTransId="{BD0C231D-C78D-4825-B74B-BF7D9DA1323C}"/>
    <dgm:cxn modelId="{E150A980-1B3B-481F-87D5-177D0994FA72}" type="presOf" srcId="{8EC64255-784A-4258-B475-CC981897E2E8}" destId="{0B7AA790-976E-4324-AC04-07066A5486E7}" srcOrd="0" destOrd="11" presId="urn:microsoft.com/office/officeart/2005/8/layout/hList1"/>
    <dgm:cxn modelId="{C5448E8A-C9B3-418F-A3B4-61CE75E9A852}" type="presOf" srcId="{E7372D25-7EC1-4CB0-A918-BFE2525021AC}" destId="{0B7AA790-976E-4324-AC04-07066A5486E7}" srcOrd="0" destOrd="10" presId="urn:microsoft.com/office/officeart/2005/8/layout/hList1"/>
    <dgm:cxn modelId="{330A238D-4716-4847-9AF9-E591806B0F61}" type="presOf" srcId="{6503C5C6-08DE-4F9F-9711-D479F2365C8E}" destId="{364D3AE3-1694-47EB-88EF-B50985AA3E4C}" srcOrd="0" destOrd="1" presId="urn:microsoft.com/office/officeart/2005/8/layout/hList1"/>
    <dgm:cxn modelId="{94F2FE92-5C52-48EB-AAB0-B6B34D4D13FF}" srcId="{1084C7DC-928C-4266-B0E2-8DBB2771CC0F}" destId="{84DE6B6C-8E83-4BBF-A99C-B90E158D4659}" srcOrd="9" destOrd="0" parTransId="{9CEFBD4C-E256-410D-B047-D6D35E748D81}" sibTransId="{AF0A23C4-ED97-4F9E-A442-B957098F3F05}"/>
    <dgm:cxn modelId="{EC9D9393-8919-4C5B-AA7E-697D34C9073B}" type="presOf" srcId="{DBDF0991-5C54-44B5-A08A-BA57285F2914}" destId="{364D3AE3-1694-47EB-88EF-B50985AA3E4C}" srcOrd="0" destOrd="3" presId="urn:microsoft.com/office/officeart/2005/8/layout/hList1"/>
    <dgm:cxn modelId="{0C612D9D-9800-45EA-8557-40BC28136501}" srcId="{1084C7DC-928C-4266-B0E2-8DBB2771CC0F}" destId="{299FC99B-C96D-46C0-874E-59A30ED483C8}" srcOrd="7" destOrd="0" parTransId="{A75777A8-BCD8-4F85-9C81-5577BE98EF52}" sibTransId="{C85F89F8-53DC-4F54-8D67-922687E542EA}"/>
    <dgm:cxn modelId="{0E051B9E-C65E-4C46-9A03-21F9D7C2A128}" srcId="{78A38341-4162-413B-91E3-9AAC05BB79BC}" destId="{69A188F9-1169-471E-8A99-3A6D1F1C990B}" srcOrd="1" destOrd="0" parTransId="{9DCD681B-558D-4858-AADD-F2A153BA9D44}" sibTransId="{616A0D61-73C8-4DBC-990C-0489541E4413}"/>
    <dgm:cxn modelId="{30FB569F-225A-4D3B-8827-5F728ED75E13}" srcId="{1084C7DC-928C-4266-B0E2-8DBB2771CC0F}" destId="{7D75C1C1-DA87-4E1B-88FA-DBF0AFD87756}" srcOrd="11" destOrd="0" parTransId="{2B1AD703-4668-4216-8030-00A4E980E735}" sibTransId="{0B9F105E-4394-463A-9092-28FC4B7D2304}"/>
    <dgm:cxn modelId="{8BC85FB6-051D-4890-842E-010F0DFD2949}" type="presOf" srcId="{2454E083-A194-42DA-8301-6971F82EB18F}" destId="{0B7AA790-976E-4324-AC04-07066A5486E7}" srcOrd="0" destOrd="4" presId="urn:microsoft.com/office/officeart/2005/8/layout/hList1"/>
    <dgm:cxn modelId="{7406F5B8-9BE5-457C-B3F7-EDB0A923EA77}" type="presOf" srcId="{55C1D99D-44E1-4A28-B328-906AC176839D}" destId="{0B7AA790-976E-4324-AC04-07066A5486E7}" srcOrd="0" destOrd="7" presId="urn:microsoft.com/office/officeart/2005/8/layout/hList1"/>
    <dgm:cxn modelId="{85076ABA-0F5A-4728-A692-C40BA2DA8752}" type="presOf" srcId="{1C81F2B2-44FE-4D64-9A2A-B0E2D7DE77CD}" destId="{364D3AE3-1694-47EB-88EF-B50985AA3E4C}" srcOrd="0" destOrd="5" presId="urn:microsoft.com/office/officeart/2005/8/layout/hList1"/>
    <dgm:cxn modelId="{AABF0EBD-95CE-49E2-95CD-0BFC4D2F212A}" srcId="{78A38341-4162-413B-91E3-9AAC05BB79BC}" destId="{A48EA5AC-ED89-4FAB-BE28-576F001764B2}" srcOrd="2" destOrd="0" parTransId="{391DC339-F72E-499C-B9CB-CFBAE48B4D83}" sibTransId="{0A8B916F-6D62-4963-B62C-0E2734966F8B}"/>
    <dgm:cxn modelId="{482C87C2-A5B0-4462-9F8F-683DFBC8981E}" srcId="{78A38341-4162-413B-91E3-9AAC05BB79BC}" destId="{2454E083-A194-42DA-8301-6971F82EB18F}" srcOrd="4" destOrd="0" parTransId="{E8BA7618-E220-4949-BF41-C045393C918F}" sibTransId="{F4E94A1C-B2E1-40AB-98F9-E1EE41A9CCB5}"/>
    <dgm:cxn modelId="{B963F7C4-20C5-44BD-9A29-1FE8E660364F}" type="presOf" srcId="{A48EA5AC-ED89-4FAB-BE28-576F001764B2}" destId="{0B7AA790-976E-4324-AC04-07066A5486E7}" srcOrd="0" destOrd="2" presId="urn:microsoft.com/office/officeart/2005/8/layout/hList1"/>
    <dgm:cxn modelId="{7E8A18C5-1D6E-4A3A-8AE5-C5F7DA97DA0C}" srcId="{78A38341-4162-413B-91E3-9AAC05BB79BC}" destId="{A1DAA662-F5B9-441E-B3A4-9DEEC87D5D4D}" srcOrd="0" destOrd="0" parTransId="{09B40403-9040-4FFF-9D8A-F6A0849B297B}" sibTransId="{4665080F-3221-4603-B3F4-91CA81B51AD4}"/>
    <dgm:cxn modelId="{D54BB7C9-DE0A-4222-872C-8F091022787E}" type="presOf" srcId="{2B39E8E2-5D86-47C5-9EF2-375E89E830DA}" destId="{0B7AA790-976E-4324-AC04-07066A5486E7}" srcOrd="0" destOrd="5" presId="urn:microsoft.com/office/officeart/2005/8/layout/hList1"/>
    <dgm:cxn modelId="{5E930ECB-C9C2-49BF-8E1D-EAD4C7F1635A}" type="presOf" srcId="{1084C7DC-928C-4266-B0E2-8DBB2771CC0F}" destId="{A02CEB47-2EEE-48A3-8205-36F6CD6F9E31}" srcOrd="0" destOrd="0" presId="urn:microsoft.com/office/officeart/2005/8/layout/hList1"/>
    <dgm:cxn modelId="{56FC81D2-4D93-4D68-81BF-01566CF18ED1}" srcId="{1084C7DC-928C-4266-B0E2-8DBB2771CC0F}" destId="{DBDF0991-5C54-44B5-A08A-BA57285F2914}" srcOrd="3" destOrd="0" parTransId="{525EA10F-4046-4EB7-BFE9-AD9C67633BAA}" sibTransId="{82181577-A9D5-4A97-A08C-4DACEF085F12}"/>
    <dgm:cxn modelId="{663807D3-C480-4775-8598-2521A38A94DD}" type="presOf" srcId="{F8448652-10FF-4321-B597-509BCED91EE4}" destId="{0B7AA790-976E-4324-AC04-07066A5486E7}" srcOrd="0" destOrd="9" presId="urn:microsoft.com/office/officeart/2005/8/layout/hList1"/>
    <dgm:cxn modelId="{56F45DD3-B1C8-415A-8928-95F3A801667F}" srcId="{78A38341-4162-413B-91E3-9AAC05BB79BC}" destId="{55C1D99D-44E1-4A28-B328-906AC176839D}" srcOrd="7" destOrd="0" parTransId="{3C452423-C297-4A5A-A2E9-9189F843CB2F}" sibTransId="{D9064820-5055-4F03-887D-08F514A41E12}"/>
    <dgm:cxn modelId="{954453D8-74D3-4F80-BCFF-9E519BEBF1F5}" srcId="{1084C7DC-928C-4266-B0E2-8DBB2771CC0F}" destId="{549161E3-4E9A-4716-BD37-264BAB58E62D}" srcOrd="2" destOrd="0" parTransId="{7513494C-CAAB-476E-B26D-6236F697A1C5}" sibTransId="{6559A2BF-0306-4CD1-8B4D-FE8EF409F173}"/>
    <dgm:cxn modelId="{ABF54DDD-8743-4F9F-A198-AEE6129E7717}" srcId="{78A38341-4162-413B-91E3-9AAC05BB79BC}" destId="{F8448652-10FF-4321-B597-509BCED91EE4}" srcOrd="9" destOrd="0" parTransId="{89C30540-891D-40F1-874D-808F03C05D62}" sibTransId="{EDAC64D6-5502-465B-8F86-0D3FD545234D}"/>
    <dgm:cxn modelId="{D992B0DF-AE5C-48C3-8F71-C4C3705D1FD4}" srcId="{78A38341-4162-413B-91E3-9AAC05BB79BC}" destId="{8EC64255-784A-4258-B475-CC981897E2E8}" srcOrd="11" destOrd="0" parTransId="{B48B9FB8-B7B9-4EF7-9FDF-755BEA616937}" sibTransId="{76AD644E-D112-46FB-9BBD-8632E1D6469B}"/>
    <dgm:cxn modelId="{1F8B5CEA-207D-4C22-B3E1-AC1DEE96D59B}" srcId="{1084C7DC-928C-4266-B0E2-8DBB2771CC0F}" destId="{7BED34BC-9E75-4019-9E37-9F3BFC8839AA}" srcOrd="4" destOrd="0" parTransId="{9F8802E3-A30E-428D-A6D4-BA38BB8E2A5C}" sibTransId="{7E996D98-EA31-4F94-8C04-5A60F1705563}"/>
    <dgm:cxn modelId="{DD677FEE-7953-41C0-956C-72AF93C639AA}" srcId="{60E5927F-CC66-4753-8A1A-ECD1C241690B}" destId="{1084C7DC-928C-4266-B0E2-8DBB2771CC0F}" srcOrd="1" destOrd="0" parTransId="{1AA347DC-8210-4335-B5D8-8C022C396DFC}" sibTransId="{F4F4CEB5-2D72-411C-AD2E-A98DE8D3144A}"/>
    <dgm:cxn modelId="{C40D07F8-69C9-4413-8A08-424807391E5B}" type="presOf" srcId="{5941CC55-3517-46F7-9F85-83C261FEA391}" destId="{364D3AE3-1694-47EB-88EF-B50985AA3E4C}" srcOrd="0" destOrd="8" presId="urn:microsoft.com/office/officeart/2005/8/layout/hList1"/>
    <dgm:cxn modelId="{5CF1BAFB-6663-41F4-8A06-14E3D3B0D12C}" type="presOf" srcId="{7BED34BC-9E75-4019-9E37-9F3BFC8839AA}" destId="{364D3AE3-1694-47EB-88EF-B50985AA3E4C}" srcOrd="0" destOrd="4" presId="urn:microsoft.com/office/officeart/2005/8/layout/hList1"/>
    <dgm:cxn modelId="{719625FE-97FD-41E0-9CD6-E24321C36A4D}" srcId="{78A38341-4162-413B-91E3-9AAC05BB79BC}" destId="{B4B2D8D4-65D7-44D8-A10F-FAAC82E59F99}" srcOrd="8" destOrd="0" parTransId="{B7E9C404-2463-4194-BB0D-84CA21E35A65}" sibTransId="{EBF0D0DF-8567-4905-AAB6-132E2DC7CCAC}"/>
    <dgm:cxn modelId="{C9CB27B7-A9E0-4AD5-91CE-21E1FAD05A4D}" type="presParOf" srcId="{C21BE8C2-482A-44BD-AC2B-E9C1AA3B560B}" destId="{C65952F9-626E-4CC7-B7B2-3F3BFE37E182}" srcOrd="0" destOrd="0" presId="urn:microsoft.com/office/officeart/2005/8/layout/hList1"/>
    <dgm:cxn modelId="{FED7E449-DE87-463E-96B3-A59B6E3CCECB}" type="presParOf" srcId="{C65952F9-626E-4CC7-B7B2-3F3BFE37E182}" destId="{3524E221-5CCC-42A3-BFB9-C12E76CAEBD6}" srcOrd="0" destOrd="0" presId="urn:microsoft.com/office/officeart/2005/8/layout/hList1"/>
    <dgm:cxn modelId="{5B082696-3097-4A1B-964B-F4B6FE3F73A0}" type="presParOf" srcId="{C65952F9-626E-4CC7-B7B2-3F3BFE37E182}" destId="{0B7AA790-976E-4324-AC04-07066A5486E7}" srcOrd="1" destOrd="0" presId="urn:microsoft.com/office/officeart/2005/8/layout/hList1"/>
    <dgm:cxn modelId="{D743E8F8-0CCF-4A53-A87C-2BA215F75DDA}" type="presParOf" srcId="{C21BE8C2-482A-44BD-AC2B-E9C1AA3B560B}" destId="{CAEA8004-7967-4BBB-8E78-6726DEDF5608}" srcOrd="1" destOrd="0" presId="urn:microsoft.com/office/officeart/2005/8/layout/hList1"/>
    <dgm:cxn modelId="{94F0E6FA-E5B6-4FC6-8507-37A2789AA686}" type="presParOf" srcId="{C21BE8C2-482A-44BD-AC2B-E9C1AA3B560B}" destId="{5512D05E-54D8-44B9-BB97-2FCF154F0098}" srcOrd="2" destOrd="0" presId="urn:microsoft.com/office/officeart/2005/8/layout/hList1"/>
    <dgm:cxn modelId="{9A3B37A7-13BC-4B33-8E7C-963EA79B05C6}" type="presParOf" srcId="{5512D05E-54D8-44B9-BB97-2FCF154F0098}" destId="{A02CEB47-2EEE-48A3-8205-36F6CD6F9E31}" srcOrd="0" destOrd="0" presId="urn:microsoft.com/office/officeart/2005/8/layout/hList1"/>
    <dgm:cxn modelId="{F3960EC1-586E-464B-B18B-81E17138F775}" type="presParOf" srcId="{5512D05E-54D8-44B9-BB97-2FCF154F0098}" destId="{364D3AE3-1694-47EB-88EF-B50985AA3E4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C24FBE-5545-4B31-8A66-BD5C8C52749A}" type="doc">
      <dgm:prSet loTypeId="urn:microsoft.com/office/officeart/2005/8/layout/orgChart1" loCatId="hierarchy" qsTypeId="urn:microsoft.com/office/officeart/2005/8/quickstyle/3d2" qsCatId="3D" csTypeId="urn:microsoft.com/office/officeart/2005/8/colors/accent0_3" csCatId="mainScheme" phldr="1"/>
      <dgm:spPr/>
      <dgm:t>
        <a:bodyPr/>
        <a:lstStyle/>
        <a:p>
          <a:endParaRPr lang="fr-FR"/>
        </a:p>
      </dgm:t>
    </dgm:pt>
    <dgm:pt modelId="{43F8C502-3EB0-4622-8A53-123130E5D9A9}">
      <dgm:prSet phldrT="[Texte]" custT="1"/>
      <dgm:spPr/>
      <dgm:t>
        <a:bodyPr/>
        <a:lstStyle/>
        <a:p>
          <a:r>
            <a:rPr lang="fr-FR" sz="1800" dirty="0"/>
            <a:t>Présidence (Président de la République)</a:t>
          </a:r>
        </a:p>
      </dgm:t>
    </dgm:pt>
    <dgm:pt modelId="{A7384BE4-6CFF-47F4-B839-2A9082675160}" type="parTrans" cxnId="{2ABFC4C1-0863-41CC-94DA-2643458002B1}">
      <dgm:prSet/>
      <dgm:spPr/>
      <dgm:t>
        <a:bodyPr/>
        <a:lstStyle/>
        <a:p>
          <a:endParaRPr lang="fr-FR" sz="1800"/>
        </a:p>
      </dgm:t>
    </dgm:pt>
    <dgm:pt modelId="{376E287F-385C-4416-81A1-82BE92A611D3}" type="sibTrans" cxnId="{2ABFC4C1-0863-41CC-94DA-2643458002B1}">
      <dgm:prSet/>
      <dgm:spPr/>
      <dgm:t>
        <a:bodyPr/>
        <a:lstStyle/>
        <a:p>
          <a:endParaRPr lang="fr-FR" sz="1800"/>
        </a:p>
      </dgm:t>
    </dgm:pt>
    <dgm:pt modelId="{6726CC8E-8CF1-4376-8EF8-6221009DBA4B}" type="asst">
      <dgm:prSet phldrT="[Texte]" custT="1"/>
      <dgm:spPr/>
      <dgm:t>
        <a:bodyPr/>
        <a:lstStyle/>
        <a:p>
          <a:r>
            <a:rPr lang="fr-FR" sz="1800" dirty="0"/>
            <a:t>Secrétariat (Ministre en charge de l’industrie)</a:t>
          </a:r>
        </a:p>
      </dgm:t>
    </dgm:pt>
    <dgm:pt modelId="{AB2A5060-1DC5-4C92-BDE9-F7900C2B4E86}" type="parTrans" cxnId="{54B85AEB-7B48-4FD7-805E-9C5C6B6A0E41}">
      <dgm:prSet/>
      <dgm:spPr/>
      <dgm:t>
        <a:bodyPr/>
        <a:lstStyle/>
        <a:p>
          <a:endParaRPr lang="fr-FR" sz="1800"/>
        </a:p>
      </dgm:t>
    </dgm:pt>
    <dgm:pt modelId="{A14D47D2-2BC3-4D5B-872D-C011447759BC}" type="sibTrans" cxnId="{54B85AEB-7B48-4FD7-805E-9C5C6B6A0E41}">
      <dgm:prSet/>
      <dgm:spPr/>
      <dgm:t>
        <a:bodyPr/>
        <a:lstStyle/>
        <a:p>
          <a:endParaRPr lang="fr-FR" sz="1800"/>
        </a:p>
      </dgm:t>
    </dgm:pt>
    <dgm:pt modelId="{6D5E02FB-384B-475B-9769-2E08BC5048EC}">
      <dgm:prSet phldrT="[Texte]" custT="1"/>
      <dgm:spPr/>
      <dgm:t>
        <a:bodyPr/>
        <a:lstStyle/>
        <a:p>
          <a:r>
            <a:rPr lang="fr-FR" sz="1800" dirty="0"/>
            <a:t>Institutions de la République</a:t>
          </a:r>
        </a:p>
      </dgm:t>
    </dgm:pt>
    <dgm:pt modelId="{029254C8-CEDB-438F-B742-19D2491D6560}" type="parTrans" cxnId="{E5606FAE-97CF-4C77-8BFC-500EEB1DEA5C}">
      <dgm:prSet/>
      <dgm:spPr/>
      <dgm:t>
        <a:bodyPr/>
        <a:lstStyle/>
        <a:p>
          <a:endParaRPr lang="fr-FR" sz="1800"/>
        </a:p>
      </dgm:t>
    </dgm:pt>
    <dgm:pt modelId="{1EBC6DDD-C87C-4FEA-912C-B6D394BA00C3}" type="sibTrans" cxnId="{E5606FAE-97CF-4C77-8BFC-500EEB1DEA5C}">
      <dgm:prSet/>
      <dgm:spPr/>
      <dgm:t>
        <a:bodyPr/>
        <a:lstStyle/>
        <a:p>
          <a:endParaRPr lang="fr-FR" sz="1800"/>
        </a:p>
      </dgm:t>
    </dgm:pt>
    <dgm:pt modelId="{DDF51DD7-3648-4372-BF50-5FD5CF9006F1}">
      <dgm:prSet phldrT="[Texte]" custT="1"/>
      <dgm:spPr/>
      <dgm:t>
        <a:bodyPr/>
        <a:lstStyle/>
        <a:p>
          <a:r>
            <a:rPr lang="fr-FR" sz="1800" dirty="0"/>
            <a:t>Ministères sectoriels</a:t>
          </a:r>
        </a:p>
      </dgm:t>
    </dgm:pt>
    <dgm:pt modelId="{59A730DF-5A10-4716-A479-0B19368F2DEB}" type="parTrans" cxnId="{7556C171-13D3-46AC-A10F-FE015BEBF726}">
      <dgm:prSet/>
      <dgm:spPr/>
      <dgm:t>
        <a:bodyPr/>
        <a:lstStyle/>
        <a:p>
          <a:endParaRPr lang="fr-FR" sz="1800"/>
        </a:p>
      </dgm:t>
    </dgm:pt>
    <dgm:pt modelId="{4BDC91A9-FBEB-4764-896A-131D61A5C321}" type="sibTrans" cxnId="{7556C171-13D3-46AC-A10F-FE015BEBF726}">
      <dgm:prSet/>
      <dgm:spPr/>
      <dgm:t>
        <a:bodyPr/>
        <a:lstStyle/>
        <a:p>
          <a:endParaRPr lang="fr-FR" sz="1800"/>
        </a:p>
      </dgm:t>
    </dgm:pt>
    <dgm:pt modelId="{CEDC06F0-810D-441A-8237-DB7C64F1DFDE}">
      <dgm:prSet phldrT="[Texte]" custT="1"/>
      <dgm:spPr/>
      <dgm:t>
        <a:bodyPr/>
        <a:lstStyle/>
        <a:p>
          <a:r>
            <a:rPr lang="fr-FR" sz="1800" dirty="0"/>
            <a:t>Collectivité territoriale</a:t>
          </a:r>
        </a:p>
      </dgm:t>
    </dgm:pt>
    <dgm:pt modelId="{89C7B24E-DB5D-4639-9963-12F982F3E79D}" type="parTrans" cxnId="{FFE04A7F-CD55-4E91-A44A-7A54FB46FED2}">
      <dgm:prSet/>
      <dgm:spPr/>
      <dgm:t>
        <a:bodyPr/>
        <a:lstStyle/>
        <a:p>
          <a:endParaRPr lang="fr-FR" sz="1800"/>
        </a:p>
      </dgm:t>
    </dgm:pt>
    <dgm:pt modelId="{EA1E5655-3299-4F17-92F9-BBC729D4E5DD}" type="sibTrans" cxnId="{FFE04A7F-CD55-4E91-A44A-7A54FB46FED2}">
      <dgm:prSet/>
      <dgm:spPr/>
      <dgm:t>
        <a:bodyPr/>
        <a:lstStyle/>
        <a:p>
          <a:endParaRPr lang="fr-FR" sz="1800"/>
        </a:p>
      </dgm:t>
    </dgm:pt>
    <dgm:pt modelId="{BC2654DA-C264-4F79-956A-FAD052298726}">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1800" dirty="0"/>
            <a:t>Secteur privé</a:t>
          </a:r>
        </a:p>
        <a:p>
          <a:pPr defTabSz="889000">
            <a:lnSpc>
              <a:spcPct val="90000"/>
            </a:lnSpc>
            <a:spcBef>
              <a:spcPct val="0"/>
            </a:spcBef>
            <a:spcAft>
              <a:spcPct val="35000"/>
            </a:spcAft>
          </a:pPr>
          <a:endParaRPr lang="fr-FR" sz="1800" dirty="0"/>
        </a:p>
      </dgm:t>
    </dgm:pt>
    <dgm:pt modelId="{3B64856E-EFAF-4EF6-A5D9-6FDCC986906E}" type="parTrans" cxnId="{81C9F829-2C9C-4FDB-B6E0-FEAF5DC88498}">
      <dgm:prSet/>
      <dgm:spPr/>
      <dgm:t>
        <a:bodyPr/>
        <a:lstStyle/>
        <a:p>
          <a:endParaRPr lang="fr-FR" sz="1800"/>
        </a:p>
      </dgm:t>
    </dgm:pt>
    <dgm:pt modelId="{B4A8359C-F0F3-4C37-BDBA-FB81B6283A05}" type="sibTrans" cxnId="{81C9F829-2C9C-4FDB-B6E0-FEAF5DC88498}">
      <dgm:prSet/>
      <dgm:spPr/>
      <dgm:t>
        <a:bodyPr/>
        <a:lstStyle/>
        <a:p>
          <a:endParaRPr lang="fr-FR" sz="1800"/>
        </a:p>
      </dgm:t>
    </dgm:pt>
    <dgm:pt modelId="{DD31FDB8-08B8-4670-8E0E-1B6A19BF3DC2}">
      <dgm:prSet custT="1"/>
      <dgm:spPr/>
      <dgm:t>
        <a:bodyPr/>
        <a:lstStyle/>
        <a:p>
          <a:r>
            <a:rPr lang="fr-FR" sz="1800" dirty="0"/>
            <a:t>Société civile</a:t>
          </a:r>
        </a:p>
      </dgm:t>
    </dgm:pt>
    <dgm:pt modelId="{F9AE59DA-759E-42EC-9257-11B941745EDA}" type="parTrans" cxnId="{0671407D-63FE-47EB-8EB0-BFC7FBCD781F}">
      <dgm:prSet/>
      <dgm:spPr/>
      <dgm:t>
        <a:bodyPr/>
        <a:lstStyle/>
        <a:p>
          <a:endParaRPr lang="fr-FR" sz="1800"/>
        </a:p>
      </dgm:t>
    </dgm:pt>
    <dgm:pt modelId="{E1B07A09-CEFC-4060-98A3-DD2EBAB5EA85}" type="sibTrans" cxnId="{0671407D-63FE-47EB-8EB0-BFC7FBCD781F}">
      <dgm:prSet/>
      <dgm:spPr/>
      <dgm:t>
        <a:bodyPr/>
        <a:lstStyle/>
        <a:p>
          <a:endParaRPr lang="fr-FR" sz="1800"/>
        </a:p>
      </dgm:t>
    </dgm:pt>
    <dgm:pt modelId="{F317D103-4864-4B23-B447-1189691C8F31}">
      <dgm:prSet custT="1"/>
      <dgm:spPr/>
      <dgm:t>
        <a:bodyPr/>
        <a:lstStyle/>
        <a:p>
          <a:r>
            <a:rPr lang="fr-FR" sz="1800" dirty="0"/>
            <a:t>Institutions de formation et de recherche</a:t>
          </a:r>
        </a:p>
      </dgm:t>
    </dgm:pt>
    <dgm:pt modelId="{73FCDB2B-D732-4DE5-A3F0-7BDECE9B30B1}" type="parTrans" cxnId="{EBA335DA-8701-491A-9160-3B850D7863B3}">
      <dgm:prSet/>
      <dgm:spPr/>
      <dgm:t>
        <a:bodyPr/>
        <a:lstStyle/>
        <a:p>
          <a:endParaRPr lang="fr-FR" sz="1800"/>
        </a:p>
      </dgm:t>
    </dgm:pt>
    <dgm:pt modelId="{A130560E-DD7A-42A7-9C37-03D8CA3AE4DF}" type="sibTrans" cxnId="{EBA335DA-8701-491A-9160-3B850D7863B3}">
      <dgm:prSet/>
      <dgm:spPr/>
      <dgm:t>
        <a:bodyPr/>
        <a:lstStyle/>
        <a:p>
          <a:endParaRPr lang="fr-FR" sz="1800"/>
        </a:p>
      </dgm:t>
    </dgm:pt>
    <dgm:pt modelId="{27F4BAAD-CB3A-44E6-8537-594614446CBE}">
      <dgm:prSet custT="1"/>
      <dgm:spPr/>
      <dgm:t>
        <a:bodyPr/>
        <a:lstStyle/>
        <a:p>
          <a:r>
            <a:rPr lang="fr-FR" sz="1800" dirty="0"/>
            <a:t>Partenaires techniques et Financiers</a:t>
          </a:r>
        </a:p>
      </dgm:t>
    </dgm:pt>
    <dgm:pt modelId="{44680773-0EF8-41D9-A446-EC35D0C83DE7}" type="parTrans" cxnId="{06FFE377-0ABF-4235-A5F7-50CEA8401E9E}">
      <dgm:prSet/>
      <dgm:spPr/>
      <dgm:t>
        <a:bodyPr/>
        <a:lstStyle/>
        <a:p>
          <a:endParaRPr lang="fr-FR" sz="1800"/>
        </a:p>
      </dgm:t>
    </dgm:pt>
    <dgm:pt modelId="{9C26D37C-F659-4EA3-899A-4BD9BF2A6456}" type="sibTrans" cxnId="{06FFE377-0ABF-4235-A5F7-50CEA8401E9E}">
      <dgm:prSet/>
      <dgm:spPr/>
      <dgm:t>
        <a:bodyPr/>
        <a:lstStyle/>
        <a:p>
          <a:endParaRPr lang="fr-FR" sz="1800"/>
        </a:p>
      </dgm:t>
    </dgm:pt>
    <dgm:pt modelId="{CB0E746D-E023-4AF0-9B01-129F8D8508B5}" type="pres">
      <dgm:prSet presAssocID="{5DC24FBE-5545-4B31-8A66-BD5C8C52749A}" presName="hierChild1" presStyleCnt="0">
        <dgm:presLayoutVars>
          <dgm:orgChart val="1"/>
          <dgm:chPref val="1"/>
          <dgm:dir/>
          <dgm:animOne val="branch"/>
          <dgm:animLvl val="lvl"/>
          <dgm:resizeHandles/>
        </dgm:presLayoutVars>
      </dgm:prSet>
      <dgm:spPr/>
    </dgm:pt>
    <dgm:pt modelId="{34EA8077-45B1-49ED-A4B8-891B86E294B7}" type="pres">
      <dgm:prSet presAssocID="{43F8C502-3EB0-4622-8A53-123130E5D9A9}" presName="hierRoot1" presStyleCnt="0">
        <dgm:presLayoutVars>
          <dgm:hierBranch val="init"/>
        </dgm:presLayoutVars>
      </dgm:prSet>
      <dgm:spPr/>
    </dgm:pt>
    <dgm:pt modelId="{55E80C36-96BA-4697-919E-830877D56324}" type="pres">
      <dgm:prSet presAssocID="{43F8C502-3EB0-4622-8A53-123130E5D9A9}" presName="rootComposite1" presStyleCnt="0"/>
      <dgm:spPr/>
    </dgm:pt>
    <dgm:pt modelId="{F9C6F2BF-C5A9-4005-A79F-A9915663B27F}" type="pres">
      <dgm:prSet presAssocID="{43F8C502-3EB0-4622-8A53-123130E5D9A9}" presName="rootText1" presStyleLbl="node0" presStyleIdx="0" presStyleCnt="1" custScaleX="193814" custScaleY="129587">
        <dgm:presLayoutVars>
          <dgm:chPref val="3"/>
        </dgm:presLayoutVars>
      </dgm:prSet>
      <dgm:spPr/>
    </dgm:pt>
    <dgm:pt modelId="{F68727DC-5C94-448F-8856-41A92C1B8E18}" type="pres">
      <dgm:prSet presAssocID="{43F8C502-3EB0-4622-8A53-123130E5D9A9}" presName="rootConnector1" presStyleLbl="node1" presStyleIdx="0" presStyleCnt="0"/>
      <dgm:spPr/>
    </dgm:pt>
    <dgm:pt modelId="{1C17FC3B-D09A-4396-AAA5-37139CC30789}" type="pres">
      <dgm:prSet presAssocID="{43F8C502-3EB0-4622-8A53-123130E5D9A9}" presName="hierChild2" presStyleCnt="0"/>
      <dgm:spPr/>
    </dgm:pt>
    <dgm:pt modelId="{9C078289-0D4E-4FD5-B7DE-41FA1E41657D}" type="pres">
      <dgm:prSet presAssocID="{029254C8-CEDB-438F-B742-19D2491D6560}" presName="Name37" presStyleLbl="parChTrans1D2" presStyleIdx="0" presStyleCnt="8"/>
      <dgm:spPr/>
    </dgm:pt>
    <dgm:pt modelId="{C3129E24-9CEA-49E3-83AB-DF789C7C7994}" type="pres">
      <dgm:prSet presAssocID="{6D5E02FB-384B-475B-9769-2E08BC5048EC}" presName="hierRoot2" presStyleCnt="0">
        <dgm:presLayoutVars>
          <dgm:hierBranch val="init"/>
        </dgm:presLayoutVars>
      </dgm:prSet>
      <dgm:spPr/>
    </dgm:pt>
    <dgm:pt modelId="{35E614B8-4A1A-479D-AAF8-28474F48D5D8}" type="pres">
      <dgm:prSet presAssocID="{6D5E02FB-384B-475B-9769-2E08BC5048EC}" presName="rootComposite" presStyleCnt="0"/>
      <dgm:spPr/>
    </dgm:pt>
    <dgm:pt modelId="{4E5F1FA7-1227-48F6-B61A-8B52CE1B43F3}" type="pres">
      <dgm:prSet presAssocID="{6D5E02FB-384B-475B-9769-2E08BC5048EC}" presName="rootText" presStyleLbl="node2" presStyleIdx="0" presStyleCnt="7" custScaleY="187220">
        <dgm:presLayoutVars>
          <dgm:chPref val="3"/>
        </dgm:presLayoutVars>
      </dgm:prSet>
      <dgm:spPr/>
    </dgm:pt>
    <dgm:pt modelId="{05A91D2C-DE57-4796-AD80-4B83B4D830EB}" type="pres">
      <dgm:prSet presAssocID="{6D5E02FB-384B-475B-9769-2E08BC5048EC}" presName="rootConnector" presStyleLbl="node2" presStyleIdx="0" presStyleCnt="7"/>
      <dgm:spPr/>
    </dgm:pt>
    <dgm:pt modelId="{B3B829F0-40B1-4350-B5CA-A16A649FBE1A}" type="pres">
      <dgm:prSet presAssocID="{6D5E02FB-384B-475B-9769-2E08BC5048EC}" presName="hierChild4" presStyleCnt="0"/>
      <dgm:spPr/>
    </dgm:pt>
    <dgm:pt modelId="{6B34AE1F-8DBA-4097-BEB6-C6A8199C4D6B}" type="pres">
      <dgm:prSet presAssocID="{6D5E02FB-384B-475B-9769-2E08BC5048EC}" presName="hierChild5" presStyleCnt="0"/>
      <dgm:spPr/>
    </dgm:pt>
    <dgm:pt modelId="{F5396106-672A-4936-8C2B-40470FC30D72}" type="pres">
      <dgm:prSet presAssocID="{59A730DF-5A10-4716-A479-0B19368F2DEB}" presName="Name37" presStyleLbl="parChTrans1D2" presStyleIdx="1" presStyleCnt="8"/>
      <dgm:spPr/>
    </dgm:pt>
    <dgm:pt modelId="{39E14CFE-B5C7-4CCE-BCCA-613B7D5E4EE5}" type="pres">
      <dgm:prSet presAssocID="{DDF51DD7-3648-4372-BF50-5FD5CF9006F1}" presName="hierRoot2" presStyleCnt="0">
        <dgm:presLayoutVars>
          <dgm:hierBranch val="init"/>
        </dgm:presLayoutVars>
      </dgm:prSet>
      <dgm:spPr/>
    </dgm:pt>
    <dgm:pt modelId="{5E704F69-BCF2-44C5-8EDE-1E97F73A46A9}" type="pres">
      <dgm:prSet presAssocID="{DDF51DD7-3648-4372-BF50-5FD5CF9006F1}" presName="rootComposite" presStyleCnt="0"/>
      <dgm:spPr/>
    </dgm:pt>
    <dgm:pt modelId="{4FEA9C28-E82D-4F72-9E8C-F6CC544FC393}" type="pres">
      <dgm:prSet presAssocID="{DDF51DD7-3648-4372-BF50-5FD5CF9006F1}" presName="rootText" presStyleLbl="node2" presStyleIdx="1" presStyleCnt="7" custScaleY="187220">
        <dgm:presLayoutVars>
          <dgm:chPref val="3"/>
        </dgm:presLayoutVars>
      </dgm:prSet>
      <dgm:spPr/>
    </dgm:pt>
    <dgm:pt modelId="{01C7B0C6-2313-4756-8F04-38E0C4378D14}" type="pres">
      <dgm:prSet presAssocID="{DDF51DD7-3648-4372-BF50-5FD5CF9006F1}" presName="rootConnector" presStyleLbl="node2" presStyleIdx="1" presStyleCnt="7"/>
      <dgm:spPr/>
    </dgm:pt>
    <dgm:pt modelId="{0CFB8A72-1FF3-4FAD-AED9-A63EDEF45546}" type="pres">
      <dgm:prSet presAssocID="{DDF51DD7-3648-4372-BF50-5FD5CF9006F1}" presName="hierChild4" presStyleCnt="0"/>
      <dgm:spPr/>
    </dgm:pt>
    <dgm:pt modelId="{539412EB-9BE9-4032-9584-7F416E73F269}" type="pres">
      <dgm:prSet presAssocID="{DDF51DD7-3648-4372-BF50-5FD5CF9006F1}" presName="hierChild5" presStyleCnt="0"/>
      <dgm:spPr/>
    </dgm:pt>
    <dgm:pt modelId="{4B543F87-6ACA-467B-A4A0-B0658424FE9B}" type="pres">
      <dgm:prSet presAssocID="{89C7B24E-DB5D-4639-9963-12F982F3E79D}" presName="Name37" presStyleLbl="parChTrans1D2" presStyleIdx="2" presStyleCnt="8"/>
      <dgm:spPr/>
    </dgm:pt>
    <dgm:pt modelId="{F1B142A3-4292-4738-951C-32AA32B10017}" type="pres">
      <dgm:prSet presAssocID="{CEDC06F0-810D-441A-8237-DB7C64F1DFDE}" presName="hierRoot2" presStyleCnt="0">
        <dgm:presLayoutVars>
          <dgm:hierBranch val="init"/>
        </dgm:presLayoutVars>
      </dgm:prSet>
      <dgm:spPr/>
    </dgm:pt>
    <dgm:pt modelId="{06E787CA-4234-480E-8C8E-A55C96CBA548}" type="pres">
      <dgm:prSet presAssocID="{CEDC06F0-810D-441A-8237-DB7C64F1DFDE}" presName="rootComposite" presStyleCnt="0"/>
      <dgm:spPr/>
    </dgm:pt>
    <dgm:pt modelId="{079A8476-00E6-4BD5-86ED-442ECB1BD080}" type="pres">
      <dgm:prSet presAssocID="{CEDC06F0-810D-441A-8237-DB7C64F1DFDE}" presName="rootText" presStyleLbl="node2" presStyleIdx="2" presStyleCnt="7" custScaleY="187220">
        <dgm:presLayoutVars>
          <dgm:chPref val="3"/>
        </dgm:presLayoutVars>
      </dgm:prSet>
      <dgm:spPr/>
    </dgm:pt>
    <dgm:pt modelId="{669AB82F-3A84-4F3A-9CEC-A1F0D0D446A3}" type="pres">
      <dgm:prSet presAssocID="{CEDC06F0-810D-441A-8237-DB7C64F1DFDE}" presName="rootConnector" presStyleLbl="node2" presStyleIdx="2" presStyleCnt="7"/>
      <dgm:spPr/>
    </dgm:pt>
    <dgm:pt modelId="{956F529E-414A-4C3B-A815-1E7CDAA94428}" type="pres">
      <dgm:prSet presAssocID="{CEDC06F0-810D-441A-8237-DB7C64F1DFDE}" presName="hierChild4" presStyleCnt="0"/>
      <dgm:spPr/>
    </dgm:pt>
    <dgm:pt modelId="{C55D3891-B7C7-4313-9A72-D66E30260B20}" type="pres">
      <dgm:prSet presAssocID="{CEDC06F0-810D-441A-8237-DB7C64F1DFDE}" presName="hierChild5" presStyleCnt="0"/>
      <dgm:spPr/>
    </dgm:pt>
    <dgm:pt modelId="{B5B4E9B5-1BEB-4265-BD56-497B47D1E28E}" type="pres">
      <dgm:prSet presAssocID="{3B64856E-EFAF-4EF6-A5D9-6FDCC986906E}" presName="Name37" presStyleLbl="parChTrans1D2" presStyleIdx="3" presStyleCnt="8"/>
      <dgm:spPr/>
    </dgm:pt>
    <dgm:pt modelId="{F94AE6EC-1710-4CB3-BED7-3DF5E6AB48B3}" type="pres">
      <dgm:prSet presAssocID="{BC2654DA-C264-4F79-956A-FAD052298726}" presName="hierRoot2" presStyleCnt="0">
        <dgm:presLayoutVars>
          <dgm:hierBranch val="init"/>
        </dgm:presLayoutVars>
      </dgm:prSet>
      <dgm:spPr/>
    </dgm:pt>
    <dgm:pt modelId="{186E9F57-82DF-4356-9DAD-B61BB79B5C7A}" type="pres">
      <dgm:prSet presAssocID="{BC2654DA-C264-4F79-956A-FAD052298726}" presName="rootComposite" presStyleCnt="0"/>
      <dgm:spPr/>
    </dgm:pt>
    <dgm:pt modelId="{D0CAA8A2-0159-478F-9E5D-5A0E58734BF5}" type="pres">
      <dgm:prSet presAssocID="{BC2654DA-C264-4F79-956A-FAD052298726}" presName="rootText" presStyleLbl="node2" presStyleIdx="3" presStyleCnt="7" custScaleY="187220">
        <dgm:presLayoutVars>
          <dgm:chPref val="3"/>
        </dgm:presLayoutVars>
      </dgm:prSet>
      <dgm:spPr/>
    </dgm:pt>
    <dgm:pt modelId="{5030877A-CFF1-428F-8253-386BB08BFC97}" type="pres">
      <dgm:prSet presAssocID="{BC2654DA-C264-4F79-956A-FAD052298726}" presName="rootConnector" presStyleLbl="node2" presStyleIdx="3" presStyleCnt="7"/>
      <dgm:spPr/>
    </dgm:pt>
    <dgm:pt modelId="{DA6A9D72-3FA7-4279-9276-02684D12D25B}" type="pres">
      <dgm:prSet presAssocID="{BC2654DA-C264-4F79-956A-FAD052298726}" presName="hierChild4" presStyleCnt="0"/>
      <dgm:spPr/>
    </dgm:pt>
    <dgm:pt modelId="{38FAE4E6-CE39-4676-AEFC-F7E8246510CE}" type="pres">
      <dgm:prSet presAssocID="{BC2654DA-C264-4F79-956A-FAD052298726}" presName="hierChild5" presStyleCnt="0"/>
      <dgm:spPr/>
    </dgm:pt>
    <dgm:pt modelId="{0F107B6B-75D7-4663-8A88-4171165A363D}" type="pres">
      <dgm:prSet presAssocID="{F9AE59DA-759E-42EC-9257-11B941745EDA}" presName="Name37" presStyleLbl="parChTrans1D2" presStyleIdx="4" presStyleCnt="8"/>
      <dgm:spPr/>
    </dgm:pt>
    <dgm:pt modelId="{4973FAA3-6A36-4359-999F-D9200E82769D}" type="pres">
      <dgm:prSet presAssocID="{DD31FDB8-08B8-4670-8E0E-1B6A19BF3DC2}" presName="hierRoot2" presStyleCnt="0">
        <dgm:presLayoutVars>
          <dgm:hierBranch val="init"/>
        </dgm:presLayoutVars>
      </dgm:prSet>
      <dgm:spPr/>
    </dgm:pt>
    <dgm:pt modelId="{8614AF44-6680-4462-B73F-81B76ADB069A}" type="pres">
      <dgm:prSet presAssocID="{DD31FDB8-08B8-4670-8E0E-1B6A19BF3DC2}" presName="rootComposite" presStyleCnt="0"/>
      <dgm:spPr/>
    </dgm:pt>
    <dgm:pt modelId="{E82C8659-754E-4A45-AA4F-5C05BE2F985A}" type="pres">
      <dgm:prSet presAssocID="{DD31FDB8-08B8-4670-8E0E-1B6A19BF3DC2}" presName="rootText" presStyleLbl="node2" presStyleIdx="4" presStyleCnt="7" custScaleY="187220">
        <dgm:presLayoutVars>
          <dgm:chPref val="3"/>
        </dgm:presLayoutVars>
      </dgm:prSet>
      <dgm:spPr/>
    </dgm:pt>
    <dgm:pt modelId="{67F3F52F-8269-4B55-ABC2-F8FCE6E597D6}" type="pres">
      <dgm:prSet presAssocID="{DD31FDB8-08B8-4670-8E0E-1B6A19BF3DC2}" presName="rootConnector" presStyleLbl="node2" presStyleIdx="4" presStyleCnt="7"/>
      <dgm:spPr/>
    </dgm:pt>
    <dgm:pt modelId="{1B97AADB-A1CD-4F24-9B01-5BAC4266AEA1}" type="pres">
      <dgm:prSet presAssocID="{DD31FDB8-08B8-4670-8E0E-1B6A19BF3DC2}" presName="hierChild4" presStyleCnt="0"/>
      <dgm:spPr/>
    </dgm:pt>
    <dgm:pt modelId="{B72FCF35-EFA1-4B3A-A23A-BAE66B6953E3}" type="pres">
      <dgm:prSet presAssocID="{DD31FDB8-08B8-4670-8E0E-1B6A19BF3DC2}" presName="hierChild5" presStyleCnt="0"/>
      <dgm:spPr/>
    </dgm:pt>
    <dgm:pt modelId="{F87FE2C6-0254-46EF-A6DA-7395CD91B657}" type="pres">
      <dgm:prSet presAssocID="{73FCDB2B-D732-4DE5-A3F0-7BDECE9B30B1}" presName="Name37" presStyleLbl="parChTrans1D2" presStyleIdx="5" presStyleCnt="8"/>
      <dgm:spPr/>
    </dgm:pt>
    <dgm:pt modelId="{A15F7804-D456-4E35-A3C9-8FDE94C694A8}" type="pres">
      <dgm:prSet presAssocID="{F317D103-4864-4B23-B447-1189691C8F31}" presName="hierRoot2" presStyleCnt="0">
        <dgm:presLayoutVars>
          <dgm:hierBranch val="init"/>
        </dgm:presLayoutVars>
      </dgm:prSet>
      <dgm:spPr/>
    </dgm:pt>
    <dgm:pt modelId="{AEDD0309-BE3E-4DB9-A105-9F5487F99C96}" type="pres">
      <dgm:prSet presAssocID="{F317D103-4864-4B23-B447-1189691C8F31}" presName="rootComposite" presStyleCnt="0"/>
      <dgm:spPr/>
    </dgm:pt>
    <dgm:pt modelId="{FD49703C-1D2B-4A50-A599-F902772B912B}" type="pres">
      <dgm:prSet presAssocID="{F317D103-4864-4B23-B447-1189691C8F31}" presName="rootText" presStyleLbl="node2" presStyleIdx="5" presStyleCnt="7" custScaleY="187220">
        <dgm:presLayoutVars>
          <dgm:chPref val="3"/>
        </dgm:presLayoutVars>
      </dgm:prSet>
      <dgm:spPr/>
    </dgm:pt>
    <dgm:pt modelId="{75389583-B82C-4524-868D-BF7675BE3B0C}" type="pres">
      <dgm:prSet presAssocID="{F317D103-4864-4B23-B447-1189691C8F31}" presName="rootConnector" presStyleLbl="node2" presStyleIdx="5" presStyleCnt="7"/>
      <dgm:spPr/>
    </dgm:pt>
    <dgm:pt modelId="{4F93F664-9AB4-4F3A-B049-13D2A5289EB8}" type="pres">
      <dgm:prSet presAssocID="{F317D103-4864-4B23-B447-1189691C8F31}" presName="hierChild4" presStyleCnt="0"/>
      <dgm:spPr/>
    </dgm:pt>
    <dgm:pt modelId="{8ED52135-0F7C-4A1D-A522-F02433B9E1B8}" type="pres">
      <dgm:prSet presAssocID="{F317D103-4864-4B23-B447-1189691C8F31}" presName="hierChild5" presStyleCnt="0"/>
      <dgm:spPr/>
    </dgm:pt>
    <dgm:pt modelId="{5A8BB567-3801-4B98-BB6F-11E67533D228}" type="pres">
      <dgm:prSet presAssocID="{44680773-0EF8-41D9-A446-EC35D0C83DE7}" presName="Name37" presStyleLbl="parChTrans1D2" presStyleIdx="6" presStyleCnt="8"/>
      <dgm:spPr/>
    </dgm:pt>
    <dgm:pt modelId="{8A997D0B-0C74-4BD9-8F20-10A6077C1C19}" type="pres">
      <dgm:prSet presAssocID="{27F4BAAD-CB3A-44E6-8537-594614446CBE}" presName="hierRoot2" presStyleCnt="0">
        <dgm:presLayoutVars>
          <dgm:hierBranch val="init"/>
        </dgm:presLayoutVars>
      </dgm:prSet>
      <dgm:spPr/>
    </dgm:pt>
    <dgm:pt modelId="{608128B4-C897-4DB7-A39D-162D67C2B056}" type="pres">
      <dgm:prSet presAssocID="{27F4BAAD-CB3A-44E6-8537-594614446CBE}" presName="rootComposite" presStyleCnt="0"/>
      <dgm:spPr/>
    </dgm:pt>
    <dgm:pt modelId="{DB1BBD8F-E16C-4361-A99B-43AE4E2476AF}" type="pres">
      <dgm:prSet presAssocID="{27F4BAAD-CB3A-44E6-8537-594614446CBE}" presName="rootText" presStyleLbl="node2" presStyleIdx="6" presStyleCnt="7" custScaleY="187220">
        <dgm:presLayoutVars>
          <dgm:chPref val="3"/>
        </dgm:presLayoutVars>
      </dgm:prSet>
      <dgm:spPr/>
    </dgm:pt>
    <dgm:pt modelId="{C5F678AF-D7FF-4C7F-B9F9-45B44FA9FDF5}" type="pres">
      <dgm:prSet presAssocID="{27F4BAAD-CB3A-44E6-8537-594614446CBE}" presName="rootConnector" presStyleLbl="node2" presStyleIdx="6" presStyleCnt="7"/>
      <dgm:spPr/>
    </dgm:pt>
    <dgm:pt modelId="{8E6A8A3C-0E2D-47B9-8B03-D0FAD45E17C8}" type="pres">
      <dgm:prSet presAssocID="{27F4BAAD-CB3A-44E6-8537-594614446CBE}" presName="hierChild4" presStyleCnt="0"/>
      <dgm:spPr/>
    </dgm:pt>
    <dgm:pt modelId="{4481CD2B-635C-44E7-B220-DDFB4E7242EE}" type="pres">
      <dgm:prSet presAssocID="{27F4BAAD-CB3A-44E6-8537-594614446CBE}" presName="hierChild5" presStyleCnt="0"/>
      <dgm:spPr/>
    </dgm:pt>
    <dgm:pt modelId="{85CA9145-10B9-43BE-91A4-A5487044A326}" type="pres">
      <dgm:prSet presAssocID="{43F8C502-3EB0-4622-8A53-123130E5D9A9}" presName="hierChild3" presStyleCnt="0"/>
      <dgm:spPr/>
    </dgm:pt>
    <dgm:pt modelId="{8A2C000F-EE3F-46BB-9B96-5C2934FF08C2}" type="pres">
      <dgm:prSet presAssocID="{AB2A5060-1DC5-4C92-BDE9-F7900C2B4E86}" presName="Name111" presStyleLbl="parChTrans1D2" presStyleIdx="7" presStyleCnt="8"/>
      <dgm:spPr/>
    </dgm:pt>
    <dgm:pt modelId="{914B9AB2-4223-471F-BD46-06AA7510CD31}" type="pres">
      <dgm:prSet presAssocID="{6726CC8E-8CF1-4376-8EF8-6221009DBA4B}" presName="hierRoot3" presStyleCnt="0">
        <dgm:presLayoutVars>
          <dgm:hierBranch val="init"/>
        </dgm:presLayoutVars>
      </dgm:prSet>
      <dgm:spPr/>
    </dgm:pt>
    <dgm:pt modelId="{3AFAABBD-B619-4130-B6CC-9DBA0B15B679}" type="pres">
      <dgm:prSet presAssocID="{6726CC8E-8CF1-4376-8EF8-6221009DBA4B}" presName="rootComposite3" presStyleCnt="0"/>
      <dgm:spPr/>
    </dgm:pt>
    <dgm:pt modelId="{A327AAB8-43F3-4599-9086-4BC898A9E401}" type="pres">
      <dgm:prSet presAssocID="{6726CC8E-8CF1-4376-8EF8-6221009DBA4B}" presName="rootText3" presStyleLbl="asst1" presStyleIdx="0" presStyleCnt="1" custScaleX="157744" custScaleY="142775">
        <dgm:presLayoutVars>
          <dgm:chPref val="3"/>
        </dgm:presLayoutVars>
      </dgm:prSet>
      <dgm:spPr/>
    </dgm:pt>
    <dgm:pt modelId="{9015671D-A512-447E-8EB5-A5CE9C66AB03}" type="pres">
      <dgm:prSet presAssocID="{6726CC8E-8CF1-4376-8EF8-6221009DBA4B}" presName="rootConnector3" presStyleLbl="asst1" presStyleIdx="0" presStyleCnt="1"/>
      <dgm:spPr/>
    </dgm:pt>
    <dgm:pt modelId="{E7A3ECDD-357C-42CB-A4C1-F3F13AEB5E43}" type="pres">
      <dgm:prSet presAssocID="{6726CC8E-8CF1-4376-8EF8-6221009DBA4B}" presName="hierChild6" presStyleCnt="0"/>
      <dgm:spPr/>
    </dgm:pt>
    <dgm:pt modelId="{A2FBE017-1712-417D-8B00-A36033B46D8F}" type="pres">
      <dgm:prSet presAssocID="{6726CC8E-8CF1-4376-8EF8-6221009DBA4B}" presName="hierChild7" presStyleCnt="0"/>
      <dgm:spPr/>
    </dgm:pt>
  </dgm:ptLst>
  <dgm:cxnLst>
    <dgm:cxn modelId="{0C416200-3281-4DF4-915A-2813053A28C9}" type="presOf" srcId="{DD31FDB8-08B8-4670-8E0E-1B6A19BF3DC2}" destId="{E82C8659-754E-4A45-AA4F-5C05BE2F985A}" srcOrd="0" destOrd="0" presId="urn:microsoft.com/office/officeart/2005/8/layout/orgChart1"/>
    <dgm:cxn modelId="{EEF2E108-E86D-40B2-AED7-6FED19CEEBED}" type="presOf" srcId="{27F4BAAD-CB3A-44E6-8537-594614446CBE}" destId="{DB1BBD8F-E16C-4361-A99B-43AE4E2476AF}" srcOrd="0" destOrd="0" presId="urn:microsoft.com/office/officeart/2005/8/layout/orgChart1"/>
    <dgm:cxn modelId="{02B3E80F-EAB5-41A8-9BB5-61DFF81DAF71}" type="presOf" srcId="{CEDC06F0-810D-441A-8237-DB7C64F1DFDE}" destId="{079A8476-00E6-4BD5-86ED-442ECB1BD080}" srcOrd="0" destOrd="0" presId="urn:microsoft.com/office/officeart/2005/8/layout/orgChart1"/>
    <dgm:cxn modelId="{44944919-FE41-472E-A2E6-88A38A811EA2}" type="presOf" srcId="{DDF51DD7-3648-4372-BF50-5FD5CF9006F1}" destId="{01C7B0C6-2313-4756-8F04-38E0C4378D14}" srcOrd="1" destOrd="0" presId="urn:microsoft.com/office/officeart/2005/8/layout/orgChart1"/>
    <dgm:cxn modelId="{8EDEAB1C-C9D5-4A57-A407-10C2A059A216}" type="presOf" srcId="{CEDC06F0-810D-441A-8237-DB7C64F1DFDE}" destId="{669AB82F-3A84-4F3A-9CEC-A1F0D0D446A3}" srcOrd="1" destOrd="0" presId="urn:microsoft.com/office/officeart/2005/8/layout/orgChart1"/>
    <dgm:cxn modelId="{81C9F829-2C9C-4FDB-B6E0-FEAF5DC88498}" srcId="{43F8C502-3EB0-4622-8A53-123130E5D9A9}" destId="{BC2654DA-C264-4F79-956A-FAD052298726}" srcOrd="4" destOrd="0" parTransId="{3B64856E-EFAF-4EF6-A5D9-6FDCC986906E}" sibTransId="{B4A8359C-F0F3-4C37-BDBA-FB81B6283A05}"/>
    <dgm:cxn modelId="{45BA3031-CB01-47A8-8587-B92B338405E0}" type="presOf" srcId="{DDF51DD7-3648-4372-BF50-5FD5CF9006F1}" destId="{4FEA9C28-E82D-4F72-9E8C-F6CC544FC393}" srcOrd="0" destOrd="0" presId="urn:microsoft.com/office/officeart/2005/8/layout/orgChart1"/>
    <dgm:cxn modelId="{493EF135-C1B8-4FC4-A7F8-97D8ED270C37}" type="presOf" srcId="{6D5E02FB-384B-475B-9769-2E08BC5048EC}" destId="{05A91D2C-DE57-4796-AD80-4B83B4D830EB}" srcOrd="1" destOrd="0" presId="urn:microsoft.com/office/officeart/2005/8/layout/orgChart1"/>
    <dgm:cxn modelId="{4B307536-5DA3-4162-BC64-A2A1E9432990}" type="presOf" srcId="{44680773-0EF8-41D9-A446-EC35D0C83DE7}" destId="{5A8BB567-3801-4B98-BB6F-11E67533D228}" srcOrd="0" destOrd="0" presId="urn:microsoft.com/office/officeart/2005/8/layout/orgChart1"/>
    <dgm:cxn modelId="{C1E36B3C-F11A-4047-85C5-0668BB065419}" type="presOf" srcId="{59A730DF-5A10-4716-A479-0B19368F2DEB}" destId="{F5396106-672A-4936-8C2B-40470FC30D72}" srcOrd="0" destOrd="0" presId="urn:microsoft.com/office/officeart/2005/8/layout/orgChart1"/>
    <dgm:cxn modelId="{921A645C-6705-4C6A-8A0E-E9F4F280464F}" type="presOf" srcId="{73FCDB2B-D732-4DE5-A3F0-7BDECE9B30B1}" destId="{F87FE2C6-0254-46EF-A6DA-7395CD91B657}" srcOrd="0" destOrd="0" presId="urn:microsoft.com/office/officeart/2005/8/layout/orgChart1"/>
    <dgm:cxn modelId="{7556C171-13D3-46AC-A10F-FE015BEBF726}" srcId="{43F8C502-3EB0-4622-8A53-123130E5D9A9}" destId="{DDF51DD7-3648-4372-BF50-5FD5CF9006F1}" srcOrd="2" destOrd="0" parTransId="{59A730DF-5A10-4716-A479-0B19368F2DEB}" sibTransId="{4BDC91A9-FBEB-4764-896A-131D61A5C321}"/>
    <dgm:cxn modelId="{06FFE377-0ABF-4235-A5F7-50CEA8401E9E}" srcId="{43F8C502-3EB0-4622-8A53-123130E5D9A9}" destId="{27F4BAAD-CB3A-44E6-8537-594614446CBE}" srcOrd="7" destOrd="0" parTransId="{44680773-0EF8-41D9-A446-EC35D0C83DE7}" sibTransId="{9C26D37C-F659-4EA3-899A-4BD9BF2A6456}"/>
    <dgm:cxn modelId="{0671407D-63FE-47EB-8EB0-BFC7FBCD781F}" srcId="{43F8C502-3EB0-4622-8A53-123130E5D9A9}" destId="{DD31FDB8-08B8-4670-8E0E-1B6A19BF3DC2}" srcOrd="5" destOrd="0" parTransId="{F9AE59DA-759E-42EC-9257-11B941745EDA}" sibTransId="{E1B07A09-CEFC-4060-98A3-DD2EBAB5EA85}"/>
    <dgm:cxn modelId="{FFE04A7F-CD55-4E91-A44A-7A54FB46FED2}" srcId="{43F8C502-3EB0-4622-8A53-123130E5D9A9}" destId="{CEDC06F0-810D-441A-8237-DB7C64F1DFDE}" srcOrd="3" destOrd="0" parTransId="{89C7B24E-DB5D-4639-9963-12F982F3E79D}" sibTransId="{EA1E5655-3299-4F17-92F9-BBC729D4E5DD}"/>
    <dgm:cxn modelId="{D2243583-F86B-44FA-B1DE-822BE6F763C2}" type="presOf" srcId="{43F8C502-3EB0-4622-8A53-123130E5D9A9}" destId="{F68727DC-5C94-448F-8856-41A92C1B8E18}" srcOrd="1" destOrd="0" presId="urn:microsoft.com/office/officeart/2005/8/layout/orgChart1"/>
    <dgm:cxn modelId="{EB7C4685-BE29-4DF0-B031-EAD8FE99AC13}" type="presOf" srcId="{6726CC8E-8CF1-4376-8EF8-6221009DBA4B}" destId="{9015671D-A512-447E-8EB5-A5CE9C66AB03}" srcOrd="1" destOrd="0" presId="urn:microsoft.com/office/officeart/2005/8/layout/orgChart1"/>
    <dgm:cxn modelId="{695E1A86-B99C-4308-A850-29BED44D65A1}" type="presOf" srcId="{F9AE59DA-759E-42EC-9257-11B941745EDA}" destId="{0F107B6B-75D7-4663-8A88-4171165A363D}" srcOrd="0" destOrd="0" presId="urn:microsoft.com/office/officeart/2005/8/layout/orgChart1"/>
    <dgm:cxn modelId="{3F209E8B-4E04-4ADA-B96A-6B32EBC7EA05}" type="presOf" srcId="{F317D103-4864-4B23-B447-1189691C8F31}" destId="{75389583-B82C-4524-868D-BF7675BE3B0C}" srcOrd="1" destOrd="0" presId="urn:microsoft.com/office/officeart/2005/8/layout/orgChart1"/>
    <dgm:cxn modelId="{FC779E92-0215-42C8-8D76-3D810729CA29}" type="presOf" srcId="{BC2654DA-C264-4F79-956A-FAD052298726}" destId="{D0CAA8A2-0159-478F-9E5D-5A0E58734BF5}" srcOrd="0" destOrd="0" presId="urn:microsoft.com/office/officeart/2005/8/layout/orgChart1"/>
    <dgm:cxn modelId="{4D333F95-2411-4600-89D5-A4165D065510}" type="presOf" srcId="{89C7B24E-DB5D-4639-9963-12F982F3E79D}" destId="{4B543F87-6ACA-467B-A4A0-B0658424FE9B}" srcOrd="0" destOrd="0" presId="urn:microsoft.com/office/officeart/2005/8/layout/orgChart1"/>
    <dgm:cxn modelId="{5341A195-12DF-45E9-83D8-C4CFDC550124}" type="presOf" srcId="{6D5E02FB-384B-475B-9769-2E08BC5048EC}" destId="{4E5F1FA7-1227-48F6-B61A-8B52CE1B43F3}" srcOrd="0" destOrd="0" presId="urn:microsoft.com/office/officeart/2005/8/layout/orgChart1"/>
    <dgm:cxn modelId="{A0699698-2810-47EB-AB5E-0C713D6D0332}" type="presOf" srcId="{F317D103-4864-4B23-B447-1189691C8F31}" destId="{FD49703C-1D2B-4A50-A599-F902772B912B}" srcOrd="0" destOrd="0" presId="urn:microsoft.com/office/officeart/2005/8/layout/orgChart1"/>
    <dgm:cxn modelId="{4EF1499D-FA13-4ED8-9C1B-1A598F86E220}" type="presOf" srcId="{6726CC8E-8CF1-4376-8EF8-6221009DBA4B}" destId="{A327AAB8-43F3-4599-9086-4BC898A9E401}" srcOrd="0" destOrd="0" presId="urn:microsoft.com/office/officeart/2005/8/layout/orgChart1"/>
    <dgm:cxn modelId="{D1F7E4A8-4D33-467D-8CB2-020EA2370271}" type="presOf" srcId="{5DC24FBE-5545-4B31-8A66-BD5C8C52749A}" destId="{CB0E746D-E023-4AF0-9B01-129F8D8508B5}" srcOrd="0" destOrd="0" presId="urn:microsoft.com/office/officeart/2005/8/layout/orgChart1"/>
    <dgm:cxn modelId="{E5606FAE-97CF-4C77-8BFC-500EEB1DEA5C}" srcId="{43F8C502-3EB0-4622-8A53-123130E5D9A9}" destId="{6D5E02FB-384B-475B-9769-2E08BC5048EC}" srcOrd="1" destOrd="0" parTransId="{029254C8-CEDB-438F-B742-19D2491D6560}" sibTransId="{1EBC6DDD-C87C-4FEA-912C-B6D394BA00C3}"/>
    <dgm:cxn modelId="{B27577B2-5135-4444-8A67-4B348A08DD85}" type="presOf" srcId="{029254C8-CEDB-438F-B742-19D2491D6560}" destId="{9C078289-0D4E-4FD5-B7DE-41FA1E41657D}" srcOrd="0" destOrd="0" presId="urn:microsoft.com/office/officeart/2005/8/layout/orgChart1"/>
    <dgm:cxn modelId="{2ABFC4C1-0863-41CC-94DA-2643458002B1}" srcId="{5DC24FBE-5545-4B31-8A66-BD5C8C52749A}" destId="{43F8C502-3EB0-4622-8A53-123130E5D9A9}" srcOrd="0" destOrd="0" parTransId="{A7384BE4-6CFF-47F4-B839-2A9082675160}" sibTransId="{376E287F-385C-4416-81A1-82BE92A611D3}"/>
    <dgm:cxn modelId="{9543B8D0-9970-4890-ABC4-98EE7FC7E9F7}" type="presOf" srcId="{AB2A5060-1DC5-4C92-BDE9-F7900C2B4E86}" destId="{8A2C000F-EE3F-46BB-9B96-5C2934FF08C2}" srcOrd="0" destOrd="0" presId="urn:microsoft.com/office/officeart/2005/8/layout/orgChart1"/>
    <dgm:cxn modelId="{EBA335DA-8701-491A-9160-3B850D7863B3}" srcId="{43F8C502-3EB0-4622-8A53-123130E5D9A9}" destId="{F317D103-4864-4B23-B447-1189691C8F31}" srcOrd="6" destOrd="0" parTransId="{73FCDB2B-D732-4DE5-A3F0-7BDECE9B30B1}" sibTransId="{A130560E-DD7A-42A7-9C37-03D8CA3AE4DF}"/>
    <dgm:cxn modelId="{9038D0DC-8E5B-4C79-B7C8-73F57631FB89}" type="presOf" srcId="{DD31FDB8-08B8-4670-8E0E-1B6A19BF3DC2}" destId="{67F3F52F-8269-4B55-ABC2-F8FCE6E597D6}" srcOrd="1" destOrd="0" presId="urn:microsoft.com/office/officeart/2005/8/layout/orgChart1"/>
    <dgm:cxn modelId="{8969B3DD-F63D-4708-8601-7EA112F132EB}" type="presOf" srcId="{3B64856E-EFAF-4EF6-A5D9-6FDCC986906E}" destId="{B5B4E9B5-1BEB-4265-BD56-497B47D1E28E}" srcOrd="0" destOrd="0" presId="urn:microsoft.com/office/officeart/2005/8/layout/orgChart1"/>
    <dgm:cxn modelId="{C86521EB-B1BD-4B3C-93AF-C73071FFF603}" type="presOf" srcId="{BC2654DA-C264-4F79-956A-FAD052298726}" destId="{5030877A-CFF1-428F-8253-386BB08BFC97}" srcOrd="1" destOrd="0" presId="urn:microsoft.com/office/officeart/2005/8/layout/orgChart1"/>
    <dgm:cxn modelId="{3E596BEB-468C-4223-A078-488D49CD544F}" type="presOf" srcId="{27F4BAAD-CB3A-44E6-8537-594614446CBE}" destId="{C5F678AF-D7FF-4C7F-B9F9-45B44FA9FDF5}" srcOrd="1" destOrd="0" presId="urn:microsoft.com/office/officeart/2005/8/layout/orgChart1"/>
    <dgm:cxn modelId="{54B85AEB-7B48-4FD7-805E-9C5C6B6A0E41}" srcId="{43F8C502-3EB0-4622-8A53-123130E5D9A9}" destId="{6726CC8E-8CF1-4376-8EF8-6221009DBA4B}" srcOrd="0" destOrd="0" parTransId="{AB2A5060-1DC5-4C92-BDE9-F7900C2B4E86}" sibTransId="{A14D47D2-2BC3-4D5B-872D-C011447759BC}"/>
    <dgm:cxn modelId="{D281C8EB-0231-43CA-8B57-4AE0528750F2}" type="presOf" srcId="{43F8C502-3EB0-4622-8A53-123130E5D9A9}" destId="{F9C6F2BF-C5A9-4005-A79F-A9915663B27F}" srcOrd="0" destOrd="0" presId="urn:microsoft.com/office/officeart/2005/8/layout/orgChart1"/>
    <dgm:cxn modelId="{B79621EC-4B09-4CDC-AE0F-FE38860C252E}" type="presParOf" srcId="{CB0E746D-E023-4AF0-9B01-129F8D8508B5}" destId="{34EA8077-45B1-49ED-A4B8-891B86E294B7}" srcOrd="0" destOrd="0" presId="urn:microsoft.com/office/officeart/2005/8/layout/orgChart1"/>
    <dgm:cxn modelId="{D93B45B4-D6C0-4A1A-905F-F482C23DFB1E}" type="presParOf" srcId="{34EA8077-45B1-49ED-A4B8-891B86E294B7}" destId="{55E80C36-96BA-4697-919E-830877D56324}" srcOrd="0" destOrd="0" presId="urn:microsoft.com/office/officeart/2005/8/layout/orgChart1"/>
    <dgm:cxn modelId="{559952C3-2D1C-455C-9B9A-5F4C21599BCE}" type="presParOf" srcId="{55E80C36-96BA-4697-919E-830877D56324}" destId="{F9C6F2BF-C5A9-4005-A79F-A9915663B27F}" srcOrd="0" destOrd="0" presId="urn:microsoft.com/office/officeart/2005/8/layout/orgChart1"/>
    <dgm:cxn modelId="{BE89485D-815E-4CA2-BACD-C8D4FC644B6F}" type="presParOf" srcId="{55E80C36-96BA-4697-919E-830877D56324}" destId="{F68727DC-5C94-448F-8856-41A92C1B8E18}" srcOrd="1" destOrd="0" presId="urn:microsoft.com/office/officeart/2005/8/layout/orgChart1"/>
    <dgm:cxn modelId="{6F719124-F3EE-490C-8B2A-F08080673C00}" type="presParOf" srcId="{34EA8077-45B1-49ED-A4B8-891B86E294B7}" destId="{1C17FC3B-D09A-4396-AAA5-37139CC30789}" srcOrd="1" destOrd="0" presId="urn:microsoft.com/office/officeart/2005/8/layout/orgChart1"/>
    <dgm:cxn modelId="{542547A4-5AC9-4C3F-ADB9-CE7D6149EF7F}" type="presParOf" srcId="{1C17FC3B-D09A-4396-AAA5-37139CC30789}" destId="{9C078289-0D4E-4FD5-B7DE-41FA1E41657D}" srcOrd="0" destOrd="0" presId="urn:microsoft.com/office/officeart/2005/8/layout/orgChart1"/>
    <dgm:cxn modelId="{1168839F-95EC-4975-8AF7-A25B70C5D939}" type="presParOf" srcId="{1C17FC3B-D09A-4396-AAA5-37139CC30789}" destId="{C3129E24-9CEA-49E3-83AB-DF789C7C7994}" srcOrd="1" destOrd="0" presId="urn:microsoft.com/office/officeart/2005/8/layout/orgChart1"/>
    <dgm:cxn modelId="{9690E42D-9B17-4CB7-BD3C-F839E35A1C9A}" type="presParOf" srcId="{C3129E24-9CEA-49E3-83AB-DF789C7C7994}" destId="{35E614B8-4A1A-479D-AAF8-28474F48D5D8}" srcOrd="0" destOrd="0" presId="urn:microsoft.com/office/officeart/2005/8/layout/orgChart1"/>
    <dgm:cxn modelId="{4B39CBB4-DE52-4281-9608-4304A5C02CE4}" type="presParOf" srcId="{35E614B8-4A1A-479D-AAF8-28474F48D5D8}" destId="{4E5F1FA7-1227-48F6-B61A-8B52CE1B43F3}" srcOrd="0" destOrd="0" presId="urn:microsoft.com/office/officeart/2005/8/layout/orgChart1"/>
    <dgm:cxn modelId="{B371DE97-1ADD-4119-8C62-2B89B872ECBC}" type="presParOf" srcId="{35E614B8-4A1A-479D-AAF8-28474F48D5D8}" destId="{05A91D2C-DE57-4796-AD80-4B83B4D830EB}" srcOrd="1" destOrd="0" presId="urn:microsoft.com/office/officeart/2005/8/layout/orgChart1"/>
    <dgm:cxn modelId="{3935219D-D6DA-4D46-BF27-778F68A5227D}" type="presParOf" srcId="{C3129E24-9CEA-49E3-83AB-DF789C7C7994}" destId="{B3B829F0-40B1-4350-B5CA-A16A649FBE1A}" srcOrd="1" destOrd="0" presId="urn:microsoft.com/office/officeart/2005/8/layout/orgChart1"/>
    <dgm:cxn modelId="{09DF1B70-7CE2-4EEB-A307-F0B863DA992C}" type="presParOf" srcId="{C3129E24-9CEA-49E3-83AB-DF789C7C7994}" destId="{6B34AE1F-8DBA-4097-BEB6-C6A8199C4D6B}" srcOrd="2" destOrd="0" presId="urn:microsoft.com/office/officeart/2005/8/layout/orgChart1"/>
    <dgm:cxn modelId="{2208DA8B-ABD8-47A2-B2AC-80FA7E9419A0}" type="presParOf" srcId="{1C17FC3B-D09A-4396-AAA5-37139CC30789}" destId="{F5396106-672A-4936-8C2B-40470FC30D72}" srcOrd="2" destOrd="0" presId="urn:microsoft.com/office/officeart/2005/8/layout/orgChart1"/>
    <dgm:cxn modelId="{F7709431-F706-428B-89FC-52B7BC9D9244}" type="presParOf" srcId="{1C17FC3B-D09A-4396-AAA5-37139CC30789}" destId="{39E14CFE-B5C7-4CCE-BCCA-613B7D5E4EE5}" srcOrd="3" destOrd="0" presId="urn:microsoft.com/office/officeart/2005/8/layout/orgChart1"/>
    <dgm:cxn modelId="{73534DD7-E5E8-4F88-B1BD-2A4EADF32347}" type="presParOf" srcId="{39E14CFE-B5C7-4CCE-BCCA-613B7D5E4EE5}" destId="{5E704F69-BCF2-44C5-8EDE-1E97F73A46A9}" srcOrd="0" destOrd="0" presId="urn:microsoft.com/office/officeart/2005/8/layout/orgChart1"/>
    <dgm:cxn modelId="{E4F23FA3-51C0-48C4-BA47-08AB4B7351A8}" type="presParOf" srcId="{5E704F69-BCF2-44C5-8EDE-1E97F73A46A9}" destId="{4FEA9C28-E82D-4F72-9E8C-F6CC544FC393}" srcOrd="0" destOrd="0" presId="urn:microsoft.com/office/officeart/2005/8/layout/orgChart1"/>
    <dgm:cxn modelId="{ABC70584-8D87-4416-90ED-E1D846CBA411}" type="presParOf" srcId="{5E704F69-BCF2-44C5-8EDE-1E97F73A46A9}" destId="{01C7B0C6-2313-4756-8F04-38E0C4378D14}" srcOrd="1" destOrd="0" presId="urn:microsoft.com/office/officeart/2005/8/layout/orgChart1"/>
    <dgm:cxn modelId="{B92B0E62-62AF-4800-A7C5-0A44CF71EE43}" type="presParOf" srcId="{39E14CFE-B5C7-4CCE-BCCA-613B7D5E4EE5}" destId="{0CFB8A72-1FF3-4FAD-AED9-A63EDEF45546}" srcOrd="1" destOrd="0" presId="urn:microsoft.com/office/officeart/2005/8/layout/orgChart1"/>
    <dgm:cxn modelId="{69B8A553-B25A-4770-B15A-9AB333E28C03}" type="presParOf" srcId="{39E14CFE-B5C7-4CCE-BCCA-613B7D5E4EE5}" destId="{539412EB-9BE9-4032-9584-7F416E73F269}" srcOrd="2" destOrd="0" presId="urn:microsoft.com/office/officeart/2005/8/layout/orgChart1"/>
    <dgm:cxn modelId="{57226165-8698-44C1-A605-563F2E43059D}" type="presParOf" srcId="{1C17FC3B-D09A-4396-AAA5-37139CC30789}" destId="{4B543F87-6ACA-467B-A4A0-B0658424FE9B}" srcOrd="4" destOrd="0" presId="urn:microsoft.com/office/officeart/2005/8/layout/orgChart1"/>
    <dgm:cxn modelId="{929D3A11-0A2F-4EE8-93F6-F915F139A126}" type="presParOf" srcId="{1C17FC3B-D09A-4396-AAA5-37139CC30789}" destId="{F1B142A3-4292-4738-951C-32AA32B10017}" srcOrd="5" destOrd="0" presId="urn:microsoft.com/office/officeart/2005/8/layout/orgChart1"/>
    <dgm:cxn modelId="{95B4058B-E203-40DC-995B-0DFBAED3510E}" type="presParOf" srcId="{F1B142A3-4292-4738-951C-32AA32B10017}" destId="{06E787CA-4234-480E-8C8E-A55C96CBA548}" srcOrd="0" destOrd="0" presId="urn:microsoft.com/office/officeart/2005/8/layout/orgChart1"/>
    <dgm:cxn modelId="{DAE2DD32-B739-4E15-ADC3-73B2EC2C461F}" type="presParOf" srcId="{06E787CA-4234-480E-8C8E-A55C96CBA548}" destId="{079A8476-00E6-4BD5-86ED-442ECB1BD080}" srcOrd="0" destOrd="0" presId="urn:microsoft.com/office/officeart/2005/8/layout/orgChart1"/>
    <dgm:cxn modelId="{878EF42C-E17A-4F06-8B39-D64ED2EA03DD}" type="presParOf" srcId="{06E787CA-4234-480E-8C8E-A55C96CBA548}" destId="{669AB82F-3A84-4F3A-9CEC-A1F0D0D446A3}" srcOrd="1" destOrd="0" presId="urn:microsoft.com/office/officeart/2005/8/layout/orgChart1"/>
    <dgm:cxn modelId="{17400D21-96CC-4058-A831-2CF31ECA71C3}" type="presParOf" srcId="{F1B142A3-4292-4738-951C-32AA32B10017}" destId="{956F529E-414A-4C3B-A815-1E7CDAA94428}" srcOrd="1" destOrd="0" presId="urn:microsoft.com/office/officeart/2005/8/layout/orgChart1"/>
    <dgm:cxn modelId="{7DCFC16F-E367-49DA-A12B-5623DCCB7791}" type="presParOf" srcId="{F1B142A3-4292-4738-951C-32AA32B10017}" destId="{C55D3891-B7C7-4313-9A72-D66E30260B20}" srcOrd="2" destOrd="0" presId="urn:microsoft.com/office/officeart/2005/8/layout/orgChart1"/>
    <dgm:cxn modelId="{4F9E6970-071E-4A75-85FA-8FC24CEB5EAC}" type="presParOf" srcId="{1C17FC3B-D09A-4396-AAA5-37139CC30789}" destId="{B5B4E9B5-1BEB-4265-BD56-497B47D1E28E}" srcOrd="6" destOrd="0" presId="urn:microsoft.com/office/officeart/2005/8/layout/orgChart1"/>
    <dgm:cxn modelId="{1BF25952-2E22-481F-A1A4-FD1F9D23F209}" type="presParOf" srcId="{1C17FC3B-D09A-4396-AAA5-37139CC30789}" destId="{F94AE6EC-1710-4CB3-BED7-3DF5E6AB48B3}" srcOrd="7" destOrd="0" presId="urn:microsoft.com/office/officeart/2005/8/layout/orgChart1"/>
    <dgm:cxn modelId="{74F835A4-1665-48CF-9553-F9829276526A}" type="presParOf" srcId="{F94AE6EC-1710-4CB3-BED7-3DF5E6AB48B3}" destId="{186E9F57-82DF-4356-9DAD-B61BB79B5C7A}" srcOrd="0" destOrd="0" presId="urn:microsoft.com/office/officeart/2005/8/layout/orgChart1"/>
    <dgm:cxn modelId="{4638E16D-E204-4E98-87E6-F465611EBB4C}" type="presParOf" srcId="{186E9F57-82DF-4356-9DAD-B61BB79B5C7A}" destId="{D0CAA8A2-0159-478F-9E5D-5A0E58734BF5}" srcOrd="0" destOrd="0" presId="urn:microsoft.com/office/officeart/2005/8/layout/orgChart1"/>
    <dgm:cxn modelId="{0D17706C-50BE-4E06-853A-456BA62F63EE}" type="presParOf" srcId="{186E9F57-82DF-4356-9DAD-B61BB79B5C7A}" destId="{5030877A-CFF1-428F-8253-386BB08BFC97}" srcOrd="1" destOrd="0" presId="urn:microsoft.com/office/officeart/2005/8/layout/orgChart1"/>
    <dgm:cxn modelId="{DEE7218A-9326-4D1B-8030-EE1CC23B2049}" type="presParOf" srcId="{F94AE6EC-1710-4CB3-BED7-3DF5E6AB48B3}" destId="{DA6A9D72-3FA7-4279-9276-02684D12D25B}" srcOrd="1" destOrd="0" presId="urn:microsoft.com/office/officeart/2005/8/layout/orgChart1"/>
    <dgm:cxn modelId="{065D4E87-08A7-4A08-A726-547DAABED548}" type="presParOf" srcId="{F94AE6EC-1710-4CB3-BED7-3DF5E6AB48B3}" destId="{38FAE4E6-CE39-4676-AEFC-F7E8246510CE}" srcOrd="2" destOrd="0" presId="urn:microsoft.com/office/officeart/2005/8/layout/orgChart1"/>
    <dgm:cxn modelId="{0C485C5F-492D-45C7-8BC3-D71FFA3EFFD5}" type="presParOf" srcId="{1C17FC3B-D09A-4396-AAA5-37139CC30789}" destId="{0F107B6B-75D7-4663-8A88-4171165A363D}" srcOrd="8" destOrd="0" presId="urn:microsoft.com/office/officeart/2005/8/layout/orgChart1"/>
    <dgm:cxn modelId="{20624221-5AD9-4287-86E0-AA6C006BE497}" type="presParOf" srcId="{1C17FC3B-D09A-4396-AAA5-37139CC30789}" destId="{4973FAA3-6A36-4359-999F-D9200E82769D}" srcOrd="9" destOrd="0" presId="urn:microsoft.com/office/officeart/2005/8/layout/orgChart1"/>
    <dgm:cxn modelId="{46C0F1F6-6AC5-463A-9820-E09F74F71F4A}" type="presParOf" srcId="{4973FAA3-6A36-4359-999F-D9200E82769D}" destId="{8614AF44-6680-4462-B73F-81B76ADB069A}" srcOrd="0" destOrd="0" presId="urn:microsoft.com/office/officeart/2005/8/layout/orgChart1"/>
    <dgm:cxn modelId="{343EADA0-F0EC-4221-80FA-3ADE60797B33}" type="presParOf" srcId="{8614AF44-6680-4462-B73F-81B76ADB069A}" destId="{E82C8659-754E-4A45-AA4F-5C05BE2F985A}" srcOrd="0" destOrd="0" presId="urn:microsoft.com/office/officeart/2005/8/layout/orgChart1"/>
    <dgm:cxn modelId="{AECCF7DE-AF87-4EA9-9F39-19A778B426B2}" type="presParOf" srcId="{8614AF44-6680-4462-B73F-81B76ADB069A}" destId="{67F3F52F-8269-4B55-ABC2-F8FCE6E597D6}" srcOrd="1" destOrd="0" presId="urn:microsoft.com/office/officeart/2005/8/layout/orgChart1"/>
    <dgm:cxn modelId="{EA9E45C1-9F9E-4993-8466-93B1764C4322}" type="presParOf" srcId="{4973FAA3-6A36-4359-999F-D9200E82769D}" destId="{1B97AADB-A1CD-4F24-9B01-5BAC4266AEA1}" srcOrd="1" destOrd="0" presId="urn:microsoft.com/office/officeart/2005/8/layout/orgChart1"/>
    <dgm:cxn modelId="{B37ED1F5-3330-4ADE-9080-486323499A9A}" type="presParOf" srcId="{4973FAA3-6A36-4359-999F-D9200E82769D}" destId="{B72FCF35-EFA1-4B3A-A23A-BAE66B6953E3}" srcOrd="2" destOrd="0" presId="urn:microsoft.com/office/officeart/2005/8/layout/orgChart1"/>
    <dgm:cxn modelId="{40B3C9AF-13D8-4E78-9851-CCFB25516BC5}" type="presParOf" srcId="{1C17FC3B-D09A-4396-AAA5-37139CC30789}" destId="{F87FE2C6-0254-46EF-A6DA-7395CD91B657}" srcOrd="10" destOrd="0" presId="urn:microsoft.com/office/officeart/2005/8/layout/orgChart1"/>
    <dgm:cxn modelId="{A7120B96-98CE-45E3-9619-0C939840D004}" type="presParOf" srcId="{1C17FC3B-D09A-4396-AAA5-37139CC30789}" destId="{A15F7804-D456-4E35-A3C9-8FDE94C694A8}" srcOrd="11" destOrd="0" presId="urn:microsoft.com/office/officeart/2005/8/layout/orgChart1"/>
    <dgm:cxn modelId="{FEC16D23-54A2-40E1-8169-3272054192AD}" type="presParOf" srcId="{A15F7804-D456-4E35-A3C9-8FDE94C694A8}" destId="{AEDD0309-BE3E-4DB9-A105-9F5487F99C96}" srcOrd="0" destOrd="0" presId="urn:microsoft.com/office/officeart/2005/8/layout/orgChart1"/>
    <dgm:cxn modelId="{6E4DF88C-2F8D-4431-AD24-F5AA9122F91C}" type="presParOf" srcId="{AEDD0309-BE3E-4DB9-A105-9F5487F99C96}" destId="{FD49703C-1D2B-4A50-A599-F902772B912B}" srcOrd="0" destOrd="0" presId="urn:microsoft.com/office/officeart/2005/8/layout/orgChart1"/>
    <dgm:cxn modelId="{A6D3B424-2908-46BD-AFB1-DA804F867CAA}" type="presParOf" srcId="{AEDD0309-BE3E-4DB9-A105-9F5487F99C96}" destId="{75389583-B82C-4524-868D-BF7675BE3B0C}" srcOrd="1" destOrd="0" presId="urn:microsoft.com/office/officeart/2005/8/layout/orgChart1"/>
    <dgm:cxn modelId="{4B1D1E18-4DF0-40D5-B557-B008D3EBCC9A}" type="presParOf" srcId="{A15F7804-D456-4E35-A3C9-8FDE94C694A8}" destId="{4F93F664-9AB4-4F3A-B049-13D2A5289EB8}" srcOrd="1" destOrd="0" presId="urn:microsoft.com/office/officeart/2005/8/layout/orgChart1"/>
    <dgm:cxn modelId="{AE2F11F7-584D-4BC9-A8E2-DAAC8180FF2D}" type="presParOf" srcId="{A15F7804-D456-4E35-A3C9-8FDE94C694A8}" destId="{8ED52135-0F7C-4A1D-A522-F02433B9E1B8}" srcOrd="2" destOrd="0" presId="urn:microsoft.com/office/officeart/2005/8/layout/orgChart1"/>
    <dgm:cxn modelId="{62DEC11E-C975-45F7-802E-24C23770AF01}" type="presParOf" srcId="{1C17FC3B-D09A-4396-AAA5-37139CC30789}" destId="{5A8BB567-3801-4B98-BB6F-11E67533D228}" srcOrd="12" destOrd="0" presId="urn:microsoft.com/office/officeart/2005/8/layout/orgChart1"/>
    <dgm:cxn modelId="{01C9213D-5CA3-4426-91A1-D002430D480E}" type="presParOf" srcId="{1C17FC3B-D09A-4396-AAA5-37139CC30789}" destId="{8A997D0B-0C74-4BD9-8F20-10A6077C1C19}" srcOrd="13" destOrd="0" presId="urn:microsoft.com/office/officeart/2005/8/layout/orgChart1"/>
    <dgm:cxn modelId="{3CC12919-0BBE-4242-98B6-5D7E6F132C2F}" type="presParOf" srcId="{8A997D0B-0C74-4BD9-8F20-10A6077C1C19}" destId="{608128B4-C897-4DB7-A39D-162D67C2B056}" srcOrd="0" destOrd="0" presId="urn:microsoft.com/office/officeart/2005/8/layout/orgChart1"/>
    <dgm:cxn modelId="{04326D6F-9C39-480B-88DE-B77CFE839F56}" type="presParOf" srcId="{608128B4-C897-4DB7-A39D-162D67C2B056}" destId="{DB1BBD8F-E16C-4361-A99B-43AE4E2476AF}" srcOrd="0" destOrd="0" presId="urn:microsoft.com/office/officeart/2005/8/layout/orgChart1"/>
    <dgm:cxn modelId="{CD357C6E-652F-49FE-8624-D43035782464}" type="presParOf" srcId="{608128B4-C897-4DB7-A39D-162D67C2B056}" destId="{C5F678AF-D7FF-4C7F-B9F9-45B44FA9FDF5}" srcOrd="1" destOrd="0" presId="urn:microsoft.com/office/officeart/2005/8/layout/orgChart1"/>
    <dgm:cxn modelId="{792F6DFB-52FD-40CC-915F-F6866D605524}" type="presParOf" srcId="{8A997D0B-0C74-4BD9-8F20-10A6077C1C19}" destId="{8E6A8A3C-0E2D-47B9-8B03-D0FAD45E17C8}" srcOrd="1" destOrd="0" presId="urn:microsoft.com/office/officeart/2005/8/layout/orgChart1"/>
    <dgm:cxn modelId="{8DB9E52F-BDAF-47AA-8E8D-15275E6FDB9B}" type="presParOf" srcId="{8A997D0B-0C74-4BD9-8F20-10A6077C1C19}" destId="{4481CD2B-635C-44E7-B220-DDFB4E7242EE}" srcOrd="2" destOrd="0" presId="urn:microsoft.com/office/officeart/2005/8/layout/orgChart1"/>
    <dgm:cxn modelId="{1095BF0B-E38D-49F7-BDF6-8984492C1716}" type="presParOf" srcId="{34EA8077-45B1-49ED-A4B8-891B86E294B7}" destId="{85CA9145-10B9-43BE-91A4-A5487044A326}" srcOrd="2" destOrd="0" presId="urn:microsoft.com/office/officeart/2005/8/layout/orgChart1"/>
    <dgm:cxn modelId="{DA1F4D49-71B4-40AD-BB39-F6D98F6C5896}" type="presParOf" srcId="{85CA9145-10B9-43BE-91A4-A5487044A326}" destId="{8A2C000F-EE3F-46BB-9B96-5C2934FF08C2}" srcOrd="0" destOrd="0" presId="urn:microsoft.com/office/officeart/2005/8/layout/orgChart1"/>
    <dgm:cxn modelId="{4CC8FE5D-189D-40BD-B294-E7E6A62D988A}" type="presParOf" srcId="{85CA9145-10B9-43BE-91A4-A5487044A326}" destId="{914B9AB2-4223-471F-BD46-06AA7510CD31}" srcOrd="1" destOrd="0" presId="urn:microsoft.com/office/officeart/2005/8/layout/orgChart1"/>
    <dgm:cxn modelId="{E8466B88-3449-43A5-A3A9-B4E4F2B71F24}" type="presParOf" srcId="{914B9AB2-4223-471F-BD46-06AA7510CD31}" destId="{3AFAABBD-B619-4130-B6CC-9DBA0B15B679}" srcOrd="0" destOrd="0" presId="urn:microsoft.com/office/officeart/2005/8/layout/orgChart1"/>
    <dgm:cxn modelId="{4759F728-3883-4E93-859C-B97880D16645}" type="presParOf" srcId="{3AFAABBD-B619-4130-B6CC-9DBA0B15B679}" destId="{A327AAB8-43F3-4599-9086-4BC898A9E401}" srcOrd="0" destOrd="0" presId="urn:microsoft.com/office/officeart/2005/8/layout/orgChart1"/>
    <dgm:cxn modelId="{A95D8EC9-437C-4B40-AB14-5120A5B43058}" type="presParOf" srcId="{3AFAABBD-B619-4130-B6CC-9DBA0B15B679}" destId="{9015671D-A512-447E-8EB5-A5CE9C66AB03}" srcOrd="1" destOrd="0" presId="urn:microsoft.com/office/officeart/2005/8/layout/orgChart1"/>
    <dgm:cxn modelId="{C847FD72-2CAB-4DFF-BD79-2D9080FD45D8}" type="presParOf" srcId="{914B9AB2-4223-471F-BD46-06AA7510CD31}" destId="{E7A3ECDD-357C-42CB-A4C1-F3F13AEB5E43}" srcOrd="1" destOrd="0" presId="urn:microsoft.com/office/officeart/2005/8/layout/orgChart1"/>
    <dgm:cxn modelId="{609333CD-F2BB-4127-968C-14A6DB63EE9E}" type="presParOf" srcId="{914B9AB2-4223-471F-BD46-06AA7510CD31}" destId="{A2FBE017-1712-417D-8B00-A36033B46D8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D0A096-1C48-428D-85F7-BFB66DECE022}">
      <dsp:nvSpPr>
        <dsp:cNvPr id="0" name=""/>
        <dsp:cNvSpPr/>
      </dsp:nvSpPr>
      <dsp:spPr>
        <a:xfrm>
          <a:off x="1130279" y="2106612"/>
          <a:ext cx="392955" cy="1589989"/>
        </a:xfrm>
        <a:custGeom>
          <a:avLst/>
          <a:gdLst/>
          <a:ahLst/>
          <a:cxnLst/>
          <a:rect l="0" t="0" r="0" b="0"/>
          <a:pathLst>
            <a:path>
              <a:moveTo>
                <a:pt x="0" y="0"/>
              </a:moveTo>
              <a:lnTo>
                <a:pt x="196477" y="0"/>
              </a:lnTo>
              <a:lnTo>
                <a:pt x="196477" y="1589989"/>
              </a:lnTo>
              <a:lnTo>
                <a:pt x="392955" y="1589989"/>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244600">
            <a:lnSpc>
              <a:spcPct val="90000"/>
            </a:lnSpc>
            <a:spcBef>
              <a:spcPct val="0"/>
            </a:spcBef>
            <a:spcAft>
              <a:spcPct val="35000"/>
            </a:spcAft>
            <a:buNone/>
          </a:pPr>
          <a:endParaRPr lang="fr-FR" sz="2800" kern="1200"/>
        </a:p>
      </dsp:txBody>
      <dsp:txXfrm>
        <a:off x="1285811" y="2860661"/>
        <a:ext cx="81891" cy="81891"/>
      </dsp:txXfrm>
    </dsp:sp>
    <dsp:sp modelId="{9A91ABAD-4C34-406D-A100-A5958BE8A669}">
      <dsp:nvSpPr>
        <dsp:cNvPr id="0" name=""/>
        <dsp:cNvSpPr/>
      </dsp:nvSpPr>
      <dsp:spPr>
        <a:xfrm>
          <a:off x="1130279" y="2106612"/>
          <a:ext cx="392955" cy="688507"/>
        </a:xfrm>
        <a:custGeom>
          <a:avLst/>
          <a:gdLst/>
          <a:ahLst/>
          <a:cxnLst/>
          <a:rect l="0" t="0" r="0" b="0"/>
          <a:pathLst>
            <a:path>
              <a:moveTo>
                <a:pt x="0" y="0"/>
              </a:moveTo>
              <a:lnTo>
                <a:pt x="196477" y="0"/>
              </a:lnTo>
              <a:lnTo>
                <a:pt x="196477" y="688507"/>
              </a:lnTo>
              <a:lnTo>
                <a:pt x="392955" y="688507"/>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244600">
            <a:lnSpc>
              <a:spcPct val="90000"/>
            </a:lnSpc>
            <a:spcBef>
              <a:spcPct val="0"/>
            </a:spcBef>
            <a:spcAft>
              <a:spcPct val="35000"/>
            </a:spcAft>
            <a:buNone/>
          </a:pPr>
          <a:endParaRPr lang="fr-FR" sz="2800" kern="1200"/>
        </a:p>
      </dsp:txBody>
      <dsp:txXfrm>
        <a:off x="1306938" y="2431047"/>
        <a:ext cx="39637" cy="39637"/>
      </dsp:txXfrm>
    </dsp:sp>
    <dsp:sp modelId="{7216AEEB-3F51-4ED3-9D85-EAEB74ECE996}">
      <dsp:nvSpPr>
        <dsp:cNvPr id="0" name=""/>
        <dsp:cNvSpPr/>
      </dsp:nvSpPr>
      <dsp:spPr>
        <a:xfrm>
          <a:off x="1130279" y="1843661"/>
          <a:ext cx="392955" cy="262950"/>
        </a:xfrm>
        <a:custGeom>
          <a:avLst/>
          <a:gdLst/>
          <a:ahLst/>
          <a:cxnLst/>
          <a:rect l="0" t="0" r="0" b="0"/>
          <a:pathLst>
            <a:path>
              <a:moveTo>
                <a:pt x="0" y="262950"/>
              </a:moveTo>
              <a:lnTo>
                <a:pt x="196477" y="262950"/>
              </a:lnTo>
              <a:lnTo>
                <a:pt x="196477" y="0"/>
              </a:lnTo>
              <a:lnTo>
                <a:pt x="392955"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244600">
            <a:lnSpc>
              <a:spcPct val="90000"/>
            </a:lnSpc>
            <a:spcBef>
              <a:spcPct val="0"/>
            </a:spcBef>
            <a:spcAft>
              <a:spcPct val="35000"/>
            </a:spcAft>
            <a:buNone/>
          </a:pPr>
          <a:endParaRPr lang="fr-FR" sz="2800" kern="1200"/>
        </a:p>
      </dsp:txBody>
      <dsp:txXfrm>
        <a:off x="1314936" y="1963316"/>
        <a:ext cx="23640" cy="23640"/>
      </dsp:txXfrm>
    </dsp:sp>
    <dsp:sp modelId="{6BDA2D7F-C5F1-4FC9-8CAE-25CF98A3BAA3}">
      <dsp:nvSpPr>
        <dsp:cNvPr id="0" name=""/>
        <dsp:cNvSpPr/>
      </dsp:nvSpPr>
      <dsp:spPr>
        <a:xfrm>
          <a:off x="1130279" y="718590"/>
          <a:ext cx="392955" cy="1388021"/>
        </a:xfrm>
        <a:custGeom>
          <a:avLst/>
          <a:gdLst/>
          <a:ahLst/>
          <a:cxnLst/>
          <a:rect l="0" t="0" r="0" b="0"/>
          <a:pathLst>
            <a:path>
              <a:moveTo>
                <a:pt x="0" y="1388021"/>
              </a:moveTo>
              <a:lnTo>
                <a:pt x="196477" y="1388021"/>
              </a:lnTo>
              <a:lnTo>
                <a:pt x="196477" y="0"/>
              </a:lnTo>
              <a:lnTo>
                <a:pt x="392955"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244600">
            <a:lnSpc>
              <a:spcPct val="90000"/>
            </a:lnSpc>
            <a:spcBef>
              <a:spcPct val="0"/>
            </a:spcBef>
            <a:spcAft>
              <a:spcPct val="35000"/>
            </a:spcAft>
            <a:buNone/>
          </a:pPr>
          <a:endParaRPr lang="fr-FR" sz="2800" kern="1200"/>
        </a:p>
      </dsp:txBody>
      <dsp:txXfrm>
        <a:off x="1290692" y="1376537"/>
        <a:ext cx="72128" cy="72128"/>
      </dsp:txXfrm>
    </dsp:sp>
    <dsp:sp modelId="{8F3F1210-12B2-4A05-A1DA-7A8989E8FF41}">
      <dsp:nvSpPr>
        <dsp:cNvPr id="0" name=""/>
        <dsp:cNvSpPr/>
      </dsp:nvSpPr>
      <dsp:spPr>
        <a:xfrm rot="16200000">
          <a:off x="-1118788" y="1546315"/>
          <a:ext cx="3377543" cy="1120593"/>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t>Axes </a:t>
          </a:r>
          <a:r>
            <a:rPr lang="fr-FR" sz="2800" b="1" kern="1200" dirty="0"/>
            <a:t>verticaux</a:t>
          </a:r>
        </a:p>
        <a:p>
          <a:pPr marL="0" lvl="0" indent="0" algn="ctr" defTabSz="1244600">
            <a:lnSpc>
              <a:spcPct val="90000"/>
            </a:lnSpc>
            <a:spcBef>
              <a:spcPct val="0"/>
            </a:spcBef>
            <a:spcAft>
              <a:spcPct val="35000"/>
            </a:spcAft>
            <a:buNone/>
          </a:pPr>
          <a:r>
            <a:rPr lang="fr-FR" sz="2800" b="1" kern="1200" dirty="0"/>
            <a:t>(lignes directrices)</a:t>
          </a:r>
        </a:p>
      </dsp:txBody>
      <dsp:txXfrm>
        <a:off x="-1118788" y="1546315"/>
        <a:ext cx="3377543" cy="1120593"/>
      </dsp:txXfrm>
    </dsp:sp>
    <dsp:sp modelId="{5716BF0D-9C52-45E0-88C6-A8891A3D5303}">
      <dsp:nvSpPr>
        <dsp:cNvPr id="0" name=""/>
        <dsp:cNvSpPr/>
      </dsp:nvSpPr>
      <dsp:spPr>
        <a:xfrm>
          <a:off x="1523234" y="154936"/>
          <a:ext cx="6961321" cy="1127308"/>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t>Axe 1: </a:t>
          </a:r>
          <a:r>
            <a:rPr lang="fr-FR" sz="2800" b="1" kern="1200" dirty="0">
              <a:cs typeface="Arial" pitchFamily="34" charset="0"/>
            </a:rPr>
            <a:t>Transformation de matières premières agricoles, </a:t>
          </a:r>
          <a:r>
            <a:rPr lang="fr-FR" sz="2800" b="1" kern="1200" dirty="0" err="1">
              <a:cs typeface="Arial" pitchFamily="34" charset="0"/>
            </a:rPr>
            <a:t>sylvo</a:t>
          </a:r>
          <a:r>
            <a:rPr lang="fr-FR" sz="2800" b="1" kern="1200" dirty="0">
              <a:cs typeface="Arial" pitchFamily="34" charset="0"/>
            </a:rPr>
            <a:t>-pastorales et halieutiques </a:t>
          </a:r>
          <a:endParaRPr lang="fr-FR" sz="2800" kern="1200" dirty="0"/>
        </a:p>
      </dsp:txBody>
      <dsp:txXfrm>
        <a:off x="1523234" y="154936"/>
        <a:ext cx="6961321" cy="1127308"/>
      </dsp:txXfrm>
    </dsp:sp>
    <dsp:sp modelId="{8EECD001-1DBE-4CE7-AD46-5732A0AEC91B}">
      <dsp:nvSpPr>
        <dsp:cNvPr id="0" name=""/>
        <dsp:cNvSpPr/>
      </dsp:nvSpPr>
      <dsp:spPr>
        <a:xfrm>
          <a:off x="1523234" y="1431999"/>
          <a:ext cx="7024783" cy="823325"/>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t>Axe 2: </a:t>
          </a:r>
          <a:r>
            <a:rPr lang="fr-FR" sz="2800" b="1" kern="1200" dirty="0">
              <a:cs typeface="Arial" pitchFamily="34" charset="0"/>
            </a:rPr>
            <a:t>Transformation industrielle de ressources minérales et des hydrocarbures</a:t>
          </a:r>
          <a:endParaRPr lang="fr-FR" sz="2800" kern="1200" dirty="0"/>
        </a:p>
      </dsp:txBody>
      <dsp:txXfrm>
        <a:off x="1523234" y="1431999"/>
        <a:ext cx="7024783" cy="823325"/>
      </dsp:txXfrm>
    </dsp:sp>
    <dsp:sp modelId="{178F0CE4-D76E-4B47-97A0-66FBFA818EEC}">
      <dsp:nvSpPr>
        <dsp:cNvPr id="0" name=""/>
        <dsp:cNvSpPr/>
      </dsp:nvSpPr>
      <dsp:spPr>
        <a:xfrm>
          <a:off x="1523234" y="2405078"/>
          <a:ext cx="7054314" cy="780082"/>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t>Axe 3:</a:t>
          </a:r>
          <a:r>
            <a:rPr lang="fr-FR" sz="2800" b="1" kern="1200" dirty="0">
              <a:cs typeface="Arial" pitchFamily="34" charset="0"/>
            </a:rPr>
            <a:t>Développement de l’industrie pharmaceutique et de la pharmacopée</a:t>
          </a:r>
          <a:endParaRPr lang="fr-FR" sz="2800" kern="1200" dirty="0"/>
        </a:p>
      </dsp:txBody>
      <dsp:txXfrm>
        <a:off x="1523234" y="2405078"/>
        <a:ext cx="7054314" cy="780082"/>
      </dsp:txXfrm>
    </dsp:sp>
    <dsp:sp modelId="{71165E59-72DC-45C9-95D1-A1AEBCD53FAC}">
      <dsp:nvSpPr>
        <dsp:cNvPr id="0" name=""/>
        <dsp:cNvSpPr/>
      </dsp:nvSpPr>
      <dsp:spPr>
        <a:xfrm>
          <a:off x="1523234" y="3334915"/>
          <a:ext cx="7071761" cy="723373"/>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t>Axe: Développement des industries à forte intensité technologique et d’innovation</a:t>
          </a:r>
        </a:p>
      </dsp:txBody>
      <dsp:txXfrm>
        <a:off x="1523234" y="3334915"/>
        <a:ext cx="7071761" cy="7233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17907-BAFF-48F7-86F8-3AC487C8A220}">
      <dsp:nvSpPr>
        <dsp:cNvPr id="0" name=""/>
        <dsp:cNvSpPr/>
      </dsp:nvSpPr>
      <dsp:spPr>
        <a:xfrm>
          <a:off x="1970574" y="2175669"/>
          <a:ext cx="432286" cy="1853997"/>
        </a:xfrm>
        <a:custGeom>
          <a:avLst/>
          <a:gdLst/>
          <a:ahLst/>
          <a:cxnLst/>
          <a:rect l="0" t="0" r="0" b="0"/>
          <a:pathLst>
            <a:path>
              <a:moveTo>
                <a:pt x="0" y="0"/>
              </a:moveTo>
              <a:lnTo>
                <a:pt x="216143" y="0"/>
              </a:lnTo>
              <a:lnTo>
                <a:pt x="216143" y="1853997"/>
              </a:lnTo>
              <a:lnTo>
                <a:pt x="432286" y="1853997"/>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b="1" kern="1200"/>
        </a:p>
      </dsp:txBody>
      <dsp:txXfrm>
        <a:off x="2139124" y="3055074"/>
        <a:ext cx="95186" cy="95186"/>
      </dsp:txXfrm>
    </dsp:sp>
    <dsp:sp modelId="{76F0D819-D0F8-4724-8A4C-77C846C52583}">
      <dsp:nvSpPr>
        <dsp:cNvPr id="0" name=""/>
        <dsp:cNvSpPr/>
      </dsp:nvSpPr>
      <dsp:spPr>
        <a:xfrm>
          <a:off x="1970574" y="2175669"/>
          <a:ext cx="368798" cy="1148637"/>
        </a:xfrm>
        <a:custGeom>
          <a:avLst/>
          <a:gdLst/>
          <a:ahLst/>
          <a:cxnLst/>
          <a:rect l="0" t="0" r="0" b="0"/>
          <a:pathLst>
            <a:path>
              <a:moveTo>
                <a:pt x="0" y="0"/>
              </a:moveTo>
              <a:lnTo>
                <a:pt x="184399" y="0"/>
              </a:lnTo>
              <a:lnTo>
                <a:pt x="184399" y="1148637"/>
              </a:lnTo>
              <a:lnTo>
                <a:pt x="368798" y="1148637"/>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p>
      </dsp:txBody>
      <dsp:txXfrm>
        <a:off x="2124813" y="2719828"/>
        <a:ext cx="60319" cy="60319"/>
      </dsp:txXfrm>
    </dsp:sp>
    <dsp:sp modelId="{7E7EE762-D02D-4C57-ACA1-B86791DA85DE}">
      <dsp:nvSpPr>
        <dsp:cNvPr id="0" name=""/>
        <dsp:cNvSpPr/>
      </dsp:nvSpPr>
      <dsp:spPr>
        <a:xfrm>
          <a:off x="1970574" y="2175669"/>
          <a:ext cx="368798" cy="468888"/>
        </a:xfrm>
        <a:custGeom>
          <a:avLst/>
          <a:gdLst/>
          <a:ahLst/>
          <a:cxnLst/>
          <a:rect l="0" t="0" r="0" b="0"/>
          <a:pathLst>
            <a:path>
              <a:moveTo>
                <a:pt x="0" y="0"/>
              </a:moveTo>
              <a:lnTo>
                <a:pt x="184399" y="0"/>
              </a:lnTo>
              <a:lnTo>
                <a:pt x="184399" y="468888"/>
              </a:lnTo>
              <a:lnTo>
                <a:pt x="368798" y="468888"/>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p>
      </dsp:txBody>
      <dsp:txXfrm>
        <a:off x="2140059" y="2395199"/>
        <a:ext cx="29827" cy="29827"/>
      </dsp:txXfrm>
    </dsp:sp>
    <dsp:sp modelId="{9EA2418C-4A97-4D13-B901-BD52B63E9849}">
      <dsp:nvSpPr>
        <dsp:cNvPr id="0" name=""/>
        <dsp:cNvSpPr/>
      </dsp:nvSpPr>
      <dsp:spPr>
        <a:xfrm>
          <a:off x="1970574" y="1935857"/>
          <a:ext cx="368798" cy="239811"/>
        </a:xfrm>
        <a:custGeom>
          <a:avLst/>
          <a:gdLst/>
          <a:ahLst/>
          <a:cxnLst/>
          <a:rect l="0" t="0" r="0" b="0"/>
          <a:pathLst>
            <a:path>
              <a:moveTo>
                <a:pt x="0" y="239811"/>
              </a:moveTo>
              <a:lnTo>
                <a:pt x="184399" y="239811"/>
              </a:lnTo>
              <a:lnTo>
                <a:pt x="184399" y="0"/>
              </a:lnTo>
              <a:lnTo>
                <a:pt x="368798" y="0"/>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p>
      </dsp:txBody>
      <dsp:txXfrm>
        <a:off x="2143975" y="2044765"/>
        <a:ext cx="21995" cy="21995"/>
      </dsp:txXfrm>
    </dsp:sp>
    <dsp:sp modelId="{B0C105BD-8608-4FC0-8ECD-9521637D41A9}">
      <dsp:nvSpPr>
        <dsp:cNvPr id="0" name=""/>
        <dsp:cNvSpPr/>
      </dsp:nvSpPr>
      <dsp:spPr>
        <a:xfrm>
          <a:off x="1970574" y="1151604"/>
          <a:ext cx="368798" cy="1024064"/>
        </a:xfrm>
        <a:custGeom>
          <a:avLst/>
          <a:gdLst/>
          <a:ahLst/>
          <a:cxnLst/>
          <a:rect l="0" t="0" r="0" b="0"/>
          <a:pathLst>
            <a:path>
              <a:moveTo>
                <a:pt x="0" y="1024064"/>
              </a:moveTo>
              <a:lnTo>
                <a:pt x="184399" y="1024064"/>
              </a:lnTo>
              <a:lnTo>
                <a:pt x="184399" y="0"/>
              </a:lnTo>
              <a:lnTo>
                <a:pt x="368798" y="0"/>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p>
      </dsp:txBody>
      <dsp:txXfrm>
        <a:off x="2127761" y="1636425"/>
        <a:ext cx="54422" cy="54422"/>
      </dsp:txXfrm>
    </dsp:sp>
    <dsp:sp modelId="{FA2A71E9-8C97-4BDB-887D-463FFF6C662D}">
      <dsp:nvSpPr>
        <dsp:cNvPr id="0" name=""/>
        <dsp:cNvSpPr/>
      </dsp:nvSpPr>
      <dsp:spPr>
        <a:xfrm>
          <a:off x="1970574" y="324299"/>
          <a:ext cx="368798" cy="1851369"/>
        </a:xfrm>
        <a:custGeom>
          <a:avLst/>
          <a:gdLst/>
          <a:ahLst/>
          <a:cxnLst/>
          <a:rect l="0" t="0" r="0" b="0"/>
          <a:pathLst>
            <a:path>
              <a:moveTo>
                <a:pt x="0" y="1851369"/>
              </a:moveTo>
              <a:lnTo>
                <a:pt x="184399" y="1851369"/>
              </a:lnTo>
              <a:lnTo>
                <a:pt x="184399" y="0"/>
              </a:lnTo>
              <a:lnTo>
                <a:pt x="368798" y="0"/>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b="1" kern="1200"/>
        </a:p>
      </dsp:txBody>
      <dsp:txXfrm>
        <a:off x="2107779" y="1202790"/>
        <a:ext cx="94387" cy="94387"/>
      </dsp:txXfrm>
    </dsp:sp>
    <dsp:sp modelId="{F2409217-6595-4D3D-94BA-CF80158CB8EA}">
      <dsp:nvSpPr>
        <dsp:cNvPr id="0" name=""/>
        <dsp:cNvSpPr/>
      </dsp:nvSpPr>
      <dsp:spPr>
        <a:xfrm rot="16200000">
          <a:off x="-54587" y="1644118"/>
          <a:ext cx="2987223" cy="1063100"/>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fr-FR" sz="2900" b="1" kern="1200" dirty="0"/>
            <a:t>Axes horizontaux</a:t>
          </a:r>
        </a:p>
        <a:p>
          <a:pPr marL="0" lvl="0" indent="0" algn="ctr" defTabSz="1289050">
            <a:lnSpc>
              <a:spcPct val="90000"/>
            </a:lnSpc>
            <a:spcBef>
              <a:spcPct val="0"/>
            </a:spcBef>
            <a:spcAft>
              <a:spcPct val="35000"/>
            </a:spcAft>
            <a:buNone/>
          </a:pPr>
          <a:r>
            <a:rPr lang="fr-FR" sz="2900" b="1" kern="1200" dirty="0"/>
            <a:t>(leviers)</a:t>
          </a:r>
        </a:p>
      </dsp:txBody>
      <dsp:txXfrm>
        <a:off x="-54587" y="1644118"/>
        <a:ext cx="2987223" cy="1063100"/>
      </dsp:txXfrm>
    </dsp:sp>
    <dsp:sp modelId="{4E7E3BA3-543F-4448-BE43-0DDA291388E2}">
      <dsp:nvSpPr>
        <dsp:cNvPr id="0" name=""/>
        <dsp:cNvSpPr/>
      </dsp:nvSpPr>
      <dsp:spPr>
        <a:xfrm>
          <a:off x="2339372" y="4577"/>
          <a:ext cx="7261765" cy="639443"/>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fr-FR" sz="1800" b="1" kern="1200">
              <a:latin typeface="Lato"/>
              <a:cs typeface="Arial" pitchFamily="34" charset="0"/>
            </a:rPr>
            <a:t>Amélioration de l'environnement des affaires pour l’industrialisation</a:t>
          </a:r>
          <a:endParaRPr lang="fr-FR" sz="1800" b="1" kern="1200" dirty="0"/>
        </a:p>
      </dsp:txBody>
      <dsp:txXfrm>
        <a:off x="2339372" y="4577"/>
        <a:ext cx="7261765" cy="639443"/>
      </dsp:txXfrm>
    </dsp:sp>
    <dsp:sp modelId="{C3D69B23-EBA6-4585-B67D-2DE06D424362}">
      <dsp:nvSpPr>
        <dsp:cNvPr id="0" name=""/>
        <dsp:cNvSpPr/>
      </dsp:nvSpPr>
      <dsp:spPr>
        <a:xfrm>
          <a:off x="2339372" y="784569"/>
          <a:ext cx="7268753" cy="73407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err="1">
              <a:latin typeface="Lato"/>
              <a:cs typeface="Arial" pitchFamily="34" charset="0"/>
            </a:rPr>
            <a:t>Ren</a:t>
          </a:r>
          <a:r>
            <a:rPr kumimoji="0" lang="fr-FR" sz="1800" b="1" i="0" u="none" strike="noStrike" kern="1200" cap="none" spc="0" normalizeH="0" baseline="0" noProof="0" dirty="0">
              <a:ln/>
              <a:effectLst/>
              <a:uLnTx/>
              <a:uFillTx/>
              <a:latin typeface="Lato"/>
              <a:ea typeface="+mn-ea"/>
              <a:cs typeface="Arial" pitchFamily="34" charset="0"/>
            </a:rPr>
            <a:t>forcement des capacités techniques, technologiques, d’innovation et commerciales des unités industrielles</a:t>
          </a:r>
          <a:endParaRPr lang="fr-FR" sz="1800" b="1" kern="1200" dirty="0"/>
        </a:p>
      </dsp:txBody>
      <dsp:txXfrm>
        <a:off x="2339372" y="784569"/>
        <a:ext cx="7268753" cy="734071"/>
      </dsp:txXfrm>
    </dsp:sp>
    <dsp:sp modelId="{1782DBA1-B589-4244-B29F-E63735DB1BB7}">
      <dsp:nvSpPr>
        <dsp:cNvPr id="0" name=""/>
        <dsp:cNvSpPr/>
      </dsp:nvSpPr>
      <dsp:spPr>
        <a:xfrm>
          <a:off x="2339372" y="1659188"/>
          <a:ext cx="7242679" cy="553337"/>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Lato"/>
              <a:cs typeface="Arial" pitchFamily="34" charset="0"/>
            </a:rPr>
            <a:t>Développement du capital humain et de l’innovation industrielle </a:t>
          </a:r>
          <a:endParaRPr lang="fr-FR" sz="1800" b="1" kern="1200" dirty="0"/>
        </a:p>
      </dsp:txBody>
      <dsp:txXfrm>
        <a:off x="2339372" y="1659188"/>
        <a:ext cx="7242679" cy="553337"/>
      </dsp:txXfrm>
    </dsp:sp>
    <dsp:sp modelId="{9E457E61-16C4-4B08-8BC6-061F7F9A5CF7}">
      <dsp:nvSpPr>
        <dsp:cNvPr id="0" name=""/>
        <dsp:cNvSpPr/>
      </dsp:nvSpPr>
      <dsp:spPr>
        <a:xfrm>
          <a:off x="2339372" y="2353074"/>
          <a:ext cx="7239674" cy="58296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latin typeface="Lato"/>
              <a:cs typeface="Arial" pitchFamily="34" charset="0"/>
            </a:rPr>
            <a:t>Développement des infrastructures </a:t>
          </a:r>
          <a:endParaRPr lang="fr-FR" sz="1800" b="1" kern="1200" dirty="0"/>
        </a:p>
      </dsp:txBody>
      <dsp:txXfrm>
        <a:off x="2339372" y="2353074"/>
        <a:ext cx="7239674" cy="582965"/>
      </dsp:txXfrm>
    </dsp:sp>
    <dsp:sp modelId="{FDBDF04B-82F6-4DCB-A6D3-824BFCBA6CAD}">
      <dsp:nvSpPr>
        <dsp:cNvPr id="0" name=""/>
        <dsp:cNvSpPr/>
      </dsp:nvSpPr>
      <dsp:spPr>
        <a:xfrm>
          <a:off x="2339372" y="3076587"/>
          <a:ext cx="7180795" cy="495437"/>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Lato"/>
              <a:cs typeface="Arial" pitchFamily="34" charset="0"/>
            </a:rPr>
            <a:t>Facilitation de l’accès au financement et promotion de l’investissement privé </a:t>
          </a:r>
          <a:endParaRPr lang="fr-FR" sz="1600" b="1" kern="1200" dirty="0"/>
        </a:p>
      </dsp:txBody>
      <dsp:txXfrm>
        <a:off x="2339372" y="3076587"/>
        <a:ext cx="7180795" cy="495437"/>
      </dsp:txXfrm>
    </dsp:sp>
    <dsp:sp modelId="{A5A0A47A-9688-4784-B631-266EB9505501}">
      <dsp:nvSpPr>
        <dsp:cNvPr id="0" name=""/>
        <dsp:cNvSpPr/>
      </dsp:nvSpPr>
      <dsp:spPr>
        <a:xfrm>
          <a:off x="2402860" y="3712573"/>
          <a:ext cx="7131689" cy="63418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Lato"/>
              <a:cs typeface="Arial" pitchFamily="34" charset="0"/>
            </a:rPr>
            <a:t>Cadre de gouvernance et de mise en </a:t>
          </a:r>
          <a:r>
            <a:rPr lang="fr-FR" sz="1800" b="1" kern="1200" dirty="0" err="1">
              <a:latin typeface="Lato"/>
              <a:cs typeface="Arial" pitchFamily="34" charset="0"/>
            </a:rPr>
            <a:t>oeuvre</a:t>
          </a:r>
          <a:endParaRPr lang="fr-FR" sz="1800" b="1" kern="1200" dirty="0"/>
        </a:p>
      </dsp:txBody>
      <dsp:txXfrm>
        <a:off x="2402860" y="3712573"/>
        <a:ext cx="7131689" cy="634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4E221-5CCC-42A3-BFB9-C12E76CAEBD6}">
      <dsp:nvSpPr>
        <dsp:cNvPr id="0" name=""/>
        <dsp:cNvSpPr/>
      </dsp:nvSpPr>
      <dsp:spPr>
        <a:xfrm>
          <a:off x="53" y="63437"/>
          <a:ext cx="5130165" cy="60286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kern="1200" dirty="0"/>
            <a:t>Projets prioritaires (Prioritairement Projets du PAP 2A  et autres projets </a:t>
          </a:r>
          <a:r>
            <a:rPr lang="fr-FR" sz="1400" kern="1200"/>
            <a:t>sectoriels essentiels</a:t>
          </a:r>
          <a:r>
            <a:rPr lang="fr-FR" sz="1400" kern="1200" dirty="0"/>
            <a:t>) </a:t>
          </a:r>
        </a:p>
      </dsp:txBody>
      <dsp:txXfrm>
        <a:off x="53" y="63437"/>
        <a:ext cx="5130165" cy="602867"/>
      </dsp:txXfrm>
    </dsp:sp>
    <dsp:sp modelId="{0B7AA790-976E-4324-AC04-07066A5486E7}">
      <dsp:nvSpPr>
        <dsp:cNvPr id="0" name=""/>
        <dsp:cNvSpPr/>
      </dsp:nvSpPr>
      <dsp:spPr>
        <a:xfrm>
          <a:off x="53" y="666304"/>
          <a:ext cx="5130165" cy="375653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fr-FR" sz="1400" kern="1200" dirty="0"/>
            <a:t>Plateformes industrielles intégrées</a:t>
          </a:r>
        </a:p>
        <a:p>
          <a:pPr marL="114300" lvl="1" indent="-114300" algn="l" defTabSz="622300">
            <a:lnSpc>
              <a:spcPct val="90000"/>
            </a:lnSpc>
            <a:spcBef>
              <a:spcPct val="0"/>
            </a:spcBef>
            <a:spcAft>
              <a:spcPct val="15000"/>
            </a:spcAft>
            <a:buChar char="•"/>
          </a:pPr>
          <a:r>
            <a:rPr lang="fr-FR" sz="1400" kern="1200" dirty="0"/>
            <a:t>Agropoles</a:t>
          </a:r>
        </a:p>
        <a:p>
          <a:pPr marL="114300" lvl="1" indent="-114300" algn="l" defTabSz="622300">
            <a:lnSpc>
              <a:spcPct val="90000"/>
            </a:lnSpc>
            <a:spcBef>
              <a:spcPct val="0"/>
            </a:spcBef>
            <a:spcAft>
              <a:spcPct val="15000"/>
            </a:spcAft>
            <a:buChar char="•"/>
          </a:pPr>
          <a:r>
            <a:rPr lang="fr-FR" sz="1400" kern="1200" dirty="0"/>
            <a:t>Projet de développement de l’industrie pharmaceutique</a:t>
          </a:r>
        </a:p>
        <a:p>
          <a:pPr marL="114300" lvl="1" indent="-114300" algn="l" defTabSz="622300">
            <a:lnSpc>
              <a:spcPct val="90000"/>
            </a:lnSpc>
            <a:spcBef>
              <a:spcPct val="0"/>
            </a:spcBef>
            <a:spcAft>
              <a:spcPct val="15000"/>
            </a:spcAft>
            <a:buChar char="•"/>
          </a:pPr>
          <a:r>
            <a:rPr lang="fr-FR" sz="1400" kern="1200" dirty="0"/>
            <a:t>Pari industriel automobile</a:t>
          </a:r>
        </a:p>
        <a:p>
          <a:pPr marL="114300" lvl="1" indent="-114300" algn="l" defTabSz="622300">
            <a:lnSpc>
              <a:spcPct val="90000"/>
            </a:lnSpc>
            <a:spcBef>
              <a:spcPct val="0"/>
            </a:spcBef>
            <a:spcAft>
              <a:spcPct val="15000"/>
            </a:spcAft>
            <a:buChar char="•"/>
          </a:pPr>
          <a:r>
            <a:rPr lang="fr-FR" sz="1400" kern="1200" dirty="0"/>
            <a:t>Aménagement des infrastructures structurantes et de connectivité des zones économiques spéciales</a:t>
          </a:r>
        </a:p>
        <a:p>
          <a:pPr marL="114300" lvl="1" indent="-114300" algn="l" defTabSz="622300">
            <a:lnSpc>
              <a:spcPct val="90000"/>
            </a:lnSpc>
            <a:spcBef>
              <a:spcPct val="0"/>
            </a:spcBef>
            <a:spcAft>
              <a:spcPct val="15000"/>
            </a:spcAft>
            <a:buChar char="•"/>
          </a:pPr>
          <a:r>
            <a:rPr lang="fr-FR" sz="1400" kern="1200" dirty="0"/>
            <a:t>Projets du secteur de l’agriculture</a:t>
          </a:r>
        </a:p>
        <a:p>
          <a:pPr marL="0" marR="0" lvl="1" indent="0" algn="l" defTabSz="914400" eaLnBrk="1" fontAlgn="auto" latinLnBrk="0" hangingPunct="1">
            <a:lnSpc>
              <a:spcPct val="100000"/>
            </a:lnSpc>
            <a:spcBef>
              <a:spcPct val="0"/>
            </a:spcBef>
            <a:spcAft>
              <a:spcPts val="0"/>
            </a:spcAft>
            <a:buClrTx/>
            <a:buSzTx/>
            <a:buFontTx/>
            <a:buNone/>
            <a:tabLst/>
            <a:defRPr/>
          </a:pPr>
          <a:r>
            <a:rPr lang="fr-FR" sz="1400" kern="1200" dirty="0"/>
            <a:t>Projets du secteur de l’élevage</a:t>
          </a:r>
        </a:p>
        <a:p>
          <a:pPr marL="114300" lvl="1" indent="-114300" algn="l" defTabSz="622300">
            <a:lnSpc>
              <a:spcPct val="90000"/>
            </a:lnSpc>
            <a:spcBef>
              <a:spcPct val="0"/>
            </a:spcBef>
            <a:spcAft>
              <a:spcPct val="15000"/>
            </a:spcAft>
            <a:buChar char="•"/>
          </a:pPr>
          <a:r>
            <a:rPr lang="fr-FR" sz="1400" kern="1200" dirty="0"/>
            <a:t>Projets du secteur de la pêche</a:t>
          </a:r>
        </a:p>
        <a:p>
          <a:pPr marL="114300" lvl="1" indent="-114300" algn="l" defTabSz="622300">
            <a:lnSpc>
              <a:spcPct val="90000"/>
            </a:lnSpc>
            <a:spcBef>
              <a:spcPct val="0"/>
            </a:spcBef>
            <a:spcAft>
              <a:spcPct val="15000"/>
            </a:spcAft>
            <a:buChar char="•"/>
          </a:pPr>
          <a:r>
            <a:rPr lang="fr-FR" sz="1400" kern="1200" dirty="0"/>
            <a:t>Projets du secteur de l’énergie</a:t>
          </a:r>
        </a:p>
        <a:p>
          <a:pPr marL="114300" lvl="1" indent="-114300" algn="l" defTabSz="622300">
            <a:lnSpc>
              <a:spcPct val="90000"/>
            </a:lnSpc>
            <a:spcBef>
              <a:spcPct val="0"/>
            </a:spcBef>
            <a:spcAft>
              <a:spcPct val="15000"/>
            </a:spcAft>
            <a:buChar char="•"/>
          </a:pPr>
          <a:r>
            <a:rPr lang="fr-FR" sz="1400" kern="1200" dirty="0"/>
            <a:t>Projets du secteur du numérique propices au développement de l’industrie 4.0</a:t>
          </a:r>
        </a:p>
        <a:p>
          <a:pPr marL="114300" lvl="1" indent="-114300" algn="l" defTabSz="622300">
            <a:lnSpc>
              <a:spcPct val="90000"/>
            </a:lnSpc>
            <a:spcBef>
              <a:spcPct val="0"/>
            </a:spcBef>
            <a:spcAft>
              <a:spcPct val="15000"/>
            </a:spcAft>
            <a:buChar char="•"/>
          </a:pPr>
          <a:r>
            <a:rPr lang="fr-FR" sz="1400" kern="1200" dirty="0"/>
            <a:t>Projets du secteur du transport et de la logistique (infrastructures et services portuaires, aéroportuaires et routiers)</a:t>
          </a:r>
        </a:p>
        <a:p>
          <a:pPr marL="114300" lvl="1" indent="-114300" algn="l" defTabSz="622300">
            <a:lnSpc>
              <a:spcPct val="90000"/>
            </a:lnSpc>
            <a:spcBef>
              <a:spcPct val="0"/>
            </a:spcBef>
            <a:spcAft>
              <a:spcPct val="15000"/>
            </a:spcAft>
            <a:buChar char="•"/>
          </a:pPr>
          <a:r>
            <a:rPr lang="fr-FR" sz="1400" kern="1200" dirty="0"/>
            <a:t>Projets du secteur de la formation professionnelle</a:t>
          </a:r>
        </a:p>
      </dsp:txBody>
      <dsp:txXfrm>
        <a:off x="53" y="666304"/>
        <a:ext cx="5130165" cy="3756532"/>
      </dsp:txXfrm>
    </dsp:sp>
    <dsp:sp modelId="{A02CEB47-2EEE-48A3-8205-36F6CD6F9E31}">
      <dsp:nvSpPr>
        <dsp:cNvPr id="0" name=""/>
        <dsp:cNvSpPr/>
      </dsp:nvSpPr>
      <dsp:spPr>
        <a:xfrm>
          <a:off x="5848442" y="63437"/>
          <a:ext cx="5130165" cy="60286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kern="1200" dirty="0"/>
            <a:t>Réformes prioritaires</a:t>
          </a:r>
        </a:p>
        <a:p>
          <a:pPr marL="0" lvl="0" indent="0" algn="ctr" defTabSz="622300">
            <a:lnSpc>
              <a:spcPct val="90000"/>
            </a:lnSpc>
            <a:spcBef>
              <a:spcPct val="0"/>
            </a:spcBef>
            <a:spcAft>
              <a:spcPct val="35000"/>
            </a:spcAft>
            <a:buNone/>
          </a:pPr>
          <a:r>
            <a:rPr lang="fr-FR" sz="1400" kern="1200" dirty="0"/>
            <a:t>(Prioritairement réformes du PAP 2A ) </a:t>
          </a:r>
        </a:p>
      </dsp:txBody>
      <dsp:txXfrm>
        <a:off x="5848442" y="63437"/>
        <a:ext cx="5130165" cy="602867"/>
      </dsp:txXfrm>
    </dsp:sp>
    <dsp:sp modelId="{364D3AE3-1694-47EB-88EF-B50985AA3E4C}">
      <dsp:nvSpPr>
        <dsp:cNvPr id="0" name=""/>
        <dsp:cNvSpPr/>
      </dsp:nvSpPr>
      <dsp:spPr>
        <a:xfrm>
          <a:off x="5848442" y="666304"/>
          <a:ext cx="5130165" cy="375653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fr-FR" sz="1200" kern="1200" dirty="0"/>
            <a:t>Réformes pour l’amélioration de l’environnement des affaires (PREAC III: Simplification du système de tarification, code des investissements, Code du travail), </a:t>
          </a:r>
        </a:p>
        <a:p>
          <a:pPr marL="114300" lvl="1" indent="-114300" algn="l" defTabSz="533400">
            <a:lnSpc>
              <a:spcPct val="90000"/>
            </a:lnSpc>
            <a:spcBef>
              <a:spcPct val="0"/>
            </a:spcBef>
            <a:spcAft>
              <a:spcPct val="15000"/>
            </a:spcAft>
            <a:buChar char="•"/>
          </a:pPr>
          <a:r>
            <a:rPr lang="fr-FR" sz="1200" kern="1200" dirty="0"/>
            <a:t>Modernisation de l’administration (PAMA)</a:t>
          </a:r>
        </a:p>
        <a:p>
          <a:pPr marL="114300" lvl="1" indent="-114300" algn="l" defTabSz="533400">
            <a:lnSpc>
              <a:spcPct val="90000"/>
            </a:lnSpc>
            <a:spcBef>
              <a:spcPct val="0"/>
            </a:spcBef>
            <a:spcAft>
              <a:spcPct val="15000"/>
            </a:spcAft>
            <a:buChar char="•"/>
          </a:pPr>
          <a:r>
            <a:rPr lang="fr-FR" sz="1200" kern="1200" dirty="0"/>
            <a:t>Renforcement du Cadre de partenariat public-privé)</a:t>
          </a:r>
        </a:p>
        <a:p>
          <a:pPr marL="114300" lvl="1" indent="-114300" algn="l" defTabSz="533400">
            <a:lnSpc>
              <a:spcPct val="90000"/>
            </a:lnSpc>
            <a:spcBef>
              <a:spcPct val="0"/>
            </a:spcBef>
            <a:spcAft>
              <a:spcPct val="15000"/>
            </a:spcAft>
            <a:buChar char="•"/>
          </a:pPr>
          <a:r>
            <a:rPr lang="fr-FR" sz="1200" kern="1200" dirty="0"/>
            <a:t>Loi d’orientation sur le développement du secteur privé</a:t>
          </a:r>
        </a:p>
        <a:p>
          <a:pPr marL="114300" lvl="1" indent="-114300" algn="l" defTabSz="533400">
            <a:lnSpc>
              <a:spcPct val="90000"/>
            </a:lnSpc>
            <a:spcBef>
              <a:spcPct val="0"/>
            </a:spcBef>
            <a:spcAft>
              <a:spcPct val="15000"/>
            </a:spcAft>
            <a:buChar char="•"/>
          </a:pPr>
          <a:r>
            <a:rPr lang="fr-FR" sz="1200" kern="1200" dirty="0"/>
            <a:t>Stratégie nationale de la zone de libre échange continentale africain</a:t>
          </a:r>
        </a:p>
        <a:p>
          <a:pPr marL="114300" lvl="1" indent="-114300" algn="l" defTabSz="533400">
            <a:lnSpc>
              <a:spcPct val="90000"/>
            </a:lnSpc>
            <a:spcBef>
              <a:spcPct val="0"/>
            </a:spcBef>
            <a:spcAft>
              <a:spcPct val="15000"/>
            </a:spcAft>
            <a:buChar char="•"/>
          </a:pPr>
          <a:r>
            <a:rPr lang="fr-FR" sz="1200" kern="1200" dirty="0"/>
            <a:t>Réformes sur la taxation et le prix de l’électricité</a:t>
          </a:r>
        </a:p>
        <a:p>
          <a:pPr marL="114300" lvl="1" indent="-114300" algn="l" defTabSz="533400">
            <a:lnSpc>
              <a:spcPct val="90000"/>
            </a:lnSpc>
            <a:spcBef>
              <a:spcPct val="0"/>
            </a:spcBef>
            <a:spcAft>
              <a:spcPct val="15000"/>
            </a:spcAft>
            <a:buChar char="•"/>
          </a:pPr>
          <a:r>
            <a:rPr lang="fr-FR" sz="1200" kern="1200" dirty="0"/>
            <a:t>Amélioration du cadre juridique du secteur de la pharmacie (structuration du capital des industries, Autorisation de mise à marché, exonération de la TVA, sérialisation des médicaments et produits)</a:t>
          </a:r>
        </a:p>
        <a:p>
          <a:pPr marL="114300" lvl="1" indent="-114300" algn="l" defTabSz="533400">
            <a:lnSpc>
              <a:spcPct val="90000"/>
            </a:lnSpc>
            <a:spcBef>
              <a:spcPct val="0"/>
            </a:spcBef>
            <a:spcAft>
              <a:spcPct val="15000"/>
            </a:spcAft>
            <a:buChar char="•"/>
          </a:pPr>
          <a:r>
            <a:rPr lang="fr-FR" sz="1200" kern="1200" dirty="0"/>
            <a:t>Exonération de TVA sur les intrants et les achats locaux  dans la fabrication des produits de souveraineté </a:t>
          </a:r>
        </a:p>
        <a:p>
          <a:pPr marL="114300" lvl="1" indent="-114300" algn="l" defTabSz="533400">
            <a:lnSpc>
              <a:spcPct val="90000"/>
            </a:lnSpc>
            <a:spcBef>
              <a:spcPct val="0"/>
            </a:spcBef>
            <a:spcAft>
              <a:spcPct val="15000"/>
            </a:spcAft>
            <a:buChar char="•"/>
          </a:pPr>
          <a:r>
            <a:rPr lang="fr-FR" sz="1200" kern="1200" dirty="0"/>
            <a:t>Stratégie numérique 2025</a:t>
          </a:r>
        </a:p>
        <a:p>
          <a:pPr marL="114300" lvl="1" indent="-114300" algn="l" defTabSz="533400">
            <a:lnSpc>
              <a:spcPct val="90000"/>
            </a:lnSpc>
            <a:spcBef>
              <a:spcPct val="0"/>
            </a:spcBef>
            <a:spcAft>
              <a:spcPct val="15000"/>
            </a:spcAft>
            <a:buChar char="•"/>
          </a:pPr>
          <a:r>
            <a:rPr lang="fr-FR" sz="1200" kern="1200" dirty="0"/>
            <a:t>Plan national d’Aménagement et de Développement du Territoire (PNADT)</a:t>
          </a:r>
        </a:p>
        <a:p>
          <a:pPr marL="114300" lvl="1" indent="-114300" algn="l" defTabSz="533400">
            <a:lnSpc>
              <a:spcPct val="90000"/>
            </a:lnSpc>
            <a:spcBef>
              <a:spcPct val="0"/>
            </a:spcBef>
            <a:spcAft>
              <a:spcPct val="15000"/>
            </a:spcAft>
            <a:buChar char="•"/>
          </a:pPr>
          <a:r>
            <a:rPr lang="fr-FR" sz="1200" kern="1200" dirty="0"/>
            <a:t>Amélioration de la gouvernance des politiques de l’Etat dont la gouvernance du secteur industriel</a:t>
          </a:r>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endParaRPr lang="fr-FR" sz="1200" kern="1200" dirty="0"/>
        </a:p>
      </dsp:txBody>
      <dsp:txXfrm>
        <a:off x="5848442" y="666304"/>
        <a:ext cx="5130165" cy="37565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C000F-EE3F-46BB-9B96-5C2934FF08C2}">
      <dsp:nvSpPr>
        <dsp:cNvPr id="0" name=""/>
        <dsp:cNvSpPr/>
      </dsp:nvSpPr>
      <dsp:spPr>
        <a:xfrm>
          <a:off x="5262597" y="1313992"/>
          <a:ext cx="137211" cy="740861"/>
        </a:xfrm>
        <a:custGeom>
          <a:avLst/>
          <a:gdLst/>
          <a:ahLst/>
          <a:cxnLst/>
          <a:rect l="0" t="0" r="0" b="0"/>
          <a:pathLst>
            <a:path>
              <a:moveTo>
                <a:pt x="137211" y="0"/>
              </a:moveTo>
              <a:lnTo>
                <a:pt x="137211" y="740861"/>
              </a:lnTo>
              <a:lnTo>
                <a:pt x="0" y="740861"/>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A8BB567-3801-4B98-BB6F-11E67533D228}">
      <dsp:nvSpPr>
        <dsp:cNvPr id="0" name=""/>
        <dsp:cNvSpPr/>
      </dsp:nvSpPr>
      <dsp:spPr>
        <a:xfrm>
          <a:off x="5399809" y="1313992"/>
          <a:ext cx="4743602" cy="1481722"/>
        </a:xfrm>
        <a:custGeom>
          <a:avLst/>
          <a:gdLst/>
          <a:ahLst/>
          <a:cxnLst/>
          <a:rect l="0" t="0" r="0" b="0"/>
          <a:pathLst>
            <a:path>
              <a:moveTo>
                <a:pt x="0" y="0"/>
              </a:moveTo>
              <a:lnTo>
                <a:pt x="0" y="1344510"/>
              </a:lnTo>
              <a:lnTo>
                <a:pt x="4743602" y="1344510"/>
              </a:lnTo>
              <a:lnTo>
                <a:pt x="4743602" y="1481722"/>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87FE2C6-0254-46EF-A6DA-7395CD91B657}">
      <dsp:nvSpPr>
        <dsp:cNvPr id="0" name=""/>
        <dsp:cNvSpPr/>
      </dsp:nvSpPr>
      <dsp:spPr>
        <a:xfrm>
          <a:off x="5399809" y="1313992"/>
          <a:ext cx="3162401" cy="1481722"/>
        </a:xfrm>
        <a:custGeom>
          <a:avLst/>
          <a:gdLst/>
          <a:ahLst/>
          <a:cxnLst/>
          <a:rect l="0" t="0" r="0" b="0"/>
          <a:pathLst>
            <a:path>
              <a:moveTo>
                <a:pt x="0" y="0"/>
              </a:moveTo>
              <a:lnTo>
                <a:pt x="0" y="1344510"/>
              </a:lnTo>
              <a:lnTo>
                <a:pt x="3162401" y="1344510"/>
              </a:lnTo>
              <a:lnTo>
                <a:pt x="3162401" y="1481722"/>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F107B6B-75D7-4663-8A88-4171165A363D}">
      <dsp:nvSpPr>
        <dsp:cNvPr id="0" name=""/>
        <dsp:cNvSpPr/>
      </dsp:nvSpPr>
      <dsp:spPr>
        <a:xfrm>
          <a:off x="5399809" y="1313992"/>
          <a:ext cx="1581200" cy="1481722"/>
        </a:xfrm>
        <a:custGeom>
          <a:avLst/>
          <a:gdLst/>
          <a:ahLst/>
          <a:cxnLst/>
          <a:rect l="0" t="0" r="0" b="0"/>
          <a:pathLst>
            <a:path>
              <a:moveTo>
                <a:pt x="0" y="0"/>
              </a:moveTo>
              <a:lnTo>
                <a:pt x="0" y="1344510"/>
              </a:lnTo>
              <a:lnTo>
                <a:pt x="1581200" y="1344510"/>
              </a:lnTo>
              <a:lnTo>
                <a:pt x="1581200" y="1481722"/>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5B4E9B5-1BEB-4265-BD56-497B47D1E28E}">
      <dsp:nvSpPr>
        <dsp:cNvPr id="0" name=""/>
        <dsp:cNvSpPr/>
      </dsp:nvSpPr>
      <dsp:spPr>
        <a:xfrm>
          <a:off x="5354088" y="1313992"/>
          <a:ext cx="91440" cy="1481722"/>
        </a:xfrm>
        <a:custGeom>
          <a:avLst/>
          <a:gdLst/>
          <a:ahLst/>
          <a:cxnLst/>
          <a:rect l="0" t="0" r="0" b="0"/>
          <a:pathLst>
            <a:path>
              <a:moveTo>
                <a:pt x="45720" y="0"/>
              </a:moveTo>
              <a:lnTo>
                <a:pt x="45720" y="1481722"/>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B543F87-6ACA-467B-A4A0-B0658424FE9B}">
      <dsp:nvSpPr>
        <dsp:cNvPr id="0" name=""/>
        <dsp:cNvSpPr/>
      </dsp:nvSpPr>
      <dsp:spPr>
        <a:xfrm>
          <a:off x="3818608" y="1313992"/>
          <a:ext cx="1581200" cy="1481722"/>
        </a:xfrm>
        <a:custGeom>
          <a:avLst/>
          <a:gdLst/>
          <a:ahLst/>
          <a:cxnLst/>
          <a:rect l="0" t="0" r="0" b="0"/>
          <a:pathLst>
            <a:path>
              <a:moveTo>
                <a:pt x="1581200" y="0"/>
              </a:moveTo>
              <a:lnTo>
                <a:pt x="1581200" y="1344510"/>
              </a:lnTo>
              <a:lnTo>
                <a:pt x="0" y="1344510"/>
              </a:lnTo>
              <a:lnTo>
                <a:pt x="0" y="1481722"/>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5396106-672A-4936-8C2B-40470FC30D72}">
      <dsp:nvSpPr>
        <dsp:cNvPr id="0" name=""/>
        <dsp:cNvSpPr/>
      </dsp:nvSpPr>
      <dsp:spPr>
        <a:xfrm>
          <a:off x="2237407" y="1313992"/>
          <a:ext cx="3162401" cy="1481722"/>
        </a:xfrm>
        <a:custGeom>
          <a:avLst/>
          <a:gdLst/>
          <a:ahLst/>
          <a:cxnLst/>
          <a:rect l="0" t="0" r="0" b="0"/>
          <a:pathLst>
            <a:path>
              <a:moveTo>
                <a:pt x="3162401" y="0"/>
              </a:moveTo>
              <a:lnTo>
                <a:pt x="3162401" y="1344510"/>
              </a:lnTo>
              <a:lnTo>
                <a:pt x="0" y="1344510"/>
              </a:lnTo>
              <a:lnTo>
                <a:pt x="0" y="1481722"/>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C078289-0D4E-4FD5-B7DE-41FA1E41657D}">
      <dsp:nvSpPr>
        <dsp:cNvPr id="0" name=""/>
        <dsp:cNvSpPr/>
      </dsp:nvSpPr>
      <dsp:spPr>
        <a:xfrm>
          <a:off x="656206" y="1313992"/>
          <a:ext cx="4743602" cy="1481722"/>
        </a:xfrm>
        <a:custGeom>
          <a:avLst/>
          <a:gdLst/>
          <a:ahLst/>
          <a:cxnLst/>
          <a:rect l="0" t="0" r="0" b="0"/>
          <a:pathLst>
            <a:path>
              <a:moveTo>
                <a:pt x="4743602" y="0"/>
              </a:moveTo>
              <a:lnTo>
                <a:pt x="4743602" y="1344510"/>
              </a:lnTo>
              <a:lnTo>
                <a:pt x="0" y="1344510"/>
              </a:lnTo>
              <a:lnTo>
                <a:pt x="0" y="1481722"/>
              </a:lnTo>
            </a:path>
          </a:pathLst>
        </a:custGeom>
        <a:noFill/>
        <a:ln w="12700" cap="flat" cmpd="sng" algn="ctr">
          <a:solidFill>
            <a:schemeClr val="dk2">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9C6F2BF-C5A9-4005-A79F-A9915663B27F}">
      <dsp:nvSpPr>
        <dsp:cNvPr id="0" name=""/>
        <dsp:cNvSpPr/>
      </dsp:nvSpPr>
      <dsp:spPr>
        <a:xfrm>
          <a:off x="4133450" y="467285"/>
          <a:ext cx="2532717" cy="846706"/>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Présidence (Président de la République)</a:t>
          </a:r>
        </a:p>
      </dsp:txBody>
      <dsp:txXfrm>
        <a:off x="4133450" y="467285"/>
        <a:ext cx="2532717" cy="846706"/>
      </dsp:txXfrm>
    </dsp:sp>
    <dsp:sp modelId="{4E5F1FA7-1227-48F6-B61A-8B52CE1B43F3}">
      <dsp:nvSpPr>
        <dsp:cNvPr id="0" name=""/>
        <dsp:cNvSpPr/>
      </dsp:nvSpPr>
      <dsp:spPr>
        <a:xfrm>
          <a:off x="2817" y="2795714"/>
          <a:ext cx="1306777" cy="122327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Institutions de la République</a:t>
          </a:r>
        </a:p>
      </dsp:txBody>
      <dsp:txXfrm>
        <a:off x="2817" y="2795714"/>
        <a:ext cx="1306777" cy="1223274"/>
      </dsp:txXfrm>
    </dsp:sp>
    <dsp:sp modelId="{4FEA9C28-E82D-4F72-9E8C-F6CC544FC393}">
      <dsp:nvSpPr>
        <dsp:cNvPr id="0" name=""/>
        <dsp:cNvSpPr/>
      </dsp:nvSpPr>
      <dsp:spPr>
        <a:xfrm>
          <a:off x="1584018" y="2795714"/>
          <a:ext cx="1306777" cy="122327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Ministères sectoriels</a:t>
          </a:r>
        </a:p>
      </dsp:txBody>
      <dsp:txXfrm>
        <a:off x="1584018" y="2795714"/>
        <a:ext cx="1306777" cy="1223274"/>
      </dsp:txXfrm>
    </dsp:sp>
    <dsp:sp modelId="{079A8476-00E6-4BD5-86ED-442ECB1BD080}">
      <dsp:nvSpPr>
        <dsp:cNvPr id="0" name=""/>
        <dsp:cNvSpPr/>
      </dsp:nvSpPr>
      <dsp:spPr>
        <a:xfrm>
          <a:off x="3165219" y="2795714"/>
          <a:ext cx="1306777" cy="122327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Collectivité territoriale</a:t>
          </a:r>
        </a:p>
      </dsp:txBody>
      <dsp:txXfrm>
        <a:off x="3165219" y="2795714"/>
        <a:ext cx="1306777" cy="1223274"/>
      </dsp:txXfrm>
    </dsp:sp>
    <dsp:sp modelId="{D0CAA8A2-0159-478F-9E5D-5A0E58734BF5}">
      <dsp:nvSpPr>
        <dsp:cNvPr id="0" name=""/>
        <dsp:cNvSpPr/>
      </dsp:nvSpPr>
      <dsp:spPr>
        <a:xfrm>
          <a:off x="4746420" y="2795714"/>
          <a:ext cx="1306777" cy="122327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1800" kern="1200" dirty="0"/>
            <a:t>Secteur privé</a:t>
          </a:r>
        </a:p>
        <a:p>
          <a:pPr lvl="0" algn="ctr" defTabSz="889000">
            <a:lnSpc>
              <a:spcPct val="90000"/>
            </a:lnSpc>
            <a:spcBef>
              <a:spcPct val="0"/>
            </a:spcBef>
            <a:spcAft>
              <a:spcPct val="35000"/>
            </a:spcAft>
            <a:buNone/>
          </a:pPr>
          <a:endParaRPr lang="fr-FR" sz="1800" kern="1200" dirty="0"/>
        </a:p>
      </dsp:txBody>
      <dsp:txXfrm>
        <a:off x="4746420" y="2795714"/>
        <a:ext cx="1306777" cy="1223274"/>
      </dsp:txXfrm>
    </dsp:sp>
    <dsp:sp modelId="{E82C8659-754E-4A45-AA4F-5C05BE2F985A}">
      <dsp:nvSpPr>
        <dsp:cNvPr id="0" name=""/>
        <dsp:cNvSpPr/>
      </dsp:nvSpPr>
      <dsp:spPr>
        <a:xfrm>
          <a:off x="6327621" y="2795714"/>
          <a:ext cx="1306777" cy="122327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Société civile</a:t>
          </a:r>
        </a:p>
      </dsp:txBody>
      <dsp:txXfrm>
        <a:off x="6327621" y="2795714"/>
        <a:ext cx="1306777" cy="1223274"/>
      </dsp:txXfrm>
    </dsp:sp>
    <dsp:sp modelId="{FD49703C-1D2B-4A50-A599-F902772B912B}">
      <dsp:nvSpPr>
        <dsp:cNvPr id="0" name=""/>
        <dsp:cNvSpPr/>
      </dsp:nvSpPr>
      <dsp:spPr>
        <a:xfrm>
          <a:off x="7908821" y="2795714"/>
          <a:ext cx="1306777" cy="122327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Institutions de formation et de recherche</a:t>
          </a:r>
        </a:p>
      </dsp:txBody>
      <dsp:txXfrm>
        <a:off x="7908821" y="2795714"/>
        <a:ext cx="1306777" cy="1223274"/>
      </dsp:txXfrm>
    </dsp:sp>
    <dsp:sp modelId="{DB1BBD8F-E16C-4361-A99B-43AE4E2476AF}">
      <dsp:nvSpPr>
        <dsp:cNvPr id="0" name=""/>
        <dsp:cNvSpPr/>
      </dsp:nvSpPr>
      <dsp:spPr>
        <a:xfrm>
          <a:off x="9490022" y="2795714"/>
          <a:ext cx="1306777" cy="122327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Partenaires techniques et Financiers</a:t>
          </a:r>
        </a:p>
      </dsp:txBody>
      <dsp:txXfrm>
        <a:off x="9490022" y="2795714"/>
        <a:ext cx="1306777" cy="1223274"/>
      </dsp:txXfrm>
    </dsp:sp>
    <dsp:sp modelId="{A327AAB8-43F3-4599-9086-4BC898A9E401}">
      <dsp:nvSpPr>
        <dsp:cNvPr id="0" name=""/>
        <dsp:cNvSpPr/>
      </dsp:nvSpPr>
      <dsp:spPr>
        <a:xfrm>
          <a:off x="3201234" y="1588415"/>
          <a:ext cx="2061363" cy="932875"/>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Secrétariat (Ministre en charge de l’industrie)</a:t>
          </a:r>
        </a:p>
      </dsp:txBody>
      <dsp:txXfrm>
        <a:off x="3201234" y="1588415"/>
        <a:ext cx="2061363" cy="93287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A413A-A1D6-461D-B25D-1CEE41F29ACB}" type="datetimeFigureOut">
              <a:rPr lang="fr-FR" smtClean="0"/>
              <a:t>29/11/2022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00CF6F-CB64-4AB9-960D-2E0529444F87}" type="slidenum">
              <a:rPr lang="fr-FR" smtClean="0"/>
              <a:t>‹#›</a:t>
            </a:fld>
            <a:endParaRPr lang="fr-FR"/>
          </a:p>
        </p:txBody>
      </p:sp>
    </p:spTree>
    <p:extLst>
      <p:ext uri="{BB962C8B-B14F-4D97-AF65-F5344CB8AC3E}">
        <p14:creationId xmlns:p14="http://schemas.microsoft.com/office/powerpoint/2010/main" val="1869623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000CF6F-CB64-4AB9-960D-2E0529444F87}" type="slidenum">
              <a:rPr lang="fr-FR" smtClean="0"/>
              <a:t>1</a:t>
            </a:fld>
            <a:endParaRPr lang="fr-FR"/>
          </a:p>
        </p:txBody>
      </p:sp>
    </p:spTree>
    <p:extLst>
      <p:ext uri="{BB962C8B-B14F-4D97-AF65-F5344CB8AC3E}">
        <p14:creationId xmlns:p14="http://schemas.microsoft.com/office/powerpoint/2010/main" val="3833077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B01166E-0F1E-4B9E-A199-B9D98378D6E3}" type="datetime1">
              <a:rPr lang="fr-FR" smtClean="0"/>
              <a:t>29/11/2022</a:t>
            </a:fld>
            <a:endParaRPr lang="fr-FR"/>
          </a:p>
        </p:txBody>
      </p:sp>
      <p:sp>
        <p:nvSpPr>
          <p:cNvPr id="5" name="Espace réservé du pied de page 4"/>
          <p:cNvSpPr>
            <a:spLocks noGrp="1"/>
          </p:cNvSpPr>
          <p:nvPr>
            <p:ph type="ftr" sz="quarter" idx="11"/>
          </p:nvPr>
        </p:nvSpPr>
        <p:spPr/>
        <p:txBody>
          <a:bodyPr/>
          <a:lstStyle/>
          <a:p>
            <a:r>
              <a:rPr lang="fr-FR"/>
              <a:t>Conseil Présidentiel de l'Industrialisation</a:t>
            </a:r>
          </a:p>
        </p:txBody>
      </p:sp>
      <p:sp>
        <p:nvSpPr>
          <p:cNvPr id="6" name="Espace réservé du numéro de diapositive 5"/>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315154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F8B699-8681-440C-AC92-757346A2181D}" type="datetime1">
              <a:rPr lang="fr-FR" smtClean="0"/>
              <a:t>29/11/2022</a:t>
            </a:fld>
            <a:endParaRPr lang="fr-FR"/>
          </a:p>
        </p:txBody>
      </p:sp>
      <p:sp>
        <p:nvSpPr>
          <p:cNvPr id="5" name="Espace réservé du pied de page 4"/>
          <p:cNvSpPr>
            <a:spLocks noGrp="1"/>
          </p:cNvSpPr>
          <p:nvPr>
            <p:ph type="ftr" sz="quarter" idx="11"/>
          </p:nvPr>
        </p:nvSpPr>
        <p:spPr/>
        <p:txBody>
          <a:bodyPr/>
          <a:lstStyle/>
          <a:p>
            <a:r>
              <a:rPr lang="fr-FR"/>
              <a:t>Conseil Présidentiel de l'Industrialisation</a:t>
            </a:r>
          </a:p>
        </p:txBody>
      </p:sp>
      <p:sp>
        <p:nvSpPr>
          <p:cNvPr id="6" name="Espace réservé du numéro de diapositive 5"/>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3028624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F89C36B-75EA-4688-B1D4-0E6FF35D343A}" type="datetime1">
              <a:rPr lang="fr-FR" smtClean="0"/>
              <a:t>29/11/2022</a:t>
            </a:fld>
            <a:endParaRPr lang="fr-FR"/>
          </a:p>
        </p:txBody>
      </p:sp>
      <p:sp>
        <p:nvSpPr>
          <p:cNvPr id="5" name="Espace réservé du pied de page 4"/>
          <p:cNvSpPr>
            <a:spLocks noGrp="1"/>
          </p:cNvSpPr>
          <p:nvPr>
            <p:ph type="ftr" sz="quarter" idx="11"/>
          </p:nvPr>
        </p:nvSpPr>
        <p:spPr/>
        <p:txBody>
          <a:bodyPr/>
          <a:lstStyle/>
          <a:p>
            <a:r>
              <a:rPr lang="fr-FR"/>
              <a:t>Conseil Présidentiel de l'Industrialisation</a:t>
            </a:r>
          </a:p>
        </p:txBody>
      </p:sp>
      <p:sp>
        <p:nvSpPr>
          <p:cNvPr id="6" name="Espace réservé du numéro de diapositive 5"/>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1061993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C2DAEB6-E77B-41C9-9883-3C721018BF9E}" type="datetime1">
              <a:rPr lang="fr-FR" smtClean="0"/>
              <a:t>29/11/2022</a:t>
            </a:fld>
            <a:endParaRPr lang="fr-FR"/>
          </a:p>
        </p:txBody>
      </p:sp>
      <p:sp>
        <p:nvSpPr>
          <p:cNvPr id="5" name="Espace réservé du pied de page 4"/>
          <p:cNvSpPr>
            <a:spLocks noGrp="1"/>
          </p:cNvSpPr>
          <p:nvPr>
            <p:ph type="ftr" sz="quarter" idx="11"/>
          </p:nvPr>
        </p:nvSpPr>
        <p:spPr/>
        <p:txBody>
          <a:bodyPr/>
          <a:lstStyle/>
          <a:p>
            <a:r>
              <a:rPr lang="fr-FR"/>
              <a:t>Conseil Présidentiel de l'Industrialisation</a:t>
            </a:r>
          </a:p>
        </p:txBody>
      </p:sp>
      <p:sp>
        <p:nvSpPr>
          <p:cNvPr id="6" name="Espace réservé du numéro de diapositive 5"/>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2896495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37F083C-795F-4B75-9FB5-E8E7580B9AF4}" type="datetime1">
              <a:rPr lang="fr-FR" smtClean="0"/>
              <a:t>29/11/2022</a:t>
            </a:fld>
            <a:endParaRPr lang="fr-FR"/>
          </a:p>
        </p:txBody>
      </p:sp>
      <p:sp>
        <p:nvSpPr>
          <p:cNvPr id="5" name="Espace réservé du pied de page 4"/>
          <p:cNvSpPr>
            <a:spLocks noGrp="1"/>
          </p:cNvSpPr>
          <p:nvPr>
            <p:ph type="ftr" sz="quarter" idx="11"/>
          </p:nvPr>
        </p:nvSpPr>
        <p:spPr/>
        <p:txBody>
          <a:bodyPr/>
          <a:lstStyle/>
          <a:p>
            <a:r>
              <a:rPr lang="fr-FR"/>
              <a:t>Conseil Présidentiel de l'Industrialisation</a:t>
            </a:r>
          </a:p>
        </p:txBody>
      </p:sp>
      <p:sp>
        <p:nvSpPr>
          <p:cNvPr id="6" name="Espace réservé du numéro de diapositive 5"/>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3722747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9ED06E9-5A00-4FB6-86C3-EFE73ACF149B}" type="datetime1">
              <a:rPr lang="fr-FR" smtClean="0"/>
              <a:t>29/11/2022</a:t>
            </a:fld>
            <a:endParaRPr lang="fr-FR"/>
          </a:p>
        </p:txBody>
      </p:sp>
      <p:sp>
        <p:nvSpPr>
          <p:cNvPr id="6" name="Espace réservé du pied de page 5"/>
          <p:cNvSpPr>
            <a:spLocks noGrp="1"/>
          </p:cNvSpPr>
          <p:nvPr>
            <p:ph type="ftr" sz="quarter" idx="11"/>
          </p:nvPr>
        </p:nvSpPr>
        <p:spPr/>
        <p:txBody>
          <a:bodyPr/>
          <a:lstStyle/>
          <a:p>
            <a:r>
              <a:rPr lang="fr-FR"/>
              <a:t>Conseil Présidentiel de l'Industrialisation</a:t>
            </a:r>
          </a:p>
        </p:txBody>
      </p:sp>
      <p:sp>
        <p:nvSpPr>
          <p:cNvPr id="7" name="Espace réservé du numéro de diapositive 6"/>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2033788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0AC2CFD-7BF6-4CE6-98B2-2520824DBC6C}" type="datetime1">
              <a:rPr lang="fr-FR" smtClean="0"/>
              <a:t>29/11/2022</a:t>
            </a:fld>
            <a:endParaRPr lang="fr-FR"/>
          </a:p>
        </p:txBody>
      </p:sp>
      <p:sp>
        <p:nvSpPr>
          <p:cNvPr id="8" name="Espace réservé du pied de page 7"/>
          <p:cNvSpPr>
            <a:spLocks noGrp="1"/>
          </p:cNvSpPr>
          <p:nvPr>
            <p:ph type="ftr" sz="quarter" idx="11"/>
          </p:nvPr>
        </p:nvSpPr>
        <p:spPr/>
        <p:txBody>
          <a:bodyPr/>
          <a:lstStyle/>
          <a:p>
            <a:r>
              <a:rPr lang="fr-FR"/>
              <a:t>Conseil Présidentiel de l'Industrialisation</a:t>
            </a:r>
          </a:p>
        </p:txBody>
      </p:sp>
      <p:sp>
        <p:nvSpPr>
          <p:cNvPr id="9" name="Espace réservé du numéro de diapositive 8"/>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3855034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E4FD0DE-4BA7-417F-B0DA-ADC5844E863A}" type="datetime1">
              <a:rPr lang="fr-FR" smtClean="0"/>
              <a:t>29/11/2022</a:t>
            </a:fld>
            <a:endParaRPr lang="fr-FR"/>
          </a:p>
        </p:txBody>
      </p:sp>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153078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FD06FCB-C4F9-44BB-99C6-3942EAABA80A}" type="datetime1">
              <a:rPr lang="fr-FR" smtClean="0"/>
              <a:t>29/11/2022</a:t>
            </a:fld>
            <a:endParaRPr lang="fr-FR"/>
          </a:p>
        </p:txBody>
      </p:sp>
      <p:sp>
        <p:nvSpPr>
          <p:cNvPr id="3" name="Espace réservé du pied de page 2"/>
          <p:cNvSpPr>
            <a:spLocks noGrp="1"/>
          </p:cNvSpPr>
          <p:nvPr>
            <p:ph type="ftr" sz="quarter" idx="11"/>
          </p:nvPr>
        </p:nvSpPr>
        <p:spPr/>
        <p:txBody>
          <a:bodyPr/>
          <a:lstStyle/>
          <a:p>
            <a:r>
              <a:rPr lang="fr-FR"/>
              <a:t>Conseil Présidentiel de l'Industrialisation</a:t>
            </a:r>
          </a:p>
        </p:txBody>
      </p:sp>
      <p:sp>
        <p:nvSpPr>
          <p:cNvPr id="4" name="Espace réservé du numéro de diapositive 3"/>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77841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02791AF-22DC-4B74-9363-FBB62AA28D89}" type="datetime1">
              <a:rPr lang="fr-FR" smtClean="0"/>
              <a:t>29/11/2022</a:t>
            </a:fld>
            <a:endParaRPr lang="fr-FR"/>
          </a:p>
        </p:txBody>
      </p:sp>
      <p:sp>
        <p:nvSpPr>
          <p:cNvPr id="6" name="Espace réservé du pied de page 5"/>
          <p:cNvSpPr>
            <a:spLocks noGrp="1"/>
          </p:cNvSpPr>
          <p:nvPr>
            <p:ph type="ftr" sz="quarter" idx="11"/>
          </p:nvPr>
        </p:nvSpPr>
        <p:spPr/>
        <p:txBody>
          <a:bodyPr/>
          <a:lstStyle/>
          <a:p>
            <a:r>
              <a:rPr lang="fr-FR"/>
              <a:t>Conseil Présidentiel de l'Industrialisation</a:t>
            </a:r>
          </a:p>
        </p:txBody>
      </p:sp>
      <p:sp>
        <p:nvSpPr>
          <p:cNvPr id="7" name="Espace réservé du numéro de diapositive 6"/>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177830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8257B67-8713-4EF4-986C-FBCC85FCAC97}" type="datetime1">
              <a:rPr lang="fr-FR" smtClean="0"/>
              <a:t>29/11/2022</a:t>
            </a:fld>
            <a:endParaRPr lang="fr-FR"/>
          </a:p>
        </p:txBody>
      </p:sp>
      <p:sp>
        <p:nvSpPr>
          <p:cNvPr id="6" name="Espace réservé du pied de page 5"/>
          <p:cNvSpPr>
            <a:spLocks noGrp="1"/>
          </p:cNvSpPr>
          <p:nvPr>
            <p:ph type="ftr" sz="quarter" idx="11"/>
          </p:nvPr>
        </p:nvSpPr>
        <p:spPr/>
        <p:txBody>
          <a:bodyPr/>
          <a:lstStyle/>
          <a:p>
            <a:r>
              <a:rPr lang="fr-FR"/>
              <a:t>Conseil Présidentiel de l'Industrialisation</a:t>
            </a:r>
          </a:p>
        </p:txBody>
      </p:sp>
      <p:sp>
        <p:nvSpPr>
          <p:cNvPr id="7" name="Espace réservé du numéro de diapositive 6"/>
          <p:cNvSpPr>
            <a:spLocks noGrp="1"/>
          </p:cNvSpPr>
          <p:nvPr>
            <p:ph type="sldNum" sz="quarter" idx="12"/>
          </p:nvPr>
        </p:nvSpPr>
        <p:spPr/>
        <p:txBody>
          <a:bodyPr/>
          <a:lstStyle/>
          <a:p>
            <a:fld id="{2E256BE0-6BDF-475A-A802-080CE65B9812}" type="slidenum">
              <a:rPr lang="fr-FR" smtClean="0"/>
              <a:t>‹#›</a:t>
            </a:fld>
            <a:endParaRPr lang="fr-FR"/>
          </a:p>
        </p:txBody>
      </p:sp>
    </p:spTree>
    <p:extLst>
      <p:ext uri="{BB962C8B-B14F-4D97-AF65-F5344CB8AC3E}">
        <p14:creationId xmlns:p14="http://schemas.microsoft.com/office/powerpoint/2010/main" val="58353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0FAAE-96C3-438E-BD63-2BB32373EFDF}" type="datetime1">
              <a:rPr lang="fr-FR" smtClean="0"/>
              <a:t>29/11/2022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Conseil Présidentiel de l'Industrialisation</a:t>
            </a: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256BE0-6BDF-475A-A802-080CE65B9812}" type="slidenum">
              <a:rPr lang="fr-FR" smtClean="0"/>
              <a:t>‹#›</a:t>
            </a:fld>
            <a:endParaRPr lang="fr-FR"/>
          </a:p>
        </p:txBody>
      </p:sp>
    </p:spTree>
    <p:extLst>
      <p:ext uri="{BB962C8B-B14F-4D97-AF65-F5344CB8AC3E}">
        <p14:creationId xmlns:p14="http://schemas.microsoft.com/office/powerpoint/2010/main" val="3775666532"/>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96214"/>
            <a:ext cx="9829800" cy="3213749"/>
          </a:xfrm>
        </p:spPr>
        <p:txBody>
          <a:bodyPr>
            <a:normAutofit fontScale="90000"/>
          </a:bodyPr>
          <a:lstStyle/>
          <a:p>
            <a:r>
              <a:rPr lang="fr-FR" sz="4800" dirty="0">
                <a:latin typeface="Franklin Gothic Medium Cond" panose="020B0606030402020204" pitchFamily="34" charset="0"/>
              </a:rPr>
              <a:t>POLITIQUE ET STRATEGIE D’INDUSTRIALISATION DU SENEGAL 2021-2035</a:t>
            </a:r>
            <a:br>
              <a:rPr lang="fr-FR" sz="4800" dirty="0">
                <a:latin typeface="Franklin Gothic Medium Cond" panose="020B0606030402020204" pitchFamily="34" charset="0"/>
              </a:rPr>
            </a:br>
            <a:r>
              <a:rPr lang="fr-FR" sz="4800" dirty="0">
                <a:latin typeface="Franklin Gothic Medium Cond" panose="020B0606030402020204" pitchFamily="34" charset="0"/>
              </a:rPr>
              <a:t>------</a:t>
            </a:r>
            <a:br>
              <a:rPr lang="fr-FR" sz="4800" dirty="0">
                <a:latin typeface="Franklin Gothic Medium Cond" panose="020B0606030402020204" pitchFamily="34" charset="0"/>
              </a:rPr>
            </a:br>
            <a:br>
              <a:rPr lang="fr-FR" sz="4800" dirty="0">
                <a:latin typeface="Franklin Gothic Medium Cond" panose="020B0606030402020204" pitchFamily="34" charset="0"/>
              </a:rPr>
            </a:br>
            <a:endParaRPr lang="fr-FR" sz="4800" dirty="0">
              <a:latin typeface="Franklin Gothic Medium Cond" panose="020B0606030402020204" pitchFamily="34" charset="0"/>
            </a:endParaRPr>
          </a:p>
        </p:txBody>
      </p:sp>
      <p:sp>
        <p:nvSpPr>
          <p:cNvPr id="3" name="Sous-titre 2"/>
          <p:cNvSpPr>
            <a:spLocks noGrp="1"/>
          </p:cNvSpPr>
          <p:nvPr>
            <p:ph type="subTitle" idx="1"/>
          </p:nvPr>
        </p:nvSpPr>
        <p:spPr>
          <a:xfrm>
            <a:off x="1524000" y="4001283"/>
            <a:ext cx="9144000" cy="1655762"/>
          </a:xfrm>
        </p:spPr>
        <p:txBody>
          <a:bodyPr>
            <a:normAutofit/>
          </a:bodyPr>
          <a:lstStyle/>
          <a:p>
            <a:r>
              <a:rPr lang="fr-FR" sz="4300" dirty="0">
                <a:solidFill>
                  <a:prstClr val="black"/>
                </a:solidFill>
                <a:latin typeface="Franklin Gothic Medium Cond" panose="020B0606030402020204" pitchFamily="34" charset="0"/>
              </a:rPr>
              <a:t>POINTS CLES</a:t>
            </a:r>
            <a:endParaRPr lang="fr-FR" dirty="0">
              <a:latin typeface="Franklin Gothic Medium Cond" panose="020B0606030402020204" pitchFamily="34" charset="0"/>
            </a:endParaRPr>
          </a:p>
        </p:txBody>
      </p:sp>
      <p:sp>
        <p:nvSpPr>
          <p:cNvPr id="4" name="Espace réservé du pied de page 3"/>
          <p:cNvSpPr>
            <a:spLocks noGrp="1"/>
          </p:cNvSpPr>
          <p:nvPr>
            <p:ph type="ftr" sz="quarter" idx="11"/>
          </p:nvPr>
        </p:nvSpPr>
        <p:spPr/>
        <p:txBody>
          <a:bodyPr/>
          <a:lstStyle/>
          <a:p>
            <a:r>
              <a:rPr lang="fr-FR" b="1" dirty="0"/>
              <a:t>Conseil Présidentiel de l'Industrialisation  2021</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a:t>
            </a:fld>
            <a:endParaRPr lang="fr-FR" dirty="0"/>
          </a:p>
        </p:txBody>
      </p:sp>
    </p:spTree>
    <p:extLst>
      <p:ext uri="{BB962C8B-B14F-4D97-AF65-F5344CB8AC3E}">
        <p14:creationId xmlns:p14="http://schemas.microsoft.com/office/powerpoint/2010/main" val="2024407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t>Axes d’intervention pour l’atteinte des résultats</a:t>
            </a:r>
            <a:endParaRPr lang="fr-FR" cap="all"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2235264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10</a:t>
            </a:fld>
            <a:endParaRPr lang="fr-FR"/>
          </a:p>
        </p:txBody>
      </p:sp>
    </p:spTree>
    <p:extLst>
      <p:ext uri="{BB962C8B-B14F-4D97-AF65-F5344CB8AC3E}">
        <p14:creationId xmlns:p14="http://schemas.microsoft.com/office/powerpoint/2010/main" val="240077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t>Projets et Réformes à mettre en œuvre</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789318505"/>
              </p:ext>
            </p:extLst>
          </p:nvPr>
        </p:nvGraphicFramePr>
        <p:xfrm>
          <a:off x="838200" y="1690688"/>
          <a:ext cx="10978662"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11</a:t>
            </a:fld>
            <a:endParaRPr lang="fr-FR"/>
          </a:p>
        </p:txBody>
      </p:sp>
    </p:spTree>
    <p:extLst>
      <p:ext uri="{BB962C8B-B14F-4D97-AF65-F5344CB8AC3E}">
        <p14:creationId xmlns:p14="http://schemas.microsoft.com/office/powerpoint/2010/main" val="598114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1065" y="365125"/>
            <a:ext cx="11346287" cy="1325563"/>
          </a:xfrm>
        </p:spPr>
        <p:txBody>
          <a:bodyPr>
            <a:normAutofit/>
          </a:bodyPr>
          <a:lstStyle/>
          <a:p>
            <a:r>
              <a:rPr lang="fr-FR" sz="3600" b="1" cap="all" dirty="0"/>
              <a:t>Financement et cadre de gouvernance et  de mise</a:t>
            </a:r>
            <a:br>
              <a:rPr lang="fr-FR" sz="3600" b="1" cap="all" dirty="0"/>
            </a:br>
            <a:r>
              <a:rPr lang="fr-FR" sz="3600" b="1" cap="all" dirty="0"/>
              <a:t>en œuvre de la Politique d’industrialisation</a:t>
            </a:r>
          </a:p>
        </p:txBody>
      </p:sp>
      <p:sp>
        <p:nvSpPr>
          <p:cNvPr id="3" name="Espace réservé du contenu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r>
              <a:rPr lang="fr-FR" dirty="0"/>
              <a:t>Financement (public 5 380 milliards FCFA et privé entre 470 et 650 milliards par an)</a:t>
            </a:r>
          </a:p>
          <a:p>
            <a:pPr lvl="1"/>
            <a:r>
              <a:rPr lang="fr-FR" dirty="0"/>
              <a:t>Mécanismes de financement prévus dans le PAP 2A:</a:t>
            </a:r>
          </a:p>
          <a:p>
            <a:pPr lvl="2"/>
            <a:r>
              <a:rPr lang="fr-FR" dirty="0"/>
              <a:t>Mécanisme pour les PME/PMI</a:t>
            </a:r>
          </a:p>
          <a:p>
            <a:pPr lvl="2"/>
            <a:r>
              <a:rPr lang="fr-FR" dirty="0"/>
              <a:t>Mécanisme pour le secteur informel</a:t>
            </a:r>
          </a:p>
          <a:p>
            <a:pPr lvl="2"/>
            <a:r>
              <a:rPr lang="fr-FR" dirty="0"/>
              <a:t>Fonds d’amorçage de 60 milliards FCFA pour les projets PPP</a:t>
            </a:r>
          </a:p>
          <a:p>
            <a:pPr lvl="2"/>
            <a:r>
              <a:rPr lang="fr-FR" dirty="0"/>
              <a:t>Fonds commun de placements à risque</a:t>
            </a:r>
          </a:p>
          <a:p>
            <a:pPr lvl="1"/>
            <a:r>
              <a:rPr lang="fr-FR" dirty="0"/>
              <a:t>Mécanismes de financement nouveaux dédiés à l’industrialisation</a:t>
            </a:r>
          </a:p>
          <a:p>
            <a:pPr lvl="2"/>
            <a:r>
              <a:rPr lang="fr-FR" dirty="0"/>
              <a:t>Ligne de crédit dans les banques dédiées à l’industrialisation</a:t>
            </a:r>
          </a:p>
          <a:p>
            <a:pPr lvl="2"/>
            <a:r>
              <a:rPr lang="fr-FR" dirty="0"/>
              <a:t>Fonds d’appui industrie (mécanisme basé sur les résultats)</a:t>
            </a:r>
          </a:p>
          <a:p>
            <a:pPr lvl="2"/>
            <a:endParaRPr lang="fr-FR" dirty="0"/>
          </a:p>
          <a:p>
            <a:pPr lvl="1"/>
            <a:endParaRPr lang="fr-FR" dirty="0"/>
          </a:p>
        </p:txBody>
      </p:sp>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12</a:t>
            </a:fld>
            <a:endParaRPr lang="fr-FR"/>
          </a:p>
        </p:txBody>
      </p:sp>
    </p:spTree>
    <p:extLst>
      <p:ext uri="{BB962C8B-B14F-4D97-AF65-F5344CB8AC3E}">
        <p14:creationId xmlns:p14="http://schemas.microsoft.com/office/powerpoint/2010/main" val="1589617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9701" y="365125"/>
            <a:ext cx="10684099" cy="1325563"/>
          </a:xfrm>
        </p:spPr>
        <p:txBody>
          <a:bodyPr>
            <a:normAutofit/>
          </a:bodyPr>
          <a:lstStyle/>
          <a:p>
            <a:r>
              <a:rPr lang="fr-FR" sz="3600" b="1" cap="all" dirty="0"/>
              <a:t>Financement et cadre de gouvernance et  de mise en œuvre de la Politique d’industrialisation</a:t>
            </a:r>
          </a:p>
        </p:txBody>
      </p:sp>
      <p:sp>
        <p:nvSpPr>
          <p:cNvPr id="3" name="Espace réservé du contenu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lnSpcReduction="10000"/>
          </a:bodyPr>
          <a:lstStyle/>
          <a:p>
            <a:r>
              <a:rPr lang="fr-FR" dirty="0"/>
              <a:t>Cadre de gouvernance et de mise en œuvre</a:t>
            </a:r>
          </a:p>
          <a:p>
            <a:pPr lvl="1"/>
            <a:r>
              <a:rPr lang="fr-FR" dirty="0"/>
              <a:t>Haut Conseil présidentiel de l’Industrialisation avec pour mission de:</a:t>
            </a:r>
          </a:p>
          <a:p>
            <a:pPr lvl="2"/>
            <a:r>
              <a:rPr lang="fr-FR" dirty="0"/>
              <a:t>Fixer les orientations stratégiques</a:t>
            </a:r>
          </a:p>
          <a:p>
            <a:pPr lvl="2"/>
            <a:r>
              <a:rPr lang="fr-FR" dirty="0"/>
              <a:t>Assurer le suivi de la mise en œuvre de la politique d’industrialisation</a:t>
            </a:r>
          </a:p>
          <a:p>
            <a:pPr lvl="2"/>
            <a:r>
              <a:rPr lang="fr-FR" dirty="0"/>
              <a:t>Assurer la synergie des interventions de l’Etat, des Partenaires au développement, du secteur privé et des autres parties prenantes</a:t>
            </a:r>
          </a:p>
          <a:p>
            <a:pPr lvl="2"/>
            <a:r>
              <a:rPr lang="fr-FR" dirty="0"/>
              <a:t>Prendre les mesures nécessaires pour lever les contraintes à la mise en œuvre de la politique et la stratégie d’industrialisation</a:t>
            </a:r>
          </a:p>
          <a:p>
            <a:pPr lvl="1"/>
            <a:r>
              <a:rPr lang="fr-FR" dirty="0"/>
              <a:t>Renforcement des capacités opérationnelles du ministère en charge de l’industrie par:</a:t>
            </a:r>
          </a:p>
          <a:p>
            <a:pPr lvl="2"/>
            <a:r>
              <a:rPr lang="fr-FR" dirty="0"/>
              <a:t>La création de Services régionaux de l’industrie pour accompagner le processus de décentralisation industriel;</a:t>
            </a:r>
          </a:p>
          <a:p>
            <a:pPr lvl="2"/>
            <a:r>
              <a:rPr lang="fr-FR" dirty="0"/>
              <a:t>Le renforcement des ressources humaines et les moyens techniques des services</a:t>
            </a:r>
          </a:p>
          <a:p>
            <a:pPr lvl="2"/>
            <a:endParaRPr lang="fr-FR" dirty="0"/>
          </a:p>
          <a:p>
            <a:pPr lvl="2"/>
            <a:endParaRPr lang="fr-FR" dirty="0"/>
          </a:p>
          <a:p>
            <a:pPr lvl="1"/>
            <a:endParaRPr lang="fr-FR" dirty="0"/>
          </a:p>
        </p:txBody>
      </p:sp>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13</a:t>
            </a:fld>
            <a:endParaRPr lang="fr-FR"/>
          </a:p>
        </p:txBody>
      </p:sp>
    </p:spTree>
    <p:extLst>
      <p:ext uri="{BB962C8B-B14F-4D97-AF65-F5344CB8AC3E}">
        <p14:creationId xmlns:p14="http://schemas.microsoft.com/office/powerpoint/2010/main" val="1684897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636876" cy="1325563"/>
          </a:xfrm>
        </p:spPr>
        <p:txBody>
          <a:bodyPr>
            <a:normAutofit/>
          </a:bodyPr>
          <a:lstStyle/>
          <a:p>
            <a:r>
              <a:rPr lang="fr-FR" sz="3600" b="1" cap="all" dirty="0"/>
              <a:t>Financement et cadre de gouvernance et  de mise en œuvre de la Politique d’industrialisation</a:t>
            </a:r>
          </a:p>
        </p:txBody>
      </p:sp>
      <p:sp>
        <p:nvSpPr>
          <p:cNvPr id="3" name="Espace réservé du contenu 2"/>
          <p:cNvSpPr>
            <a:spLocks noGrp="1"/>
          </p:cNvSpPr>
          <p:nvPr>
            <p:ph idx="1"/>
          </p:nvPr>
        </p:nvSpPr>
        <p:spPr>
          <a:xfrm>
            <a:off x="838199" y="1825625"/>
            <a:ext cx="10522527" cy="4311939"/>
          </a:xfrm>
        </p:spPr>
        <p:style>
          <a:lnRef idx="2">
            <a:schemeClr val="accent6"/>
          </a:lnRef>
          <a:fillRef idx="1">
            <a:schemeClr val="lt1"/>
          </a:fillRef>
          <a:effectRef idx="0">
            <a:schemeClr val="accent6"/>
          </a:effectRef>
          <a:fontRef idx="minor">
            <a:schemeClr val="dk1"/>
          </a:fontRef>
        </p:style>
        <p:txBody>
          <a:bodyPr>
            <a:normAutofit/>
          </a:bodyPr>
          <a:lstStyle/>
          <a:p>
            <a:r>
              <a:rPr lang="fr-FR" dirty="0"/>
              <a:t>Cadre de gouvernance et de mise en œuvre</a:t>
            </a:r>
          </a:p>
          <a:p>
            <a:pPr lvl="1"/>
            <a:r>
              <a:rPr lang="fr-FR" dirty="0"/>
              <a:t>Cadre de suivi-évaluation</a:t>
            </a:r>
          </a:p>
          <a:p>
            <a:pPr marL="457200" lvl="1" indent="0">
              <a:buNone/>
            </a:pPr>
            <a:r>
              <a:rPr lang="fr-FR" dirty="0"/>
              <a:t>Il s’agit de suivre et d’évaluer les résultats à trois niveaux :</a:t>
            </a:r>
          </a:p>
          <a:p>
            <a:pPr lvl="2"/>
            <a:r>
              <a:rPr lang="fr-FR" sz="2400" dirty="0"/>
              <a:t>Niveau 1: cadre de résultats de projets et lignes d’action</a:t>
            </a:r>
          </a:p>
          <a:p>
            <a:pPr lvl="2"/>
            <a:r>
              <a:rPr lang="fr-FR" sz="2400" dirty="0"/>
              <a:t>Niveau 2: cadre de résultats de programmes</a:t>
            </a:r>
          </a:p>
          <a:p>
            <a:pPr lvl="2"/>
            <a:r>
              <a:rPr lang="fr-FR" sz="2400" dirty="0"/>
              <a:t>Niveau 3: cadre de résultats stratégiques</a:t>
            </a:r>
          </a:p>
          <a:p>
            <a:pPr lvl="2"/>
            <a:endParaRPr lang="fr-FR" sz="2400" dirty="0"/>
          </a:p>
          <a:p>
            <a:pPr lvl="1"/>
            <a:endParaRPr lang="fr-FR" dirty="0"/>
          </a:p>
        </p:txBody>
      </p:sp>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14</a:t>
            </a:fld>
            <a:endParaRPr lang="fr-FR"/>
          </a:p>
        </p:txBody>
      </p:sp>
    </p:spTree>
    <p:extLst>
      <p:ext uri="{BB962C8B-B14F-4D97-AF65-F5344CB8AC3E}">
        <p14:creationId xmlns:p14="http://schemas.microsoft.com/office/powerpoint/2010/main" val="3294174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38546"/>
            <a:ext cx="10515600" cy="1371600"/>
          </a:xfrm>
        </p:spPr>
        <p:txBody>
          <a:bodyPr>
            <a:noAutofit/>
          </a:bodyPr>
          <a:lstStyle/>
          <a:p>
            <a:r>
              <a:rPr lang="fr-FR" sz="3600" b="1" cap="all" dirty="0"/>
              <a:t>Financement et gouvernance et mise en œuvre de la Politique d’industrialisation</a:t>
            </a:r>
            <a:br>
              <a:rPr lang="fr-FR" sz="3600" b="1" cap="all" dirty="0"/>
            </a:br>
            <a:r>
              <a:rPr lang="fr-FR" sz="3600" b="1" cap="all" dirty="0"/>
              <a:t>	</a:t>
            </a:r>
            <a:endParaRPr lang="fr-FR" sz="3600" cap="all"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94564091"/>
              </p:ext>
            </p:extLst>
          </p:nvPr>
        </p:nvGraphicFramePr>
        <p:xfrm>
          <a:off x="554182" y="1690688"/>
          <a:ext cx="10799618"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15</a:t>
            </a:fld>
            <a:endParaRPr lang="fr-FR"/>
          </a:p>
        </p:txBody>
      </p:sp>
      <p:sp>
        <p:nvSpPr>
          <p:cNvPr id="7" name="ZoneTexte 6"/>
          <p:cNvSpPr txBox="1"/>
          <p:nvPr/>
        </p:nvSpPr>
        <p:spPr>
          <a:xfrm>
            <a:off x="706581" y="1690688"/>
            <a:ext cx="3990109" cy="830997"/>
          </a:xfrm>
          <a:prstGeom prst="rect">
            <a:avLst/>
          </a:prstGeom>
          <a:noFill/>
        </p:spPr>
        <p:txBody>
          <a:bodyPr wrap="square" rtlCol="0">
            <a:spAutoFit/>
          </a:bodyPr>
          <a:lstStyle/>
          <a:p>
            <a:pPr marL="457200" indent="-457200">
              <a:buFont typeface="Arial" panose="020B0604020202020204" pitchFamily="34" charset="0"/>
              <a:buChar char="•"/>
            </a:pPr>
            <a:r>
              <a:rPr lang="fr-FR" sz="2400" b="1" dirty="0">
                <a:latin typeface="Calibri Light" panose="020F0302020204030204" pitchFamily="34" charset="0"/>
                <a:cs typeface="Calibri Light" panose="020F0302020204030204" pitchFamily="34" charset="0"/>
              </a:rPr>
              <a:t>Haut Conseil présidentiel de l’Industrialisation</a:t>
            </a:r>
          </a:p>
        </p:txBody>
      </p:sp>
    </p:spTree>
    <p:extLst>
      <p:ext uri="{BB962C8B-B14F-4D97-AF65-F5344CB8AC3E}">
        <p14:creationId xmlns:p14="http://schemas.microsoft.com/office/powerpoint/2010/main" val="131433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t>Conclusion/défis</a:t>
            </a:r>
          </a:p>
        </p:txBody>
      </p:sp>
      <p:sp>
        <p:nvSpPr>
          <p:cNvPr id="3" name="Espace réservé du contenu 2"/>
          <p:cNvSpPr>
            <a:spLocks noGrp="1"/>
          </p:cNvSpPr>
          <p:nvPr>
            <p:ph idx="1"/>
          </p:nvPr>
        </p:nvSpPr>
        <p:spPr/>
        <p:txBody>
          <a:bodyPr>
            <a:normAutofit lnSpcReduction="10000"/>
          </a:bodyPr>
          <a:lstStyle/>
          <a:p>
            <a:r>
              <a:rPr lang="fr-FR" dirty="0"/>
              <a:t>L’ambition de la politique et la stratégie d’industrialisation 2021-2035 se mesure à l’importance que les PSE accorde au secteur</a:t>
            </a:r>
          </a:p>
          <a:p>
            <a:r>
              <a:rPr lang="fr-FR" dirty="0"/>
              <a:t>Cette politique et stratégie d’industrialisation, dans sa première phase de mise en œuvre, s’aligne sur les Priorités du PAP2A avec pour finalité la souveraineté alimentaire et pharmaceutique, le relèvement du niveau technologique et la transformation optimale des ressources locales</a:t>
            </a:r>
          </a:p>
          <a:p>
            <a:r>
              <a:rPr lang="fr-FR" dirty="0"/>
              <a:t>Elle engage à cet effet l’ensemble des acteurs locaux (public et privé) avec la participation des autres partenaires au développement</a:t>
            </a:r>
          </a:p>
          <a:p>
            <a:r>
              <a:rPr lang="fr-FR" dirty="0"/>
              <a:t>Elle nécessite aussi un portage institutionnel fort et de haut niveau pour orienter, mobiliser et fédérer les énergies</a:t>
            </a:r>
          </a:p>
          <a:p>
            <a:pPr marL="0" indent="0">
              <a:buNone/>
            </a:pPr>
            <a:endParaRPr lang="fr-FR" dirty="0"/>
          </a:p>
          <a:p>
            <a:endParaRPr lang="fr-FR" dirty="0"/>
          </a:p>
          <a:p>
            <a:pPr lvl="1"/>
            <a:endParaRPr lang="fr-FR" dirty="0"/>
          </a:p>
        </p:txBody>
      </p:sp>
      <p:sp>
        <p:nvSpPr>
          <p:cNvPr id="4" name="Espace réservé du pied de page 3"/>
          <p:cNvSpPr>
            <a:spLocks noGrp="1"/>
          </p:cNvSpPr>
          <p:nvPr>
            <p:ph type="ftr" sz="quarter" idx="11"/>
          </p:nvPr>
        </p:nvSpPr>
        <p:spPr/>
        <p:txBody>
          <a:bodyPr/>
          <a:lstStyle/>
          <a:p>
            <a:r>
              <a:rPr lang="fr-FR" b="1" dirty="0">
                <a:latin typeface="Arial Black" panose="020B0A04020102020204" pitchFamily="34" charset="0"/>
              </a:rP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16</a:t>
            </a:fld>
            <a:endParaRPr lang="fr-FR"/>
          </a:p>
        </p:txBody>
      </p:sp>
    </p:spTree>
    <p:extLst>
      <p:ext uri="{BB962C8B-B14F-4D97-AF65-F5344CB8AC3E}">
        <p14:creationId xmlns:p14="http://schemas.microsoft.com/office/powerpoint/2010/main" val="1866551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cap="all" dirty="0"/>
              <a:t>Conclusion/défis</a:t>
            </a:r>
            <a:endParaRPr lang="fr-FR" cap="all" dirty="0"/>
          </a:p>
        </p:txBody>
      </p:sp>
      <p:sp>
        <p:nvSpPr>
          <p:cNvPr id="3" name="Espace réservé du contenu 2"/>
          <p:cNvSpPr>
            <a:spLocks noGrp="1"/>
          </p:cNvSpPr>
          <p:nvPr>
            <p:ph idx="1"/>
          </p:nvPr>
        </p:nvSpPr>
        <p:spPr/>
        <p:txBody>
          <a:bodyPr>
            <a:normAutofit fontScale="92500" lnSpcReduction="10000"/>
          </a:bodyPr>
          <a:lstStyle/>
          <a:p>
            <a:r>
              <a:rPr lang="fr-FR" dirty="0"/>
              <a:t>Défis sont à relever inévitablement:</a:t>
            </a:r>
          </a:p>
          <a:p>
            <a:pPr lvl="1"/>
            <a:r>
              <a:rPr lang="fr-FR" dirty="0"/>
              <a:t>Mobilisation du financement pour la réalisation des projets prioritaires</a:t>
            </a:r>
          </a:p>
          <a:p>
            <a:pPr lvl="1"/>
            <a:r>
              <a:rPr lang="fr-FR" dirty="0"/>
              <a:t>Accélération de la mise en œuvre des projets prioritaires structurants pour favoriser l’industrialisation</a:t>
            </a:r>
          </a:p>
          <a:p>
            <a:pPr lvl="1"/>
            <a:r>
              <a:rPr lang="fr-FR" dirty="0"/>
              <a:t>Accélération de la mise en œuvre et l’application des réformes prioritaires (prise de décrets d’application des lois, renforcement des moyens de contrôle)</a:t>
            </a:r>
          </a:p>
          <a:p>
            <a:pPr lvl="1"/>
            <a:r>
              <a:rPr lang="fr-FR" dirty="0"/>
              <a:t>Participation des parties prenantes à la mise en œuvre de la politique industrielle</a:t>
            </a:r>
          </a:p>
          <a:p>
            <a:pPr lvl="1"/>
            <a:r>
              <a:rPr lang="fr-FR" dirty="0"/>
              <a:t>Développement des capacités du secteur privé local</a:t>
            </a:r>
          </a:p>
          <a:p>
            <a:pPr lvl="1"/>
            <a:r>
              <a:rPr lang="fr-FR" dirty="0"/>
              <a:t>Amélioration durable de l’environnement des affaires notamment le coût des facteurs de production</a:t>
            </a:r>
          </a:p>
          <a:p>
            <a:pPr lvl="1"/>
            <a:r>
              <a:rPr lang="fr-FR" dirty="0"/>
              <a:t>Synergie et harmonisation des interventions des acteurs</a:t>
            </a:r>
          </a:p>
          <a:p>
            <a:pPr lvl="1"/>
            <a:r>
              <a:rPr lang="fr-FR" dirty="0"/>
              <a:t>Instauration de la culture d’évaluation des résultats et de la comptabilité</a:t>
            </a:r>
          </a:p>
          <a:p>
            <a:pPr lvl="1"/>
            <a:r>
              <a:rPr lang="fr-FR" dirty="0"/>
              <a:t>Maitrise de l’information industrielle./.</a:t>
            </a:r>
          </a:p>
          <a:p>
            <a:endParaRPr lang="fr-FR" dirty="0"/>
          </a:p>
        </p:txBody>
      </p:sp>
      <p:sp>
        <p:nvSpPr>
          <p:cNvPr id="4" name="Espace réservé du pied de page 3"/>
          <p:cNvSpPr>
            <a:spLocks noGrp="1"/>
          </p:cNvSpPr>
          <p:nvPr>
            <p:ph type="ftr" sz="quarter" idx="11"/>
          </p:nvPr>
        </p:nvSpPr>
        <p:spPr/>
        <p:txBody>
          <a:bodyPr/>
          <a:lstStyle/>
          <a:p>
            <a:r>
              <a:rPr lang="fr-FR" b="1" dirty="0">
                <a:latin typeface="Arial Black" panose="020B0A04020102020204" pitchFamily="34" charset="0"/>
              </a:rP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17</a:t>
            </a:fld>
            <a:endParaRPr lang="fr-FR"/>
          </a:p>
        </p:txBody>
      </p:sp>
    </p:spTree>
    <p:extLst>
      <p:ext uri="{BB962C8B-B14F-4D97-AF65-F5344CB8AC3E}">
        <p14:creationId xmlns:p14="http://schemas.microsoft.com/office/powerpoint/2010/main" val="988171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526474" y="2057400"/>
            <a:ext cx="4793672" cy="3811588"/>
          </a:xfrm>
        </p:spPr>
        <p:txBody>
          <a:bodyPr>
            <a:normAutofit/>
          </a:bodyPr>
          <a:lstStyle/>
          <a:p>
            <a:r>
              <a:rPr lang="fr-FR" sz="5400" dirty="0">
                <a:latin typeface="Castellar" panose="020A0402060406010301" pitchFamily="18" charset="0"/>
              </a:rPr>
              <a:t>MERCI DE VOTRE AIMABLE ATTENTION</a:t>
            </a:r>
          </a:p>
        </p:txBody>
      </p:sp>
      <p:sp>
        <p:nvSpPr>
          <p:cNvPr id="5" name="Espace réservé du pied de page 4"/>
          <p:cNvSpPr>
            <a:spLocks noGrp="1"/>
          </p:cNvSpPr>
          <p:nvPr>
            <p:ph type="ftr" sz="quarter" idx="11"/>
          </p:nvPr>
        </p:nvSpPr>
        <p:spPr/>
        <p:txBody>
          <a:bodyPr/>
          <a:lstStyle/>
          <a:p>
            <a:r>
              <a:rPr lang="fr-FR"/>
              <a:t>Conseil Présidentiel de l'Industrialisation</a:t>
            </a:r>
          </a:p>
        </p:txBody>
      </p:sp>
      <p:sp>
        <p:nvSpPr>
          <p:cNvPr id="6" name="Espace réservé du numéro de diapositive 5"/>
          <p:cNvSpPr>
            <a:spLocks noGrp="1"/>
          </p:cNvSpPr>
          <p:nvPr>
            <p:ph type="sldNum" sz="quarter" idx="12"/>
          </p:nvPr>
        </p:nvSpPr>
        <p:spPr/>
        <p:txBody>
          <a:bodyPr/>
          <a:lstStyle/>
          <a:p>
            <a:fld id="{2E256BE0-6BDF-475A-A802-080CE65B9812}" type="slidenum">
              <a:rPr lang="fr-FR" smtClean="0"/>
              <a:t>18</a:t>
            </a:fld>
            <a:endParaRPr lang="fr-FR"/>
          </a:p>
        </p:txBody>
      </p:sp>
      <p:pic>
        <p:nvPicPr>
          <p:cNvPr id="17" name="Espace réservé du contenu 1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83188" y="1275219"/>
            <a:ext cx="6172200" cy="4298037"/>
          </a:xfrm>
        </p:spPr>
      </p:pic>
    </p:spTree>
    <p:extLst>
      <p:ext uri="{BB962C8B-B14F-4D97-AF65-F5344CB8AC3E}">
        <p14:creationId xmlns:p14="http://schemas.microsoft.com/office/powerpoint/2010/main" val="1009135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fr-FR" b="1" dirty="0"/>
              <a:t>PLAN</a:t>
            </a:r>
          </a:p>
        </p:txBody>
      </p:sp>
      <p:sp>
        <p:nvSpPr>
          <p:cNvPr id="3" name="Espace réservé du contenu 2"/>
          <p:cNvSpPr>
            <a:spLocks noGrp="1"/>
          </p:cNvSpPr>
          <p:nvPr>
            <p:ph idx="1"/>
          </p:nvPr>
        </p:nvSpPr>
        <p:spPr>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a:lstStyle/>
          <a:p>
            <a:pPr marL="571500" indent="-571500">
              <a:buFont typeface="+mj-lt"/>
              <a:buAutoNum type="romanUcPeriod"/>
            </a:pPr>
            <a:r>
              <a:rPr lang="fr-FR" b="1" dirty="0"/>
              <a:t>Enjeux de la politique d’industrialisation</a:t>
            </a:r>
          </a:p>
          <a:p>
            <a:pPr marL="571500" indent="-571500">
              <a:buFont typeface="+mj-lt"/>
              <a:buAutoNum type="romanUcPeriod"/>
            </a:pPr>
            <a:r>
              <a:rPr lang="fr-FR" b="1" dirty="0"/>
              <a:t>Vision et objectifs stratégiques</a:t>
            </a:r>
          </a:p>
          <a:p>
            <a:pPr marL="571500" indent="-571500">
              <a:buFont typeface="+mj-lt"/>
              <a:buAutoNum type="romanUcPeriod"/>
            </a:pPr>
            <a:r>
              <a:rPr lang="fr-FR" b="1" dirty="0"/>
              <a:t>Résultats attendus </a:t>
            </a:r>
          </a:p>
          <a:p>
            <a:pPr marL="571500" indent="-571500">
              <a:buFont typeface="+mj-lt"/>
              <a:buAutoNum type="romanUcPeriod"/>
            </a:pPr>
            <a:r>
              <a:rPr lang="fr-FR" b="1" dirty="0"/>
              <a:t>Axes d’intervention verticaux et horizontaux</a:t>
            </a:r>
          </a:p>
          <a:p>
            <a:pPr marL="571500" indent="-571500">
              <a:buFont typeface="+mj-lt"/>
              <a:buAutoNum type="romanUcPeriod"/>
            </a:pPr>
            <a:r>
              <a:rPr lang="fr-FR" b="1" dirty="0"/>
              <a:t>Projets et réformes à mettre en œuvre;</a:t>
            </a:r>
          </a:p>
          <a:p>
            <a:pPr marL="571500" indent="-571500">
              <a:buFont typeface="+mj-lt"/>
              <a:buAutoNum type="romanUcPeriod"/>
            </a:pPr>
            <a:r>
              <a:rPr lang="fr-FR" b="1" dirty="0"/>
              <a:t>Financement et gouvernance de la politique industrielle</a:t>
            </a:r>
          </a:p>
          <a:p>
            <a:pPr marL="571500" indent="-571500">
              <a:buFont typeface="+mj-lt"/>
              <a:buAutoNum type="romanUcPeriod"/>
            </a:pPr>
            <a:r>
              <a:rPr lang="fr-FR" b="1" dirty="0"/>
              <a:t>Conclusion</a:t>
            </a:r>
          </a:p>
          <a:p>
            <a:pPr marL="0" indent="0">
              <a:buNone/>
            </a:pPr>
            <a:endParaRPr lang="fr-FR" b="1" dirty="0"/>
          </a:p>
        </p:txBody>
      </p:sp>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2</a:t>
            </a:fld>
            <a:endParaRPr lang="fr-FR"/>
          </a:p>
        </p:txBody>
      </p:sp>
    </p:spTree>
    <p:extLst>
      <p:ext uri="{BB962C8B-B14F-4D97-AF65-F5344CB8AC3E}">
        <p14:creationId xmlns:p14="http://schemas.microsoft.com/office/powerpoint/2010/main" val="256757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ENJEUX DE LA POLITIQUE ET STRATEGIE D’INDUSTRIALISATION</a:t>
            </a:r>
          </a:p>
        </p:txBody>
      </p:sp>
      <p:sp>
        <p:nvSpPr>
          <p:cNvPr id="3" name="Espace réservé du contenu 2"/>
          <p:cNvSpPr>
            <a:spLocks noGrp="1"/>
          </p:cNvSpPr>
          <p:nvPr>
            <p:ph idx="1"/>
          </p:nvPr>
        </p:nvSpPr>
        <p:spPr/>
        <p:txBody>
          <a:bodyPr>
            <a:normAutofit fontScale="70000" lnSpcReduction="20000"/>
          </a:bodyPr>
          <a:lstStyle/>
          <a:p>
            <a:r>
              <a:rPr lang="fr-FR" dirty="0"/>
              <a:t>Sécurité alimentaire et sécurité pharmaceutique</a:t>
            </a:r>
          </a:p>
          <a:p>
            <a:r>
              <a:rPr lang="fr-FR" dirty="0"/>
              <a:t>Transformation technologique des processus de production industriel par la promotion du numérique et de l’industrie 4.0</a:t>
            </a:r>
          </a:p>
          <a:p>
            <a:r>
              <a:rPr lang="fr-FR" dirty="0"/>
              <a:t>Meilleur profit de l’exploitation des importants gisements de pétrole et de gaz et des </a:t>
            </a:r>
            <a:r>
              <a:rPr lang="fr-FR"/>
              <a:t>ressources minérales découverts </a:t>
            </a:r>
            <a:r>
              <a:rPr lang="fr-FR" dirty="0"/>
              <a:t>au Sénégal </a:t>
            </a:r>
          </a:p>
          <a:p>
            <a:r>
              <a:rPr lang="fr-FR" dirty="0"/>
              <a:t>Positionnement du Sénégal sur les chaines de valeur mondiales</a:t>
            </a:r>
          </a:p>
          <a:p>
            <a:r>
              <a:rPr lang="fr-FR" b="1" dirty="0"/>
              <a:t>Positionnement sur le marché de la </a:t>
            </a:r>
            <a:r>
              <a:rPr lang="fr-FR" b="1" dirty="0" err="1"/>
              <a:t>ZLECAf</a:t>
            </a:r>
            <a:endParaRPr lang="fr-FR" b="1" dirty="0"/>
          </a:p>
          <a:p>
            <a:r>
              <a:rPr lang="fr-FR" dirty="0"/>
              <a:t>Import substitution</a:t>
            </a:r>
          </a:p>
          <a:p>
            <a:r>
              <a:rPr lang="fr-FR" b="1" dirty="0"/>
              <a:t>Compétitivité de l’industrie sénégalaise</a:t>
            </a:r>
          </a:p>
          <a:p>
            <a:r>
              <a:rPr lang="fr-FR" dirty="0"/>
              <a:t>Territorialisation du développement industriel</a:t>
            </a:r>
          </a:p>
          <a:p>
            <a:r>
              <a:rPr lang="fr-FR" dirty="0"/>
              <a:t>Emploi des jeunes</a:t>
            </a:r>
          </a:p>
          <a:p>
            <a:r>
              <a:rPr lang="fr-FR" dirty="0"/>
              <a:t>Développement industriel durable et inclusif (pleine participation des couches défavorisées à la création et au bénéfice des richesses)</a:t>
            </a:r>
          </a:p>
          <a:p>
            <a:r>
              <a:rPr lang="fr-FR" b="1" dirty="0"/>
              <a:t>Pandémie Covid-19 et relance économique</a:t>
            </a:r>
          </a:p>
          <a:p>
            <a:pPr marL="0" indent="0">
              <a:buNone/>
            </a:pP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3</a:t>
            </a:fld>
            <a:endParaRPr lang="fr-FR"/>
          </a:p>
        </p:txBody>
      </p:sp>
    </p:spTree>
    <p:extLst>
      <p:ext uri="{BB962C8B-B14F-4D97-AF65-F5344CB8AC3E}">
        <p14:creationId xmlns:p14="http://schemas.microsoft.com/office/powerpoint/2010/main" val="2204264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VISION ET OBJECTIFS DE LA POLITIQUE D’INDUSTRIALISATION</a:t>
            </a:r>
          </a:p>
        </p:txBody>
      </p:sp>
      <p:sp>
        <p:nvSpPr>
          <p:cNvPr id="3" name="Espace réservé du contenu 2"/>
          <p:cNvSpPr>
            <a:spLocks noGrp="1"/>
          </p:cNvSpPr>
          <p:nvPr>
            <p:ph idx="1"/>
          </p:nvPr>
        </p:nvSpPr>
        <p:spPr/>
        <p:txBody>
          <a:bodyPr/>
          <a:lstStyle/>
          <a:p>
            <a:r>
              <a:rPr lang="fr-FR" dirty="0"/>
              <a:t>Vision du PSE : «Un secteur industriel diversifié et compétitif, pourvoyeur d’emplois et apportant une pleine contribution au développement inclusif et durable du pays, pour un Sénégal émergent à l’horizon 2035 ».</a:t>
            </a:r>
          </a:p>
          <a:p>
            <a:r>
              <a:rPr lang="fr-FR" dirty="0"/>
              <a:t>Vision du changement industriel : « Une industrie compétitive portée par un secteur privé national fort contribuant au développement inclusif et durable pour un Sénégal émergent à l’horizon 2035 »</a:t>
            </a:r>
          </a:p>
        </p:txBody>
      </p:sp>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4</a:t>
            </a:fld>
            <a:endParaRPr lang="fr-FR"/>
          </a:p>
        </p:txBody>
      </p:sp>
    </p:spTree>
    <p:extLst>
      <p:ext uri="{BB962C8B-B14F-4D97-AF65-F5344CB8AC3E}">
        <p14:creationId xmlns:p14="http://schemas.microsoft.com/office/powerpoint/2010/main" val="54318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VISION ET OBJECTIFS DE LA POLITIQUE D’INDUSTRIALISATION</a:t>
            </a:r>
          </a:p>
        </p:txBody>
      </p:sp>
      <p:sp>
        <p:nvSpPr>
          <p:cNvPr id="3" name="Espace réservé du contenu 2"/>
          <p:cNvSpPr>
            <a:spLocks noGrp="1"/>
          </p:cNvSpPr>
          <p:nvPr>
            <p:ph idx="1"/>
          </p:nvPr>
        </p:nvSpPr>
        <p:spPr/>
        <p:txBody>
          <a:bodyPr>
            <a:normAutofit fontScale="92500" lnSpcReduction="20000"/>
          </a:bodyPr>
          <a:lstStyle/>
          <a:p>
            <a:r>
              <a:rPr lang="fr-FR" dirty="0"/>
              <a:t>Objectifs</a:t>
            </a:r>
          </a:p>
          <a:p>
            <a:pPr lvl="1"/>
            <a:r>
              <a:rPr lang="fr-FR" dirty="0"/>
              <a:t>Développer la compétitivité de l’industrie sénégalaise et ses capacités productives dans la transformation des matières premières agricoles, </a:t>
            </a:r>
            <a:r>
              <a:rPr lang="fr-FR" dirty="0" err="1"/>
              <a:t>sylvo</a:t>
            </a:r>
            <a:r>
              <a:rPr lang="fr-FR" dirty="0"/>
              <a:t>-pastorales et halieutiques</a:t>
            </a:r>
          </a:p>
          <a:p>
            <a:pPr lvl="1"/>
            <a:r>
              <a:rPr lang="fr-FR" dirty="0"/>
              <a:t>Développer des unités de transformation des ressources minérales et des hydrocarbures</a:t>
            </a:r>
          </a:p>
          <a:p>
            <a:pPr lvl="1"/>
            <a:r>
              <a:rPr lang="fr-FR" dirty="0"/>
              <a:t>Augmenter la couverture locale de la demande nationale de produits pharmaceutiques afin de diminuer la dépendance aux importations</a:t>
            </a:r>
          </a:p>
          <a:p>
            <a:pPr lvl="1"/>
            <a:r>
              <a:rPr lang="fr-FR" dirty="0"/>
              <a:t>Favoriser l’émergence de pôles industriels dans des secteurs à haute intensité technologique, porteurs d'innovation, de croissance et d’emplois :</a:t>
            </a:r>
            <a:endParaRPr lang="fr-FR" sz="3600" dirty="0"/>
          </a:p>
          <a:p>
            <a:pPr lvl="2"/>
            <a:r>
              <a:rPr lang="fr-FR" b="1" dirty="0"/>
              <a:t>Économie numérique</a:t>
            </a:r>
            <a:r>
              <a:rPr lang="fr-FR" dirty="0"/>
              <a:t> : renforcer le positionnement du Sénégal dans l’économie numérique notamment l’industrie 4.0</a:t>
            </a:r>
            <a:endParaRPr lang="fr-FR" sz="3200" dirty="0"/>
          </a:p>
          <a:p>
            <a:pPr lvl="2"/>
            <a:r>
              <a:rPr lang="fr-FR" b="1" dirty="0"/>
              <a:t>Industries d’assemblage</a:t>
            </a:r>
            <a:r>
              <a:rPr lang="fr-FR" dirty="0"/>
              <a:t> : créer un pôle manufacturier à haute valeur ajoutée autour des industries d’assemblage et de fabrication</a:t>
            </a:r>
            <a:endParaRPr lang="fr-FR" sz="3200" dirty="0"/>
          </a:p>
          <a:p>
            <a:pPr lvl="2"/>
            <a:r>
              <a:rPr lang="fr-FR" b="1" dirty="0"/>
              <a:t>Industries créatives </a:t>
            </a:r>
            <a:r>
              <a:rPr lang="fr-FR" dirty="0"/>
              <a:t>: assurer le développement de produits et services créatifs de qualité et compétitif</a:t>
            </a:r>
          </a:p>
        </p:txBody>
      </p:sp>
      <p:sp>
        <p:nvSpPr>
          <p:cNvPr id="4" name="Espace réservé du pied de page 3"/>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5</a:t>
            </a:fld>
            <a:endParaRPr lang="fr-FR"/>
          </a:p>
        </p:txBody>
      </p:sp>
    </p:spTree>
    <p:extLst>
      <p:ext uri="{BB962C8B-B14F-4D97-AF65-F5344CB8AC3E}">
        <p14:creationId xmlns:p14="http://schemas.microsoft.com/office/powerpoint/2010/main" val="1899053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7076" y="378003"/>
            <a:ext cx="10515600" cy="1325563"/>
          </a:xfrm>
        </p:spPr>
        <p:txBody>
          <a:bodyPr/>
          <a:lstStyle/>
          <a:p>
            <a:r>
              <a:rPr lang="fr-FR" b="1" dirty="0"/>
              <a:t>RESULTATS ATTENDUS</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365120242"/>
              </p:ext>
            </p:extLst>
          </p:nvPr>
        </p:nvGraphicFramePr>
        <p:xfrm>
          <a:off x="838200" y="1825625"/>
          <a:ext cx="10515602" cy="3296920"/>
        </p:xfrm>
        <a:graphic>
          <a:graphicData uri="http://schemas.openxmlformats.org/drawingml/2006/table">
            <a:tbl>
              <a:tblPr firstRow="1" bandRow="1">
                <a:tableStyleId>{BDBED569-4797-4DF1-A0F4-6AAB3CD982D8}</a:tableStyleId>
              </a:tblPr>
              <a:tblGrid>
                <a:gridCol w="5257800">
                  <a:extLst>
                    <a:ext uri="{9D8B030D-6E8A-4147-A177-3AD203B41FA5}">
                      <a16:colId xmlns:a16="http://schemas.microsoft.com/office/drawing/2014/main" val="20000"/>
                    </a:ext>
                  </a:extLst>
                </a:gridCol>
                <a:gridCol w="2628901">
                  <a:extLst>
                    <a:ext uri="{9D8B030D-6E8A-4147-A177-3AD203B41FA5}">
                      <a16:colId xmlns:a16="http://schemas.microsoft.com/office/drawing/2014/main" val="20001"/>
                    </a:ext>
                  </a:extLst>
                </a:gridCol>
                <a:gridCol w="2628901">
                  <a:extLst>
                    <a:ext uri="{9D8B030D-6E8A-4147-A177-3AD203B41FA5}">
                      <a16:colId xmlns:a16="http://schemas.microsoft.com/office/drawing/2014/main" val="20002"/>
                    </a:ext>
                  </a:extLst>
                </a:gridCol>
              </a:tblGrid>
              <a:tr h="370840">
                <a:tc>
                  <a:txBody>
                    <a:bodyPr/>
                    <a:lstStyle/>
                    <a:p>
                      <a:r>
                        <a:rPr lang="fr-FR" baseline="0" dirty="0"/>
                        <a:t>Cibles de résultats à long terme</a:t>
                      </a:r>
                      <a:endParaRPr lang="fr-FR" dirty="0"/>
                    </a:p>
                  </a:txBody>
                  <a:tcPr marL="91439" marR="91439"/>
                </a:tc>
                <a:tc>
                  <a:txBody>
                    <a:bodyPr/>
                    <a:lstStyle/>
                    <a:p>
                      <a:r>
                        <a:rPr lang="fr-FR" dirty="0"/>
                        <a:t>Années</a:t>
                      </a:r>
                    </a:p>
                  </a:txBody>
                  <a:tcPr marL="91439" marR="91439"/>
                </a:tc>
                <a:tc>
                  <a:txBody>
                    <a:bodyPr/>
                    <a:lstStyle/>
                    <a:p>
                      <a:r>
                        <a:rPr lang="fr-FR" dirty="0"/>
                        <a:t>Cible année</a:t>
                      </a:r>
                      <a:r>
                        <a:rPr lang="fr-FR" baseline="0" dirty="0"/>
                        <a:t> horizon</a:t>
                      </a:r>
                      <a:endParaRPr lang="fr-FR" dirty="0"/>
                    </a:p>
                  </a:txBody>
                  <a:tcPr marL="91439" marR="91439"/>
                </a:tc>
                <a:extLst>
                  <a:ext uri="{0D108BD9-81ED-4DB2-BD59-A6C34878D82A}">
                    <a16:rowId xmlns:a16="http://schemas.microsoft.com/office/drawing/2014/main" val="10000"/>
                  </a:ext>
                </a:extLst>
              </a:tr>
              <a:tr h="370840">
                <a:tc>
                  <a:txBody>
                    <a:bodyPr/>
                    <a:lstStyle/>
                    <a:p>
                      <a:r>
                        <a:rPr lang="fr-FR" sz="1800" kern="0" dirty="0"/>
                        <a:t>Part de l’industrie dans les nouveaux emplois créés par an </a:t>
                      </a:r>
                      <a:endParaRPr lang="fr-FR" dirty="0"/>
                    </a:p>
                  </a:txBody>
                  <a:tcPr marL="91439" marR="91439"/>
                </a:tc>
                <a:tc>
                  <a:txBody>
                    <a:bodyPr/>
                    <a:lstStyle/>
                    <a:p>
                      <a:r>
                        <a:rPr lang="fr-FR" sz="1800" kern="0" dirty="0"/>
                        <a:t>32 000 </a:t>
                      </a:r>
                      <a:r>
                        <a:rPr lang="fr-FR" sz="1800" kern="0" baseline="0" dirty="0"/>
                        <a:t> soit </a:t>
                      </a:r>
                      <a:r>
                        <a:rPr lang="fr-FR" sz="1800" kern="0" dirty="0"/>
                        <a:t>13,5 % en 2020</a:t>
                      </a:r>
                      <a:endParaRPr lang="fr-FR" dirty="0"/>
                    </a:p>
                  </a:txBody>
                  <a:tcPr marL="91439" marR="91439"/>
                </a:tc>
                <a:tc>
                  <a:txBody>
                    <a:bodyPr/>
                    <a:lstStyle/>
                    <a:p>
                      <a:r>
                        <a:rPr lang="fr-FR" sz="1800" kern="0" dirty="0"/>
                        <a:t>35 000 soit</a:t>
                      </a:r>
                      <a:r>
                        <a:rPr lang="fr-FR" sz="1800" kern="0" baseline="0" dirty="0"/>
                        <a:t> </a:t>
                      </a:r>
                      <a:r>
                        <a:rPr lang="fr-FR" sz="1800" kern="0" dirty="0"/>
                        <a:t>20 % en 2035</a:t>
                      </a:r>
                      <a:endParaRPr lang="fr-FR" dirty="0"/>
                    </a:p>
                  </a:txBody>
                  <a:tcPr marL="91439" marR="91439"/>
                </a:tc>
                <a:extLst>
                  <a:ext uri="{0D108BD9-81ED-4DB2-BD59-A6C34878D82A}">
                    <a16:rowId xmlns:a16="http://schemas.microsoft.com/office/drawing/2014/main" val="10001"/>
                  </a:ext>
                </a:extLst>
              </a:tr>
              <a:tr h="370840">
                <a:tc>
                  <a:txBody>
                    <a:bodyPr/>
                    <a:lstStyle/>
                    <a:p>
                      <a:r>
                        <a:rPr lang="fr-FR" sz="1800" kern="0" dirty="0"/>
                        <a:t>Effet de levier des investissements</a:t>
                      </a:r>
                      <a:r>
                        <a:rPr lang="fr-FR" sz="1800" kern="0" baseline="0" dirty="0"/>
                        <a:t> publics</a:t>
                      </a:r>
                      <a:r>
                        <a:rPr lang="fr-FR" sz="1800" kern="0" dirty="0"/>
                        <a:t> (ratio de l'investissement public par rapport à l'investissement privé)</a:t>
                      </a:r>
                      <a:endParaRPr lang="fr-FR" dirty="0"/>
                    </a:p>
                  </a:txBody>
                  <a:tcPr marL="91439" marR="91439"/>
                </a:tc>
                <a:tc>
                  <a:txBody>
                    <a:bodyPr/>
                    <a:lstStyle/>
                    <a:p>
                      <a:r>
                        <a:rPr lang="fr-FR" dirty="0"/>
                        <a:t>-</a:t>
                      </a:r>
                    </a:p>
                  </a:txBody>
                  <a:tcPr marL="91439" marR="91439"/>
                </a:tc>
                <a:tc>
                  <a:txBody>
                    <a:bodyPr/>
                    <a:lstStyle/>
                    <a:p>
                      <a:r>
                        <a:rPr lang="fr-FR" dirty="0"/>
                        <a:t>1/5</a:t>
                      </a:r>
                    </a:p>
                  </a:txBody>
                  <a:tcPr marL="91439" marR="91439"/>
                </a:tc>
                <a:extLst>
                  <a:ext uri="{0D108BD9-81ED-4DB2-BD59-A6C34878D82A}">
                    <a16:rowId xmlns:a16="http://schemas.microsoft.com/office/drawing/2014/main" val="10002"/>
                  </a:ext>
                </a:extLst>
              </a:tr>
              <a:tr h="185420">
                <a:tc>
                  <a:txBody>
                    <a:bodyPr/>
                    <a:lstStyle/>
                    <a:p>
                      <a:pPr marL="0" lvl="0" indent="0">
                        <a:buFont typeface="Arial" panose="020B0604020202020204" pitchFamily="34" charset="0"/>
                        <a:buNone/>
                      </a:pPr>
                      <a:r>
                        <a:rPr lang="fr-FR" sz="1800" kern="0" dirty="0"/>
                        <a:t>Productivité du travail par personne employée</a:t>
                      </a:r>
                      <a:endParaRPr lang="fr-FR" dirty="0"/>
                    </a:p>
                  </a:txBody>
                  <a:tcPr marL="91439" marR="91439"/>
                </a:tc>
                <a:tc>
                  <a:txBody>
                    <a:bodyPr/>
                    <a:lstStyle/>
                    <a:p>
                      <a:r>
                        <a:rPr lang="fr-FR" sz="1800" kern="0" dirty="0"/>
                        <a:t>7 600 FCFA en 2016 </a:t>
                      </a:r>
                      <a:endParaRPr lang="fr-FR" dirty="0"/>
                    </a:p>
                  </a:txBody>
                  <a:tcPr marL="91439" marR="91439"/>
                </a:tc>
                <a:tc>
                  <a:txBody>
                    <a:bodyPr/>
                    <a:lstStyle/>
                    <a:p>
                      <a:r>
                        <a:rPr lang="fr-FR" sz="1800" kern="0" dirty="0"/>
                        <a:t>22 000 FCFA en 2035</a:t>
                      </a:r>
                      <a:endParaRPr lang="fr-FR" dirty="0"/>
                    </a:p>
                  </a:txBody>
                  <a:tcPr marL="91439" marR="91439"/>
                </a:tc>
                <a:extLst>
                  <a:ext uri="{0D108BD9-81ED-4DB2-BD59-A6C34878D82A}">
                    <a16:rowId xmlns:a16="http://schemas.microsoft.com/office/drawing/2014/main" val="10003"/>
                  </a:ext>
                </a:extLst>
              </a:tr>
              <a:tr h="185420">
                <a:tc>
                  <a:txBody>
                    <a:bodyPr/>
                    <a:lstStyle/>
                    <a:p>
                      <a:pPr marL="0" lvl="0" indent="0">
                        <a:buFont typeface="Arial" panose="020B0604020202020204" pitchFamily="34" charset="0"/>
                        <a:buNone/>
                      </a:pPr>
                      <a:r>
                        <a:rPr lang="fr-FR" dirty="0"/>
                        <a:t>Indice de compétitivité de l’économie sénégalaise</a:t>
                      </a:r>
                    </a:p>
                  </a:txBody>
                  <a:tcPr marL="91439" marR="91439"/>
                </a:tc>
                <a:tc>
                  <a:txBody>
                    <a:bodyPr/>
                    <a:lstStyle/>
                    <a:p>
                      <a:r>
                        <a:rPr lang="fr-FR" dirty="0"/>
                        <a:t>49 </a:t>
                      </a:r>
                      <a:r>
                        <a:rPr lang="fr-FR"/>
                        <a:t>en 2018</a:t>
                      </a:r>
                      <a:endParaRPr lang="fr-FR" dirty="0"/>
                    </a:p>
                  </a:txBody>
                  <a:tcPr marL="91439" marR="91439"/>
                </a:tc>
                <a:tc>
                  <a:txBody>
                    <a:bodyPr/>
                    <a:lstStyle/>
                    <a:p>
                      <a:r>
                        <a:rPr lang="fr-FR" dirty="0"/>
                        <a:t>70 en 2035</a:t>
                      </a:r>
                    </a:p>
                  </a:txBody>
                  <a:tcPr marL="91439" marR="91439"/>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0" dirty="0"/>
                        <a:t>Indice global de l'innovation (0 = min ; 100 = max) : à</a:t>
                      </a:r>
                      <a:endParaRPr lang="fr-FR" dirty="0"/>
                    </a:p>
                  </a:txBody>
                  <a:tcPr marL="91439" marR="91439"/>
                </a:tc>
                <a:tc>
                  <a:txBody>
                    <a:bodyPr/>
                    <a:lstStyle/>
                    <a:p>
                      <a:r>
                        <a:rPr lang="fr-FR" sz="1800" kern="0" dirty="0"/>
                        <a:t>23.75 en 2018 </a:t>
                      </a:r>
                      <a:endParaRPr lang="fr-FR" dirty="0"/>
                    </a:p>
                  </a:txBody>
                  <a:tcPr marL="91439" marR="9143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0" dirty="0"/>
                        <a:t>40 en 2035</a:t>
                      </a:r>
                    </a:p>
                    <a:p>
                      <a:endParaRPr lang="fr-FR" dirty="0"/>
                    </a:p>
                  </a:txBody>
                  <a:tcPr marL="91439" marR="91439"/>
                </a:tc>
                <a:extLst>
                  <a:ext uri="{0D108BD9-81ED-4DB2-BD59-A6C34878D82A}">
                    <a16:rowId xmlns:a16="http://schemas.microsoft.com/office/drawing/2014/main" val="10005"/>
                  </a:ext>
                </a:extLst>
              </a:tr>
            </a:tbl>
          </a:graphicData>
        </a:graphic>
      </p:graphicFrame>
      <p:sp>
        <p:nvSpPr>
          <p:cNvPr id="3" name="Espace réservé du pied de page 2"/>
          <p:cNvSpPr>
            <a:spLocks noGrp="1"/>
          </p:cNvSpPr>
          <p:nvPr>
            <p:ph type="ftr" sz="quarter" idx="11"/>
          </p:nvPr>
        </p:nvSpPr>
        <p:spPr/>
        <p:txBody>
          <a:bodyPr/>
          <a:lstStyle/>
          <a:p>
            <a:r>
              <a:rPr lang="fr-FR"/>
              <a:t>Conseil Présidentiel de l'Industrialisation</a:t>
            </a:r>
          </a:p>
        </p:txBody>
      </p:sp>
      <p:sp>
        <p:nvSpPr>
          <p:cNvPr id="4" name="Espace réservé du numéro de diapositive 3"/>
          <p:cNvSpPr>
            <a:spLocks noGrp="1"/>
          </p:cNvSpPr>
          <p:nvPr>
            <p:ph type="sldNum" sz="quarter" idx="12"/>
          </p:nvPr>
        </p:nvSpPr>
        <p:spPr/>
        <p:txBody>
          <a:bodyPr/>
          <a:lstStyle/>
          <a:p>
            <a:fld id="{2E256BE0-6BDF-475A-A802-080CE65B9812}" type="slidenum">
              <a:rPr lang="fr-FR" smtClean="0"/>
              <a:t>6</a:t>
            </a:fld>
            <a:endParaRPr lang="fr-FR"/>
          </a:p>
        </p:txBody>
      </p:sp>
    </p:spTree>
    <p:extLst>
      <p:ext uri="{BB962C8B-B14F-4D97-AF65-F5344CB8AC3E}">
        <p14:creationId xmlns:p14="http://schemas.microsoft.com/office/powerpoint/2010/main" val="3873973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15035"/>
          </a:xfrm>
        </p:spPr>
        <p:txBody>
          <a:bodyPr>
            <a:normAutofit fontScale="90000"/>
          </a:bodyPr>
          <a:lstStyle/>
          <a:p>
            <a:r>
              <a:rPr lang="fr-FR" sz="4000" b="1" cap="all" dirty="0"/>
              <a:t>Résultats</a:t>
            </a:r>
            <a:r>
              <a:rPr lang="fr-FR" b="1" dirty="0"/>
              <a:t> attendus</a:t>
            </a:r>
            <a:br>
              <a:rPr lang="fr-FR" b="1" dirty="0"/>
            </a:br>
            <a:endParaRPr lang="fr-FR"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5604272"/>
              </p:ext>
            </p:extLst>
          </p:nvPr>
        </p:nvGraphicFramePr>
        <p:xfrm>
          <a:off x="739726" y="1017270"/>
          <a:ext cx="10515600" cy="3474720"/>
        </p:xfrm>
        <a:graphic>
          <a:graphicData uri="http://schemas.openxmlformats.org/drawingml/2006/table">
            <a:tbl>
              <a:tblPr firstRow="1" bandRow="1">
                <a:tableStyleId>{35758FB7-9AC5-4552-8A53-C91805E547FA}</a:tableStyleId>
              </a:tblPr>
              <a:tblGrid>
                <a:gridCol w="5450058">
                  <a:extLst>
                    <a:ext uri="{9D8B030D-6E8A-4147-A177-3AD203B41FA5}">
                      <a16:colId xmlns:a16="http://schemas.microsoft.com/office/drawing/2014/main" val="20000"/>
                    </a:ext>
                  </a:extLst>
                </a:gridCol>
                <a:gridCol w="2363373">
                  <a:extLst>
                    <a:ext uri="{9D8B030D-6E8A-4147-A177-3AD203B41FA5}">
                      <a16:colId xmlns:a16="http://schemas.microsoft.com/office/drawing/2014/main" val="20001"/>
                    </a:ext>
                  </a:extLst>
                </a:gridCol>
                <a:gridCol w="2702169">
                  <a:extLst>
                    <a:ext uri="{9D8B030D-6E8A-4147-A177-3AD203B41FA5}">
                      <a16:colId xmlns:a16="http://schemas.microsoft.com/office/drawing/2014/main" val="20002"/>
                    </a:ext>
                  </a:extLst>
                </a:gridCol>
              </a:tblGrid>
              <a:tr h="370840">
                <a:tc>
                  <a:txBody>
                    <a:bodyPr/>
                    <a:lstStyle/>
                    <a:p>
                      <a:r>
                        <a:rPr lang="fr-FR" sz="1800" baseline="0" dirty="0"/>
                        <a:t>Cible de résultats à cours-moyen terme</a:t>
                      </a:r>
                      <a:endParaRPr lang="fr-FR" sz="1800" dirty="0"/>
                    </a:p>
                  </a:txBody>
                  <a:tcPr/>
                </a:tc>
                <a:tc>
                  <a:txBody>
                    <a:bodyPr/>
                    <a:lstStyle/>
                    <a:p>
                      <a:r>
                        <a:rPr lang="fr-FR" sz="1800" dirty="0"/>
                        <a:t>Années de référence</a:t>
                      </a:r>
                    </a:p>
                  </a:txBody>
                  <a:tcPr/>
                </a:tc>
                <a:tc>
                  <a:txBody>
                    <a:bodyPr/>
                    <a:lstStyle/>
                    <a:p>
                      <a:r>
                        <a:rPr lang="fr-FR" sz="1800" dirty="0"/>
                        <a:t>Cibles de l’année</a:t>
                      </a:r>
                      <a:r>
                        <a:rPr lang="fr-FR" sz="1800" baseline="0" dirty="0"/>
                        <a:t> d’horizon</a:t>
                      </a:r>
                      <a:endParaRPr lang="fr-FR" sz="1800" dirty="0"/>
                    </a:p>
                  </a:txBody>
                  <a:tcPr/>
                </a:tc>
                <a:extLst>
                  <a:ext uri="{0D108BD9-81ED-4DB2-BD59-A6C34878D82A}">
                    <a16:rowId xmlns:a16="http://schemas.microsoft.com/office/drawing/2014/main" val="10000"/>
                  </a:ext>
                </a:extLst>
              </a:tr>
              <a:tr h="370840">
                <a:tc>
                  <a:txBody>
                    <a:bodyPr/>
                    <a:lstStyle/>
                    <a:p>
                      <a:pPr marL="0" lvl="0" indent="0">
                        <a:buFont typeface="Arial" panose="020B0604020202020204" pitchFamily="34" charset="0"/>
                        <a:buNone/>
                      </a:pPr>
                      <a:r>
                        <a:rPr lang="fr-FR" sz="1800" kern="0" dirty="0"/>
                        <a:t>Poids de l’industrie dans le PIB</a:t>
                      </a:r>
                      <a:endParaRPr lang="fr-FR" sz="1800" dirty="0"/>
                    </a:p>
                  </a:txBody>
                  <a:tcPr/>
                </a:tc>
                <a:tc>
                  <a:txBody>
                    <a:bodyPr/>
                    <a:lstStyle/>
                    <a:p>
                      <a:pPr marL="0" lvl="0" indent="0">
                        <a:buFont typeface="Arial" panose="020B0604020202020204" pitchFamily="34" charset="0"/>
                        <a:buNone/>
                      </a:pPr>
                      <a:r>
                        <a:rPr lang="fr-FR" sz="1800" kern="0" dirty="0"/>
                        <a:t>20,6 % en 2017</a:t>
                      </a:r>
                      <a:endParaRPr lang="fr-FR"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0" dirty="0"/>
                        <a:t>à 26 % en 2023</a:t>
                      </a:r>
                    </a:p>
                    <a:p>
                      <a:endParaRPr lang="fr-FR" sz="1800" dirty="0"/>
                    </a:p>
                  </a:txBody>
                  <a:tcPr/>
                </a:tc>
                <a:extLst>
                  <a:ext uri="{0D108BD9-81ED-4DB2-BD59-A6C34878D82A}">
                    <a16:rowId xmlns:a16="http://schemas.microsoft.com/office/drawing/2014/main" val="10001"/>
                  </a:ext>
                </a:extLst>
              </a:tr>
              <a:tr h="563147">
                <a:tc>
                  <a:txBody>
                    <a:bodyPr/>
                    <a:lstStyle/>
                    <a:p>
                      <a:pPr marL="0" lvl="0" indent="0">
                        <a:buFont typeface="Arial" panose="020B0604020202020204" pitchFamily="34" charset="0"/>
                        <a:buNone/>
                      </a:pPr>
                      <a:r>
                        <a:rPr lang="fr-FR" sz="1800" kern="0" dirty="0"/>
                        <a:t>Valeur ajoutée manufacturière dans le PIB </a:t>
                      </a:r>
                    </a:p>
                    <a:p>
                      <a:pPr marL="0" lvl="0" indent="0">
                        <a:buFont typeface="Arial" panose="020B0604020202020204" pitchFamily="34" charset="0"/>
                        <a:buNone/>
                      </a:pPr>
                      <a:endParaRPr lang="fr-FR" sz="1800" kern="0" dirty="0"/>
                    </a:p>
                    <a:p>
                      <a:pPr marL="0" lvl="0" indent="0">
                        <a:buFont typeface="Arial" panose="020B0604020202020204" pitchFamily="34" charset="0"/>
                        <a:buNone/>
                      </a:pPr>
                      <a:endParaRPr lang="fr-FR" sz="1800" dirty="0"/>
                    </a:p>
                  </a:txBody>
                  <a:tcPr/>
                </a:tc>
                <a:tc>
                  <a:txBody>
                    <a:bodyPr/>
                    <a:lstStyle/>
                    <a:p>
                      <a:pPr marL="0" lvl="0" indent="0">
                        <a:buFont typeface="Arial" panose="020B0604020202020204" pitchFamily="34" charset="0"/>
                        <a:buNone/>
                      </a:pPr>
                      <a:r>
                        <a:rPr lang="fr-FR" sz="1800" kern="0" dirty="0"/>
                        <a:t>16 % en 2016</a:t>
                      </a:r>
                      <a:endParaRPr lang="fr-FR" sz="1800" kern="0" dirty="0">
                        <a:solidFill>
                          <a:prstClr val="black"/>
                        </a:solidFill>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0" dirty="0"/>
                        <a:t>20 % en 2023</a:t>
                      </a:r>
                    </a:p>
                    <a:p>
                      <a:endParaRPr lang="fr-FR" sz="1800" dirty="0"/>
                    </a:p>
                  </a:txBody>
                  <a:tcPr/>
                </a:tc>
                <a:extLst>
                  <a:ext uri="{0D108BD9-81ED-4DB2-BD59-A6C34878D82A}">
                    <a16:rowId xmlns:a16="http://schemas.microsoft.com/office/drawing/2014/main" val="10002"/>
                  </a:ext>
                </a:extLst>
              </a:tr>
              <a:tr h="370840">
                <a:tc>
                  <a:txBody>
                    <a:bodyPr/>
                    <a:lstStyle/>
                    <a:p>
                      <a:pPr marL="0" lvl="0" indent="0">
                        <a:buFont typeface="Arial" panose="020B0604020202020204" pitchFamily="34" charset="0"/>
                        <a:buNone/>
                      </a:pPr>
                      <a:r>
                        <a:rPr lang="fr-FR" sz="1800" kern="0" dirty="0"/>
                        <a:t>Part des exportations de biens manufacturés </a:t>
                      </a:r>
                      <a:endParaRPr lang="fr-FR" sz="1800" kern="0" dirty="0">
                        <a:solidFill>
                          <a:prstClr val="black"/>
                        </a:solidFill>
                        <a:cs typeface="Times New Roman" panose="02020603050405020304" pitchFamily="18" charset="0"/>
                      </a:endParaRPr>
                    </a:p>
                  </a:txBody>
                  <a:tcPr/>
                </a:tc>
                <a:tc>
                  <a:txBody>
                    <a:bodyPr/>
                    <a:lstStyle/>
                    <a:p>
                      <a:pPr marL="0" lvl="0" indent="0">
                        <a:buFont typeface="Arial" panose="020B0604020202020204" pitchFamily="34" charset="0"/>
                        <a:buNone/>
                      </a:pPr>
                      <a:r>
                        <a:rPr lang="fr-FR" sz="1800" kern="0" dirty="0"/>
                        <a:t>58,2 % en 2016</a:t>
                      </a:r>
                      <a:endParaRPr lang="fr-FR"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0" dirty="0"/>
                        <a:t>79,7 % en 2023</a:t>
                      </a:r>
                    </a:p>
                    <a:p>
                      <a:endParaRPr lang="fr-FR" sz="1800" dirty="0"/>
                    </a:p>
                  </a:txBody>
                  <a:tcPr/>
                </a:tc>
                <a:extLst>
                  <a:ext uri="{0D108BD9-81ED-4DB2-BD59-A6C34878D82A}">
                    <a16:rowId xmlns:a16="http://schemas.microsoft.com/office/drawing/2014/main" val="10003"/>
                  </a:ext>
                </a:extLst>
              </a:tr>
              <a:tr h="160020">
                <a:tc>
                  <a:txBody>
                    <a:bodyPr/>
                    <a:lstStyle/>
                    <a:p>
                      <a:pPr marL="0" lvl="0" indent="0">
                        <a:buFont typeface="Arial" panose="020B0604020202020204" pitchFamily="34" charset="0"/>
                        <a:buNone/>
                      </a:pPr>
                      <a:r>
                        <a:rPr lang="fr-FR" sz="1800" kern="0" dirty="0"/>
                        <a:t>Taux de croissance de</a:t>
                      </a:r>
                      <a:r>
                        <a:rPr lang="fr-FR" sz="1800" kern="0" baseline="0" dirty="0"/>
                        <a:t> la</a:t>
                      </a:r>
                      <a:r>
                        <a:rPr lang="fr-FR" sz="1800" kern="0" dirty="0"/>
                        <a:t> productivité industrielle</a:t>
                      </a:r>
                      <a:endParaRPr lang="fr-FR" sz="1800" dirty="0"/>
                    </a:p>
                  </a:txBody>
                  <a:tcPr/>
                </a:tc>
                <a:tc>
                  <a:txBody>
                    <a:bodyPr/>
                    <a:lstStyle/>
                    <a:p>
                      <a:pPr marL="0" lvl="0" indent="0">
                        <a:buFont typeface="Arial" panose="020B0604020202020204" pitchFamily="34" charset="0"/>
                        <a:buNone/>
                      </a:pPr>
                      <a:r>
                        <a:rPr lang="fr-FR" sz="1800" kern="0" dirty="0"/>
                        <a:t>2,9 % en 2017</a:t>
                      </a:r>
                      <a:endParaRPr lang="fr-FR"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0" dirty="0"/>
                        <a:t>10 % en 2023</a:t>
                      </a:r>
                      <a:endParaRPr lang="fr-FR"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kern="0" dirty="0"/>
                    </a:p>
                  </a:txBody>
                  <a:tcPr/>
                </a:tc>
                <a:extLst>
                  <a:ext uri="{0D108BD9-81ED-4DB2-BD59-A6C34878D82A}">
                    <a16:rowId xmlns:a16="http://schemas.microsoft.com/office/drawing/2014/main" val="10004"/>
                  </a:ext>
                </a:extLst>
              </a:tr>
            </a:tbl>
          </a:graphicData>
        </a:graphic>
      </p:graphicFrame>
      <p:sp>
        <p:nvSpPr>
          <p:cNvPr id="3" name="Espace réservé du pied de page 2"/>
          <p:cNvSpPr>
            <a:spLocks noGrp="1"/>
          </p:cNvSpPr>
          <p:nvPr>
            <p:ph type="ftr" sz="quarter" idx="11"/>
          </p:nvPr>
        </p:nvSpPr>
        <p:spPr/>
        <p:txBody>
          <a:bodyPr/>
          <a:lstStyle/>
          <a:p>
            <a:r>
              <a:rPr lang="fr-FR" dirty="0"/>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7</a:t>
            </a:fld>
            <a:endParaRPr lang="fr-FR"/>
          </a:p>
        </p:txBody>
      </p:sp>
    </p:spTree>
    <p:extLst>
      <p:ext uri="{BB962C8B-B14F-4D97-AF65-F5344CB8AC3E}">
        <p14:creationId xmlns:p14="http://schemas.microsoft.com/office/powerpoint/2010/main" val="181137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52246"/>
            <a:ext cx="10515600" cy="915035"/>
          </a:xfrm>
        </p:spPr>
        <p:txBody>
          <a:bodyPr>
            <a:noAutofit/>
          </a:bodyPr>
          <a:lstStyle/>
          <a:p>
            <a:r>
              <a:rPr lang="fr-FR" sz="3600" b="1" cap="all" dirty="0"/>
              <a:t>Résultats attendus</a:t>
            </a:r>
            <a:br>
              <a:rPr lang="fr-FR" sz="3600" b="1" cap="all" dirty="0"/>
            </a:br>
            <a:endParaRPr lang="fr-FR" sz="3600" b="1" cap="all"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05558899"/>
              </p:ext>
            </p:extLst>
          </p:nvPr>
        </p:nvGraphicFramePr>
        <p:xfrm>
          <a:off x="739726" y="1017270"/>
          <a:ext cx="10515600" cy="5240411"/>
        </p:xfrm>
        <a:graphic>
          <a:graphicData uri="http://schemas.openxmlformats.org/drawingml/2006/table">
            <a:tbl>
              <a:tblPr firstRow="1" bandRow="1">
                <a:tableStyleId>{35758FB7-9AC5-4552-8A53-C91805E547FA}</a:tableStyleId>
              </a:tblPr>
              <a:tblGrid>
                <a:gridCol w="5450058">
                  <a:extLst>
                    <a:ext uri="{9D8B030D-6E8A-4147-A177-3AD203B41FA5}">
                      <a16:colId xmlns:a16="http://schemas.microsoft.com/office/drawing/2014/main" val="20000"/>
                    </a:ext>
                  </a:extLst>
                </a:gridCol>
                <a:gridCol w="2363373">
                  <a:extLst>
                    <a:ext uri="{9D8B030D-6E8A-4147-A177-3AD203B41FA5}">
                      <a16:colId xmlns:a16="http://schemas.microsoft.com/office/drawing/2014/main" val="20001"/>
                    </a:ext>
                  </a:extLst>
                </a:gridCol>
                <a:gridCol w="2702169">
                  <a:extLst>
                    <a:ext uri="{9D8B030D-6E8A-4147-A177-3AD203B41FA5}">
                      <a16:colId xmlns:a16="http://schemas.microsoft.com/office/drawing/2014/main" val="20002"/>
                    </a:ext>
                  </a:extLst>
                </a:gridCol>
              </a:tblGrid>
              <a:tr h="370840">
                <a:tc>
                  <a:txBody>
                    <a:bodyPr/>
                    <a:lstStyle/>
                    <a:p>
                      <a:r>
                        <a:rPr lang="fr-FR" sz="1600" baseline="0" dirty="0"/>
                        <a:t>Cible de résultats à cours-moyen terme</a:t>
                      </a:r>
                      <a:endParaRPr lang="fr-FR" sz="1600" dirty="0"/>
                    </a:p>
                  </a:txBody>
                  <a:tcPr/>
                </a:tc>
                <a:tc>
                  <a:txBody>
                    <a:bodyPr/>
                    <a:lstStyle/>
                    <a:p>
                      <a:r>
                        <a:rPr lang="fr-FR" sz="1600" dirty="0"/>
                        <a:t>Années de référence</a:t>
                      </a:r>
                    </a:p>
                  </a:txBody>
                  <a:tcPr/>
                </a:tc>
                <a:tc>
                  <a:txBody>
                    <a:bodyPr/>
                    <a:lstStyle/>
                    <a:p>
                      <a:r>
                        <a:rPr lang="fr-FR" sz="1600" dirty="0"/>
                        <a:t>Cibles de l’année</a:t>
                      </a:r>
                      <a:r>
                        <a:rPr lang="fr-FR" sz="1600" baseline="0" dirty="0"/>
                        <a:t> d’horizon</a:t>
                      </a:r>
                      <a:endParaRPr lang="fr-FR" sz="1600" dirty="0"/>
                    </a:p>
                  </a:txBody>
                  <a:tcPr/>
                </a:tc>
                <a:extLst>
                  <a:ext uri="{0D108BD9-81ED-4DB2-BD59-A6C34878D82A}">
                    <a16:rowId xmlns:a16="http://schemas.microsoft.com/office/drawing/2014/main" val="10000"/>
                  </a:ext>
                </a:extLst>
              </a:tr>
              <a:tr h="480060">
                <a:tc>
                  <a:txBody>
                    <a:bodyPr/>
                    <a:lstStyle/>
                    <a:p>
                      <a:pPr marL="0" lvl="0" indent="0">
                        <a:buFont typeface="Arial" panose="020B0604020202020204" pitchFamily="34" charset="0"/>
                        <a:buNone/>
                      </a:pPr>
                      <a:r>
                        <a:rPr lang="fr-FR" sz="1600" kern="0" dirty="0"/>
                        <a:t>Taux de transformation des matières premières agricoles, </a:t>
                      </a:r>
                      <a:r>
                        <a:rPr lang="fr-FR" sz="1600" kern="0" dirty="0" err="1"/>
                        <a:t>sylvo</a:t>
                      </a:r>
                      <a:r>
                        <a:rPr lang="fr-FR" sz="1600" kern="0" dirty="0"/>
                        <a:t>-pastorales et halieutiques</a:t>
                      </a:r>
                      <a:endParaRPr lang="fr-FR" sz="1600" kern="0" dirty="0">
                        <a:solidFill>
                          <a:prstClr val="black"/>
                        </a:solidFill>
                        <a:cs typeface="Times New Roman" panose="02020603050405020304" pitchFamily="18" charset="0"/>
                      </a:endParaRPr>
                    </a:p>
                  </a:txBody>
                  <a:tcPr/>
                </a:tc>
                <a:tc>
                  <a:txBody>
                    <a:bodyPr/>
                    <a:lstStyle/>
                    <a:p>
                      <a:pPr marL="0" lvl="0" indent="0">
                        <a:buFont typeface="Arial" panose="020B0604020202020204" pitchFamily="34" charset="0"/>
                        <a:buNone/>
                      </a:pPr>
                      <a:r>
                        <a:rPr lang="fr-FR" sz="1600" kern="0" dirty="0"/>
                        <a:t>13 % en 2017 </a:t>
                      </a: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25 % en 2025</a:t>
                      </a:r>
                    </a:p>
                  </a:txBody>
                  <a:tcPr/>
                </a:tc>
                <a:extLst>
                  <a:ext uri="{0D108BD9-81ED-4DB2-BD59-A6C34878D82A}">
                    <a16:rowId xmlns:a16="http://schemas.microsoft.com/office/drawing/2014/main" val="10001"/>
                  </a:ext>
                </a:extLst>
              </a:tr>
              <a:tr h="320040">
                <a:tc>
                  <a:txBody>
                    <a:bodyPr/>
                    <a:lstStyle/>
                    <a:p>
                      <a:pPr marL="0" lvl="0" indent="0">
                        <a:buFont typeface="Arial" panose="020B0604020202020204" pitchFamily="34" charset="0"/>
                        <a:buNone/>
                      </a:pPr>
                      <a:r>
                        <a:rPr lang="fr-FR" sz="1600" kern="0" dirty="0"/>
                        <a:t>Part</a:t>
                      </a:r>
                      <a:r>
                        <a:rPr lang="fr-FR" sz="1600" kern="0" baseline="0" dirty="0"/>
                        <a:t> du c</a:t>
                      </a:r>
                      <a:r>
                        <a:rPr lang="fr-FR" sz="1600" kern="0" dirty="0"/>
                        <a:t>ontenu local dans</a:t>
                      </a:r>
                      <a:r>
                        <a:rPr lang="fr-FR" sz="1600" kern="0" baseline="0" dirty="0"/>
                        <a:t> les</a:t>
                      </a:r>
                      <a:r>
                        <a:rPr lang="fr-FR" sz="1600" kern="0" dirty="0"/>
                        <a:t> activités des industries extractives </a:t>
                      </a:r>
                    </a:p>
                    <a:p>
                      <a:pPr marL="0" lvl="0" indent="0">
                        <a:buFont typeface="Arial" panose="020B0604020202020204" pitchFamily="34" charset="0"/>
                        <a:buNone/>
                      </a:pPr>
                      <a:endParaRPr lang="fr-FR" sz="1600" dirty="0"/>
                    </a:p>
                  </a:txBody>
                  <a:tcPr/>
                </a:tc>
                <a:tc>
                  <a:txBody>
                    <a:bodyPr/>
                    <a:lstStyle/>
                    <a:p>
                      <a:pPr marL="0" lvl="0" indent="0">
                        <a:buFont typeface="Arial" panose="020B0604020202020204" pitchFamily="34" charset="0"/>
                        <a:buNone/>
                      </a:pP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50 % en 2025</a:t>
                      </a:r>
                    </a:p>
                  </a:txBody>
                  <a:tcPr/>
                </a:tc>
                <a:extLst>
                  <a:ext uri="{0D108BD9-81ED-4DB2-BD59-A6C34878D82A}">
                    <a16:rowId xmlns:a16="http://schemas.microsoft.com/office/drawing/2014/main" val="10002"/>
                  </a:ext>
                </a:extLst>
              </a:tr>
              <a:tr h="45944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600" kern="0" dirty="0"/>
                        <a:t>Consommation de matériels domestiques par tête</a:t>
                      </a:r>
                      <a:endParaRPr lang="fr-FR" sz="1600" dirty="0"/>
                    </a:p>
                  </a:txBody>
                  <a:tcPr/>
                </a:tc>
                <a:tc>
                  <a:txBody>
                    <a:bodyPr/>
                    <a:lstStyle/>
                    <a:p>
                      <a:pPr marL="0" lvl="0" indent="0">
                        <a:buFont typeface="Arial" panose="020B0604020202020204" pitchFamily="34" charset="0"/>
                        <a:buNone/>
                      </a:pPr>
                      <a:r>
                        <a:rPr lang="fr-FR" sz="1600" kern="0" dirty="0"/>
                        <a:t>4,2 tonnes en 2008 </a:t>
                      </a: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5 tonnes à 2023</a:t>
                      </a:r>
                    </a:p>
                  </a:txBody>
                  <a:tcPr/>
                </a:tc>
                <a:extLst>
                  <a:ext uri="{0D108BD9-81ED-4DB2-BD59-A6C34878D82A}">
                    <a16:rowId xmlns:a16="http://schemas.microsoft.com/office/drawing/2014/main" val="10003"/>
                  </a:ext>
                </a:extLst>
              </a:tr>
              <a:tr h="44772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600" kern="0" dirty="0"/>
                        <a:t>Émergence d’industries dans le segment du packaging</a:t>
                      </a:r>
                      <a:endParaRPr lang="fr-FR" sz="1600" dirty="0"/>
                    </a:p>
                  </a:txBody>
                  <a:tcPr/>
                </a:tc>
                <a:tc>
                  <a:txBody>
                    <a:bodyPr/>
                    <a:lstStyle/>
                    <a:p>
                      <a:pPr marL="0" lvl="0" indent="0">
                        <a:buFont typeface="Arial" panose="020B0604020202020204" pitchFamily="34" charset="0"/>
                        <a:buNone/>
                      </a:pP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2-3  industries</a:t>
                      </a:r>
                    </a:p>
                  </a:txBody>
                  <a:tcPr/>
                </a:tc>
                <a:extLst>
                  <a:ext uri="{0D108BD9-81ED-4DB2-BD59-A6C34878D82A}">
                    <a16:rowId xmlns:a16="http://schemas.microsoft.com/office/drawing/2014/main" val="10004"/>
                  </a:ext>
                </a:extLst>
              </a:tr>
              <a:tr h="152400">
                <a:tc>
                  <a:txBody>
                    <a:bodyPr/>
                    <a:lstStyle/>
                    <a:p>
                      <a:pPr marL="0" indent="0">
                        <a:buFont typeface="Arial" panose="020B0604020202020204" pitchFamily="34" charset="0"/>
                        <a:buNone/>
                      </a:pPr>
                      <a:r>
                        <a:rPr lang="fr-FR" sz="1600" kern="0" dirty="0"/>
                        <a:t>Formulation de molécules primaires</a:t>
                      </a:r>
                      <a:endParaRPr lang="fr-FR" sz="1600" kern="0" dirty="0">
                        <a:solidFill>
                          <a:prstClr val="black"/>
                        </a:solidFill>
                        <a:cs typeface="Times New Roman" panose="02020603050405020304" pitchFamily="18" charset="0"/>
                      </a:endParaRPr>
                    </a:p>
                  </a:txBody>
                  <a:tcPr/>
                </a:tc>
                <a:tc>
                  <a:txBody>
                    <a:bodyPr/>
                    <a:lstStyle/>
                    <a:p>
                      <a:pPr marL="0" lvl="0" indent="0">
                        <a:buFont typeface="Arial" panose="020B0604020202020204" pitchFamily="34" charset="0"/>
                        <a:buNone/>
                      </a:pP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5 molécules primaires en 2025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600" kern="0" dirty="0"/>
                    </a:p>
                  </a:txBody>
                  <a:tcPr/>
                </a:tc>
                <a:extLst>
                  <a:ext uri="{0D108BD9-81ED-4DB2-BD59-A6C34878D82A}">
                    <a16:rowId xmlns:a16="http://schemas.microsoft.com/office/drawing/2014/main" val="10005"/>
                  </a:ext>
                </a:extLst>
              </a:tr>
              <a:tr h="152400">
                <a:tc>
                  <a:txBody>
                    <a:bodyPr/>
                    <a:lstStyle/>
                    <a:p>
                      <a:pPr marL="0" indent="0">
                        <a:buFont typeface="Arial" panose="020B0604020202020204" pitchFamily="34" charset="0"/>
                        <a:buNone/>
                      </a:pPr>
                      <a:r>
                        <a:rPr lang="fr-FR" sz="1600" kern="0" dirty="0"/>
                        <a:t>Valorisation des résultats de la Recherche</a:t>
                      </a:r>
                      <a:endParaRPr lang="fr-FR" sz="1600" kern="0" dirty="0">
                        <a:solidFill>
                          <a:prstClr val="black"/>
                        </a:solidFill>
                        <a:cs typeface="Times New Roman" panose="02020603050405020304" pitchFamily="18" charset="0"/>
                      </a:endParaRPr>
                    </a:p>
                  </a:txBody>
                  <a:tcPr/>
                </a:tc>
                <a:tc>
                  <a:txBody>
                    <a:bodyPr/>
                    <a:lstStyle/>
                    <a:p>
                      <a:pPr marL="0" lvl="0" indent="0">
                        <a:buFont typeface="Arial" panose="020B0604020202020204" pitchFamily="34" charset="0"/>
                        <a:buNone/>
                      </a:pP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5 résultats valorisés en</a:t>
                      </a:r>
                      <a:r>
                        <a:rPr lang="fr-FR" sz="1600" kern="0" baseline="0" dirty="0"/>
                        <a:t> 2025</a:t>
                      </a:r>
                      <a:endParaRPr lang="fr-FR" sz="1600" kern="0" dirty="0"/>
                    </a:p>
                  </a:txBody>
                  <a:tcPr/>
                </a:tc>
                <a:extLst>
                  <a:ext uri="{0D108BD9-81ED-4DB2-BD59-A6C34878D82A}">
                    <a16:rowId xmlns:a16="http://schemas.microsoft.com/office/drawing/2014/main" val="10006"/>
                  </a:ext>
                </a:extLst>
              </a:tr>
              <a:tr h="152400">
                <a:tc>
                  <a:txBody>
                    <a:bodyPr/>
                    <a:lstStyle/>
                    <a:p>
                      <a:pPr marL="0" indent="0">
                        <a:buFont typeface="Arial" panose="020B0604020202020204" pitchFamily="34" charset="0"/>
                        <a:buNone/>
                      </a:pPr>
                      <a:r>
                        <a:rPr lang="fr-FR" sz="1600" kern="0" dirty="0"/>
                        <a:t>Satisfaction de la demande nationale en produits pharmaceutiques</a:t>
                      </a:r>
                      <a:endParaRPr lang="fr-FR" sz="1600" kern="0" dirty="0">
                        <a:solidFill>
                          <a:prstClr val="black"/>
                        </a:solidFill>
                        <a:cs typeface="Times New Roman" panose="02020603050405020304" pitchFamily="18" charset="0"/>
                      </a:endParaRPr>
                    </a:p>
                  </a:txBody>
                  <a:tcPr/>
                </a:tc>
                <a:tc>
                  <a:txBody>
                    <a:bodyPr/>
                    <a:lstStyle/>
                    <a:p>
                      <a:pPr marL="0" lvl="0" indent="0">
                        <a:buFont typeface="Arial" panose="020B0604020202020204" pitchFamily="34" charset="0"/>
                        <a:buNone/>
                      </a:pP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20 % par la production locale en 2025</a:t>
                      </a:r>
                    </a:p>
                  </a:txBody>
                  <a:tcPr/>
                </a:tc>
                <a:extLst>
                  <a:ext uri="{0D108BD9-81ED-4DB2-BD59-A6C34878D82A}">
                    <a16:rowId xmlns:a16="http://schemas.microsoft.com/office/drawing/2014/main" val="10007"/>
                  </a:ext>
                </a:extLst>
              </a:tr>
              <a:tr h="15240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600" kern="0" dirty="0"/>
                        <a:t>Contribution des industries à haute intensité technologique dans le PIB de l’industrie manufacturière</a:t>
                      </a:r>
                    </a:p>
                    <a:p>
                      <a:pPr marL="0" indent="0">
                        <a:buFont typeface="Arial" panose="020B0604020202020204" pitchFamily="34" charset="0"/>
                        <a:buNone/>
                      </a:pPr>
                      <a:endParaRPr lang="fr-FR" sz="1600" kern="0" dirty="0">
                        <a:solidFill>
                          <a:prstClr val="black"/>
                        </a:solidFill>
                        <a:cs typeface="Times New Roman" panose="02020603050405020304" pitchFamily="18" charset="0"/>
                      </a:endParaRPr>
                    </a:p>
                  </a:txBody>
                  <a:tcPr/>
                </a:tc>
                <a:tc>
                  <a:txBody>
                    <a:bodyPr/>
                    <a:lstStyle/>
                    <a:p>
                      <a:pPr marL="0" lvl="0" indent="0">
                        <a:buFont typeface="Arial" panose="020B0604020202020204" pitchFamily="34" charset="0"/>
                        <a:buNone/>
                      </a:pPr>
                      <a:endParaRPr lang="fr-F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kern="0" dirty="0"/>
                        <a:t>15% en 2025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600" kern="0" dirty="0"/>
                    </a:p>
                  </a:txBody>
                  <a:tcPr/>
                </a:tc>
                <a:extLst>
                  <a:ext uri="{0D108BD9-81ED-4DB2-BD59-A6C34878D82A}">
                    <a16:rowId xmlns:a16="http://schemas.microsoft.com/office/drawing/2014/main" val="10008"/>
                  </a:ext>
                </a:extLst>
              </a:tr>
            </a:tbl>
          </a:graphicData>
        </a:graphic>
      </p:graphicFrame>
      <p:sp>
        <p:nvSpPr>
          <p:cNvPr id="3" name="Espace réservé du pied de page 2"/>
          <p:cNvSpPr>
            <a:spLocks noGrp="1"/>
          </p:cNvSpPr>
          <p:nvPr>
            <p:ph type="ftr" sz="quarter" idx="11"/>
          </p:nvPr>
        </p:nvSpPr>
        <p:spPr/>
        <p:txBody>
          <a:bodyPr/>
          <a:lstStyle/>
          <a:p>
            <a:r>
              <a:rPr lang="fr-FR" dirty="0"/>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8</a:t>
            </a:fld>
            <a:endParaRPr lang="fr-FR"/>
          </a:p>
        </p:txBody>
      </p:sp>
    </p:spTree>
    <p:extLst>
      <p:ext uri="{BB962C8B-B14F-4D97-AF65-F5344CB8AC3E}">
        <p14:creationId xmlns:p14="http://schemas.microsoft.com/office/powerpoint/2010/main" val="616014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107708"/>
          </a:xfrm>
        </p:spPr>
        <p:txBody>
          <a:bodyPr>
            <a:normAutofit fontScale="90000"/>
          </a:bodyPr>
          <a:lstStyle/>
          <a:p>
            <a:r>
              <a:rPr lang="fr-FR" b="1" cap="all" dirty="0"/>
              <a:t>Axes d’intervention pour l’atteinte des résultats</a:t>
            </a:r>
            <a:br>
              <a:rPr lang="fr-FR" cap="all" dirty="0"/>
            </a:br>
            <a:endParaRPr lang="fr-FR" cap="all"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55536258"/>
              </p:ext>
            </p:extLst>
          </p:nvPr>
        </p:nvGraphicFramePr>
        <p:xfrm>
          <a:off x="677863" y="1828800"/>
          <a:ext cx="8604682"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pied de page 2"/>
          <p:cNvSpPr>
            <a:spLocks noGrp="1"/>
          </p:cNvSpPr>
          <p:nvPr>
            <p:ph type="ftr" sz="quarter" idx="11"/>
          </p:nvPr>
        </p:nvSpPr>
        <p:spPr/>
        <p:txBody>
          <a:bodyPr/>
          <a:lstStyle/>
          <a:p>
            <a:r>
              <a:rPr lang="fr-FR"/>
              <a:t>Conseil Présidentiel de l'Industrialisation</a:t>
            </a:r>
          </a:p>
        </p:txBody>
      </p:sp>
      <p:sp>
        <p:nvSpPr>
          <p:cNvPr id="5" name="Espace réservé du numéro de diapositive 4"/>
          <p:cNvSpPr>
            <a:spLocks noGrp="1"/>
          </p:cNvSpPr>
          <p:nvPr>
            <p:ph type="sldNum" sz="quarter" idx="12"/>
          </p:nvPr>
        </p:nvSpPr>
        <p:spPr/>
        <p:txBody>
          <a:bodyPr/>
          <a:lstStyle/>
          <a:p>
            <a:fld id="{2E256BE0-6BDF-475A-A802-080CE65B9812}" type="slidenum">
              <a:rPr lang="fr-FR" smtClean="0"/>
              <a:t>9</a:t>
            </a:fld>
            <a:endParaRPr lang="fr-FR"/>
          </a:p>
        </p:txBody>
      </p:sp>
    </p:spTree>
    <p:extLst>
      <p:ext uri="{BB962C8B-B14F-4D97-AF65-F5344CB8AC3E}">
        <p14:creationId xmlns:p14="http://schemas.microsoft.com/office/powerpoint/2010/main" val="3289851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2243</TotalTime>
  <Words>1670</Words>
  <Application>Microsoft Office PowerPoint</Application>
  <PresentationFormat>Widescreen</PresentationFormat>
  <Paragraphs>227</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Black</vt:lpstr>
      <vt:lpstr>Calibri</vt:lpstr>
      <vt:lpstr>Calibri Light</vt:lpstr>
      <vt:lpstr>Castellar</vt:lpstr>
      <vt:lpstr>Franklin Gothic Medium Cond</vt:lpstr>
      <vt:lpstr>Lato</vt:lpstr>
      <vt:lpstr>Times New Roman</vt:lpstr>
      <vt:lpstr>Thème Office</vt:lpstr>
      <vt:lpstr>POLITIQUE ET STRATEGIE D’INDUSTRIALISATION DU SENEGAL 2021-2035 ------  </vt:lpstr>
      <vt:lpstr>PLAN</vt:lpstr>
      <vt:lpstr>ENJEUX DE LA POLITIQUE ET STRATEGIE D’INDUSTRIALISATION</vt:lpstr>
      <vt:lpstr>VISION ET OBJECTIFS DE LA POLITIQUE D’INDUSTRIALISATION</vt:lpstr>
      <vt:lpstr>VISION ET OBJECTIFS DE LA POLITIQUE D’INDUSTRIALISATION</vt:lpstr>
      <vt:lpstr>RESULTATS ATTENDUS</vt:lpstr>
      <vt:lpstr>Résultats attendus </vt:lpstr>
      <vt:lpstr>Résultats attendus </vt:lpstr>
      <vt:lpstr>Axes d’intervention pour l’atteinte des résultats </vt:lpstr>
      <vt:lpstr>Axes d’intervention pour l’atteinte des résultats</vt:lpstr>
      <vt:lpstr>Projets et Réformes à mettre en œuvre</vt:lpstr>
      <vt:lpstr>Financement et cadre de gouvernance et  de mise en œuvre de la Politique d’industrialisation</vt:lpstr>
      <vt:lpstr>Financement et cadre de gouvernance et  de mise en œuvre de la Politique d’industrialisation</vt:lpstr>
      <vt:lpstr>Financement et cadre de gouvernance et  de mise en œuvre de la Politique d’industrialisation</vt:lpstr>
      <vt:lpstr>Financement et gouvernance et mise en œuvre de la Politique d’industrialisation  </vt:lpstr>
      <vt:lpstr>Conclusion/défis</vt:lpstr>
      <vt:lpstr>Conclusion/défis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POLITIQUE ET STRATEGIE D’INDUSTRIALISATION DU SENEGAL 2021-2035</dc:title>
  <dc:creator>Utilisateur Windows</dc:creator>
  <cp:lastModifiedBy>Ke Liu</cp:lastModifiedBy>
  <cp:revision>128</cp:revision>
  <dcterms:created xsi:type="dcterms:W3CDTF">2021-10-05T15:59:55Z</dcterms:created>
  <dcterms:modified xsi:type="dcterms:W3CDTF">2022-11-29T10:03:27Z</dcterms:modified>
</cp:coreProperties>
</file>