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66" r:id="rId4"/>
    <p:sldId id="264" r:id="rId5"/>
    <p:sldId id="265" r:id="rId6"/>
    <p:sldId id="260" r:id="rId7"/>
    <p:sldId id="259" r:id="rId8"/>
    <p:sldId id="269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5B3C0-03F7-3EF1-1581-BE4DF98FFFC6}" v="1380" dt="2022-11-01T23:10:55.492"/>
    <p1510:client id="{F3B74002-0DBE-B6A7-9444-D3ECC9DF6EF9}" v="151" dt="2022-11-02T16:27:01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7" autoAdjust="0"/>
    <p:restoredTop sz="96291" autoAdjust="0"/>
  </p:normalViewPr>
  <p:slideViewPr>
    <p:cSldViewPr snapToGrid="0">
      <p:cViewPr>
        <p:scale>
          <a:sx n="100" d="100"/>
          <a:sy n="100" d="100"/>
        </p:scale>
        <p:origin x="108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sergiodm\Documents\Datos_climaticos_EMC_EMA\Usina_tmax_tmin_tmed_202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sergiodm\Documents\Datos_climaticos_EMC_EMA\Usina_tmax_tmin_tmed_20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sergiodm\Documents\Datos_climaticos_EMC_EMA\Usina_mensual_historico_precipitac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C:\Users\sergiodm\Documents\Datos_climaticos_EMC_EMA\Usina_mensual_historico_precipit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800" b="1"/>
              <a:t>Average annual temperature -</a:t>
            </a:r>
            <a:r>
              <a:rPr lang="es-ES_tradnl" sz="800" b="1" baseline="0"/>
              <a:t> </a:t>
            </a:r>
            <a:r>
              <a:rPr lang="es-ES_tradnl" sz="800" b="1"/>
              <a:t>Itaipu</a:t>
            </a:r>
            <a:r>
              <a:rPr lang="es-ES_tradnl" sz="800" b="1" baseline="0"/>
              <a:t> Dam</a:t>
            </a:r>
            <a:r>
              <a:rPr lang="es-ES_tradnl" sz="800" b="1"/>
              <a:t> (°C)</a:t>
            </a:r>
          </a:p>
        </c:rich>
      </c:tx>
      <c:layout>
        <c:manualLayout>
          <c:xMode val="edge"/>
          <c:yMode val="edge"/>
          <c:x val="0.123196256408798"/>
          <c:y val="0.039750729827189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Tmed2!$B$52:$B$94</c:f>
              <c:numCache>
                <c:formatCode>General</c:formatCode>
                <c:ptCount val="43"/>
                <c:pt idx="0">
                  <c:v>1979.0</c:v>
                </c:pt>
                <c:pt idx="1">
                  <c:v>1980.0</c:v>
                </c:pt>
                <c:pt idx="2">
                  <c:v>1981.0</c:v>
                </c:pt>
                <c:pt idx="3">
                  <c:v>1982.0</c:v>
                </c:pt>
                <c:pt idx="4">
                  <c:v>1983.0</c:v>
                </c:pt>
                <c:pt idx="5">
                  <c:v>1984.0</c:v>
                </c:pt>
                <c:pt idx="6">
                  <c:v>1985.0</c:v>
                </c:pt>
                <c:pt idx="7">
                  <c:v>1986.0</c:v>
                </c:pt>
                <c:pt idx="8">
                  <c:v>1987.0</c:v>
                </c:pt>
                <c:pt idx="9">
                  <c:v>1988.0</c:v>
                </c:pt>
                <c:pt idx="10">
                  <c:v>1989.0</c:v>
                </c:pt>
                <c:pt idx="11">
                  <c:v>1990.0</c:v>
                </c:pt>
                <c:pt idx="12">
                  <c:v>1991.0</c:v>
                </c:pt>
                <c:pt idx="13">
                  <c:v>1992.0</c:v>
                </c:pt>
                <c:pt idx="14">
                  <c:v>1993.0</c:v>
                </c:pt>
                <c:pt idx="15">
                  <c:v>1994.0</c:v>
                </c:pt>
                <c:pt idx="16">
                  <c:v>1995.0</c:v>
                </c:pt>
                <c:pt idx="17">
                  <c:v>1996.0</c:v>
                </c:pt>
                <c:pt idx="18">
                  <c:v>1997.0</c:v>
                </c:pt>
                <c:pt idx="19">
                  <c:v>1998.0</c:v>
                </c:pt>
                <c:pt idx="20">
                  <c:v>1999.0</c:v>
                </c:pt>
                <c:pt idx="21">
                  <c:v>2000.0</c:v>
                </c:pt>
                <c:pt idx="22">
                  <c:v>2001.0</c:v>
                </c:pt>
                <c:pt idx="23">
                  <c:v>2002.0</c:v>
                </c:pt>
                <c:pt idx="24">
                  <c:v>2003.0</c:v>
                </c:pt>
                <c:pt idx="25">
                  <c:v>2004.0</c:v>
                </c:pt>
                <c:pt idx="26">
                  <c:v>2005.0</c:v>
                </c:pt>
                <c:pt idx="27">
                  <c:v>2006.0</c:v>
                </c:pt>
                <c:pt idx="28">
                  <c:v>2007.0</c:v>
                </c:pt>
                <c:pt idx="29">
                  <c:v>2008.0</c:v>
                </c:pt>
                <c:pt idx="30">
                  <c:v>2009.0</c:v>
                </c:pt>
                <c:pt idx="31">
                  <c:v>2010.0</c:v>
                </c:pt>
                <c:pt idx="32">
                  <c:v>2011.0</c:v>
                </c:pt>
                <c:pt idx="33">
                  <c:v>2012.0</c:v>
                </c:pt>
                <c:pt idx="34">
                  <c:v>2013.0</c:v>
                </c:pt>
                <c:pt idx="35">
                  <c:v>2014.0</c:v>
                </c:pt>
                <c:pt idx="36">
                  <c:v>2015.0</c:v>
                </c:pt>
                <c:pt idx="37">
                  <c:v>2016.0</c:v>
                </c:pt>
                <c:pt idx="38">
                  <c:v>2017.0</c:v>
                </c:pt>
                <c:pt idx="39">
                  <c:v>2018.0</c:v>
                </c:pt>
                <c:pt idx="40">
                  <c:v>2019.0</c:v>
                </c:pt>
                <c:pt idx="41">
                  <c:v>2020.0</c:v>
                </c:pt>
                <c:pt idx="42">
                  <c:v>2021.0</c:v>
                </c:pt>
              </c:numCache>
            </c:numRef>
          </c:cat>
          <c:val>
            <c:numRef>
              <c:f>Tmed2!$C$52:$C$94</c:f>
              <c:numCache>
                <c:formatCode>0.0</c:formatCode>
                <c:ptCount val="43"/>
                <c:pt idx="0">
                  <c:v>21.08499615975423</c:v>
                </c:pt>
                <c:pt idx="1">
                  <c:v>21.57469595847238</c:v>
                </c:pt>
                <c:pt idx="2">
                  <c:v>21.42013568868408</c:v>
                </c:pt>
                <c:pt idx="3">
                  <c:v>21.7600153609831</c:v>
                </c:pt>
                <c:pt idx="4">
                  <c:v>21.46288594470046</c:v>
                </c:pt>
                <c:pt idx="5">
                  <c:v>22.08120998640464</c:v>
                </c:pt>
                <c:pt idx="6">
                  <c:v>22.27295698924731</c:v>
                </c:pt>
                <c:pt idx="7">
                  <c:v>22.35908858166923</c:v>
                </c:pt>
                <c:pt idx="8">
                  <c:v>21.60069124423963</c:v>
                </c:pt>
                <c:pt idx="9">
                  <c:v>21.47834816462736</c:v>
                </c:pt>
                <c:pt idx="10">
                  <c:v>20.96182603686636</c:v>
                </c:pt>
                <c:pt idx="11">
                  <c:v>21.32086341525858</c:v>
                </c:pt>
                <c:pt idx="12">
                  <c:v>22.19102342549924</c:v>
                </c:pt>
                <c:pt idx="13">
                  <c:v>21.89469348659004</c:v>
                </c:pt>
                <c:pt idx="14">
                  <c:v>21.79976254480286</c:v>
                </c:pt>
                <c:pt idx="15">
                  <c:v>22.23543714797746</c:v>
                </c:pt>
                <c:pt idx="16">
                  <c:v>22.05863479262673</c:v>
                </c:pt>
                <c:pt idx="17">
                  <c:v>21.5028893214683</c:v>
                </c:pt>
                <c:pt idx="18">
                  <c:v>22.40550243215565</c:v>
                </c:pt>
                <c:pt idx="19">
                  <c:v>21.76654761904761</c:v>
                </c:pt>
                <c:pt idx="20">
                  <c:v>21.96959741423451</c:v>
                </c:pt>
                <c:pt idx="21">
                  <c:v>21.86385428253615</c:v>
                </c:pt>
                <c:pt idx="22">
                  <c:v>22.46429659498207</c:v>
                </c:pt>
                <c:pt idx="23">
                  <c:v>22.71362135176652</c:v>
                </c:pt>
                <c:pt idx="24">
                  <c:v>22.03028481822837</c:v>
                </c:pt>
                <c:pt idx="25">
                  <c:v>21.97454022988505</c:v>
                </c:pt>
                <c:pt idx="26">
                  <c:v>22.47162954429083</c:v>
                </c:pt>
                <c:pt idx="27">
                  <c:v>22.54674091141833</c:v>
                </c:pt>
                <c:pt idx="28">
                  <c:v>21.9994982078853</c:v>
                </c:pt>
                <c:pt idx="29">
                  <c:v>21.71135829934495</c:v>
                </c:pt>
                <c:pt idx="30">
                  <c:v>21.85976510496672</c:v>
                </c:pt>
                <c:pt idx="31">
                  <c:v>21.41257680491551</c:v>
                </c:pt>
                <c:pt idx="32">
                  <c:v>21.83237711213517</c:v>
                </c:pt>
                <c:pt idx="33">
                  <c:v>22.47982635026573</c:v>
                </c:pt>
                <c:pt idx="34">
                  <c:v>21.30296530977983</c:v>
                </c:pt>
                <c:pt idx="35">
                  <c:v>22.55361687147977</c:v>
                </c:pt>
                <c:pt idx="36">
                  <c:v>22.81849782386073</c:v>
                </c:pt>
                <c:pt idx="37">
                  <c:v>21.44072457051043</c:v>
                </c:pt>
                <c:pt idx="38">
                  <c:v>22.58333333333332</c:v>
                </c:pt>
                <c:pt idx="39">
                  <c:v>21.86666666666666</c:v>
                </c:pt>
                <c:pt idx="40">
                  <c:v>22.81666666666667</c:v>
                </c:pt>
                <c:pt idx="41">
                  <c:v>22.93333333333332</c:v>
                </c:pt>
                <c:pt idx="42">
                  <c:v>22.15833333333332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69A-4FAC-BF96-12FFE0655CA6}"/>
            </c:ext>
          </c:extLst>
        </c:ser>
        <c:ser>
          <c:idx val="3"/>
          <c:order val="1"/>
          <c:spPr>
            <a:ln>
              <a:solidFill>
                <a:schemeClr val="accent1"/>
              </a:solidFill>
              <a:prstDash val="dash"/>
            </a:ln>
          </c:spPr>
          <c:marker>
            <c:symbol val="none"/>
          </c:marker>
          <c:cat>
            <c:numRef>
              <c:f>Tmed2!$B$52:$B$94</c:f>
              <c:numCache>
                <c:formatCode>General</c:formatCode>
                <c:ptCount val="43"/>
                <c:pt idx="0">
                  <c:v>1979.0</c:v>
                </c:pt>
                <c:pt idx="1">
                  <c:v>1980.0</c:v>
                </c:pt>
                <c:pt idx="2">
                  <c:v>1981.0</c:v>
                </c:pt>
                <c:pt idx="3">
                  <c:v>1982.0</c:v>
                </c:pt>
                <c:pt idx="4">
                  <c:v>1983.0</c:v>
                </c:pt>
                <c:pt idx="5">
                  <c:v>1984.0</c:v>
                </c:pt>
                <c:pt idx="6">
                  <c:v>1985.0</c:v>
                </c:pt>
                <c:pt idx="7">
                  <c:v>1986.0</c:v>
                </c:pt>
                <c:pt idx="8">
                  <c:v>1987.0</c:v>
                </c:pt>
                <c:pt idx="9">
                  <c:v>1988.0</c:v>
                </c:pt>
                <c:pt idx="10">
                  <c:v>1989.0</c:v>
                </c:pt>
                <c:pt idx="11">
                  <c:v>1990.0</c:v>
                </c:pt>
                <c:pt idx="12">
                  <c:v>1991.0</c:v>
                </c:pt>
                <c:pt idx="13">
                  <c:v>1992.0</c:v>
                </c:pt>
                <c:pt idx="14">
                  <c:v>1993.0</c:v>
                </c:pt>
                <c:pt idx="15">
                  <c:v>1994.0</c:v>
                </c:pt>
                <c:pt idx="16">
                  <c:v>1995.0</c:v>
                </c:pt>
                <c:pt idx="17">
                  <c:v>1996.0</c:v>
                </c:pt>
                <c:pt idx="18">
                  <c:v>1997.0</c:v>
                </c:pt>
                <c:pt idx="19">
                  <c:v>1998.0</c:v>
                </c:pt>
                <c:pt idx="20">
                  <c:v>1999.0</c:v>
                </c:pt>
                <c:pt idx="21">
                  <c:v>2000.0</c:v>
                </c:pt>
                <c:pt idx="22">
                  <c:v>2001.0</c:v>
                </c:pt>
                <c:pt idx="23">
                  <c:v>2002.0</c:v>
                </c:pt>
                <c:pt idx="24">
                  <c:v>2003.0</c:v>
                </c:pt>
                <c:pt idx="25">
                  <c:v>2004.0</c:v>
                </c:pt>
                <c:pt idx="26">
                  <c:v>2005.0</c:v>
                </c:pt>
                <c:pt idx="27">
                  <c:v>2006.0</c:v>
                </c:pt>
                <c:pt idx="28">
                  <c:v>2007.0</c:v>
                </c:pt>
                <c:pt idx="29">
                  <c:v>2008.0</c:v>
                </c:pt>
                <c:pt idx="30">
                  <c:v>2009.0</c:v>
                </c:pt>
                <c:pt idx="31">
                  <c:v>2010.0</c:v>
                </c:pt>
                <c:pt idx="32">
                  <c:v>2011.0</c:v>
                </c:pt>
                <c:pt idx="33">
                  <c:v>2012.0</c:v>
                </c:pt>
                <c:pt idx="34">
                  <c:v>2013.0</c:v>
                </c:pt>
                <c:pt idx="35">
                  <c:v>2014.0</c:v>
                </c:pt>
                <c:pt idx="36">
                  <c:v>2015.0</c:v>
                </c:pt>
                <c:pt idx="37">
                  <c:v>2016.0</c:v>
                </c:pt>
                <c:pt idx="38">
                  <c:v>2017.0</c:v>
                </c:pt>
                <c:pt idx="39">
                  <c:v>2018.0</c:v>
                </c:pt>
                <c:pt idx="40">
                  <c:v>2019.0</c:v>
                </c:pt>
                <c:pt idx="41">
                  <c:v>2020.0</c:v>
                </c:pt>
                <c:pt idx="42">
                  <c:v>2021.0</c:v>
                </c:pt>
              </c:numCache>
            </c:numRef>
          </c:cat>
          <c:val>
            <c:numRef>
              <c:f>Tmed2!$D$52:$D$94</c:f>
              <c:numCache>
                <c:formatCode>General</c:formatCode>
                <c:ptCount val="43"/>
                <c:pt idx="0">
                  <c:v>21.9</c:v>
                </c:pt>
                <c:pt idx="1">
                  <c:v>21.9</c:v>
                </c:pt>
                <c:pt idx="2">
                  <c:v>21.9</c:v>
                </c:pt>
                <c:pt idx="3">
                  <c:v>21.9</c:v>
                </c:pt>
                <c:pt idx="4">
                  <c:v>21.9</c:v>
                </c:pt>
                <c:pt idx="5">
                  <c:v>21.9</c:v>
                </c:pt>
                <c:pt idx="6">
                  <c:v>21.9</c:v>
                </c:pt>
                <c:pt idx="7">
                  <c:v>21.9</c:v>
                </c:pt>
                <c:pt idx="8">
                  <c:v>21.9</c:v>
                </c:pt>
                <c:pt idx="9">
                  <c:v>21.9</c:v>
                </c:pt>
                <c:pt idx="10">
                  <c:v>21.9</c:v>
                </c:pt>
                <c:pt idx="11">
                  <c:v>21.9</c:v>
                </c:pt>
                <c:pt idx="12">
                  <c:v>21.9</c:v>
                </c:pt>
                <c:pt idx="13">
                  <c:v>21.9</c:v>
                </c:pt>
                <c:pt idx="14">
                  <c:v>21.9</c:v>
                </c:pt>
                <c:pt idx="15">
                  <c:v>21.9</c:v>
                </c:pt>
                <c:pt idx="16">
                  <c:v>21.9</c:v>
                </c:pt>
                <c:pt idx="17">
                  <c:v>21.9</c:v>
                </c:pt>
                <c:pt idx="18">
                  <c:v>21.9</c:v>
                </c:pt>
                <c:pt idx="19">
                  <c:v>21.9</c:v>
                </c:pt>
                <c:pt idx="20">
                  <c:v>21.9</c:v>
                </c:pt>
                <c:pt idx="21">
                  <c:v>21.9</c:v>
                </c:pt>
                <c:pt idx="22">
                  <c:v>21.9</c:v>
                </c:pt>
                <c:pt idx="23">
                  <c:v>21.9</c:v>
                </c:pt>
                <c:pt idx="24">
                  <c:v>21.9</c:v>
                </c:pt>
                <c:pt idx="25">
                  <c:v>21.9</c:v>
                </c:pt>
                <c:pt idx="26">
                  <c:v>21.9</c:v>
                </c:pt>
                <c:pt idx="27">
                  <c:v>21.9</c:v>
                </c:pt>
                <c:pt idx="28">
                  <c:v>21.9</c:v>
                </c:pt>
                <c:pt idx="29">
                  <c:v>21.9</c:v>
                </c:pt>
                <c:pt idx="30">
                  <c:v>21.9</c:v>
                </c:pt>
                <c:pt idx="31">
                  <c:v>21.9</c:v>
                </c:pt>
                <c:pt idx="32">
                  <c:v>21.9</c:v>
                </c:pt>
                <c:pt idx="33">
                  <c:v>21.9</c:v>
                </c:pt>
                <c:pt idx="34">
                  <c:v>21.9</c:v>
                </c:pt>
                <c:pt idx="35">
                  <c:v>21.9</c:v>
                </c:pt>
                <c:pt idx="36">
                  <c:v>21.9</c:v>
                </c:pt>
                <c:pt idx="37">
                  <c:v>21.9</c:v>
                </c:pt>
                <c:pt idx="38">
                  <c:v>21.9</c:v>
                </c:pt>
                <c:pt idx="39">
                  <c:v>21.9</c:v>
                </c:pt>
                <c:pt idx="40">
                  <c:v>21.9</c:v>
                </c:pt>
                <c:pt idx="41">
                  <c:v>21.9</c:v>
                </c:pt>
                <c:pt idx="42">
                  <c:v>21.9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69A-4FAC-BF96-12FFE0655CA6}"/>
            </c:ext>
          </c:extLst>
        </c:ser>
        <c:ser>
          <c:idx val="0"/>
          <c:order val="2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0335630555555556"/>
                  <c:y val="-0.21318611111111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="1" baseline="0"/>
                      <a:t>y = 0,0189x + 21,567</a:t>
                    </a:r>
                    <a:endParaRPr lang="en-US" sz="800" b="1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</c:trendlineLbl>
          </c:trendline>
          <c:cat>
            <c:numRef>
              <c:f>Tmed2!$B$52:$B$94</c:f>
              <c:numCache>
                <c:formatCode>General</c:formatCode>
                <c:ptCount val="43"/>
                <c:pt idx="0">
                  <c:v>1979.0</c:v>
                </c:pt>
                <c:pt idx="1">
                  <c:v>1980.0</c:v>
                </c:pt>
                <c:pt idx="2">
                  <c:v>1981.0</c:v>
                </c:pt>
                <c:pt idx="3">
                  <c:v>1982.0</c:v>
                </c:pt>
                <c:pt idx="4">
                  <c:v>1983.0</c:v>
                </c:pt>
                <c:pt idx="5">
                  <c:v>1984.0</c:v>
                </c:pt>
                <c:pt idx="6">
                  <c:v>1985.0</c:v>
                </c:pt>
                <c:pt idx="7">
                  <c:v>1986.0</c:v>
                </c:pt>
                <c:pt idx="8">
                  <c:v>1987.0</c:v>
                </c:pt>
                <c:pt idx="9">
                  <c:v>1988.0</c:v>
                </c:pt>
                <c:pt idx="10">
                  <c:v>1989.0</c:v>
                </c:pt>
                <c:pt idx="11">
                  <c:v>1990.0</c:v>
                </c:pt>
                <c:pt idx="12">
                  <c:v>1991.0</c:v>
                </c:pt>
                <c:pt idx="13">
                  <c:v>1992.0</c:v>
                </c:pt>
                <c:pt idx="14">
                  <c:v>1993.0</c:v>
                </c:pt>
                <c:pt idx="15">
                  <c:v>1994.0</c:v>
                </c:pt>
                <c:pt idx="16">
                  <c:v>1995.0</c:v>
                </c:pt>
                <c:pt idx="17">
                  <c:v>1996.0</c:v>
                </c:pt>
                <c:pt idx="18">
                  <c:v>1997.0</c:v>
                </c:pt>
                <c:pt idx="19">
                  <c:v>1998.0</c:v>
                </c:pt>
                <c:pt idx="20">
                  <c:v>1999.0</c:v>
                </c:pt>
                <c:pt idx="21">
                  <c:v>2000.0</c:v>
                </c:pt>
                <c:pt idx="22">
                  <c:v>2001.0</c:v>
                </c:pt>
                <c:pt idx="23">
                  <c:v>2002.0</c:v>
                </c:pt>
                <c:pt idx="24">
                  <c:v>2003.0</c:v>
                </c:pt>
                <c:pt idx="25">
                  <c:v>2004.0</c:v>
                </c:pt>
                <c:pt idx="26">
                  <c:v>2005.0</c:v>
                </c:pt>
                <c:pt idx="27">
                  <c:v>2006.0</c:v>
                </c:pt>
                <c:pt idx="28">
                  <c:v>2007.0</c:v>
                </c:pt>
                <c:pt idx="29">
                  <c:v>2008.0</c:v>
                </c:pt>
                <c:pt idx="30">
                  <c:v>2009.0</c:v>
                </c:pt>
                <c:pt idx="31">
                  <c:v>2010.0</c:v>
                </c:pt>
                <c:pt idx="32">
                  <c:v>2011.0</c:v>
                </c:pt>
                <c:pt idx="33">
                  <c:v>2012.0</c:v>
                </c:pt>
                <c:pt idx="34">
                  <c:v>2013.0</c:v>
                </c:pt>
                <c:pt idx="35">
                  <c:v>2014.0</c:v>
                </c:pt>
                <c:pt idx="36">
                  <c:v>2015.0</c:v>
                </c:pt>
                <c:pt idx="37">
                  <c:v>2016.0</c:v>
                </c:pt>
                <c:pt idx="38">
                  <c:v>2017.0</c:v>
                </c:pt>
                <c:pt idx="39">
                  <c:v>2018.0</c:v>
                </c:pt>
                <c:pt idx="40">
                  <c:v>2019.0</c:v>
                </c:pt>
                <c:pt idx="41">
                  <c:v>2020.0</c:v>
                </c:pt>
                <c:pt idx="42">
                  <c:v>2021.0</c:v>
                </c:pt>
              </c:numCache>
            </c:numRef>
          </c:cat>
          <c:val>
            <c:numRef>
              <c:f>Tmed2!$C$52:$C$94</c:f>
              <c:numCache>
                <c:formatCode>0.0</c:formatCode>
                <c:ptCount val="43"/>
                <c:pt idx="0">
                  <c:v>21.08499615975423</c:v>
                </c:pt>
                <c:pt idx="1">
                  <c:v>21.57469595847238</c:v>
                </c:pt>
                <c:pt idx="2">
                  <c:v>21.42013568868408</c:v>
                </c:pt>
                <c:pt idx="3">
                  <c:v>21.7600153609831</c:v>
                </c:pt>
                <c:pt idx="4">
                  <c:v>21.46288594470046</c:v>
                </c:pt>
                <c:pt idx="5">
                  <c:v>22.08120998640464</c:v>
                </c:pt>
                <c:pt idx="6">
                  <c:v>22.27295698924731</c:v>
                </c:pt>
                <c:pt idx="7">
                  <c:v>22.35908858166923</c:v>
                </c:pt>
                <c:pt idx="8">
                  <c:v>21.60069124423963</c:v>
                </c:pt>
                <c:pt idx="9">
                  <c:v>21.47834816462736</c:v>
                </c:pt>
                <c:pt idx="10">
                  <c:v>20.96182603686636</c:v>
                </c:pt>
                <c:pt idx="11">
                  <c:v>21.32086341525858</c:v>
                </c:pt>
                <c:pt idx="12">
                  <c:v>22.19102342549924</c:v>
                </c:pt>
                <c:pt idx="13">
                  <c:v>21.89469348659004</c:v>
                </c:pt>
                <c:pt idx="14">
                  <c:v>21.79976254480286</c:v>
                </c:pt>
                <c:pt idx="15">
                  <c:v>22.23543714797746</c:v>
                </c:pt>
                <c:pt idx="16">
                  <c:v>22.05863479262673</c:v>
                </c:pt>
                <c:pt idx="17">
                  <c:v>21.5028893214683</c:v>
                </c:pt>
                <c:pt idx="18">
                  <c:v>22.40550243215565</c:v>
                </c:pt>
                <c:pt idx="19">
                  <c:v>21.76654761904761</c:v>
                </c:pt>
                <c:pt idx="20">
                  <c:v>21.96959741423451</c:v>
                </c:pt>
                <c:pt idx="21">
                  <c:v>21.86385428253615</c:v>
                </c:pt>
                <c:pt idx="22">
                  <c:v>22.46429659498207</c:v>
                </c:pt>
                <c:pt idx="23">
                  <c:v>22.71362135176652</c:v>
                </c:pt>
                <c:pt idx="24">
                  <c:v>22.03028481822837</c:v>
                </c:pt>
                <c:pt idx="25">
                  <c:v>21.97454022988505</c:v>
                </c:pt>
                <c:pt idx="26">
                  <c:v>22.47162954429083</c:v>
                </c:pt>
                <c:pt idx="27">
                  <c:v>22.54674091141833</c:v>
                </c:pt>
                <c:pt idx="28">
                  <c:v>21.9994982078853</c:v>
                </c:pt>
                <c:pt idx="29">
                  <c:v>21.71135829934495</c:v>
                </c:pt>
                <c:pt idx="30">
                  <c:v>21.85976510496672</c:v>
                </c:pt>
                <c:pt idx="31">
                  <c:v>21.41257680491551</c:v>
                </c:pt>
                <c:pt idx="32">
                  <c:v>21.83237711213517</c:v>
                </c:pt>
                <c:pt idx="33">
                  <c:v>22.47982635026573</c:v>
                </c:pt>
                <c:pt idx="34">
                  <c:v>21.30296530977983</c:v>
                </c:pt>
                <c:pt idx="35">
                  <c:v>22.55361687147977</c:v>
                </c:pt>
                <c:pt idx="36">
                  <c:v>22.81849782386073</c:v>
                </c:pt>
                <c:pt idx="37">
                  <c:v>21.44072457051043</c:v>
                </c:pt>
                <c:pt idx="38">
                  <c:v>22.58333333333332</c:v>
                </c:pt>
                <c:pt idx="39">
                  <c:v>21.86666666666666</c:v>
                </c:pt>
                <c:pt idx="40">
                  <c:v>22.81666666666667</c:v>
                </c:pt>
                <c:pt idx="41">
                  <c:v>22.93333333333332</c:v>
                </c:pt>
                <c:pt idx="42">
                  <c:v>22.15833333333332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69A-4FAC-BF96-12FFE0655CA6}"/>
            </c:ext>
          </c:extLst>
        </c:ser>
        <c:ser>
          <c:idx val="1"/>
          <c:order val="3"/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Tmed2!$B$52:$B$94</c:f>
              <c:numCache>
                <c:formatCode>General</c:formatCode>
                <c:ptCount val="43"/>
                <c:pt idx="0">
                  <c:v>1979.0</c:v>
                </c:pt>
                <c:pt idx="1">
                  <c:v>1980.0</c:v>
                </c:pt>
                <c:pt idx="2">
                  <c:v>1981.0</c:v>
                </c:pt>
                <c:pt idx="3">
                  <c:v>1982.0</c:v>
                </c:pt>
                <c:pt idx="4">
                  <c:v>1983.0</c:v>
                </c:pt>
                <c:pt idx="5">
                  <c:v>1984.0</c:v>
                </c:pt>
                <c:pt idx="6">
                  <c:v>1985.0</c:v>
                </c:pt>
                <c:pt idx="7">
                  <c:v>1986.0</c:v>
                </c:pt>
                <c:pt idx="8">
                  <c:v>1987.0</c:v>
                </c:pt>
                <c:pt idx="9">
                  <c:v>1988.0</c:v>
                </c:pt>
                <c:pt idx="10">
                  <c:v>1989.0</c:v>
                </c:pt>
                <c:pt idx="11">
                  <c:v>1990.0</c:v>
                </c:pt>
                <c:pt idx="12">
                  <c:v>1991.0</c:v>
                </c:pt>
                <c:pt idx="13">
                  <c:v>1992.0</c:v>
                </c:pt>
                <c:pt idx="14">
                  <c:v>1993.0</c:v>
                </c:pt>
                <c:pt idx="15">
                  <c:v>1994.0</c:v>
                </c:pt>
                <c:pt idx="16">
                  <c:v>1995.0</c:v>
                </c:pt>
                <c:pt idx="17">
                  <c:v>1996.0</c:v>
                </c:pt>
                <c:pt idx="18">
                  <c:v>1997.0</c:v>
                </c:pt>
                <c:pt idx="19">
                  <c:v>1998.0</c:v>
                </c:pt>
                <c:pt idx="20">
                  <c:v>1999.0</c:v>
                </c:pt>
                <c:pt idx="21">
                  <c:v>2000.0</c:v>
                </c:pt>
                <c:pt idx="22">
                  <c:v>2001.0</c:v>
                </c:pt>
                <c:pt idx="23">
                  <c:v>2002.0</c:v>
                </c:pt>
                <c:pt idx="24">
                  <c:v>2003.0</c:v>
                </c:pt>
                <c:pt idx="25">
                  <c:v>2004.0</c:v>
                </c:pt>
                <c:pt idx="26">
                  <c:v>2005.0</c:v>
                </c:pt>
                <c:pt idx="27">
                  <c:v>2006.0</c:v>
                </c:pt>
                <c:pt idx="28">
                  <c:v>2007.0</c:v>
                </c:pt>
                <c:pt idx="29">
                  <c:v>2008.0</c:v>
                </c:pt>
                <c:pt idx="30">
                  <c:v>2009.0</c:v>
                </c:pt>
                <c:pt idx="31">
                  <c:v>2010.0</c:v>
                </c:pt>
                <c:pt idx="32">
                  <c:v>2011.0</c:v>
                </c:pt>
                <c:pt idx="33">
                  <c:v>2012.0</c:v>
                </c:pt>
                <c:pt idx="34">
                  <c:v>2013.0</c:v>
                </c:pt>
                <c:pt idx="35">
                  <c:v>2014.0</c:v>
                </c:pt>
                <c:pt idx="36">
                  <c:v>2015.0</c:v>
                </c:pt>
                <c:pt idx="37">
                  <c:v>2016.0</c:v>
                </c:pt>
                <c:pt idx="38">
                  <c:v>2017.0</c:v>
                </c:pt>
                <c:pt idx="39">
                  <c:v>2018.0</c:v>
                </c:pt>
                <c:pt idx="40">
                  <c:v>2019.0</c:v>
                </c:pt>
                <c:pt idx="41">
                  <c:v>2020.0</c:v>
                </c:pt>
                <c:pt idx="42">
                  <c:v>2021.0</c:v>
                </c:pt>
              </c:numCache>
            </c:numRef>
          </c:cat>
          <c:val>
            <c:numRef>
              <c:f>Tmed2!$D$52:$D$94</c:f>
              <c:numCache>
                <c:formatCode>General</c:formatCode>
                <c:ptCount val="43"/>
                <c:pt idx="0">
                  <c:v>21.9</c:v>
                </c:pt>
                <c:pt idx="1">
                  <c:v>21.9</c:v>
                </c:pt>
                <c:pt idx="2">
                  <c:v>21.9</c:v>
                </c:pt>
                <c:pt idx="3">
                  <c:v>21.9</c:v>
                </c:pt>
                <c:pt idx="4">
                  <c:v>21.9</c:v>
                </c:pt>
                <c:pt idx="5">
                  <c:v>21.9</c:v>
                </c:pt>
                <c:pt idx="6">
                  <c:v>21.9</c:v>
                </c:pt>
                <c:pt idx="7">
                  <c:v>21.9</c:v>
                </c:pt>
                <c:pt idx="8">
                  <c:v>21.9</c:v>
                </c:pt>
                <c:pt idx="9">
                  <c:v>21.9</c:v>
                </c:pt>
                <c:pt idx="10">
                  <c:v>21.9</c:v>
                </c:pt>
                <c:pt idx="11">
                  <c:v>21.9</c:v>
                </c:pt>
                <c:pt idx="12">
                  <c:v>21.9</c:v>
                </c:pt>
                <c:pt idx="13">
                  <c:v>21.9</c:v>
                </c:pt>
                <c:pt idx="14">
                  <c:v>21.9</c:v>
                </c:pt>
                <c:pt idx="15">
                  <c:v>21.9</c:v>
                </c:pt>
                <c:pt idx="16">
                  <c:v>21.9</c:v>
                </c:pt>
                <c:pt idx="17">
                  <c:v>21.9</c:v>
                </c:pt>
                <c:pt idx="18">
                  <c:v>21.9</c:v>
                </c:pt>
                <c:pt idx="19">
                  <c:v>21.9</c:v>
                </c:pt>
                <c:pt idx="20">
                  <c:v>21.9</c:v>
                </c:pt>
                <c:pt idx="21">
                  <c:v>21.9</c:v>
                </c:pt>
                <c:pt idx="22">
                  <c:v>21.9</c:v>
                </c:pt>
                <c:pt idx="23">
                  <c:v>21.9</c:v>
                </c:pt>
                <c:pt idx="24">
                  <c:v>21.9</c:v>
                </c:pt>
                <c:pt idx="25">
                  <c:v>21.9</c:v>
                </c:pt>
                <c:pt idx="26">
                  <c:v>21.9</c:v>
                </c:pt>
                <c:pt idx="27">
                  <c:v>21.9</c:v>
                </c:pt>
                <c:pt idx="28">
                  <c:v>21.9</c:v>
                </c:pt>
                <c:pt idx="29">
                  <c:v>21.9</c:v>
                </c:pt>
                <c:pt idx="30">
                  <c:v>21.9</c:v>
                </c:pt>
                <c:pt idx="31">
                  <c:v>21.9</c:v>
                </c:pt>
                <c:pt idx="32">
                  <c:v>21.9</c:v>
                </c:pt>
                <c:pt idx="33">
                  <c:v>21.9</c:v>
                </c:pt>
                <c:pt idx="34">
                  <c:v>21.9</c:v>
                </c:pt>
                <c:pt idx="35">
                  <c:v>21.9</c:v>
                </c:pt>
                <c:pt idx="36">
                  <c:v>21.9</c:v>
                </c:pt>
                <c:pt idx="37">
                  <c:v>21.9</c:v>
                </c:pt>
                <c:pt idx="38">
                  <c:v>21.9</c:v>
                </c:pt>
                <c:pt idx="39">
                  <c:v>21.9</c:v>
                </c:pt>
                <c:pt idx="40">
                  <c:v>21.9</c:v>
                </c:pt>
                <c:pt idx="41">
                  <c:v>21.9</c:v>
                </c:pt>
                <c:pt idx="42">
                  <c:v>21.9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169A-4FAC-BF96-12FFE0655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55948208"/>
        <c:axId val="-1555989776"/>
      </c:lineChart>
      <c:catAx>
        <c:axId val="-155594820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800"/>
                  <a:t>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5989776"/>
        <c:crosses val="autoZero"/>
        <c:auto val="1"/>
        <c:lblAlgn val="ctr"/>
        <c:lblOffset val="100"/>
        <c:noMultiLvlLbl val="0"/>
      </c:catAx>
      <c:valAx>
        <c:axId val="-1555989776"/>
        <c:scaling>
          <c:orientation val="minMax"/>
          <c:min val="2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800"/>
                  <a:t>Temperature</a:t>
                </a:r>
                <a:r>
                  <a:rPr lang="es-ES_tradnl" sz="800" baseline="0"/>
                  <a:t> (°C)</a:t>
                </a:r>
                <a:endParaRPr lang="es-ES_tradnl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5948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/>
      </a:pPr>
      <a:endParaRPr lang="es-ES_trad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/>
              <a:t>Average annual temperature anomaly (°C) - Itaipu Dam </a:t>
            </a:r>
          </a:p>
        </c:rich>
      </c:tx>
      <c:layout>
        <c:manualLayout>
          <c:xMode val="edge"/>
          <c:yMode val="edge"/>
          <c:x val="0.113484814814815"/>
          <c:y val="0.0453571428571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Tmed2!$E$51</c:f>
              <c:strCache>
                <c:ptCount val="1"/>
                <c:pt idx="0">
                  <c:v>Anomalía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1"/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Tmed2!$B$52:$B$94</c:f>
              <c:numCache>
                <c:formatCode>General</c:formatCode>
                <c:ptCount val="43"/>
                <c:pt idx="0">
                  <c:v>1979.0</c:v>
                </c:pt>
                <c:pt idx="1">
                  <c:v>1980.0</c:v>
                </c:pt>
                <c:pt idx="2">
                  <c:v>1981.0</c:v>
                </c:pt>
                <c:pt idx="3">
                  <c:v>1982.0</c:v>
                </c:pt>
                <c:pt idx="4">
                  <c:v>1983.0</c:v>
                </c:pt>
                <c:pt idx="5">
                  <c:v>1984.0</c:v>
                </c:pt>
                <c:pt idx="6">
                  <c:v>1985.0</c:v>
                </c:pt>
                <c:pt idx="7">
                  <c:v>1986.0</c:v>
                </c:pt>
                <c:pt idx="8">
                  <c:v>1987.0</c:v>
                </c:pt>
                <c:pt idx="9">
                  <c:v>1988.0</c:v>
                </c:pt>
                <c:pt idx="10">
                  <c:v>1989.0</c:v>
                </c:pt>
                <c:pt idx="11">
                  <c:v>1990.0</c:v>
                </c:pt>
                <c:pt idx="12">
                  <c:v>1991.0</c:v>
                </c:pt>
                <c:pt idx="13">
                  <c:v>1992.0</c:v>
                </c:pt>
                <c:pt idx="14">
                  <c:v>1993.0</c:v>
                </c:pt>
                <c:pt idx="15">
                  <c:v>1994.0</c:v>
                </c:pt>
                <c:pt idx="16">
                  <c:v>1995.0</c:v>
                </c:pt>
                <c:pt idx="17">
                  <c:v>1996.0</c:v>
                </c:pt>
                <c:pt idx="18">
                  <c:v>1997.0</c:v>
                </c:pt>
                <c:pt idx="19">
                  <c:v>1998.0</c:v>
                </c:pt>
                <c:pt idx="20">
                  <c:v>1999.0</c:v>
                </c:pt>
                <c:pt idx="21">
                  <c:v>2000.0</c:v>
                </c:pt>
                <c:pt idx="22">
                  <c:v>2001.0</c:v>
                </c:pt>
                <c:pt idx="23">
                  <c:v>2002.0</c:v>
                </c:pt>
                <c:pt idx="24">
                  <c:v>2003.0</c:v>
                </c:pt>
                <c:pt idx="25">
                  <c:v>2004.0</c:v>
                </c:pt>
                <c:pt idx="26">
                  <c:v>2005.0</c:v>
                </c:pt>
                <c:pt idx="27">
                  <c:v>2006.0</c:v>
                </c:pt>
                <c:pt idx="28">
                  <c:v>2007.0</c:v>
                </c:pt>
                <c:pt idx="29">
                  <c:v>2008.0</c:v>
                </c:pt>
                <c:pt idx="30">
                  <c:v>2009.0</c:v>
                </c:pt>
                <c:pt idx="31">
                  <c:v>2010.0</c:v>
                </c:pt>
                <c:pt idx="32">
                  <c:v>2011.0</c:v>
                </c:pt>
                <c:pt idx="33">
                  <c:v>2012.0</c:v>
                </c:pt>
                <c:pt idx="34">
                  <c:v>2013.0</c:v>
                </c:pt>
                <c:pt idx="35">
                  <c:v>2014.0</c:v>
                </c:pt>
                <c:pt idx="36">
                  <c:v>2015.0</c:v>
                </c:pt>
                <c:pt idx="37">
                  <c:v>2016.0</c:v>
                </c:pt>
                <c:pt idx="38">
                  <c:v>2017.0</c:v>
                </c:pt>
                <c:pt idx="39">
                  <c:v>2018.0</c:v>
                </c:pt>
                <c:pt idx="40">
                  <c:v>2019.0</c:v>
                </c:pt>
                <c:pt idx="41">
                  <c:v>2020.0</c:v>
                </c:pt>
                <c:pt idx="42">
                  <c:v>2021.0</c:v>
                </c:pt>
              </c:numCache>
            </c:numRef>
          </c:cat>
          <c:val>
            <c:numRef>
              <c:f>Tmed2!$E$52:$E$94</c:f>
              <c:numCache>
                <c:formatCode>0.0</c:formatCode>
                <c:ptCount val="43"/>
                <c:pt idx="0">
                  <c:v>-0.815003840245776</c:v>
                </c:pt>
                <c:pt idx="1">
                  <c:v>-0.325304041527623</c:v>
                </c:pt>
                <c:pt idx="2">
                  <c:v>-0.479864311315918</c:v>
                </c:pt>
                <c:pt idx="3">
                  <c:v>-0.139984639016895</c:v>
                </c:pt>
                <c:pt idx="4">
                  <c:v>-0.437114055299539</c:v>
                </c:pt>
                <c:pt idx="5">
                  <c:v>0.181209986404646</c:v>
                </c:pt>
                <c:pt idx="6">
                  <c:v>0.37295698924731</c:v>
                </c:pt>
                <c:pt idx="7">
                  <c:v>0.459088581669231</c:v>
                </c:pt>
                <c:pt idx="8">
                  <c:v>-0.299308755760368</c:v>
                </c:pt>
                <c:pt idx="9">
                  <c:v>-0.421651835372636</c:v>
                </c:pt>
                <c:pt idx="10">
                  <c:v>-0.938173963133636</c:v>
                </c:pt>
                <c:pt idx="11">
                  <c:v>-0.579136584741423</c:v>
                </c:pt>
                <c:pt idx="12">
                  <c:v>0.291023425499237</c:v>
                </c:pt>
                <c:pt idx="13">
                  <c:v>-0.00530651340995902</c:v>
                </c:pt>
                <c:pt idx="14">
                  <c:v>-0.100237455197135</c:v>
                </c:pt>
                <c:pt idx="15">
                  <c:v>0.335437147977469</c:v>
                </c:pt>
                <c:pt idx="16">
                  <c:v>0.158634792626732</c:v>
                </c:pt>
                <c:pt idx="17">
                  <c:v>-0.3971106785317</c:v>
                </c:pt>
                <c:pt idx="18">
                  <c:v>0.505502432155659</c:v>
                </c:pt>
                <c:pt idx="19">
                  <c:v>-0.133452380952381</c:v>
                </c:pt>
                <c:pt idx="20">
                  <c:v>0.0695974142345151</c:v>
                </c:pt>
                <c:pt idx="21">
                  <c:v>-0.036145717463846</c:v>
                </c:pt>
                <c:pt idx="22">
                  <c:v>0.564296594982078</c:v>
                </c:pt>
                <c:pt idx="23">
                  <c:v>0.813621351766518</c:v>
                </c:pt>
                <c:pt idx="24">
                  <c:v>0.130284818228368</c:v>
                </c:pt>
                <c:pt idx="25">
                  <c:v>0.0745402298850557</c:v>
                </c:pt>
                <c:pt idx="26">
                  <c:v>0.571629544290836</c:v>
                </c:pt>
                <c:pt idx="27">
                  <c:v>0.646740911418331</c:v>
                </c:pt>
                <c:pt idx="28">
                  <c:v>0.0994982078853077</c:v>
                </c:pt>
                <c:pt idx="29">
                  <c:v>-0.188641700655047</c:v>
                </c:pt>
                <c:pt idx="30">
                  <c:v>-0.0402348950332829</c:v>
                </c:pt>
                <c:pt idx="31">
                  <c:v>-0.487423195084485</c:v>
                </c:pt>
                <c:pt idx="32">
                  <c:v>-0.0676228878648253</c:v>
                </c:pt>
                <c:pt idx="33">
                  <c:v>0.57982635026573</c:v>
                </c:pt>
                <c:pt idx="34">
                  <c:v>-0.597034690220173</c:v>
                </c:pt>
                <c:pt idx="35">
                  <c:v>0.653616871479777</c:v>
                </c:pt>
                <c:pt idx="36">
                  <c:v>0.918497823860729</c:v>
                </c:pt>
                <c:pt idx="37">
                  <c:v>-0.459275429489558</c:v>
                </c:pt>
                <c:pt idx="38">
                  <c:v>0.683333333333334</c:v>
                </c:pt>
                <c:pt idx="39">
                  <c:v>-0.033333333333335</c:v>
                </c:pt>
                <c:pt idx="40">
                  <c:v>0.916666666666664</c:v>
                </c:pt>
                <c:pt idx="41">
                  <c:v>1.033333333333335</c:v>
                </c:pt>
                <c:pt idx="42">
                  <c:v>0.258333333333333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17-4F1C-A7BC-C6B50E74AB3F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4472C4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27"/>
        <c:axId val="-1555881696"/>
        <c:axId val="-1555873280"/>
      </c:barChart>
      <c:catAx>
        <c:axId val="-1555881696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800"/>
                  <a:t>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5873280"/>
        <c:crossesAt val="0.0"/>
        <c:auto val="1"/>
        <c:lblAlgn val="ctr"/>
        <c:lblOffset val="100"/>
        <c:noMultiLvlLbl val="0"/>
      </c:catAx>
      <c:valAx>
        <c:axId val="-1555873280"/>
        <c:scaling>
          <c:orientation val="minMax"/>
          <c:max val="1.0"/>
          <c:min val="-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800"/>
                  <a:t>Average annual temperature</a:t>
                </a:r>
                <a:r>
                  <a:rPr lang="es-ES_tradnl" sz="800" baseline="0"/>
                  <a:t> anomaly</a:t>
                </a:r>
                <a:endParaRPr lang="es-ES_tradnl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588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800" b="1"/>
              <a:t>Annual total precipitation (mm) - Itaipu Dam</a:t>
            </a:r>
          </a:p>
        </c:rich>
      </c:tx>
      <c:layout>
        <c:manualLayout>
          <c:xMode val="edge"/>
          <c:yMode val="edge"/>
          <c:x val="0.133324494949495"/>
          <c:y val="0.0610547619047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57150"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0254378787878788"/>
                  <c:y val="-0.32672579365079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_tradnl"/>
                </a:p>
              </c:txPr>
            </c:trendlineLbl>
          </c:trendline>
          <c:cat>
            <c:numRef>
              <c:f>Anomalia_anual!$B$4:$B$45</c:f>
              <c:numCache>
                <c:formatCode>General</c:formatCode>
                <c:ptCount val="42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  <c:pt idx="35">
                  <c:v>2015.0</c:v>
                </c:pt>
                <c:pt idx="36">
                  <c:v>2016.0</c:v>
                </c:pt>
                <c:pt idx="37">
                  <c:v>2017.0</c:v>
                </c:pt>
                <c:pt idx="38">
                  <c:v>2018.0</c:v>
                </c:pt>
                <c:pt idx="39">
                  <c:v>2019.0</c:v>
                </c:pt>
                <c:pt idx="40">
                  <c:v>2020.0</c:v>
                </c:pt>
                <c:pt idx="41">
                  <c:v>2021.0</c:v>
                </c:pt>
              </c:numCache>
            </c:numRef>
          </c:cat>
          <c:val>
            <c:numRef>
              <c:f>Anomalia_anual!$C$4:$C$45</c:f>
              <c:numCache>
                <c:formatCode>General</c:formatCode>
                <c:ptCount val="42"/>
                <c:pt idx="0">
                  <c:v>1419.2</c:v>
                </c:pt>
                <c:pt idx="1">
                  <c:v>1571.4</c:v>
                </c:pt>
                <c:pt idx="2">
                  <c:v>2008.3</c:v>
                </c:pt>
                <c:pt idx="3">
                  <c:v>2424.4</c:v>
                </c:pt>
                <c:pt idx="4">
                  <c:v>1735.1</c:v>
                </c:pt>
                <c:pt idx="5">
                  <c:v>1193.7</c:v>
                </c:pt>
                <c:pt idx="6">
                  <c:v>2152.3</c:v>
                </c:pt>
                <c:pt idx="7">
                  <c:v>1840.5</c:v>
                </c:pt>
                <c:pt idx="8">
                  <c:v>1334.0</c:v>
                </c:pt>
                <c:pt idx="9">
                  <c:v>2060.7</c:v>
                </c:pt>
                <c:pt idx="10">
                  <c:v>2369.9</c:v>
                </c:pt>
                <c:pt idx="11">
                  <c:v>1458.8</c:v>
                </c:pt>
                <c:pt idx="12">
                  <c:v>2002.2</c:v>
                </c:pt>
                <c:pt idx="13">
                  <c:v>1778.2</c:v>
                </c:pt>
                <c:pt idx="14">
                  <c:v>2115.2</c:v>
                </c:pt>
                <c:pt idx="15">
                  <c:v>1406.6</c:v>
                </c:pt>
                <c:pt idx="16">
                  <c:v>2002.3</c:v>
                </c:pt>
                <c:pt idx="17">
                  <c:v>2049.5</c:v>
                </c:pt>
                <c:pt idx="18">
                  <c:v>2427.7</c:v>
                </c:pt>
                <c:pt idx="19">
                  <c:v>1223.7</c:v>
                </c:pt>
                <c:pt idx="20">
                  <c:v>2378.9</c:v>
                </c:pt>
                <c:pt idx="21">
                  <c:v>1858.0</c:v>
                </c:pt>
                <c:pt idx="22">
                  <c:v>2136.8</c:v>
                </c:pt>
                <c:pt idx="23">
                  <c:v>1829.5</c:v>
                </c:pt>
                <c:pt idx="24">
                  <c:v>1536.9</c:v>
                </c:pt>
                <c:pt idx="25">
                  <c:v>1945.6</c:v>
                </c:pt>
                <c:pt idx="26">
                  <c:v>1705.4</c:v>
                </c:pt>
                <c:pt idx="27">
                  <c:v>1493.5</c:v>
                </c:pt>
                <c:pt idx="28">
                  <c:v>1448.5</c:v>
                </c:pt>
                <c:pt idx="29">
                  <c:v>2158.2</c:v>
                </c:pt>
                <c:pt idx="30">
                  <c:v>2102.0</c:v>
                </c:pt>
                <c:pt idx="31">
                  <c:v>1516.5</c:v>
                </c:pt>
                <c:pt idx="32">
                  <c:v>1527.1</c:v>
                </c:pt>
                <c:pt idx="33">
                  <c:v>2090.9</c:v>
                </c:pt>
                <c:pt idx="34">
                  <c:v>2323.5</c:v>
                </c:pt>
                <c:pt idx="35">
                  <c:v>2104.0</c:v>
                </c:pt>
                <c:pt idx="36">
                  <c:v>1802.0</c:v>
                </c:pt>
                <c:pt idx="37">
                  <c:v>2080.6</c:v>
                </c:pt>
                <c:pt idx="38">
                  <c:v>1833.8</c:v>
                </c:pt>
                <c:pt idx="39">
                  <c:v>1551.5</c:v>
                </c:pt>
                <c:pt idx="40">
                  <c:v>1257.0</c:v>
                </c:pt>
                <c:pt idx="41">
                  <c:v>1428.0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4C-4131-B833-AB9FD6CBA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-1556556496"/>
        <c:axId val="-1556547696"/>
      </c:barChart>
      <c:lineChart>
        <c:grouping val="standard"/>
        <c:varyColors val="0"/>
        <c:ser>
          <c:idx val="1"/>
          <c:order val="1"/>
          <c:tx>
            <c:strRef>
              <c:f>Anomalia_anual!$E$3</c:f>
              <c:strCache>
                <c:ptCount val="1"/>
                <c:pt idx="0">
                  <c:v>Normal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Anomalia_anual!$E$4:$E$45</c:f>
              <c:numCache>
                <c:formatCode>General</c:formatCode>
                <c:ptCount val="42"/>
                <c:pt idx="0">
                  <c:v>1844.0</c:v>
                </c:pt>
                <c:pt idx="1">
                  <c:v>1844.0</c:v>
                </c:pt>
                <c:pt idx="2">
                  <c:v>1844.0</c:v>
                </c:pt>
                <c:pt idx="3">
                  <c:v>1844.0</c:v>
                </c:pt>
                <c:pt idx="4">
                  <c:v>1844.0</c:v>
                </c:pt>
                <c:pt idx="5">
                  <c:v>1844.0</c:v>
                </c:pt>
                <c:pt idx="6">
                  <c:v>1844.0</c:v>
                </c:pt>
                <c:pt idx="7">
                  <c:v>1844.0</c:v>
                </c:pt>
                <c:pt idx="8">
                  <c:v>1844.0</c:v>
                </c:pt>
                <c:pt idx="9">
                  <c:v>1844.0</c:v>
                </c:pt>
                <c:pt idx="10">
                  <c:v>1844.0</c:v>
                </c:pt>
                <c:pt idx="11">
                  <c:v>1844.0</c:v>
                </c:pt>
                <c:pt idx="12">
                  <c:v>1844.0</c:v>
                </c:pt>
                <c:pt idx="13">
                  <c:v>1844.0</c:v>
                </c:pt>
                <c:pt idx="14">
                  <c:v>1844.0</c:v>
                </c:pt>
                <c:pt idx="15">
                  <c:v>1844.0</c:v>
                </c:pt>
                <c:pt idx="16">
                  <c:v>1844.0</c:v>
                </c:pt>
                <c:pt idx="17">
                  <c:v>1844.0</c:v>
                </c:pt>
                <c:pt idx="18">
                  <c:v>1844.0</c:v>
                </c:pt>
                <c:pt idx="19">
                  <c:v>1844.0</c:v>
                </c:pt>
                <c:pt idx="20">
                  <c:v>1844.0</c:v>
                </c:pt>
                <c:pt idx="21">
                  <c:v>1844.0</c:v>
                </c:pt>
                <c:pt idx="22">
                  <c:v>1844.0</c:v>
                </c:pt>
                <c:pt idx="23">
                  <c:v>1844.0</c:v>
                </c:pt>
                <c:pt idx="24">
                  <c:v>1844.0</c:v>
                </c:pt>
                <c:pt idx="25">
                  <c:v>1844.0</c:v>
                </c:pt>
                <c:pt idx="26">
                  <c:v>1844.0</c:v>
                </c:pt>
                <c:pt idx="27">
                  <c:v>1844.0</c:v>
                </c:pt>
                <c:pt idx="28">
                  <c:v>1844.0</c:v>
                </c:pt>
                <c:pt idx="29">
                  <c:v>1844.0</c:v>
                </c:pt>
                <c:pt idx="30">
                  <c:v>1844.0</c:v>
                </c:pt>
                <c:pt idx="31">
                  <c:v>1844.0</c:v>
                </c:pt>
                <c:pt idx="32">
                  <c:v>1844.0</c:v>
                </c:pt>
                <c:pt idx="33">
                  <c:v>1844.0</c:v>
                </c:pt>
                <c:pt idx="34">
                  <c:v>1844.0</c:v>
                </c:pt>
                <c:pt idx="35">
                  <c:v>1844.0</c:v>
                </c:pt>
                <c:pt idx="36">
                  <c:v>1844.0</c:v>
                </c:pt>
                <c:pt idx="37">
                  <c:v>1844.0</c:v>
                </c:pt>
                <c:pt idx="38">
                  <c:v>1844.0</c:v>
                </c:pt>
                <c:pt idx="39">
                  <c:v>1844.0</c:v>
                </c:pt>
                <c:pt idx="40">
                  <c:v>1844.0</c:v>
                </c:pt>
                <c:pt idx="41">
                  <c:v>1844.0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24C-4131-B833-AB9FD6CBA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56556496"/>
        <c:axId val="-1556547696"/>
      </c:lineChart>
      <c:catAx>
        <c:axId val="-1556556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800"/>
                  <a:t>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6547696"/>
        <c:crosses val="autoZero"/>
        <c:auto val="1"/>
        <c:lblAlgn val="ctr"/>
        <c:lblOffset val="100"/>
        <c:noMultiLvlLbl val="0"/>
      </c:catAx>
      <c:valAx>
        <c:axId val="-1556547696"/>
        <c:scaling>
          <c:orientation val="minMax"/>
          <c:max val="2500.0"/>
          <c:min val="1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800"/>
                  <a:t>Precipitation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655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>
                <a:solidFill>
                  <a:schemeClr val="tx1">
                    <a:lumMod val="65000"/>
                    <a:lumOff val="35000"/>
                  </a:schemeClr>
                </a:solidFill>
              </a:rPr>
              <a:t>Annual total precipitation anomaly (mm) - Itaipu</a:t>
            </a:r>
            <a:r>
              <a:rPr lang="en-US" sz="800" b="1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Dam</a:t>
            </a:r>
            <a:endParaRPr lang="en-US" sz="800" b="1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60436868686869"/>
          <c:y val="0.05039682539682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Anomalia_anual!$D$3</c:f>
              <c:strCache>
                <c:ptCount val="1"/>
                <c:pt idx="0">
                  <c:v>Anomalía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1"/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Anomalia_anual!$B$4:$B$45</c:f>
              <c:numCache>
                <c:formatCode>General</c:formatCode>
                <c:ptCount val="42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  <c:pt idx="35">
                  <c:v>2015.0</c:v>
                </c:pt>
                <c:pt idx="36">
                  <c:v>2016.0</c:v>
                </c:pt>
                <c:pt idx="37">
                  <c:v>2017.0</c:v>
                </c:pt>
                <c:pt idx="38">
                  <c:v>2018.0</c:v>
                </c:pt>
                <c:pt idx="39">
                  <c:v>2019.0</c:v>
                </c:pt>
                <c:pt idx="40">
                  <c:v>2020.0</c:v>
                </c:pt>
                <c:pt idx="41">
                  <c:v>2021.0</c:v>
                </c:pt>
              </c:numCache>
            </c:numRef>
          </c:cat>
          <c:val>
            <c:numRef>
              <c:f>Anomalia_anual!$D$4:$D$45</c:f>
              <c:numCache>
                <c:formatCode>0.0</c:formatCode>
                <c:ptCount val="42"/>
                <c:pt idx="0">
                  <c:v>-424.8967741935481</c:v>
                </c:pt>
                <c:pt idx="1">
                  <c:v>-272.6967741935482</c:v>
                </c:pt>
                <c:pt idx="2">
                  <c:v>164.2032258064514</c:v>
                </c:pt>
                <c:pt idx="3">
                  <c:v>580.3032258064512</c:v>
                </c:pt>
                <c:pt idx="4">
                  <c:v>-108.9967741935486</c:v>
                </c:pt>
                <c:pt idx="5">
                  <c:v>-650.396774193548</c:v>
                </c:pt>
                <c:pt idx="6">
                  <c:v>308.2032258064519</c:v>
                </c:pt>
                <c:pt idx="7">
                  <c:v>-3.596774193548298</c:v>
                </c:pt>
                <c:pt idx="8">
                  <c:v>-510.0967741935483</c:v>
                </c:pt>
                <c:pt idx="9">
                  <c:v>216.6032258064515</c:v>
                </c:pt>
                <c:pt idx="10">
                  <c:v>525.8032258064517</c:v>
                </c:pt>
                <c:pt idx="11">
                  <c:v>-385.2967741935483</c:v>
                </c:pt>
                <c:pt idx="12">
                  <c:v>158.1032258064513</c:v>
                </c:pt>
                <c:pt idx="13">
                  <c:v>-65.896774193548</c:v>
                </c:pt>
                <c:pt idx="14">
                  <c:v>271.103225806452</c:v>
                </c:pt>
                <c:pt idx="15">
                  <c:v>-437.4967741935484</c:v>
                </c:pt>
                <c:pt idx="16">
                  <c:v>158.2032258064516</c:v>
                </c:pt>
                <c:pt idx="17">
                  <c:v>205.4032258064517</c:v>
                </c:pt>
                <c:pt idx="18">
                  <c:v>583.6032258064514</c:v>
                </c:pt>
                <c:pt idx="19">
                  <c:v>-620.396774193548</c:v>
                </c:pt>
                <c:pt idx="20">
                  <c:v>534.8032258064517</c:v>
                </c:pt>
                <c:pt idx="21">
                  <c:v>13.9032258064517</c:v>
                </c:pt>
                <c:pt idx="22">
                  <c:v>292.7032258064515</c:v>
                </c:pt>
                <c:pt idx="23">
                  <c:v>-14.5967741935483</c:v>
                </c:pt>
                <c:pt idx="24">
                  <c:v>-307.1967741935482</c:v>
                </c:pt>
                <c:pt idx="25">
                  <c:v>101.5032258064516</c:v>
                </c:pt>
                <c:pt idx="26">
                  <c:v>-138.6967741935481</c:v>
                </c:pt>
                <c:pt idx="27">
                  <c:v>-350.5967741935483</c:v>
                </c:pt>
                <c:pt idx="28">
                  <c:v>-395.5967741935481</c:v>
                </c:pt>
                <c:pt idx="29">
                  <c:v>314.1032258064515</c:v>
                </c:pt>
                <c:pt idx="30">
                  <c:v>257.9032258064517</c:v>
                </c:pt>
                <c:pt idx="31">
                  <c:v>-327.5967741935481</c:v>
                </c:pt>
                <c:pt idx="32">
                  <c:v>-316.9967741935479</c:v>
                </c:pt>
                <c:pt idx="33">
                  <c:v>246.8032258064518</c:v>
                </c:pt>
                <c:pt idx="34">
                  <c:v>479.4032258064522</c:v>
                </c:pt>
                <c:pt idx="35">
                  <c:v>259.9032258064517</c:v>
                </c:pt>
                <c:pt idx="36">
                  <c:v>-42.0967741935483</c:v>
                </c:pt>
                <c:pt idx="37">
                  <c:v>236.5032258064516</c:v>
                </c:pt>
                <c:pt idx="38">
                  <c:v>-10.29677419354812</c:v>
                </c:pt>
                <c:pt idx="39">
                  <c:v>-292.5967741935483</c:v>
                </c:pt>
                <c:pt idx="40">
                  <c:v>-587.0967741935483</c:v>
                </c:pt>
                <c:pt idx="41">
                  <c:v>-416.0967741935483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48-4071-B02E-B6E547D6907B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39"/>
        <c:axId val="-1558057408"/>
        <c:axId val="-1558066400"/>
      </c:barChart>
      <c:catAx>
        <c:axId val="-1558057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8066400"/>
        <c:crosses val="autoZero"/>
        <c:auto val="1"/>
        <c:lblAlgn val="ctr"/>
        <c:lblOffset val="100"/>
        <c:noMultiLvlLbl val="0"/>
      </c:catAx>
      <c:valAx>
        <c:axId val="-155806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800"/>
                  <a:t>Annual otal precipitation</a:t>
                </a:r>
                <a:r>
                  <a:rPr lang="es-ES" sz="800" baseline="0"/>
                  <a:t> anomaly (mm)</a:t>
                </a:r>
                <a:endParaRPr lang="es-ES" sz="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155805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D2A800-3063-4ACC-8AD8-0870A3B81290}" type="doc">
      <dgm:prSet loTypeId="urn:microsoft.com/office/officeart/2005/8/layout/cycle7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CC3F9642-9A44-45AA-8E15-84FFDFF653F6}">
      <dgm:prSet phldrT="[Texto]"/>
      <dgm:spPr/>
      <dgm:t>
        <a:bodyPr/>
        <a:lstStyle/>
        <a:p>
          <a:r>
            <a:rPr lang="en-US" b="1" dirty="0">
              <a:latin typeface="+mn-lt"/>
            </a:rPr>
            <a:t>Climate change affects the “normal” conditions in hydroclimatic regime</a:t>
          </a:r>
          <a:endParaRPr lang="es-ES" dirty="0">
            <a:latin typeface="+mn-lt"/>
          </a:endParaRPr>
        </a:p>
      </dgm:t>
    </dgm:pt>
    <dgm:pt modelId="{EBB65579-6182-4508-A85B-14CBBB8CBDDD}" type="parTrans" cxnId="{E52CBB54-E1EE-44FF-9B1E-A2373F3E62F1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006ACAA-EFBB-44BB-B435-8B8FC8C6A740}" type="sibTrans" cxnId="{E52CBB54-E1EE-44FF-9B1E-A2373F3E62F1}">
      <dgm:prSet/>
      <dgm:spPr>
        <a:solidFill>
          <a:schemeClr val="accent5">
            <a:lumMod val="40000"/>
            <a:lumOff val="60000"/>
          </a:schemeClr>
        </a:solidFill>
        <a:ln w="28575">
          <a:solidFill>
            <a:schemeClr val="accent1"/>
          </a:solidFill>
        </a:ln>
      </dgm:spPr>
      <dgm:t>
        <a:bodyPr/>
        <a:lstStyle/>
        <a:p>
          <a:endParaRPr lang="es-ES">
            <a:solidFill>
              <a:schemeClr val="accent1">
                <a:lumMod val="75000"/>
              </a:schemeClr>
            </a:solidFill>
            <a:latin typeface="+mn-lt"/>
          </a:endParaRPr>
        </a:p>
      </dgm:t>
    </dgm:pt>
    <dgm:pt modelId="{F25299ED-47D5-4403-A036-43D1D3A3EFEC}">
      <dgm:prSet phldrT="[Texto]" custT="1"/>
      <dgm:spPr/>
      <dgm:t>
        <a:bodyPr/>
        <a:lstStyle/>
        <a:p>
          <a:r>
            <a:rPr lang="en-US" sz="1700" b="1" dirty="0">
              <a:latin typeface="+mn-lt"/>
            </a:rPr>
            <a:t>Fish fauna</a:t>
          </a:r>
          <a:endParaRPr lang="es-ES" sz="1700" dirty="0">
            <a:latin typeface="+mn-lt"/>
          </a:endParaRPr>
        </a:p>
      </dgm:t>
    </dgm:pt>
    <dgm:pt modelId="{E72DBED4-12D2-4049-86E1-4D943225F196}" type="parTrans" cxnId="{6EA38502-EA40-4D95-8F34-E729F933FDEC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72773D1A-792F-45C0-8757-BD30820C4681}" type="sibTrans" cxnId="{6EA38502-EA40-4D95-8F34-E729F933FDEC}">
      <dgm:prSet/>
      <dgm:spPr>
        <a:solidFill>
          <a:srgbClr val="FF0000"/>
        </a:solidFill>
      </dgm:spPr>
      <dgm:t>
        <a:bodyPr/>
        <a:lstStyle/>
        <a:p>
          <a:endParaRPr lang="es-ES">
            <a:latin typeface="+mn-lt"/>
          </a:endParaRPr>
        </a:p>
      </dgm:t>
    </dgm:pt>
    <dgm:pt modelId="{BE55CFF4-F006-4E85-9BFB-2FC735F671D2}">
      <dgm:prSet phldrT="[Texto]" custT="1"/>
      <dgm:spPr/>
      <dgm:t>
        <a:bodyPr/>
        <a:lstStyle/>
        <a:p>
          <a:r>
            <a:rPr lang="en-US" sz="1600" b="1" dirty="0">
              <a:latin typeface="+mn-lt"/>
            </a:rPr>
            <a:t>Water quality</a:t>
          </a:r>
          <a:endParaRPr lang="es-ES" sz="1600" dirty="0">
            <a:latin typeface="+mn-lt"/>
          </a:endParaRPr>
        </a:p>
      </dgm:t>
    </dgm:pt>
    <dgm:pt modelId="{7A993B87-9504-4865-BA1C-B68FCFEAAEE9}" type="parTrans" cxnId="{2F773209-23FD-42E7-BE38-4771303275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FF94903C-98DE-4E99-983D-99A60EAFB04B}" type="sibTrans" cxnId="{2F773209-23FD-42E7-BE38-47713032751B}">
      <dgm:prSet/>
      <dgm:spPr>
        <a:solidFill>
          <a:srgbClr val="FF0000"/>
        </a:solidFill>
      </dgm:spPr>
      <dgm:t>
        <a:bodyPr/>
        <a:lstStyle/>
        <a:p>
          <a:endParaRPr lang="es-ES">
            <a:latin typeface="+mn-lt"/>
          </a:endParaRPr>
        </a:p>
      </dgm:t>
    </dgm:pt>
    <dgm:pt modelId="{C4F4A8D5-6986-436B-8401-1DDEB79A1061}">
      <dgm:prSet phldrT="[Texto]"/>
      <dgm:spPr/>
      <dgm:t>
        <a:bodyPr/>
        <a:lstStyle/>
        <a:p>
          <a:r>
            <a:rPr lang="en-US" b="1" dirty="0">
              <a:latin typeface="+mn-lt"/>
            </a:rPr>
            <a:t>Transport and deposition of sediments</a:t>
          </a:r>
        </a:p>
        <a:p>
          <a:r>
            <a:rPr lang="en-US" b="0" dirty="0">
              <a:latin typeface="+mn-lt"/>
            </a:rPr>
            <a:t>(bathymetric studies)</a:t>
          </a:r>
          <a:endParaRPr lang="es-ES" b="0" dirty="0">
            <a:latin typeface="+mn-lt"/>
          </a:endParaRPr>
        </a:p>
      </dgm:t>
    </dgm:pt>
    <dgm:pt modelId="{B8096CE4-981C-4137-9A2E-D2D8515E4F75}" type="sibTrans" cxnId="{F71AA9CF-50BD-43AB-A086-77DB2272F8D6}">
      <dgm:prSet/>
      <dgm:spPr>
        <a:solidFill>
          <a:srgbClr val="FF0000"/>
        </a:solidFill>
      </dgm:spPr>
      <dgm:t>
        <a:bodyPr/>
        <a:lstStyle/>
        <a:p>
          <a:endParaRPr lang="es-ES">
            <a:latin typeface="+mn-lt"/>
          </a:endParaRPr>
        </a:p>
      </dgm:t>
    </dgm:pt>
    <dgm:pt modelId="{F1A8693E-2C6F-4AB8-8A01-A348C7ADD91C}" type="parTrans" cxnId="{F71AA9CF-50BD-43AB-A086-77DB2272F8D6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2F506A30-DF65-4EEC-832E-20269F2319C6}">
      <dgm:prSet phldrT="[Texto]" custT="1"/>
      <dgm:spPr/>
      <dgm:t>
        <a:bodyPr/>
        <a:lstStyle/>
        <a:p>
          <a:r>
            <a:rPr lang="en-US" sz="1600" b="1" noProof="0" dirty="0">
              <a:latin typeface="+mn-lt"/>
            </a:rPr>
            <a:t>Forest reforestation and management</a:t>
          </a:r>
        </a:p>
      </dgm:t>
    </dgm:pt>
    <dgm:pt modelId="{9D958187-7634-4AD5-ADF2-6EA6A1435E33}" type="sibTrans" cxnId="{EA59E64F-A7B5-404F-85FA-365FF03F4512}">
      <dgm:prSet/>
      <dgm:spPr>
        <a:noFill/>
        <a:ln>
          <a:noFill/>
        </a:ln>
      </dgm:spPr>
      <dgm:t>
        <a:bodyPr/>
        <a:lstStyle/>
        <a:p>
          <a:endParaRPr lang="es-ES">
            <a:latin typeface="+mn-lt"/>
          </a:endParaRPr>
        </a:p>
      </dgm:t>
    </dgm:pt>
    <dgm:pt modelId="{F07837D8-3A17-4264-B832-E9E19007935F}" type="parTrans" cxnId="{EA59E64F-A7B5-404F-85FA-365FF03F4512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0839807B-FF6E-48FD-BEA3-B16CF740DB31}" type="pres">
      <dgm:prSet presAssocID="{49D2A800-3063-4ACC-8AD8-0870A3B812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1E04AB17-7098-41EF-AEFF-5C8AD2FA57D7}" type="pres">
      <dgm:prSet presAssocID="{CC3F9642-9A44-45AA-8E15-84FFDFF653F6}" presName="node" presStyleLbl="node1" presStyleIdx="0" presStyleCnt="5" custRadScaleRad="92617" custRadScaleInc="-7220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6685BBE-8F32-43B0-91AB-CDC027286BAD}" type="pres">
      <dgm:prSet presAssocID="{3006ACAA-EFBB-44BB-B435-8B8FC8C6A740}" presName="sibTrans" presStyleLbl="sibTrans2D1" presStyleIdx="0" presStyleCnt="5" custScaleX="148572" custScaleY="138242"/>
      <dgm:spPr/>
      <dgm:t>
        <a:bodyPr/>
        <a:lstStyle/>
        <a:p>
          <a:endParaRPr lang="es-ES_tradnl"/>
        </a:p>
      </dgm:t>
    </dgm:pt>
    <dgm:pt modelId="{F6E50F28-D4F1-4876-8E14-7CDE46F536A9}" type="pres">
      <dgm:prSet presAssocID="{3006ACAA-EFBB-44BB-B435-8B8FC8C6A740}" presName="connectorText" presStyleLbl="sibTrans2D1" presStyleIdx="0" presStyleCnt="5"/>
      <dgm:spPr/>
      <dgm:t>
        <a:bodyPr/>
        <a:lstStyle/>
        <a:p>
          <a:endParaRPr lang="es-ES_tradnl"/>
        </a:p>
      </dgm:t>
    </dgm:pt>
    <dgm:pt modelId="{936C07DA-267A-4681-99B0-2A3C7F53F166}" type="pres">
      <dgm:prSet presAssocID="{2F506A30-DF65-4EEC-832E-20269F2319C6}" presName="node" presStyleLbl="node1" presStyleIdx="1" presStyleCnt="5" custRadScaleRad="90835" custRadScaleInc="-3090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647F10D-64C8-4C69-AB00-AE658083CAA9}" type="pres">
      <dgm:prSet presAssocID="{9D958187-7634-4AD5-ADF2-6EA6A1435E33}" presName="sibTrans" presStyleLbl="sibTrans2D1" presStyleIdx="1" presStyleCnt="5"/>
      <dgm:spPr/>
      <dgm:t>
        <a:bodyPr/>
        <a:lstStyle/>
        <a:p>
          <a:endParaRPr lang="es-ES_tradnl"/>
        </a:p>
      </dgm:t>
    </dgm:pt>
    <dgm:pt modelId="{E8B63447-8965-42B3-B818-C771F4C347E8}" type="pres">
      <dgm:prSet presAssocID="{9D958187-7634-4AD5-ADF2-6EA6A1435E33}" presName="connectorText" presStyleLbl="sibTrans2D1" presStyleIdx="1" presStyleCnt="5"/>
      <dgm:spPr/>
      <dgm:t>
        <a:bodyPr/>
        <a:lstStyle/>
        <a:p>
          <a:endParaRPr lang="es-ES_tradnl"/>
        </a:p>
      </dgm:t>
    </dgm:pt>
    <dgm:pt modelId="{DDD7C11D-42F5-45F8-B05F-364DC73DF512}" type="pres">
      <dgm:prSet presAssocID="{F25299ED-47D5-4403-A036-43D1D3A3EFEC}" presName="node" presStyleLbl="node1" presStyleIdx="2" presStyleCnt="5" custScaleX="79864" custScaleY="96014" custRadScaleRad="56238" custRadScaleInc="-7277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BEB43C8-2C58-4C88-BD20-A43AC1D3BC51}" type="pres">
      <dgm:prSet presAssocID="{72773D1A-792F-45C0-8757-BD30820C4681}" presName="sibTrans" presStyleLbl="sibTrans2D1" presStyleIdx="2" presStyleCnt="5" custScaleX="141808"/>
      <dgm:spPr>
        <a:prstGeom prst="leftArrow">
          <a:avLst/>
        </a:prstGeom>
      </dgm:spPr>
      <dgm:t>
        <a:bodyPr/>
        <a:lstStyle/>
        <a:p>
          <a:endParaRPr lang="es-ES_tradnl"/>
        </a:p>
      </dgm:t>
    </dgm:pt>
    <dgm:pt modelId="{474A6105-4C8E-4059-A3C2-9B260BBADF7C}" type="pres">
      <dgm:prSet presAssocID="{72773D1A-792F-45C0-8757-BD30820C4681}" presName="connectorText" presStyleLbl="sibTrans2D1" presStyleIdx="2" presStyleCnt="5"/>
      <dgm:spPr/>
      <dgm:t>
        <a:bodyPr/>
        <a:lstStyle/>
        <a:p>
          <a:endParaRPr lang="es-ES_tradnl"/>
        </a:p>
      </dgm:t>
    </dgm:pt>
    <dgm:pt modelId="{333B5AA2-2CF9-441B-AA9B-EE7AFCAF58E1}" type="pres">
      <dgm:prSet presAssocID="{BE55CFF4-F006-4E85-9BFB-2FC735F671D2}" presName="node" presStyleLbl="node1" presStyleIdx="3" presStyleCnt="5" custScaleX="74974" custScaleY="79841" custRadScaleRad="90207" custRadScaleInc="237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7B64DE5-8553-4B08-BA42-7C31F45A7FDA}" type="pres">
      <dgm:prSet presAssocID="{FF94903C-98DE-4E99-983D-99A60EAFB04B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s-ES_tradnl"/>
        </a:p>
      </dgm:t>
    </dgm:pt>
    <dgm:pt modelId="{EECDAB78-B905-4627-8D8C-B32B340D1B96}" type="pres">
      <dgm:prSet presAssocID="{FF94903C-98DE-4E99-983D-99A60EAFB04B}" presName="connectorText" presStyleLbl="sibTrans2D1" presStyleIdx="3" presStyleCnt="5"/>
      <dgm:spPr/>
      <dgm:t>
        <a:bodyPr/>
        <a:lstStyle/>
        <a:p>
          <a:endParaRPr lang="es-ES_tradnl"/>
        </a:p>
      </dgm:t>
    </dgm:pt>
    <dgm:pt modelId="{479DB84F-1DD2-49C4-87CE-FD2ECA5D1E29}" type="pres">
      <dgm:prSet presAssocID="{C4F4A8D5-6986-436B-8401-1DDEB79A1061}" presName="node" presStyleLbl="node1" presStyleIdx="4" presStyleCnt="5" custScaleX="87803" custScaleY="103549" custRadScaleRad="105714" custRadScaleInc="-4178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A5429A4-1E0A-45D3-B1BA-E6EEAEA4D1E3}" type="pres">
      <dgm:prSet presAssocID="{B8096CE4-981C-4137-9A2E-D2D8515E4F75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s-ES_tradnl"/>
        </a:p>
      </dgm:t>
    </dgm:pt>
    <dgm:pt modelId="{70C7E9A6-0B6A-4EB1-8794-F30327AD1E25}" type="pres">
      <dgm:prSet presAssocID="{B8096CE4-981C-4137-9A2E-D2D8515E4F75}" presName="connectorText" presStyleLbl="sibTrans2D1" presStyleIdx="4" presStyleCnt="5"/>
      <dgm:spPr/>
      <dgm:t>
        <a:bodyPr/>
        <a:lstStyle/>
        <a:p>
          <a:endParaRPr lang="es-ES_tradnl"/>
        </a:p>
      </dgm:t>
    </dgm:pt>
  </dgm:ptLst>
  <dgm:cxnLst>
    <dgm:cxn modelId="{58095A24-09DB-400A-BFAE-263239D3DFB4}" type="presOf" srcId="{49D2A800-3063-4ACC-8AD8-0870A3B81290}" destId="{0839807B-FF6E-48FD-BEA3-B16CF740DB31}" srcOrd="0" destOrd="0" presId="urn:microsoft.com/office/officeart/2005/8/layout/cycle7"/>
    <dgm:cxn modelId="{DC09F749-F1F3-4B9C-9DE8-B3AC480B0AFE}" type="presOf" srcId="{3006ACAA-EFBB-44BB-B435-8B8FC8C6A740}" destId="{76685BBE-8F32-43B0-91AB-CDC027286BAD}" srcOrd="0" destOrd="0" presId="urn:microsoft.com/office/officeart/2005/8/layout/cycle7"/>
    <dgm:cxn modelId="{78180541-DE88-425B-A0D5-07290DCF99F2}" type="presOf" srcId="{FF94903C-98DE-4E99-983D-99A60EAFB04B}" destId="{F7B64DE5-8553-4B08-BA42-7C31F45A7FDA}" srcOrd="0" destOrd="0" presId="urn:microsoft.com/office/officeart/2005/8/layout/cycle7"/>
    <dgm:cxn modelId="{32DA4D23-6506-44E5-817E-42B33E999840}" type="presOf" srcId="{F25299ED-47D5-4403-A036-43D1D3A3EFEC}" destId="{DDD7C11D-42F5-45F8-B05F-364DC73DF512}" srcOrd="0" destOrd="0" presId="urn:microsoft.com/office/officeart/2005/8/layout/cycle7"/>
    <dgm:cxn modelId="{7EA285F8-DEE7-46C5-9E64-626EE70D1150}" type="presOf" srcId="{9D958187-7634-4AD5-ADF2-6EA6A1435E33}" destId="{5647F10D-64C8-4C69-AB00-AE658083CAA9}" srcOrd="0" destOrd="0" presId="urn:microsoft.com/office/officeart/2005/8/layout/cycle7"/>
    <dgm:cxn modelId="{2F773209-23FD-42E7-BE38-47713032751B}" srcId="{49D2A800-3063-4ACC-8AD8-0870A3B81290}" destId="{BE55CFF4-F006-4E85-9BFB-2FC735F671D2}" srcOrd="3" destOrd="0" parTransId="{7A993B87-9504-4865-BA1C-B68FCFEAAEE9}" sibTransId="{FF94903C-98DE-4E99-983D-99A60EAFB04B}"/>
    <dgm:cxn modelId="{AD147079-BD25-4560-B6D8-3C8538DE11ED}" type="presOf" srcId="{C4F4A8D5-6986-436B-8401-1DDEB79A1061}" destId="{479DB84F-1DD2-49C4-87CE-FD2ECA5D1E29}" srcOrd="0" destOrd="0" presId="urn:microsoft.com/office/officeart/2005/8/layout/cycle7"/>
    <dgm:cxn modelId="{33C6344E-1CA0-400C-BEE4-F39B88C94907}" type="presOf" srcId="{FF94903C-98DE-4E99-983D-99A60EAFB04B}" destId="{EECDAB78-B905-4627-8D8C-B32B340D1B96}" srcOrd="1" destOrd="0" presId="urn:microsoft.com/office/officeart/2005/8/layout/cycle7"/>
    <dgm:cxn modelId="{7B59CC95-AF28-4D6B-985B-E7E1649990C5}" type="presOf" srcId="{B8096CE4-981C-4137-9A2E-D2D8515E4F75}" destId="{EA5429A4-1E0A-45D3-B1BA-E6EEAEA4D1E3}" srcOrd="0" destOrd="0" presId="urn:microsoft.com/office/officeart/2005/8/layout/cycle7"/>
    <dgm:cxn modelId="{36BA132D-CDD6-4F70-85E5-DECFA32657F7}" type="presOf" srcId="{9D958187-7634-4AD5-ADF2-6EA6A1435E33}" destId="{E8B63447-8965-42B3-B818-C771F4C347E8}" srcOrd="1" destOrd="0" presId="urn:microsoft.com/office/officeart/2005/8/layout/cycle7"/>
    <dgm:cxn modelId="{F71AA9CF-50BD-43AB-A086-77DB2272F8D6}" srcId="{49D2A800-3063-4ACC-8AD8-0870A3B81290}" destId="{C4F4A8D5-6986-436B-8401-1DDEB79A1061}" srcOrd="4" destOrd="0" parTransId="{F1A8693E-2C6F-4AB8-8A01-A348C7ADD91C}" sibTransId="{B8096CE4-981C-4137-9A2E-D2D8515E4F75}"/>
    <dgm:cxn modelId="{C513FEB3-A975-40C9-B282-3A7E3D997ACA}" type="presOf" srcId="{72773D1A-792F-45C0-8757-BD30820C4681}" destId="{474A6105-4C8E-4059-A3C2-9B260BBADF7C}" srcOrd="1" destOrd="0" presId="urn:microsoft.com/office/officeart/2005/8/layout/cycle7"/>
    <dgm:cxn modelId="{25B8F16B-20CE-455A-A410-05C96A222E33}" type="presOf" srcId="{BE55CFF4-F006-4E85-9BFB-2FC735F671D2}" destId="{333B5AA2-2CF9-441B-AA9B-EE7AFCAF58E1}" srcOrd="0" destOrd="0" presId="urn:microsoft.com/office/officeart/2005/8/layout/cycle7"/>
    <dgm:cxn modelId="{6EA38502-EA40-4D95-8F34-E729F933FDEC}" srcId="{49D2A800-3063-4ACC-8AD8-0870A3B81290}" destId="{F25299ED-47D5-4403-A036-43D1D3A3EFEC}" srcOrd="2" destOrd="0" parTransId="{E72DBED4-12D2-4049-86E1-4D943225F196}" sibTransId="{72773D1A-792F-45C0-8757-BD30820C4681}"/>
    <dgm:cxn modelId="{21BAB221-DB32-4697-84C2-640B60D63F96}" type="presOf" srcId="{B8096CE4-981C-4137-9A2E-D2D8515E4F75}" destId="{70C7E9A6-0B6A-4EB1-8794-F30327AD1E25}" srcOrd="1" destOrd="0" presId="urn:microsoft.com/office/officeart/2005/8/layout/cycle7"/>
    <dgm:cxn modelId="{6FE84C37-53C0-415B-AAEF-2A8D1FD96BEC}" type="presOf" srcId="{2F506A30-DF65-4EEC-832E-20269F2319C6}" destId="{936C07DA-267A-4681-99B0-2A3C7F53F166}" srcOrd="0" destOrd="0" presId="urn:microsoft.com/office/officeart/2005/8/layout/cycle7"/>
    <dgm:cxn modelId="{E52CBB54-E1EE-44FF-9B1E-A2373F3E62F1}" srcId="{49D2A800-3063-4ACC-8AD8-0870A3B81290}" destId="{CC3F9642-9A44-45AA-8E15-84FFDFF653F6}" srcOrd="0" destOrd="0" parTransId="{EBB65579-6182-4508-A85B-14CBBB8CBDDD}" sibTransId="{3006ACAA-EFBB-44BB-B435-8B8FC8C6A740}"/>
    <dgm:cxn modelId="{7FE69F13-5215-4EB3-B620-0E92389D34BE}" type="presOf" srcId="{72773D1A-792F-45C0-8757-BD30820C4681}" destId="{FBEB43C8-2C58-4C88-BD20-A43AC1D3BC51}" srcOrd="0" destOrd="0" presId="urn:microsoft.com/office/officeart/2005/8/layout/cycle7"/>
    <dgm:cxn modelId="{EA59E64F-A7B5-404F-85FA-365FF03F4512}" srcId="{49D2A800-3063-4ACC-8AD8-0870A3B81290}" destId="{2F506A30-DF65-4EEC-832E-20269F2319C6}" srcOrd="1" destOrd="0" parTransId="{F07837D8-3A17-4264-B832-E9E19007935F}" sibTransId="{9D958187-7634-4AD5-ADF2-6EA6A1435E33}"/>
    <dgm:cxn modelId="{A7880166-C4E1-4519-B124-270A80481924}" type="presOf" srcId="{3006ACAA-EFBB-44BB-B435-8B8FC8C6A740}" destId="{F6E50F28-D4F1-4876-8E14-7CDE46F536A9}" srcOrd="1" destOrd="0" presId="urn:microsoft.com/office/officeart/2005/8/layout/cycle7"/>
    <dgm:cxn modelId="{D2DCC4CA-1E84-4112-8D29-ECC3416BB41E}" type="presOf" srcId="{CC3F9642-9A44-45AA-8E15-84FFDFF653F6}" destId="{1E04AB17-7098-41EF-AEFF-5C8AD2FA57D7}" srcOrd="0" destOrd="0" presId="urn:microsoft.com/office/officeart/2005/8/layout/cycle7"/>
    <dgm:cxn modelId="{003C30B2-0BA5-4A63-94DB-C19C97BD11FA}" type="presParOf" srcId="{0839807B-FF6E-48FD-BEA3-B16CF740DB31}" destId="{1E04AB17-7098-41EF-AEFF-5C8AD2FA57D7}" srcOrd="0" destOrd="0" presId="urn:microsoft.com/office/officeart/2005/8/layout/cycle7"/>
    <dgm:cxn modelId="{FB4E26CC-B6E5-4859-8133-FE2A59727080}" type="presParOf" srcId="{0839807B-FF6E-48FD-BEA3-B16CF740DB31}" destId="{76685BBE-8F32-43B0-91AB-CDC027286BAD}" srcOrd="1" destOrd="0" presId="urn:microsoft.com/office/officeart/2005/8/layout/cycle7"/>
    <dgm:cxn modelId="{DE0CBB0D-6FE0-446B-A9C1-48E7831F694F}" type="presParOf" srcId="{76685BBE-8F32-43B0-91AB-CDC027286BAD}" destId="{F6E50F28-D4F1-4876-8E14-7CDE46F536A9}" srcOrd="0" destOrd="0" presId="urn:microsoft.com/office/officeart/2005/8/layout/cycle7"/>
    <dgm:cxn modelId="{625A79DA-2FAB-4D24-878A-CAFC4DDBF424}" type="presParOf" srcId="{0839807B-FF6E-48FD-BEA3-B16CF740DB31}" destId="{936C07DA-267A-4681-99B0-2A3C7F53F166}" srcOrd="2" destOrd="0" presId="urn:microsoft.com/office/officeart/2005/8/layout/cycle7"/>
    <dgm:cxn modelId="{A5C47046-7576-4DE6-BDAC-665A36E22D5C}" type="presParOf" srcId="{0839807B-FF6E-48FD-BEA3-B16CF740DB31}" destId="{5647F10D-64C8-4C69-AB00-AE658083CAA9}" srcOrd="3" destOrd="0" presId="urn:microsoft.com/office/officeart/2005/8/layout/cycle7"/>
    <dgm:cxn modelId="{D52D651D-44E9-4B6A-BC11-5DCD748A90C8}" type="presParOf" srcId="{5647F10D-64C8-4C69-AB00-AE658083CAA9}" destId="{E8B63447-8965-42B3-B818-C771F4C347E8}" srcOrd="0" destOrd="0" presId="urn:microsoft.com/office/officeart/2005/8/layout/cycle7"/>
    <dgm:cxn modelId="{FDC35986-1C1F-4646-8E08-DAC30A5EF187}" type="presParOf" srcId="{0839807B-FF6E-48FD-BEA3-B16CF740DB31}" destId="{DDD7C11D-42F5-45F8-B05F-364DC73DF512}" srcOrd="4" destOrd="0" presId="urn:microsoft.com/office/officeart/2005/8/layout/cycle7"/>
    <dgm:cxn modelId="{3BBCC6DC-1B12-44F0-AE3A-1464896BCD0A}" type="presParOf" srcId="{0839807B-FF6E-48FD-BEA3-B16CF740DB31}" destId="{FBEB43C8-2C58-4C88-BD20-A43AC1D3BC51}" srcOrd="5" destOrd="0" presId="urn:microsoft.com/office/officeart/2005/8/layout/cycle7"/>
    <dgm:cxn modelId="{1052CFAB-010B-4368-A585-B638488A2CE9}" type="presParOf" srcId="{FBEB43C8-2C58-4C88-BD20-A43AC1D3BC51}" destId="{474A6105-4C8E-4059-A3C2-9B260BBADF7C}" srcOrd="0" destOrd="0" presId="urn:microsoft.com/office/officeart/2005/8/layout/cycle7"/>
    <dgm:cxn modelId="{02871032-3F4A-4A5F-BEE2-3EC16BD23F54}" type="presParOf" srcId="{0839807B-FF6E-48FD-BEA3-B16CF740DB31}" destId="{333B5AA2-2CF9-441B-AA9B-EE7AFCAF58E1}" srcOrd="6" destOrd="0" presId="urn:microsoft.com/office/officeart/2005/8/layout/cycle7"/>
    <dgm:cxn modelId="{CB09674A-1E75-4E08-9E39-CA751F44C21B}" type="presParOf" srcId="{0839807B-FF6E-48FD-BEA3-B16CF740DB31}" destId="{F7B64DE5-8553-4B08-BA42-7C31F45A7FDA}" srcOrd="7" destOrd="0" presId="urn:microsoft.com/office/officeart/2005/8/layout/cycle7"/>
    <dgm:cxn modelId="{B7E318B3-36F1-413E-90D7-987D9C6EAA7C}" type="presParOf" srcId="{F7B64DE5-8553-4B08-BA42-7C31F45A7FDA}" destId="{EECDAB78-B905-4627-8D8C-B32B340D1B96}" srcOrd="0" destOrd="0" presId="urn:microsoft.com/office/officeart/2005/8/layout/cycle7"/>
    <dgm:cxn modelId="{B1DC8835-4044-4AE5-B2B1-44698FB27781}" type="presParOf" srcId="{0839807B-FF6E-48FD-BEA3-B16CF740DB31}" destId="{479DB84F-1DD2-49C4-87CE-FD2ECA5D1E29}" srcOrd="8" destOrd="0" presId="urn:microsoft.com/office/officeart/2005/8/layout/cycle7"/>
    <dgm:cxn modelId="{14CE5A01-1727-4B26-9BC2-36FBEF1EE91C}" type="presParOf" srcId="{0839807B-FF6E-48FD-BEA3-B16CF740DB31}" destId="{EA5429A4-1E0A-45D3-B1BA-E6EEAEA4D1E3}" srcOrd="9" destOrd="0" presId="urn:microsoft.com/office/officeart/2005/8/layout/cycle7"/>
    <dgm:cxn modelId="{1F98979B-3D84-4D8C-B689-9647007E335D}" type="presParOf" srcId="{EA5429A4-1E0A-45D3-B1BA-E6EEAEA4D1E3}" destId="{70C7E9A6-0B6A-4EB1-8794-F30327AD1E2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4AB17-7098-41EF-AEFF-5C8AD2FA57D7}">
      <dsp:nvSpPr>
        <dsp:cNvPr id="0" name=""/>
        <dsp:cNvSpPr/>
      </dsp:nvSpPr>
      <dsp:spPr>
        <a:xfrm>
          <a:off x="2405004" y="467599"/>
          <a:ext cx="1944885" cy="9724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latin typeface="+mn-lt"/>
            </a:rPr>
            <a:t>Climate change affects the “normal” conditions in hydroclimatic regime</a:t>
          </a:r>
          <a:endParaRPr lang="es-ES" sz="1300" kern="1200" dirty="0">
            <a:latin typeface="+mn-lt"/>
          </a:endParaRPr>
        </a:p>
      </dsp:txBody>
      <dsp:txXfrm>
        <a:off x="2433486" y="496081"/>
        <a:ext cx="1887921" cy="915478"/>
      </dsp:txXfrm>
    </dsp:sp>
    <dsp:sp modelId="{76685BBE-8F32-43B0-91AB-CDC027286BAD}">
      <dsp:nvSpPr>
        <dsp:cNvPr id="0" name=""/>
        <dsp:cNvSpPr/>
      </dsp:nvSpPr>
      <dsp:spPr>
        <a:xfrm rot="1081650">
          <a:off x="4389254" y="1251342"/>
          <a:ext cx="1250484" cy="4705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 w="28575"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chemeClr val="accent1">
                <a:lumMod val="75000"/>
              </a:schemeClr>
            </a:solidFill>
            <a:latin typeface="+mn-lt"/>
          </a:endParaRPr>
        </a:p>
      </dsp:txBody>
      <dsp:txXfrm>
        <a:off x="4530408" y="1345445"/>
        <a:ext cx="968176" cy="282307"/>
      </dsp:txXfrm>
    </dsp:sp>
    <dsp:sp modelId="{936C07DA-267A-4681-99B0-2A3C7F53F166}">
      <dsp:nvSpPr>
        <dsp:cNvPr id="0" name=""/>
        <dsp:cNvSpPr/>
      </dsp:nvSpPr>
      <dsp:spPr>
        <a:xfrm>
          <a:off x="5679102" y="1533155"/>
          <a:ext cx="1944885" cy="9724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>
              <a:latin typeface="+mn-lt"/>
            </a:rPr>
            <a:t>Forest reforestation and management</a:t>
          </a:r>
        </a:p>
      </dsp:txBody>
      <dsp:txXfrm>
        <a:off x="5707584" y="1561637"/>
        <a:ext cx="1887921" cy="915478"/>
      </dsp:txXfrm>
    </dsp:sp>
    <dsp:sp modelId="{5647F10D-64C8-4C69-AB00-AE658083CAA9}">
      <dsp:nvSpPr>
        <dsp:cNvPr id="0" name=""/>
        <dsp:cNvSpPr/>
      </dsp:nvSpPr>
      <dsp:spPr>
        <a:xfrm rot="6767579">
          <a:off x="5822601" y="2820386"/>
          <a:ext cx="841669" cy="340355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+mn-lt"/>
          </a:endParaRPr>
        </a:p>
      </dsp:txBody>
      <dsp:txXfrm rot="10800000">
        <a:off x="5924707" y="2888457"/>
        <a:ext cx="637456" cy="204213"/>
      </dsp:txXfrm>
    </dsp:sp>
    <dsp:sp modelId="{DDD7C11D-42F5-45F8-B05F-364DC73DF512}">
      <dsp:nvSpPr>
        <dsp:cNvPr id="0" name=""/>
        <dsp:cNvSpPr/>
      </dsp:nvSpPr>
      <dsp:spPr>
        <a:xfrm>
          <a:off x="5066839" y="3475528"/>
          <a:ext cx="1553263" cy="9336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latin typeface="+mn-lt"/>
            </a:rPr>
            <a:t>Fish fauna</a:t>
          </a:r>
          <a:endParaRPr lang="es-ES" sz="1700" kern="1200" dirty="0">
            <a:latin typeface="+mn-lt"/>
          </a:endParaRPr>
        </a:p>
      </dsp:txBody>
      <dsp:txXfrm>
        <a:off x="5094186" y="3502875"/>
        <a:ext cx="1498569" cy="878987"/>
      </dsp:txXfrm>
    </dsp:sp>
    <dsp:sp modelId="{FBEB43C8-2C58-4C88-BD20-A43AC1D3BC51}">
      <dsp:nvSpPr>
        <dsp:cNvPr id="0" name=""/>
        <dsp:cNvSpPr/>
      </dsp:nvSpPr>
      <dsp:spPr>
        <a:xfrm rot="9368038">
          <a:off x="3805424" y="4409852"/>
          <a:ext cx="1193554" cy="340355"/>
        </a:xfrm>
        <a:prstGeom prst="leftArrow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+mn-lt"/>
          </a:endParaRPr>
        </a:p>
      </dsp:txBody>
      <dsp:txXfrm rot="10800000">
        <a:off x="3907530" y="4477923"/>
        <a:ext cx="989341" cy="204213"/>
      </dsp:txXfrm>
    </dsp:sp>
    <dsp:sp modelId="{333B5AA2-2CF9-441B-AA9B-EE7AFCAF58E1}">
      <dsp:nvSpPr>
        <dsp:cNvPr id="0" name=""/>
        <dsp:cNvSpPr/>
      </dsp:nvSpPr>
      <dsp:spPr>
        <a:xfrm>
          <a:off x="2279404" y="4808448"/>
          <a:ext cx="1458158" cy="7764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+mn-lt"/>
            </a:rPr>
            <a:t>Water quality</a:t>
          </a:r>
          <a:endParaRPr lang="es-ES" sz="1600" kern="1200" dirty="0">
            <a:latin typeface="+mn-lt"/>
          </a:endParaRPr>
        </a:p>
      </dsp:txBody>
      <dsp:txXfrm>
        <a:off x="2302144" y="4831188"/>
        <a:ext cx="1412678" cy="730928"/>
      </dsp:txXfrm>
    </dsp:sp>
    <dsp:sp modelId="{F7B64DE5-8553-4B08-BA42-7C31F45A7FDA}">
      <dsp:nvSpPr>
        <dsp:cNvPr id="0" name=""/>
        <dsp:cNvSpPr/>
      </dsp:nvSpPr>
      <dsp:spPr>
        <a:xfrm rot="14187486">
          <a:off x="1923400" y="4024498"/>
          <a:ext cx="841669" cy="340355"/>
        </a:xfrm>
        <a:prstGeom prst="leftArrow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+mn-lt"/>
          </a:endParaRPr>
        </a:p>
      </dsp:txBody>
      <dsp:txXfrm rot="10800000">
        <a:off x="2025506" y="4092569"/>
        <a:ext cx="637456" cy="204213"/>
      </dsp:txXfrm>
    </dsp:sp>
    <dsp:sp modelId="{479DB84F-1DD2-49C4-87CE-FD2ECA5D1E29}">
      <dsp:nvSpPr>
        <dsp:cNvPr id="0" name=""/>
        <dsp:cNvSpPr/>
      </dsp:nvSpPr>
      <dsp:spPr>
        <a:xfrm>
          <a:off x="749733" y="2573947"/>
          <a:ext cx="1707668" cy="10069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latin typeface="+mn-lt"/>
            </a:rPr>
            <a:t>Transport and deposition of sediments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>
              <a:latin typeface="+mn-lt"/>
            </a:rPr>
            <a:t>(bathymetric studies)</a:t>
          </a:r>
          <a:endParaRPr lang="es-ES" sz="1300" b="0" kern="1200" dirty="0">
            <a:latin typeface="+mn-lt"/>
          </a:endParaRPr>
        </a:p>
      </dsp:txBody>
      <dsp:txXfrm>
        <a:off x="779226" y="2603440"/>
        <a:ext cx="1648682" cy="947968"/>
      </dsp:txXfrm>
    </dsp:sp>
    <dsp:sp modelId="{EA5429A4-1E0A-45D3-B1BA-E6EEAEA4D1E3}">
      <dsp:nvSpPr>
        <dsp:cNvPr id="0" name=""/>
        <dsp:cNvSpPr/>
      </dsp:nvSpPr>
      <dsp:spPr>
        <a:xfrm rot="18592352">
          <a:off x="2076880" y="1836817"/>
          <a:ext cx="841669" cy="340355"/>
        </a:xfrm>
        <a:prstGeom prst="leftArrow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+mn-lt"/>
          </a:endParaRPr>
        </a:p>
      </dsp:txBody>
      <dsp:txXfrm>
        <a:off x="2178987" y="1904888"/>
        <a:ext cx="637456" cy="204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31987-EB7B-4B37-8348-4809FAF3594D}" type="datetimeFigureOut">
              <a:rPr lang="es-ES" smtClean="0"/>
              <a:t>3/11/22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A10BF-FC24-40D9-8B38-5B6D434A63D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57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/>
              <a:t>Comentarios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A10BF-FC24-40D9-8B38-5B6D434A63D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15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454785-9506-4A11-82F5-8DBC4D53E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BB2C78-518E-48AE-A3C5-1669F4FFF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D0B6AE-28F3-4DD1-9F35-21697286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BA0736-6CE5-4471-BAA7-2E5E3696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D183601-AE31-4629-905A-18D77814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083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4744D4-439E-4291-9A36-AB8F60A0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A9BC2A3-70D9-4A09-BAF5-9CBF6B6ED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3389C66-30F9-4410-9E0B-F978A1B7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E6E070-65C9-4F7D-B0EB-317C62EA6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B1761B9-24D6-46DB-8DD7-DCD4D566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22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652A3D2-C2AA-4E07-B09C-104E01D02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65BD34F-5284-4F5A-81DA-18F301E8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D120E96-2676-4AAA-A0BD-B3997FEC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B96069C-1BEA-41BA-A1BE-AAAE3BCA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3B18EF0-AC24-400A-81FF-38F1F6EA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73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5E376C-4747-4885-9EEB-BEC72D78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FB81189-8A34-42FF-9848-66128BBBD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34682B8-F1EB-4058-A8BE-02C652C0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0BBCF2-A679-4329-932E-2C61C6FE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98119C8-71AE-48F7-A9C8-0021C778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795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AE790F-EA5B-4270-81D5-37E1A759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CAAE433-0DAE-49AF-878A-8C3F328A6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1DB0C4B-82EB-442C-8355-FCEE4572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E3C03EB-EAC6-475E-AC59-4443EEE3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AFF8EF8-C4C5-4122-8064-8AB9471D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78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C2788C-D179-41F8-A0BF-AF404830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0F77E9D-44E5-49FB-A982-DF1C0968C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977395-AE95-42E2-BCDF-BAD420BFF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FF77DA5-989C-473C-ADAA-32F2C0C5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D2CF8BF-37EA-4BA1-BEB8-0D8B4778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62D2720-FC32-49F1-81DB-9BBB7DF6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18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F6DBCE-533B-4F7C-B8B5-0DDF105E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523EBEA-2FBC-491E-9E2B-7F52838E3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6140F3F-E920-4F54-9883-F3E86D188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EA6D10C-D6C3-40E0-921B-94B1F71B5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ED0DA28-5E3C-47FA-AD76-BA458175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96CC995-B1E0-4EC7-B209-1FDDBD56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4232169-7ECA-4A15-AE4A-0E3F2E16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3ED38326-781A-42B8-8103-632EA9BD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52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F0D024-02F9-459E-A997-1677CC89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2083734-7451-472A-8504-46D2DC54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7A0B70C-C130-4409-9B6B-1245CD5A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B5100F4-6975-44EA-BF37-5E617957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59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0442278-7E0F-45F3-9DCB-1D5BA45D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7C6FA2D-B30A-4DF9-AC4B-0FD42CB2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7DCE357-C682-4CA0-8226-102C44B5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93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0A2C95-5167-4888-A5E0-8414BAAA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A42209F-F8BD-4BEF-98CF-59BFEB2B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4AAEAA-13D0-43DE-8321-AF379E2F4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97D5D9C-6DE0-4595-BAB2-7B05EF7D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F8BF71D-9EE4-412B-85DC-0080FBE1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C46CEE1-A04D-4F31-9683-21CC3C59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30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237B9B-BB32-4561-A756-D3DB7304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A845787-D05C-4151-871E-74D3FC75A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28E2063-3927-4928-98D0-76C5D24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C6C82CA-5B13-4256-8D61-3708E221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0D44E39-CA6E-410E-A197-C52664D6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E5935BF-0053-4D45-80DF-FC67AE19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66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69DF26A-C2B0-432D-A5CA-AF4769397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783ACF4-CBF0-4CCB-BB3E-38DE05677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7056EE3-BDB3-4C46-BE20-E91ED2A22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5C7E-4080-4DE6-834F-1B01EABAAF33}" type="datetimeFigureOut">
              <a:rPr lang="es-ES" smtClean="0"/>
              <a:t>3/11/22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33D39A7-D00F-4D75-9E8E-9162E7572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BD196B4-C3C0-46EC-B027-00B8BD5E7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7B619-E0BB-4FE1-AECD-A436C91D4D9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6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3" Type="http://schemas.openxmlformats.org/officeDocument/2006/relationships/image" Target="../media/image7.png"/><Relationship Id="rId1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microsoft.com/office/2007/relationships/hdphoto" Target="../media/hdphoto1.wdp"/><Relationship Id="rId8" Type="http://schemas.openxmlformats.org/officeDocument/2006/relationships/diagramData" Target="../diagrams/data1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7.png"/><Relationship Id="rId13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9.svg"/><Relationship Id="rId8" Type="http://schemas.openxmlformats.org/officeDocument/2006/relationships/image" Target="../media/image9.jp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3.xml"/><Relationship Id="rId1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15.svg"/><Relationship Id="rId8" Type="http://schemas.openxmlformats.org/officeDocument/2006/relationships/image" Target="../media/image14.tiff"/><Relationship Id="rId9" Type="http://schemas.openxmlformats.org/officeDocument/2006/relationships/chart" Target="../charts/chart1.xml"/><Relationship Id="rId10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13.png"/><Relationship Id="rId16" Type="http://schemas.openxmlformats.org/officeDocument/2006/relationships/image" Target="../media/image15.sv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jp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25.sv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0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sv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4.sv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mailto:sergiodm@itaipu.gov.py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487606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458222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263621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400781"/>
            <a:ext cx="2431415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B74E2F0-D4B3-4E50-AC46-F6F332D91F33}"/>
              </a:ext>
            </a:extLst>
          </p:cNvPr>
          <p:cNvSpPr txBox="1"/>
          <p:nvPr/>
        </p:nvSpPr>
        <p:spPr>
          <a:xfrm>
            <a:off x="611161" y="1690325"/>
            <a:ext cx="105914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Side Event COP27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Sustainable Water and Energy Solutions supporting Climate Change and Biodiversity Objectives through Innovation and Clean Technologies</a:t>
            </a: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November 2022 14:45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23EB610-C59D-4910-A7D2-30918DA5203A}"/>
              </a:ext>
            </a:extLst>
          </p:cNvPr>
          <p:cNvSpPr txBox="1"/>
          <p:nvPr/>
        </p:nvSpPr>
        <p:spPr>
          <a:xfrm>
            <a:off x="2042550" y="3666940"/>
            <a:ext cx="7728634" cy="368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 Studies:  Sharing experiences on sustainable water and energy solutions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1A78353-59C0-42B5-B118-CA52E837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88448"/>
            <a:ext cx="12192000" cy="76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2B90311-A856-4111-8C7F-81588614B72E}"/>
              </a:ext>
            </a:extLst>
          </p:cNvPr>
          <p:cNvSpPr txBox="1"/>
          <p:nvPr/>
        </p:nvSpPr>
        <p:spPr>
          <a:xfrm>
            <a:off x="4375639" y="4844509"/>
            <a:ext cx="3440722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ea typeface="Calibri" panose="020F0502020204030204" pitchFamily="34" charset="0"/>
                <a:cs typeface="Times New Roman"/>
              </a:rPr>
              <a:t>Sergio D. Mendez Gaona</a:t>
            </a:r>
          </a:p>
          <a:p>
            <a:pPr algn="ctr"/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Climatologist – Reservoir Division</a:t>
            </a:r>
          </a:p>
          <a:p>
            <a:pPr algn="ctr"/>
            <a:r>
              <a:rPr lang="en-US" i="1" dirty="0">
                <a:ea typeface="Calibri" panose="020F0502020204030204" pitchFamily="34" charset="0"/>
                <a:cs typeface="Times New Roman"/>
              </a:rPr>
              <a:t>Itaipu </a:t>
            </a:r>
            <a:r>
              <a:rPr lang="en-US" i="1" dirty="0" err="1">
                <a:ea typeface="Calibri" panose="020F0502020204030204" pitchFamily="34" charset="0"/>
                <a:cs typeface="Times New Roman"/>
              </a:rPr>
              <a:t>Binacional</a:t>
            </a:r>
            <a:endParaRPr lang="en-US" sz="1800" i="1" dirty="0">
              <a:effectLst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67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47 años de su constitución, la ITAIPU sigue contribuyendo al desarrollo  de Paraguay y Brasil | ITAIPU BINACIONAL">
            <a:extLst>
              <a:ext uri="{FF2B5EF4-FFF2-40B4-BE49-F238E27FC236}">
                <a16:creationId xmlns:a16="http://schemas.microsoft.com/office/drawing/2014/main" xmlns="" id="{3A83B058-3249-4E14-B8E8-4B5861FB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39" y="1051883"/>
            <a:ext cx="8504008" cy="576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FEA9C85-178C-4CD5-81A5-32D329CABBCD}"/>
              </a:ext>
            </a:extLst>
          </p:cNvPr>
          <p:cNvSpPr txBox="1"/>
          <p:nvPr/>
        </p:nvSpPr>
        <p:spPr>
          <a:xfrm>
            <a:off x="-54572" y="1381536"/>
            <a:ext cx="191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Y" sz="1500" dirty="0">
                <a:ea typeface="Lato" panose="020F0502020204030203" pitchFamily="34" charset="0"/>
                <a:cs typeface="Lato" panose="020F0502020204030203" pitchFamily="34" charset="0"/>
              </a:rPr>
              <a:t>AR6 (IPCC) </a:t>
            </a:r>
            <a:r>
              <a:rPr lang="en-US" sz="1500" dirty="0">
                <a:ea typeface="Lato" panose="020F0502020204030203" pitchFamily="34" charset="0"/>
                <a:cs typeface="Lato" panose="020F0502020204030203" pitchFamily="34" charset="0"/>
              </a:rPr>
              <a:t>report</a:t>
            </a:r>
            <a:r>
              <a:rPr lang="es-PY" sz="1500" dirty="0"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s-PY" sz="1500" i="1" dirty="0"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US" sz="1500" i="1" dirty="0"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1500" b="1" i="1" dirty="0">
                <a:ea typeface="Lato" panose="020F0502020204030203" pitchFamily="34" charset="0"/>
                <a:cs typeface="Lato" panose="020F0502020204030203" pitchFamily="34" charset="0"/>
              </a:rPr>
              <a:t>intensity</a:t>
            </a:r>
            <a:r>
              <a:rPr lang="en-US" sz="1500" i="1" dirty="0"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US" sz="1500" b="1" i="1" dirty="0">
                <a:ea typeface="Lato" panose="020F0502020204030203" pitchFamily="34" charset="0"/>
                <a:cs typeface="Lato" panose="020F0502020204030203" pitchFamily="34" charset="0"/>
              </a:rPr>
              <a:t>frequency</a:t>
            </a:r>
            <a:r>
              <a:rPr lang="en-US" sz="1500" i="1" dirty="0"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en-US" sz="1500" b="1" i="1" dirty="0">
                <a:ea typeface="Lato" panose="020F0502020204030203" pitchFamily="34" charset="0"/>
                <a:cs typeface="Lato" panose="020F0502020204030203" pitchFamily="34" charset="0"/>
              </a:rPr>
              <a:t>extreme precipitation </a:t>
            </a:r>
            <a:r>
              <a:rPr lang="en-US" sz="1500" i="1" dirty="0">
                <a:ea typeface="Lato" panose="020F0502020204030203" pitchFamily="34" charset="0"/>
                <a:cs typeface="Lato" panose="020F0502020204030203" pitchFamily="34" charset="0"/>
              </a:rPr>
              <a:t>and pluvial floods are </a:t>
            </a:r>
            <a:r>
              <a:rPr lang="en-US" sz="1500" b="1" i="1" dirty="0">
                <a:ea typeface="Lato" panose="020F0502020204030203" pitchFamily="34" charset="0"/>
                <a:cs typeface="Lato" panose="020F0502020204030203" pitchFamily="34" charset="0"/>
              </a:rPr>
              <a:t>projected to increase</a:t>
            </a:r>
            <a:r>
              <a:rPr lang="en-US" sz="1500" i="1" dirty="0">
                <a:ea typeface="Lato" panose="020F0502020204030203" pitchFamily="34" charset="0"/>
                <a:cs typeface="Lato" panose="020F0502020204030203" pitchFamily="34" charset="0"/>
              </a:rPr>
              <a:t>”</a:t>
            </a: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xmlns="" id="{88AAC106-BF13-4D4A-A22A-B93DE13AB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10751"/>
              </p:ext>
            </p:extLst>
          </p:nvPr>
        </p:nvGraphicFramePr>
        <p:xfrm>
          <a:off x="1444042" y="729842"/>
          <a:ext cx="8971005" cy="591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7232FA3-7413-4E9A-98D9-070DE743D2AC}"/>
              </a:ext>
            </a:extLst>
          </p:cNvPr>
          <p:cNvSpPr txBox="1"/>
          <p:nvPr/>
        </p:nvSpPr>
        <p:spPr>
          <a:xfrm>
            <a:off x="-54572" y="3551361"/>
            <a:ext cx="1911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ea typeface="Lato" panose="020F0502020204030203" pitchFamily="34" charset="0"/>
                <a:cs typeface="Lato" panose="020F0502020204030203" pitchFamily="34" charset="0"/>
              </a:rPr>
              <a:t>Take actions for prevent the consequences of the changes in the hydroclimatic regime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7FD04EF-F9F9-4C2A-9116-537278CEDD3E}"/>
              </a:ext>
            </a:extLst>
          </p:cNvPr>
          <p:cNvSpPr txBox="1"/>
          <p:nvPr/>
        </p:nvSpPr>
        <p:spPr>
          <a:xfrm>
            <a:off x="-56224" y="5287052"/>
            <a:ext cx="19110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ea typeface="Lato" panose="020F0502020204030203" pitchFamily="34" charset="0"/>
                <a:cs typeface="Lato" panose="020F0502020204030203" pitchFamily="34" charset="0"/>
              </a:rPr>
              <a:t>These actions will be done based on the </a:t>
            </a:r>
            <a:r>
              <a:rPr lang="en-US" sz="1500" b="1" dirty="0">
                <a:solidFill>
                  <a:srgbClr val="FF0000"/>
                </a:solidFill>
                <a:ea typeface="Lato" panose="020F0502020204030203" pitchFamily="34" charset="0"/>
                <a:cs typeface="Lato" panose="020F0502020204030203" pitchFamily="34" charset="0"/>
              </a:rPr>
              <a:t>changes</a:t>
            </a:r>
            <a:r>
              <a:rPr lang="en-US" sz="1500" dirty="0">
                <a:solidFill>
                  <a:srgbClr val="FF000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ea typeface="Lato" panose="020F0502020204030203" pitchFamily="34" charset="0"/>
                <a:cs typeface="Lato" panose="020F0502020204030203" pitchFamily="34" charset="0"/>
              </a:rPr>
              <a:t>observed</a:t>
            </a:r>
            <a:r>
              <a:rPr lang="en-US" sz="1500" dirty="0">
                <a:solidFill>
                  <a:srgbClr val="FF000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>
                <a:ea typeface="Lato" panose="020F0502020204030203" pitchFamily="34" charset="0"/>
                <a:cs typeface="Lato" panose="020F0502020204030203" pitchFamily="34" charset="0"/>
              </a:rPr>
              <a:t>in the environment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7752549-0DB5-4B9C-9C34-A8AA59F6913A}"/>
              </a:ext>
            </a:extLst>
          </p:cNvPr>
          <p:cNvSpPr txBox="1"/>
          <p:nvPr/>
        </p:nvSpPr>
        <p:spPr>
          <a:xfrm>
            <a:off x="11082676" y="1908577"/>
            <a:ext cx="553998" cy="230889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PY" sz="2400" dirty="0">
                <a:solidFill>
                  <a:schemeClr val="bg1">
                    <a:lumMod val="75000"/>
                  </a:schemeClr>
                </a:solidFill>
              </a:rPr>
              <a:t>MONITORING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9CA324D-5280-4ED6-8721-116D378A1C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608864" y="3990549"/>
            <a:ext cx="1651960" cy="1214665"/>
          </a:xfrm>
          <a:prstGeom prst="rect">
            <a:avLst/>
          </a:prstGeom>
        </p:spPr>
      </p:pic>
      <p:sp>
        <p:nvSpPr>
          <p:cNvPr id="2" name="Cerrar llave 1">
            <a:extLst>
              <a:ext uri="{FF2B5EF4-FFF2-40B4-BE49-F238E27FC236}">
                <a16:creationId xmlns:a16="http://schemas.microsoft.com/office/drawing/2014/main" xmlns="" id="{38EF0109-E7AC-4317-9331-EB638C2CC734}"/>
              </a:ext>
            </a:extLst>
          </p:cNvPr>
          <p:cNvSpPr/>
          <p:nvPr/>
        </p:nvSpPr>
        <p:spPr>
          <a:xfrm>
            <a:off x="10546080" y="1051883"/>
            <a:ext cx="124132" cy="5767077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21" grpId="0">
        <p:bldAsOne/>
      </p:bldGraphic>
      <p:bldP spid="9" grpId="0"/>
      <p:bldP spid="11" grpId="0"/>
      <p:bldP spid="1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xmlns="" id="{74865E52-756D-4126-86BB-357B17465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030326" y="3898350"/>
            <a:ext cx="2520000" cy="2520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5E1DCBBE-EFB2-4D61-919B-662BAA8B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742376" y="3862898"/>
            <a:ext cx="2520000" cy="252000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06AF9853-C2AC-43FD-832A-7CAE575416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738982" y="1491570"/>
            <a:ext cx="2520000" cy="252000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579F6C8C-0E2E-4E88-A48C-7695E290E7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135937" y="1548921"/>
            <a:ext cx="2520000" cy="2520000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0E5A64B2-3530-4BD0-AD8A-232EB16EC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131172" y="1228911"/>
            <a:ext cx="5400000" cy="5400000"/>
          </a:xfrm>
          <a:prstGeom prst="ellipse">
            <a:avLst/>
          </a:prstGeom>
          <a:solidFill>
            <a:schemeClr val="bg1">
              <a:lumMod val="9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600E9E27-3844-4055-9EC0-1EB720A94F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211172" y="2308911"/>
            <a:ext cx="3240000" cy="32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ED3E7E01-25AF-4A2C-9FD6-9DE1C4B4C5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246672" y="2811655"/>
            <a:ext cx="278915" cy="2328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3" name="Gráfico 2" descr="Globo terráqueo: América con relleno sólido">
            <a:extLst>
              <a:ext uri="{FF2B5EF4-FFF2-40B4-BE49-F238E27FC236}">
                <a16:creationId xmlns:a16="http://schemas.microsoft.com/office/drawing/2014/main" xmlns="" id="{EA36586B-6318-4B88-84F0-69A83179A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67609" y="2633912"/>
            <a:ext cx="2703984" cy="260291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9A47142A-F9B5-4833-BB9D-A516B5F42949}"/>
              </a:ext>
            </a:extLst>
          </p:cNvPr>
          <p:cNvSpPr/>
          <p:nvPr/>
        </p:nvSpPr>
        <p:spPr>
          <a:xfrm>
            <a:off x="4810606" y="3569637"/>
            <a:ext cx="1981227" cy="657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t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Y" sz="2200" b="1" dirty="0">
                <a:solidFill>
                  <a:schemeClr val="tx1"/>
                </a:solidFill>
              </a:rPr>
              <a:t>CLIMATE CHANGE</a:t>
            </a:r>
            <a:endParaRPr lang="es-ES" sz="2200" b="1" kern="1200" dirty="0">
              <a:solidFill>
                <a:schemeClr val="tx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097FE6E5-2668-470F-94B8-2F2A47BEF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8913" y="2178921"/>
            <a:ext cx="1354049" cy="1260000"/>
          </a:xfrm>
          <a:prstGeom prst="ellipse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74B02E10-AB52-42E7-B5A4-AE708D529FD1}"/>
              </a:ext>
            </a:extLst>
          </p:cNvPr>
          <p:cNvSpPr/>
          <p:nvPr/>
        </p:nvSpPr>
        <p:spPr>
          <a:xfrm>
            <a:off x="803209" y="2251671"/>
            <a:ext cx="3589054" cy="588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MONITORING AND ANALYSIS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8B3160EA-7432-4632-A59E-F6DE74ACE4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5745" y="2042027"/>
            <a:ext cx="1526474" cy="1419087"/>
          </a:xfrm>
          <a:prstGeom prst="ellipse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29EEDC18-B95B-4A39-B34C-67583D038771}"/>
              </a:ext>
            </a:extLst>
          </p:cNvPr>
          <p:cNvSpPr/>
          <p:nvPr/>
        </p:nvSpPr>
        <p:spPr>
          <a:xfrm>
            <a:off x="7891705" y="2235521"/>
            <a:ext cx="2187074" cy="588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marL="0" lvl="0" indent="0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Y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BATHYMETRIC</a:t>
            </a:r>
            <a:r>
              <a:rPr lang="es-ES" sz="13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STUDIES</a:t>
            </a:r>
            <a:endParaRPr lang="es-ES" sz="1200" kern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1AE5CF97-1C63-4D2E-AE38-E45E423678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89308" y="4442468"/>
            <a:ext cx="1426136" cy="1360861"/>
          </a:xfrm>
          <a:prstGeom prst="ellipse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804DB95B-93D4-4DCF-9266-63EAA09677F3}"/>
              </a:ext>
            </a:extLst>
          </p:cNvPr>
          <p:cNvSpPr/>
          <p:nvPr/>
        </p:nvSpPr>
        <p:spPr>
          <a:xfrm>
            <a:off x="1753110" y="4995877"/>
            <a:ext cx="1784075" cy="66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lvl="0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FISH MONITORING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5385C433-41AF-4DB6-9807-C21C12B06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203" y="4481647"/>
            <a:ext cx="1448247" cy="1353406"/>
          </a:xfrm>
          <a:prstGeom prst="ellipse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23AAC5CE-5BD4-43DC-82EF-B6431DEED62C}"/>
              </a:ext>
            </a:extLst>
          </p:cNvPr>
          <p:cNvSpPr/>
          <p:nvPr/>
        </p:nvSpPr>
        <p:spPr>
          <a:xfrm>
            <a:off x="8146697" y="4948198"/>
            <a:ext cx="1727897" cy="609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Y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ATER QUALITY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68EED8A-BDCB-4056-BFE5-F0810FA1613A}"/>
              </a:ext>
            </a:extLst>
          </p:cNvPr>
          <p:cNvSpPr/>
          <p:nvPr/>
        </p:nvSpPr>
        <p:spPr>
          <a:xfrm>
            <a:off x="547383" y="1051883"/>
            <a:ext cx="10990902" cy="57270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41C17220-6364-4BA0-8BC9-6D5B7080D12D}"/>
              </a:ext>
            </a:extLst>
          </p:cNvPr>
          <p:cNvSpPr txBox="1"/>
          <p:nvPr/>
        </p:nvSpPr>
        <p:spPr>
          <a:xfrm>
            <a:off x="10321739" y="2042027"/>
            <a:ext cx="553998" cy="230889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PY" sz="2400" dirty="0">
                <a:solidFill>
                  <a:schemeClr val="bg1">
                    <a:lumMod val="75000"/>
                  </a:schemeClr>
                </a:solidFill>
              </a:rPr>
              <a:t>MONITORING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16BF12BA-3ED9-40F4-AEA6-28AF0EDCE8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847927" y="4123999"/>
            <a:ext cx="1651960" cy="121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6C395C0C-3E73-4092-B83E-495C08758338}"/>
              </a:ext>
            </a:extLst>
          </p:cNvPr>
          <p:cNvSpPr/>
          <p:nvPr/>
        </p:nvSpPr>
        <p:spPr>
          <a:xfrm>
            <a:off x="208489" y="1045490"/>
            <a:ext cx="2747166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MONITORING AND ANALYSIS</a:t>
            </a:r>
            <a:endParaRPr lang="es-ES" sz="16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Gráfico 16" descr="Lluvia contorno">
            <a:extLst>
              <a:ext uri="{FF2B5EF4-FFF2-40B4-BE49-F238E27FC236}">
                <a16:creationId xmlns:a16="http://schemas.microsoft.com/office/drawing/2014/main" xmlns="" id="{DCAB4B6B-A51A-41EB-9465-0E5669231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15588" y="879755"/>
            <a:ext cx="776917" cy="776917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023DE86E-D7E8-4E8B-8789-D25BDC020E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57" y="1537476"/>
            <a:ext cx="3498377" cy="463665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9D47DB0-7713-4D40-BA0B-C969F3E213D4}"/>
              </a:ext>
            </a:extLst>
          </p:cNvPr>
          <p:cNvSpPr txBox="1"/>
          <p:nvPr/>
        </p:nvSpPr>
        <p:spPr>
          <a:xfrm>
            <a:off x="3883094" y="3424376"/>
            <a:ext cx="360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Red line </a:t>
            </a:r>
            <a:r>
              <a:rPr lang="en-US" sz="800" dirty="0"/>
              <a:t>– average annual temperature    </a:t>
            </a:r>
            <a:r>
              <a:rPr lang="en-US" sz="800" b="1" dirty="0"/>
              <a:t>Blue line </a:t>
            </a:r>
            <a:r>
              <a:rPr lang="en-US" sz="800" dirty="0"/>
              <a:t>– normal annual temperature*</a:t>
            </a:r>
          </a:p>
          <a:p>
            <a:r>
              <a:rPr lang="en-US" sz="800" b="1" dirty="0"/>
              <a:t>Black line </a:t>
            </a:r>
            <a:r>
              <a:rPr lang="en-US" sz="800" dirty="0"/>
              <a:t>– linear regression                                        </a:t>
            </a:r>
            <a:r>
              <a:rPr lang="en-US" sz="800" i="1" dirty="0"/>
              <a:t>*Normal: 1981 – 2010 period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6744EE97-F75E-4F37-B4DA-8A7407DCC649}"/>
              </a:ext>
            </a:extLst>
          </p:cNvPr>
          <p:cNvSpPr txBox="1"/>
          <p:nvPr/>
        </p:nvSpPr>
        <p:spPr>
          <a:xfrm>
            <a:off x="7878999" y="3430090"/>
            <a:ext cx="4082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Red bars </a:t>
            </a:r>
            <a:r>
              <a:rPr lang="en-US" sz="800" dirty="0"/>
              <a:t>– positives temperatures anomalies </a:t>
            </a:r>
            <a:r>
              <a:rPr lang="en-US" sz="800" b="1" dirty="0"/>
              <a:t>Blue bars </a:t>
            </a:r>
            <a:r>
              <a:rPr lang="en-US" sz="800" dirty="0"/>
              <a:t>– negatives temperatures anomalies </a:t>
            </a:r>
            <a:r>
              <a:rPr lang="en-US" sz="800" b="1" dirty="0"/>
              <a:t>Black line </a:t>
            </a:r>
            <a:r>
              <a:rPr lang="en-US" sz="800" dirty="0"/>
              <a:t>– linear regression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xmlns="" id="{5D6ABB46-CD2C-482A-B2C9-B6AA90E8FE15}"/>
              </a:ext>
            </a:extLst>
          </p:cNvPr>
          <p:cNvSpPr txBox="1"/>
          <p:nvPr/>
        </p:nvSpPr>
        <p:spPr>
          <a:xfrm>
            <a:off x="1106410" y="6261376"/>
            <a:ext cx="169344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" dirty="0">
                <a:latin typeface="Trebuchet MS" charset="0"/>
                <a:ea typeface="Trebuchet MS" charset="0"/>
                <a:cs typeface="Trebuchet MS" charset="0"/>
              </a:rPr>
              <a:t>Conventional weather stations</a:t>
            </a:r>
          </a:p>
          <a:p>
            <a:r>
              <a:rPr lang="en-US" sz="800" dirty="0">
                <a:latin typeface="Trebuchet MS" charset="0"/>
                <a:ea typeface="Trebuchet MS" charset="0"/>
                <a:cs typeface="Trebuchet MS" charset="0"/>
              </a:rPr>
              <a:t>Automatic weather stations</a:t>
            </a:r>
          </a:p>
        </p:txBody>
      </p:sp>
      <p:sp>
        <p:nvSpPr>
          <p:cNvPr id="56" name="Triángulo 22">
            <a:extLst>
              <a:ext uri="{FF2B5EF4-FFF2-40B4-BE49-F238E27FC236}">
                <a16:creationId xmlns:a16="http://schemas.microsoft.com/office/drawing/2014/main" xmlns="" id="{C377018E-7C7B-4283-93CD-E06A6BBFB1C5}"/>
              </a:ext>
            </a:extLst>
          </p:cNvPr>
          <p:cNvSpPr/>
          <p:nvPr/>
        </p:nvSpPr>
        <p:spPr>
          <a:xfrm>
            <a:off x="2660942" y="6495175"/>
            <a:ext cx="45719" cy="52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00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xmlns="" id="{835A06CD-576D-4E43-BD19-8AF2D05CF4D3}"/>
              </a:ext>
            </a:extLst>
          </p:cNvPr>
          <p:cNvSpPr/>
          <p:nvPr/>
        </p:nvSpPr>
        <p:spPr>
          <a:xfrm>
            <a:off x="2663310" y="6352049"/>
            <a:ext cx="45719" cy="524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000"/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xmlns="" id="{8F939AF2-F2CD-442A-B264-D914B34127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991189"/>
              </p:ext>
            </p:extLst>
          </p:nvPr>
        </p:nvGraphicFramePr>
        <p:xfrm>
          <a:off x="3703095" y="1037897"/>
          <a:ext cx="396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xmlns="" id="{277B8120-2049-4A6F-8909-DDA2CC5663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9148079"/>
              </p:ext>
            </p:extLst>
          </p:nvPr>
        </p:nvGraphicFramePr>
        <p:xfrm>
          <a:off x="7725954" y="1037897"/>
          <a:ext cx="396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345BD246-C2D9-46B6-8354-018127FBAEE2}"/>
              </a:ext>
            </a:extLst>
          </p:cNvPr>
          <p:cNvSpPr txBox="1"/>
          <p:nvPr/>
        </p:nvSpPr>
        <p:spPr>
          <a:xfrm>
            <a:off x="11066810" y="1171217"/>
            <a:ext cx="756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400" b="1" dirty="0">
                <a:solidFill>
                  <a:srgbClr val="FF0000"/>
                </a:solidFill>
              </a:rPr>
              <a:t>+1.03°C</a:t>
            </a:r>
            <a:endParaRPr lang="es-ES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xmlns="" id="{F78ABF64-2133-4A25-884C-5A4A244263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28376"/>
              </p:ext>
            </p:extLst>
          </p:nvPr>
        </p:nvGraphicFramePr>
        <p:xfrm>
          <a:off x="3703095" y="3923236"/>
          <a:ext cx="396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xmlns="" id="{54364B5F-673D-4886-94B0-A5A4FC039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887611"/>
              </p:ext>
            </p:extLst>
          </p:nvPr>
        </p:nvGraphicFramePr>
        <p:xfrm>
          <a:off x="7663095" y="3923097"/>
          <a:ext cx="396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45752E67-04D9-410E-828D-F7971CC58464}"/>
              </a:ext>
            </a:extLst>
          </p:cNvPr>
          <p:cNvSpPr txBox="1"/>
          <p:nvPr/>
        </p:nvSpPr>
        <p:spPr>
          <a:xfrm>
            <a:off x="4063093" y="6444789"/>
            <a:ext cx="360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Red bars </a:t>
            </a:r>
            <a:r>
              <a:rPr lang="en-US" sz="800" dirty="0"/>
              <a:t>– total annual precipitation </a:t>
            </a:r>
            <a:r>
              <a:rPr lang="en-US" sz="800" b="1" dirty="0"/>
              <a:t>Blue line </a:t>
            </a:r>
            <a:r>
              <a:rPr lang="en-US" sz="800" dirty="0"/>
              <a:t>– normal total precipitation*</a:t>
            </a:r>
          </a:p>
          <a:p>
            <a:r>
              <a:rPr lang="en-US" sz="800" b="1" dirty="0"/>
              <a:t>Black line </a:t>
            </a:r>
            <a:r>
              <a:rPr lang="en-US" sz="800" dirty="0"/>
              <a:t>– linear regression                               </a:t>
            </a:r>
            <a:r>
              <a:rPr lang="en-US" sz="800" i="1" dirty="0"/>
              <a:t>*Normal: 1981 – 2010 period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7E17D054-F2C7-4C62-8CD7-D71B9A4BAC2C}"/>
              </a:ext>
            </a:extLst>
          </p:cNvPr>
          <p:cNvSpPr txBox="1"/>
          <p:nvPr/>
        </p:nvSpPr>
        <p:spPr>
          <a:xfrm>
            <a:off x="7843094" y="6443097"/>
            <a:ext cx="3980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Blue bars </a:t>
            </a:r>
            <a:r>
              <a:rPr lang="en-US" sz="800" dirty="0"/>
              <a:t>– positives precipitation anomalies </a:t>
            </a:r>
            <a:r>
              <a:rPr lang="en-US" sz="800" b="1" dirty="0"/>
              <a:t>Red bars </a:t>
            </a:r>
            <a:r>
              <a:rPr lang="en-US" sz="800" dirty="0"/>
              <a:t>– negatives precipitation anomalies</a:t>
            </a:r>
          </a:p>
          <a:p>
            <a:r>
              <a:rPr lang="en-US" sz="800" b="1" dirty="0"/>
              <a:t>Black line </a:t>
            </a:r>
            <a:r>
              <a:rPr lang="en-US" sz="800" dirty="0"/>
              <a:t>– linear regression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B541B9E-64AF-46E9-9859-7A0B152615B8}"/>
              </a:ext>
            </a:extLst>
          </p:cNvPr>
          <p:cNvSpPr/>
          <p:nvPr/>
        </p:nvSpPr>
        <p:spPr>
          <a:xfrm>
            <a:off x="3775047" y="1037897"/>
            <a:ext cx="8048737" cy="288506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5FCE340A-3590-4F05-A8CF-114DE48609B0}"/>
              </a:ext>
            </a:extLst>
          </p:cNvPr>
          <p:cNvSpPr/>
          <p:nvPr/>
        </p:nvSpPr>
        <p:spPr>
          <a:xfrm>
            <a:off x="3775046" y="3922958"/>
            <a:ext cx="8048737" cy="288506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4E91A33E-3912-4719-A108-909A2981085E}"/>
              </a:ext>
            </a:extLst>
          </p:cNvPr>
          <p:cNvSpPr txBox="1"/>
          <p:nvPr/>
        </p:nvSpPr>
        <p:spPr>
          <a:xfrm>
            <a:off x="11745175" y="1582935"/>
            <a:ext cx="492443" cy="2046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PY" sz="2000" dirty="0">
                <a:solidFill>
                  <a:schemeClr val="bg1">
                    <a:lumMod val="75000"/>
                  </a:schemeClr>
                </a:solidFill>
              </a:rPr>
              <a:t>TEMPERATURE</a:t>
            </a:r>
            <a:endParaRPr lang="es-E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F41AE548-167A-4B73-BB19-20F9AE22B4F7}"/>
              </a:ext>
            </a:extLst>
          </p:cNvPr>
          <p:cNvSpPr txBox="1"/>
          <p:nvPr/>
        </p:nvSpPr>
        <p:spPr>
          <a:xfrm>
            <a:off x="11731142" y="4396044"/>
            <a:ext cx="492443" cy="2046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PY" sz="2000" dirty="0">
                <a:solidFill>
                  <a:schemeClr val="bg1">
                    <a:lumMod val="75000"/>
                  </a:schemeClr>
                </a:solidFill>
              </a:rPr>
              <a:t>PRECIPITATION</a:t>
            </a:r>
            <a:endParaRPr lang="es-E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1" grpId="0"/>
      <p:bldGraphic spid="22" grpId="0">
        <p:bldAsOne/>
      </p:bldGraphic>
      <p:bldGraphic spid="23" grpId="0">
        <p:bldAsOne/>
      </p:bldGraphic>
      <p:bldP spid="24" grpId="0"/>
      <p:bldGraphic spid="25" grpId="0">
        <p:bldAsOne/>
      </p:bldGraphic>
      <p:bldGraphic spid="26" grpId="0">
        <p:bldAsOne/>
      </p:bldGraphic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xmlns="" id="{F022172F-EDC3-4BB8-A12B-8957D649D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56" y="4546738"/>
            <a:ext cx="1800000" cy="1200000"/>
          </a:xfrm>
          <a:prstGeom prst="rect">
            <a:avLst/>
          </a:prstGeom>
        </p:spPr>
      </p:pic>
      <p:pic>
        <p:nvPicPr>
          <p:cNvPr id="8" name="Imagen 7" descr="Gráfico&#10;&#10;Descripción generada automáticamente">
            <a:extLst>
              <a:ext uri="{FF2B5EF4-FFF2-40B4-BE49-F238E27FC236}">
                <a16:creationId xmlns:a16="http://schemas.microsoft.com/office/drawing/2014/main" xmlns="" id="{97E21F5B-5260-43D7-A6F0-63C7AF4EB3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21" y="3347662"/>
            <a:ext cx="1800000" cy="1200000"/>
          </a:xfrm>
          <a:prstGeom prst="rect">
            <a:avLst/>
          </a:prstGeom>
        </p:spPr>
      </p:pic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xmlns="" id="{C6EC86A7-F376-4746-BCDD-1E5BF1914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63" y="4546738"/>
            <a:ext cx="1800000" cy="1200000"/>
          </a:xfrm>
          <a:prstGeom prst="rect">
            <a:avLst/>
          </a:prstGeom>
        </p:spPr>
      </p:pic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xmlns="" id="{2C4E01CA-3BCC-439C-9556-FE7BE5728A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56" y="2147662"/>
            <a:ext cx="1800000" cy="12000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7BDBE4A9-F411-47E1-B165-A70E50F2375E}"/>
              </a:ext>
            </a:extLst>
          </p:cNvPr>
          <p:cNvSpPr txBox="1"/>
          <p:nvPr/>
        </p:nvSpPr>
        <p:spPr>
          <a:xfrm>
            <a:off x="161193" y="6119601"/>
            <a:ext cx="36324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000" i="1" dirty="0"/>
              <a:t>CHIRPS DATA. </a:t>
            </a:r>
            <a:r>
              <a:rPr lang="en-US" sz="1000" i="1" dirty="0"/>
              <a:t>Available</a:t>
            </a:r>
            <a:r>
              <a:rPr lang="es-ES_tradnl" sz="1000" i="1" dirty="0"/>
              <a:t> in https://www.chc.ucsb.edu/data/chirps</a:t>
            </a:r>
          </a:p>
        </p:txBody>
      </p:sp>
      <p:pic>
        <p:nvPicPr>
          <p:cNvPr id="14" name="anom_mensual_21_22">
            <a:hlinkClick r:id="" action="ppaction://media"/>
            <a:extLst>
              <a:ext uri="{FF2B5EF4-FFF2-40B4-BE49-F238E27FC236}">
                <a16:creationId xmlns:a16="http://schemas.microsoft.com/office/drawing/2014/main" xmlns="" id="{0B81CA6B-78EE-4FDE-96EE-4782C9FC4B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9822" r="8293"/>
          <a:stretch/>
        </p:blipFill>
        <p:spPr>
          <a:xfrm>
            <a:off x="161193" y="2137620"/>
            <a:ext cx="3174138" cy="2180447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2195D970-029E-4C0D-B933-82EE5DCA98AC}"/>
              </a:ext>
            </a:extLst>
          </p:cNvPr>
          <p:cNvSpPr/>
          <p:nvPr/>
        </p:nvSpPr>
        <p:spPr>
          <a:xfrm>
            <a:off x="5633891" y="1722551"/>
            <a:ext cx="6338811" cy="468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78F85CEC-6A5D-41B4-8ACD-0600E7F1B9A0}"/>
              </a:ext>
            </a:extLst>
          </p:cNvPr>
          <p:cNvSpPr txBox="1"/>
          <p:nvPr/>
        </p:nvSpPr>
        <p:spPr>
          <a:xfrm>
            <a:off x="5619045" y="1423836"/>
            <a:ext cx="4021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Some Climatic Extreme Indices - ETCCDMI </a:t>
            </a:r>
          </a:p>
        </p:txBody>
      </p:sp>
      <p:pic>
        <p:nvPicPr>
          <p:cNvPr id="11" name="Imagen 10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xmlns="" id="{C73C078E-9844-4726-8B64-14F4EBDBF9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255" y="1867432"/>
            <a:ext cx="6103691" cy="4428789"/>
          </a:xfrm>
          <a:prstGeom prst="rect">
            <a:avLst/>
          </a:prstGeom>
        </p:spPr>
      </p:pic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xmlns="" id="{A66D485F-6810-4C26-8993-6FC70569BC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543700"/>
            <a:ext cx="1745154" cy="116343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5C98A45-7E92-4B7F-AB35-9665F2EBD9E2}"/>
              </a:ext>
            </a:extLst>
          </p:cNvPr>
          <p:cNvSpPr/>
          <p:nvPr/>
        </p:nvSpPr>
        <p:spPr>
          <a:xfrm>
            <a:off x="176039" y="1722551"/>
            <a:ext cx="5443006" cy="468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9A638378-2575-47DC-BDD5-47B81651E4CA}"/>
              </a:ext>
            </a:extLst>
          </p:cNvPr>
          <p:cNvSpPr txBox="1"/>
          <p:nvPr/>
        </p:nvSpPr>
        <p:spPr>
          <a:xfrm>
            <a:off x="161193" y="1400019"/>
            <a:ext cx="4021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Precipitation on La Plata Basin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1487C8F-035B-42C6-B70F-E46370B94588}"/>
              </a:ext>
            </a:extLst>
          </p:cNvPr>
          <p:cNvSpPr/>
          <p:nvPr/>
        </p:nvSpPr>
        <p:spPr>
          <a:xfrm>
            <a:off x="5822101" y="1762390"/>
            <a:ext cx="6103691" cy="2304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8B45B201-F362-4EB4-91D8-0E3AD8B43F37}"/>
              </a:ext>
            </a:extLst>
          </p:cNvPr>
          <p:cNvSpPr/>
          <p:nvPr/>
        </p:nvSpPr>
        <p:spPr>
          <a:xfrm>
            <a:off x="212347" y="941246"/>
            <a:ext cx="2747166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MONITORING AND ANALYSIS</a:t>
            </a:r>
            <a:endParaRPr lang="es-ES" sz="16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Gráfico 22" descr="Lluvia contorno">
            <a:extLst>
              <a:ext uri="{FF2B5EF4-FFF2-40B4-BE49-F238E27FC236}">
                <a16:creationId xmlns:a16="http://schemas.microsoft.com/office/drawing/2014/main" xmlns="" id="{D7D2B4AD-1305-41B9-B17C-682D000A7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619446" y="775511"/>
            <a:ext cx="776917" cy="7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0" grpId="0" animBg="1"/>
      <p:bldP spid="3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6C395C0C-3E73-4092-B83E-495C08758338}"/>
              </a:ext>
            </a:extLst>
          </p:cNvPr>
          <p:cNvSpPr/>
          <p:nvPr/>
        </p:nvSpPr>
        <p:spPr>
          <a:xfrm>
            <a:off x="332480" y="1108036"/>
            <a:ext cx="2747166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Y" sz="13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BATHYMETRIC STUDIES</a:t>
            </a:r>
            <a:endParaRPr lang="es-ES" sz="12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áfico 3" descr="Mapa topográfico con relleno sólido">
            <a:extLst>
              <a:ext uri="{FF2B5EF4-FFF2-40B4-BE49-F238E27FC236}">
                <a16:creationId xmlns:a16="http://schemas.microsoft.com/office/drawing/2014/main" xmlns="" id="{CB454ACF-DDE3-4475-813C-EF32FEF25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93335" y="987381"/>
            <a:ext cx="763892" cy="76389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EBED6201-F633-4540-98E7-34B90951987F}"/>
              </a:ext>
            </a:extLst>
          </p:cNvPr>
          <p:cNvGrpSpPr/>
          <p:nvPr/>
        </p:nvGrpSpPr>
        <p:grpSpPr>
          <a:xfrm>
            <a:off x="7357743" y="3798007"/>
            <a:ext cx="4438926" cy="2980929"/>
            <a:chOff x="0" y="0"/>
            <a:chExt cx="9144000" cy="6858000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xmlns="" id="{611AE142-8534-4D86-B2ED-FFCEEB2626B4}"/>
                </a:ext>
              </a:extLst>
            </p:cNvPr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7999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xmlns="" id="{E46B8989-4CCE-450F-A43A-F0ECF82DC22E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xmlns="" id="{9CEE46C2-CE29-4CE2-9AAD-CA8AA001B0AC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092" y="5764095"/>
                <a:ext cx="617220" cy="878205"/>
              </a:xfrm>
              <a:prstGeom prst="rect">
                <a:avLst/>
              </a:prstGeom>
            </p:spPr>
          </p:pic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5E01711E-6D82-4DBD-A9B6-8CC74964469E}"/>
                </a:ext>
              </a:extLst>
            </p:cNvPr>
            <p:cNvSpPr txBox="1"/>
            <p:nvPr/>
          </p:nvSpPr>
          <p:spPr>
            <a:xfrm>
              <a:off x="8233174" y="6526885"/>
              <a:ext cx="9108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PY" sz="800" dirty="0">
                  <a:solidFill>
                    <a:schemeClr val="bg1"/>
                  </a:solidFill>
                </a:rPr>
                <a:t>Fuente MARR.CE 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FB9227C5-6E1A-45E4-88DC-4A18A931C54B}"/>
              </a:ext>
            </a:extLst>
          </p:cNvPr>
          <p:cNvGrpSpPr/>
          <p:nvPr/>
        </p:nvGrpSpPr>
        <p:grpSpPr>
          <a:xfrm>
            <a:off x="7357743" y="1084546"/>
            <a:ext cx="4438926" cy="2524703"/>
            <a:chOff x="0" y="-2"/>
            <a:chExt cx="11029950" cy="6858001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xmlns="" id="{C971F145-CDDC-4C36-9FA8-E6C4FB698F0E}"/>
                </a:ext>
              </a:extLst>
            </p:cNvPr>
            <p:cNvGrpSpPr/>
            <p:nvPr/>
          </p:nvGrpSpPr>
          <p:grpSpPr>
            <a:xfrm>
              <a:off x="0" y="-2"/>
              <a:ext cx="11029950" cy="6858001"/>
              <a:chOff x="0" y="0"/>
              <a:chExt cx="9979025" cy="5422900"/>
            </a:xfrm>
          </p:grpSpPr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xmlns="" id="{4940FECD-1A1C-42CF-98CA-3AF61EA959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979025" cy="5422900"/>
                <a:chOff x="0" y="0"/>
                <a:chExt cx="99790" cy="54229"/>
              </a:xfrm>
            </p:grpSpPr>
            <p:pic>
              <p:nvPicPr>
                <p:cNvPr id="24" name="Imagen 23">
                  <a:extLst>
                    <a:ext uri="{FF2B5EF4-FFF2-40B4-BE49-F238E27FC236}">
                      <a16:creationId xmlns:a16="http://schemas.microsoft.com/office/drawing/2014/main" xmlns="" id="{C58AD5B7-B8D9-4B2B-9857-30C7883BF6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9790" cy="542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Imagen 24">
                  <a:extLst>
                    <a:ext uri="{FF2B5EF4-FFF2-40B4-BE49-F238E27FC236}">
                      <a16:creationId xmlns:a16="http://schemas.microsoft.com/office/drawing/2014/main" xmlns="" id="{6DE6EBDF-294B-4550-80E2-D31E294978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23884">
                  <a:off x="94087" y="1555"/>
                  <a:ext cx="3733" cy="37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xmlns="" id="{B1797529-D42A-4E10-9D2F-3AAE76A3A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76" y="4500748"/>
                <a:ext cx="617220" cy="878205"/>
              </a:xfrm>
              <a:prstGeom prst="rect">
                <a:avLst/>
              </a:prstGeom>
            </p:spPr>
          </p:pic>
        </p:grp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86BA4394-95F9-44E2-936F-DBD49DDC7816}"/>
                </a:ext>
              </a:extLst>
            </p:cNvPr>
            <p:cNvSpPr txBox="1"/>
            <p:nvPr/>
          </p:nvSpPr>
          <p:spPr>
            <a:xfrm>
              <a:off x="883139" y="6605423"/>
              <a:ext cx="9108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>
                <a:defRPr sz="800">
                  <a:solidFill>
                    <a:schemeClr val="bg1"/>
                  </a:solidFill>
                </a:defRPr>
              </a:lvl1pPr>
            </a:lstStyle>
            <a:p>
              <a:r>
                <a:rPr lang="es-PY" dirty="0"/>
                <a:t>Fuente MARR.CE 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xmlns="" id="{59F31AEA-A61D-4F67-B43F-DA45FEAA235D}"/>
              </a:ext>
            </a:extLst>
          </p:cNvPr>
          <p:cNvGrpSpPr/>
          <p:nvPr/>
        </p:nvGrpSpPr>
        <p:grpSpPr>
          <a:xfrm>
            <a:off x="3371063" y="1047861"/>
            <a:ext cx="3859390" cy="3132253"/>
            <a:chOff x="0" y="0"/>
            <a:chExt cx="9144000" cy="6858000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xmlns="" id="{4C732D0B-F8C5-46AC-8A45-26DAE0D99552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C00DF5D7-14C3-46BE-8EBA-ABBA40E7C779}"/>
                </a:ext>
              </a:extLst>
            </p:cNvPr>
            <p:cNvSpPr txBox="1"/>
            <p:nvPr/>
          </p:nvSpPr>
          <p:spPr>
            <a:xfrm>
              <a:off x="8163506" y="6567926"/>
              <a:ext cx="9108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PY" sz="800" dirty="0">
                  <a:solidFill>
                    <a:schemeClr val="bg1"/>
                  </a:solidFill>
                </a:rPr>
                <a:t>Fuente MARR.CE </a:t>
              </a:r>
            </a:p>
          </p:txBody>
        </p:sp>
      </p:grpSp>
      <p:pic>
        <p:nvPicPr>
          <p:cNvPr id="29" name="Imagen 28" descr="Dibujo de un barco en el mar&#10;&#10;Descripción generada automáticamente con confianza media">
            <a:extLst>
              <a:ext uri="{FF2B5EF4-FFF2-40B4-BE49-F238E27FC236}">
                <a16:creationId xmlns:a16="http://schemas.microsoft.com/office/drawing/2014/main" xmlns="" id="{010B0FDF-D9C2-4189-90EC-40F246D990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5" y="4299919"/>
            <a:ext cx="2948701" cy="2211526"/>
          </a:xfrm>
          <a:prstGeom prst="rect">
            <a:avLst/>
          </a:prstGeom>
        </p:spPr>
      </p:pic>
      <p:pic>
        <p:nvPicPr>
          <p:cNvPr id="30" name="Imagen 29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52C1B300-BA67-444F-9FB0-092CE97256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16802" r="4294" b="45700"/>
          <a:stretch/>
        </p:blipFill>
        <p:spPr>
          <a:xfrm>
            <a:off x="294306" y="2599081"/>
            <a:ext cx="2842246" cy="146910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C8B83568-8176-44A4-8AC9-3F5410504245}"/>
              </a:ext>
            </a:extLst>
          </p:cNvPr>
          <p:cNvSpPr txBox="1"/>
          <p:nvPr/>
        </p:nvSpPr>
        <p:spPr>
          <a:xfrm>
            <a:off x="461709" y="4433459"/>
            <a:ext cx="25200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Y" sz="1200" dirty="0"/>
              <a:t>EXTENSION: 170 KM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366DEE2F-DB26-431C-ABCF-D7F43730B113}"/>
              </a:ext>
            </a:extLst>
          </p:cNvPr>
          <p:cNvSpPr txBox="1"/>
          <p:nvPr/>
        </p:nvSpPr>
        <p:spPr>
          <a:xfrm>
            <a:off x="461709" y="4742968"/>
            <a:ext cx="25200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Y" sz="1200" dirty="0"/>
              <a:t>MAX DEPTH: 190 M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BCF4EF73-56A0-47D2-8050-F4A1DEBAA61B}"/>
              </a:ext>
            </a:extLst>
          </p:cNvPr>
          <p:cNvSpPr txBox="1"/>
          <p:nvPr/>
        </p:nvSpPr>
        <p:spPr>
          <a:xfrm>
            <a:off x="461709" y="5052477"/>
            <a:ext cx="25200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Y" sz="1200" dirty="0"/>
              <a:t>AVERAGE WIDTH: 7 KM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940E7B11-E317-4A85-B5E2-B88C209A1037}"/>
              </a:ext>
            </a:extLst>
          </p:cNvPr>
          <p:cNvSpPr txBox="1"/>
          <p:nvPr/>
        </p:nvSpPr>
        <p:spPr>
          <a:xfrm>
            <a:off x="461709" y="5366085"/>
            <a:ext cx="25200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Y" sz="1200" dirty="0"/>
              <a:t>FLOODED SURFACE: 1350 KM2</a:t>
            </a:r>
            <a:endParaRPr lang="es-ES" sz="1200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A58048CB-76FD-4FC8-A248-26B9258BFB07}"/>
              </a:ext>
            </a:extLst>
          </p:cNvPr>
          <p:cNvSpPr/>
          <p:nvPr/>
        </p:nvSpPr>
        <p:spPr>
          <a:xfrm>
            <a:off x="167660" y="2080666"/>
            <a:ext cx="3095538" cy="36240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E1D96BCE-F3E6-48F2-8769-FB741E76697C}"/>
              </a:ext>
            </a:extLst>
          </p:cNvPr>
          <p:cNvSpPr txBox="1"/>
          <p:nvPr/>
        </p:nvSpPr>
        <p:spPr>
          <a:xfrm>
            <a:off x="243833" y="2197239"/>
            <a:ext cx="194624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Y" b="1" dirty="0"/>
              <a:t>ITAIPU RESERVOIR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F1B4E53-A806-4F27-B717-0D8F1B2CA343}"/>
              </a:ext>
            </a:extLst>
          </p:cNvPr>
          <p:cNvSpPr txBox="1"/>
          <p:nvPr/>
        </p:nvSpPr>
        <p:spPr>
          <a:xfrm>
            <a:off x="6096000" y="1619060"/>
            <a:ext cx="34704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Annual campaigns in control areas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EC244932-6C3A-4194-BAE4-583E5FDED094}"/>
              </a:ext>
            </a:extLst>
          </p:cNvPr>
          <p:cNvSpPr txBox="1"/>
          <p:nvPr/>
        </p:nvSpPr>
        <p:spPr>
          <a:xfrm>
            <a:off x="5439247" y="5329476"/>
            <a:ext cx="42953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Every 5 years campaigns in all the reservoir</a:t>
            </a:r>
          </a:p>
        </p:txBody>
      </p:sp>
    </p:spTree>
    <p:extLst>
      <p:ext uri="{BB962C8B-B14F-4D97-AF65-F5344CB8AC3E}">
        <p14:creationId xmlns:p14="http://schemas.microsoft.com/office/powerpoint/2010/main" val="38582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6C395C0C-3E73-4092-B83E-495C08758338}"/>
              </a:ext>
            </a:extLst>
          </p:cNvPr>
          <p:cNvSpPr/>
          <p:nvPr/>
        </p:nvSpPr>
        <p:spPr>
          <a:xfrm>
            <a:off x="318362" y="1152593"/>
            <a:ext cx="176085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QUALITY</a:t>
            </a:r>
            <a:endParaRPr lang="es-ES" sz="20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Gráfico 2" descr="Agua contorno">
            <a:extLst>
              <a:ext uri="{FF2B5EF4-FFF2-40B4-BE49-F238E27FC236}">
                <a16:creationId xmlns:a16="http://schemas.microsoft.com/office/drawing/2014/main" xmlns="" id="{D4F91B06-046E-4343-AE66-47C81909B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87451" y="1055335"/>
            <a:ext cx="622884" cy="6228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7A28521-651B-490A-907B-F15910B47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15"/>
          <a:stretch/>
        </p:blipFill>
        <p:spPr>
          <a:xfrm>
            <a:off x="123681" y="4695717"/>
            <a:ext cx="3022407" cy="19690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FA74486-6637-47BA-9544-9AC486015B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905" y="5086344"/>
            <a:ext cx="2895095" cy="118782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99C338A2-1DD3-45EA-9118-5223CF3E4AFF}"/>
              </a:ext>
            </a:extLst>
          </p:cNvPr>
          <p:cNvSpPr/>
          <p:nvPr/>
        </p:nvSpPr>
        <p:spPr>
          <a:xfrm>
            <a:off x="7357383" y="1129597"/>
            <a:ext cx="2747166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Y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FISH MONITORING</a:t>
            </a:r>
            <a:endParaRPr lang="es-ES" sz="20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Gráfico 16" descr="Pez contorno">
            <a:extLst>
              <a:ext uri="{FF2B5EF4-FFF2-40B4-BE49-F238E27FC236}">
                <a16:creationId xmlns:a16="http://schemas.microsoft.com/office/drawing/2014/main" xmlns="" id="{F00E5C70-0472-44B3-9595-D61F0EFD15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504277" y="1051883"/>
            <a:ext cx="686499" cy="68649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5C76E83C-9617-4D65-B18C-F0B44AB071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9242" y="4507997"/>
            <a:ext cx="1871344" cy="197266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370EC76-58CB-4A02-BB79-8A27AFEA2B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3933" y="1916949"/>
            <a:ext cx="1866653" cy="244454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20661918-3C67-479A-89E6-1F748049A1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2392" y="1910352"/>
            <a:ext cx="2070158" cy="244454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6639079D-70B5-4A4B-8C32-5B58EDA3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276" y="4507997"/>
            <a:ext cx="2132274" cy="19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E1C3D350-1624-4125-870B-A055546B9113}"/>
              </a:ext>
            </a:extLst>
          </p:cNvPr>
          <p:cNvSpPr/>
          <p:nvPr/>
        </p:nvSpPr>
        <p:spPr>
          <a:xfrm>
            <a:off x="31984" y="1099620"/>
            <a:ext cx="6133685" cy="55686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9AE0E7BA-7D45-4DF0-9E9F-F39565B91D0F}"/>
              </a:ext>
            </a:extLst>
          </p:cNvPr>
          <p:cNvSpPr/>
          <p:nvPr/>
        </p:nvSpPr>
        <p:spPr>
          <a:xfrm>
            <a:off x="6173903" y="1096168"/>
            <a:ext cx="5861343" cy="55686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xmlns="" id="{FCE01520-1BA2-4FCD-8BC9-FB7FFD1139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" y="1647948"/>
            <a:ext cx="4021683" cy="28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6C395C0C-3E73-4092-B83E-495C08758338}"/>
              </a:ext>
            </a:extLst>
          </p:cNvPr>
          <p:cNvSpPr/>
          <p:nvPr/>
        </p:nvSpPr>
        <p:spPr>
          <a:xfrm>
            <a:off x="305756" y="877876"/>
            <a:ext cx="1933382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 REMARKS</a:t>
            </a:r>
            <a:endParaRPr lang="en-US" sz="20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6D30BF3-8160-473D-B3B6-158F3830AB0C}"/>
              </a:ext>
            </a:extLst>
          </p:cNvPr>
          <p:cNvSpPr txBox="1"/>
          <p:nvPr/>
        </p:nvSpPr>
        <p:spPr>
          <a:xfrm>
            <a:off x="44340" y="1335188"/>
            <a:ext cx="9714881" cy="54784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500" dirty="0">
                <a:ea typeface="Lato Light"/>
                <a:cs typeface="Lato Light"/>
              </a:rPr>
              <a:t>Our goal is to understand climate change from the perspective of the “</a:t>
            </a:r>
            <a:r>
              <a:rPr lang="en-US" sz="2500" b="1" i="1" dirty="0">
                <a:ea typeface="Lato Light"/>
                <a:cs typeface="Lato Light"/>
              </a:rPr>
              <a:t>new</a:t>
            </a:r>
            <a:r>
              <a:rPr lang="en-US" sz="2500" dirty="0">
                <a:ea typeface="Lato Light"/>
                <a:cs typeface="Lato Light"/>
              </a:rPr>
              <a:t> climatic </a:t>
            </a:r>
            <a:r>
              <a:rPr lang="en-US" sz="2500" b="1" i="1" dirty="0">
                <a:ea typeface="Lato Light"/>
                <a:cs typeface="Lato Light"/>
              </a:rPr>
              <a:t>conditions</a:t>
            </a:r>
            <a:r>
              <a:rPr lang="en-US" sz="2500" dirty="0">
                <a:ea typeface="Lato Light"/>
                <a:cs typeface="Lato Light"/>
              </a:rPr>
              <a:t>” and how it is affecting the Itaipu Basin </a:t>
            </a:r>
            <a:endParaRPr lang="en-US" sz="2500" dirty="0" smtClean="0">
              <a:ea typeface="Lato Light"/>
              <a:cs typeface="Lato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500" dirty="0">
              <a:ea typeface="Lato Light"/>
              <a:cs typeface="Lato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500" dirty="0">
                <a:ea typeface="Lato Light"/>
                <a:cs typeface="Lato Light"/>
              </a:rPr>
              <a:t>The use of various state-of-the-art </a:t>
            </a:r>
            <a:r>
              <a:rPr lang="en-US" sz="2500" b="1" dirty="0">
                <a:ea typeface="Lato Light"/>
                <a:cs typeface="Lato Light"/>
              </a:rPr>
              <a:t>technologies </a:t>
            </a:r>
            <a:r>
              <a:rPr lang="en-US" sz="2500" dirty="0">
                <a:ea typeface="Lato Light"/>
                <a:cs typeface="Lato Light"/>
              </a:rPr>
              <a:t>for continuous environmental monitoring plays an </a:t>
            </a:r>
            <a:r>
              <a:rPr lang="en-US" sz="2500" b="1" dirty="0">
                <a:ea typeface="Lato Light"/>
                <a:cs typeface="Lato Light"/>
              </a:rPr>
              <a:t>essential role</a:t>
            </a:r>
            <a:r>
              <a:rPr lang="en-US" sz="2500" dirty="0">
                <a:ea typeface="Lato Light"/>
                <a:cs typeface="Lato Light"/>
              </a:rPr>
              <a:t> in deepening our understanding of the effects of climate change and supports climate mitigation and adaptation </a:t>
            </a:r>
            <a:r>
              <a:rPr lang="en-US" sz="2500" dirty="0" smtClean="0">
                <a:ea typeface="Lato Light"/>
                <a:cs typeface="Lato Light"/>
              </a:rPr>
              <a:t>planning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500" dirty="0">
              <a:ea typeface="Lato Light"/>
              <a:cs typeface="Lato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500" b="1" dirty="0">
                <a:ea typeface="Lato Light"/>
                <a:cs typeface="Lato Light"/>
              </a:rPr>
              <a:t>Integrating data </a:t>
            </a:r>
            <a:r>
              <a:rPr lang="en-US" sz="2500" dirty="0">
                <a:ea typeface="Lato Light"/>
                <a:cs typeface="Lato Light"/>
              </a:rPr>
              <a:t>will validate</a:t>
            </a:r>
            <a:r>
              <a:rPr lang="en-US" sz="2500" b="1" dirty="0">
                <a:ea typeface="Lato Light"/>
                <a:cs typeface="Lato Light"/>
              </a:rPr>
              <a:t> </a:t>
            </a:r>
            <a:r>
              <a:rPr lang="en-US" sz="2500" dirty="0">
                <a:ea typeface="Lato Light"/>
                <a:cs typeface="Lato Light"/>
              </a:rPr>
              <a:t>the </a:t>
            </a:r>
            <a:r>
              <a:rPr lang="en-US" sz="2500" b="1" dirty="0">
                <a:ea typeface="Lato Light"/>
                <a:cs typeface="Lato Light"/>
              </a:rPr>
              <a:t>decision-making</a:t>
            </a:r>
            <a:r>
              <a:rPr lang="en-US" sz="2500" dirty="0">
                <a:ea typeface="Lato Light"/>
                <a:cs typeface="Lato Light"/>
              </a:rPr>
              <a:t> process and will increase the effectiveness of long-term </a:t>
            </a:r>
            <a:r>
              <a:rPr lang="en-US" sz="2500" dirty="0" smtClean="0">
                <a:ea typeface="Lato Light"/>
                <a:cs typeface="Lato Light"/>
              </a:rPr>
              <a:t>solutions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500" dirty="0">
              <a:ea typeface="Lato Light"/>
              <a:cs typeface="Lato 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500" dirty="0">
                <a:ea typeface="Lato Light"/>
                <a:cs typeface="Lato Light"/>
              </a:rPr>
              <a:t>All this work is vital in making the </a:t>
            </a:r>
            <a:r>
              <a:rPr lang="en-US" sz="2500" b="1" dirty="0">
                <a:ea typeface="Lato Light"/>
                <a:cs typeface="Lato Light"/>
              </a:rPr>
              <a:t>right forecasts </a:t>
            </a:r>
            <a:r>
              <a:rPr lang="en-US" sz="2500" dirty="0">
                <a:ea typeface="Lato Light"/>
                <a:cs typeface="Lato Light"/>
              </a:rPr>
              <a:t>and implementing the necessary mitigations and adaptations plans to </a:t>
            </a:r>
            <a:r>
              <a:rPr lang="en-US" sz="2500" b="1" dirty="0">
                <a:ea typeface="Lato Light"/>
                <a:cs typeface="Lato Light"/>
              </a:rPr>
              <a:t>increase the lifespan </a:t>
            </a:r>
            <a:r>
              <a:rPr lang="en-US" sz="2500" dirty="0">
                <a:ea typeface="Lato Light"/>
                <a:cs typeface="Lato Light"/>
              </a:rPr>
              <a:t>of the reservoir and the </a:t>
            </a:r>
            <a:r>
              <a:rPr lang="en-US" sz="2500" b="1" dirty="0">
                <a:ea typeface="Lato Light"/>
                <a:cs typeface="Lato Light"/>
              </a:rPr>
              <a:t>preservation of natural resources </a:t>
            </a:r>
            <a:r>
              <a:rPr lang="en-US" sz="2500" dirty="0">
                <a:ea typeface="Lato Light"/>
                <a:cs typeface="Lato Light"/>
              </a:rPr>
              <a:t>in the region</a:t>
            </a:r>
          </a:p>
        </p:txBody>
      </p:sp>
      <p:pic>
        <p:nvPicPr>
          <p:cNvPr id="8" name="6 Imagen">
            <a:extLst>
              <a:ext uri="{FF2B5EF4-FFF2-40B4-BE49-F238E27FC236}">
                <a16:creationId xmlns:a16="http://schemas.microsoft.com/office/drawing/2014/main" xmlns="" id="{44B20767-1A25-4A2B-8CA7-A53C2970EF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4" t="240" r="33039" b="-240"/>
          <a:stretch/>
        </p:blipFill>
        <p:spPr>
          <a:xfrm>
            <a:off x="9759221" y="1051883"/>
            <a:ext cx="2431416" cy="58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6E7D935-AE4C-47E9-ABF4-17D867E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" y="303048"/>
            <a:ext cx="1760855" cy="5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xmlns="" id="{53035501-ADAE-484F-9452-5462019CBD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79" y="273664"/>
            <a:ext cx="1341404" cy="583619"/>
          </a:xfrm>
          <a:prstGeom prst="rect">
            <a:avLst/>
          </a:prstGeom>
          <a:noFill/>
        </p:spPr>
      </p:pic>
      <p:pic>
        <p:nvPicPr>
          <p:cNvPr id="6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BB5371B-DBCE-4849-AF1F-F573FCD18E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5" y="79063"/>
            <a:ext cx="1733550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A5BE723-8553-4BD5-B161-01D901019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8" y="216223"/>
            <a:ext cx="2431415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6D30BF3-8160-473D-B3B6-158F3830AB0C}"/>
              </a:ext>
            </a:extLst>
          </p:cNvPr>
          <p:cNvSpPr txBox="1"/>
          <p:nvPr/>
        </p:nvSpPr>
        <p:spPr>
          <a:xfrm>
            <a:off x="2372016" y="3014576"/>
            <a:ext cx="792378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600" dirty="0">
                <a:ea typeface="Lato Light"/>
                <a:cs typeface="Lato Light"/>
              </a:rPr>
              <a:t>Thank you very much for your attention ! </a:t>
            </a:r>
          </a:p>
        </p:txBody>
      </p:sp>
      <p:sp>
        <p:nvSpPr>
          <p:cNvPr id="3" name="CuadroTexto 12">
            <a:extLst>
              <a:ext uri="{FF2B5EF4-FFF2-40B4-BE49-F238E27FC236}">
                <a16:creationId xmlns:a16="http://schemas.microsoft.com/office/drawing/2014/main" xmlns="" id="{9A84462A-B2A1-892C-2A45-6B6B3102E145}"/>
              </a:ext>
            </a:extLst>
          </p:cNvPr>
          <p:cNvSpPr txBox="1"/>
          <p:nvPr/>
        </p:nvSpPr>
        <p:spPr>
          <a:xfrm>
            <a:off x="328304" y="4880367"/>
            <a:ext cx="3098799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/>
              </a:rPr>
              <a:t>Sergio D. Mendez Gaona</a:t>
            </a:r>
          </a:p>
          <a:p>
            <a:r>
              <a:rPr lang="en-US" dirty="0">
                <a:ea typeface="Calibri" panose="020F0502020204030204" pitchFamily="34" charset="0"/>
                <a:cs typeface="Times New Roman"/>
                <a:hlinkClick r:id="rId6"/>
              </a:rPr>
              <a:t>sergiodm@itaipu.gov.py</a:t>
            </a:r>
          </a:p>
          <a:p>
            <a:r>
              <a:rPr lang="en-US" dirty="0">
                <a:ea typeface="Calibri" panose="020F0502020204030204" pitchFamily="34" charset="0"/>
                <a:cs typeface="Times New Roman"/>
              </a:rPr>
              <a:t>+595 61 599 8795</a:t>
            </a:r>
          </a:p>
          <a:p>
            <a:r>
              <a:rPr lang="en-US" i="1" dirty="0">
                <a:ea typeface="Calibri" panose="020F0502020204030204" pitchFamily="34" charset="0"/>
                <a:cs typeface="Times New Roman"/>
              </a:rPr>
              <a:t>Reservoir Division</a:t>
            </a:r>
          </a:p>
          <a:p>
            <a:r>
              <a:rPr lang="en-US" i="1" dirty="0">
                <a:ea typeface="Calibri" panose="020F0502020204030204" pitchFamily="34" charset="0"/>
                <a:cs typeface="Times New Roman"/>
              </a:rPr>
              <a:t>Itaipu </a:t>
            </a:r>
            <a:r>
              <a:rPr lang="en-US" i="1" dirty="0" err="1">
                <a:ea typeface="Calibri" panose="020F0502020204030204" pitchFamily="34" charset="0"/>
                <a:cs typeface="Times New Roman"/>
              </a:rPr>
              <a:t>Binacional</a:t>
            </a:r>
            <a:r>
              <a:rPr lang="en-US" i="1" dirty="0">
                <a:ea typeface="Calibri" panose="020F0502020204030204" pitchFamily="34" charset="0"/>
                <a:cs typeface="Times New Roman"/>
              </a:rPr>
              <a:t> - Paraguay</a:t>
            </a:r>
            <a:endParaRPr lang="en-US" i="1" dirty="0">
              <a:effectLst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56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7789</TotalTime>
  <Words>417</Words>
  <Application>Microsoft Macintosh PowerPoint</Application>
  <PresentationFormat>Panorámica</PresentationFormat>
  <Paragraphs>82</Paragraphs>
  <Slides>9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Lato</vt:lpstr>
      <vt:lpstr>Lato Light</vt:lpstr>
      <vt:lpstr>Times New Roman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MENDEZ GAONA SERGIO DANIEL</dc:creator>
  <cp:lastModifiedBy>Usuario de Microsoft Office</cp:lastModifiedBy>
  <cp:revision>283</cp:revision>
  <dcterms:created xsi:type="dcterms:W3CDTF">2022-10-19T10:46:48Z</dcterms:created>
  <dcterms:modified xsi:type="dcterms:W3CDTF">2022-11-03T11:41:27Z</dcterms:modified>
</cp:coreProperties>
</file>