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72" r:id="rId2"/>
    <p:sldMasterId id="2147483674" r:id="rId3"/>
    <p:sldMasterId id="2147483687" r:id="rId4"/>
  </p:sldMasterIdLst>
  <p:notesMasterIdLst>
    <p:notesMasterId r:id="rId25"/>
  </p:notesMasterIdLst>
  <p:sldIdLst>
    <p:sldId id="325" r:id="rId5"/>
    <p:sldId id="32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6" r:id="rId15"/>
    <p:sldId id="278" r:id="rId16"/>
    <p:sldId id="315" r:id="rId17"/>
    <p:sldId id="279" r:id="rId18"/>
    <p:sldId id="268" r:id="rId19"/>
    <p:sldId id="270" r:id="rId20"/>
    <p:sldId id="272" r:id="rId21"/>
    <p:sldId id="273" r:id="rId22"/>
    <p:sldId id="324" r:id="rId23"/>
    <p:sldId id="275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u2TBTrqjShvmLUOItrtVorbfu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40" autoAdjust="0"/>
  </p:normalViewPr>
  <p:slideViewPr>
    <p:cSldViewPr snapToGrid="0">
      <p:cViewPr varScale="1">
        <p:scale>
          <a:sx n="93" d="100"/>
          <a:sy n="93" d="100"/>
        </p:scale>
        <p:origin x="116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1d512166e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31d512166e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1d512166e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131d512166e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86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51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79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1d512166e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31d512166e_0_4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Within the context of restoring watersheds and hydro mini-grid catchment areas, much can be learned from Indigenous knowledge.  </a:t>
            </a:r>
            <a:endParaRPr dirty="0"/>
          </a:p>
        </p:txBody>
      </p:sp>
      <p:sp>
        <p:nvSpPr>
          <p:cNvPr id="338" name="Google Shape;338;g131d512166e_0_4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1d512166e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57" name="Google Shape;357;g131d512166e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1d512166e_0_5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77" name="Google Shape;377;g131d512166e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1d512166e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31d512166e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1d512166e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31d512166e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43F8C8E-E7CF-0700-7701-C25AFCC41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9560ED-CEC5-4789-8323-6CA3EF79539D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B5037525-E14D-9DE5-5F1C-A588E92CC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84653CB-0E10-E180-229E-B6CB8BE4F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1d512166e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31d512166e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1d512166e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131d512166e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1d512166e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131d512166e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1d512166e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31d512166e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1d512166e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131d512166e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31d512166e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131d512166e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31d512166e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131d512166e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1d512166e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131d512166e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31d512166e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131d512166e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31d512166e_0_58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g131d512166e_0_58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g131d512166e_0_5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1d512166e_0_61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g131d512166e_0_61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g131d512166e_0_6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1d512166e_0_6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1d512166e_0_63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31d512166e_0_631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g131d512166e_0_6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31d512166e_0_6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31d512166e_0_6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1d512166e_0_6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131d512166e_0_6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31d512166e_0_6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31d512166e_0_6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31d512166e_0_6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1d512166e_0_65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31d512166e_0_65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g131d512166e_0_6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131d512166e_0_6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31d512166e_0_6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1d512166e_0_6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31d512166e_0_66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g131d512166e_0_66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g131d512166e_0_6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131d512166e_0_6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131d512166e_0_6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1d512166e_0_66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131d512166e_0_66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g131d512166e_0_66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g131d512166e_0_66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g131d512166e_0_66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g131d512166e_0_6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31d512166e_0_6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31d512166e_0_6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1d512166e_0_67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31d512166e_0_6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131d512166e_0_6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31d512166e_0_6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1d512166e_0_6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31d512166e_0_6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31d512166e_0_6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1d512166e_0_68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31d512166e_0_68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9" name="Google Shape;159;g131d512166e_0_68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0" name="Google Shape;160;g131d512166e_0_6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131d512166e_0_6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131d512166e_0_6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1d512166e_0_5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31d512166e_0_5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31d512166e_0_5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1d512166e_0_69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131d512166e_0_69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g131d512166e_0_69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7" name="Google Shape;167;g131d512166e_0_69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131d512166e_0_6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131d512166e_0_6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1d512166e_0_7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31d512166e_0_70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g131d512166e_0_7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31d512166e_0_7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31d512166e_0_7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1d512166e_0_70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31d512166e_0_70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g131d512166e_0_70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131d512166e_0_70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31d512166e_0_7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2"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1d512166e_0_7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31d512166e_0_712"/>
          <p:cNvSpPr/>
          <p:nvPr/>
        </p:nvSpPr>
        <p:spPr>
          <a:xfrm>
            <a:off x="449260" y="5311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31d512166e_0_712"/>
          <p:cNvSpPr txBox="1">
            <a:spLocks noGrp="1"/>
          </p:cNvSpPr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g131d512166e_0_7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43211-C5D1-B8A1-0E1A-18E1DC80F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C397D-7005-6B29-75EB-5D4016202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5C478-C5E1-9DFB-7CBD-5681BAA07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F2B86-A80E-4B72-990E-4447DF486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486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1d512166e_0_72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131d512166e_0_723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6" name="Google Shape;196;g131d512166e_0_7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31d512166e_0_7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131d512166e_0_7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2">
    <p:bg>
      <p:bgPr>
        <a:solidFill>
          <a:srgbClr val="FFFF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1d512166e_0_729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31d512166e_0_729"/>
          <p:cNvSpPr txBox="1">
            <a:spLocks noGrp="1"/>
          </p:cNvSpPr>
          <p:nvPr>
            <p:ph type="subTitle" idx="1"/>
          </p:nvPr>
        </p:nvSpPr>
        <p:spPr>
          <a:xfrm>
            <a:off x="312500" y="4022100"/>
            <a:ext cx="25446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g131d512166e_0_729"/>
          <p:cNvSpPr txBox="1">
            <a:spLocks noGrp="1"/>
          </p:cNvSpPr>
          <p:nvPr>
            <p:ph type="ctrTitle"/>
          </p:nvPr>
        </p:nvSpPr>
        <p:spPr>
          <a:xfrm>
            <a:off x="3020725" y="4022100"/>
            <a:ext cx="54516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g131d512166e_0_7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1d512166e_0_59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g131d512166e_0_5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1d512166e_0_5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131d512166e_0_5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g131d512166e_0_59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g131d512166e_0_5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1d512166e_0_6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31d512166e_0_6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1d512166e_0_60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g131d512166e_0_60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g131d512166e_0_6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1d512166e_0_60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g131d512166e_0_6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d512166e_0_6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131d512166e_0_6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g131d512166e_0_6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g131d512166e_0_6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g131d512166e_0_6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1d512166e_0_6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g131d512166e_0_6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1d512166e_0_5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g131d512166e_0_5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g131d512166e_0_5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1d512166e_0_6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g131d512166e_0_6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g131d512166e_0_6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g131d512166e_0_6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g131d512166e_0_6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1d512166e_0_6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g131d512166e_0_6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g131d512166e_0_6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g131d512166e_0_6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g131d512166e_0_6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1d512166e_0_7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g131d512166e_0_7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g131d512166e_0_7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g131d512166e_0_7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g131d512166e_0_7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131d512166e_0_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000"/>
            <a:ext cx="9144000" cy="517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131d512166e_0_375"/>
          <p:cNvSpPr txBox="1"/>
          <p:nvPr/>
        </p:nvSpPr>
        <p:spPr>
          <a:xfrm>
            <a:off x="0" y="1355175"/>
            <a:ext cx="9144000" cy="201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74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IMPACTS OF COMMUNITY BASED RENEWABLE ENERGY SYSTEMS </a:t>
            </a:r>
            <a:r>
              <a:rPr lang="en-US" sz="3000" b="1" dirty="0">
                <a:solidFill>
                  <a:srgbClr val="FFFFFF"/>
                </a:solidFill>
              </a:rPr>
              <a:t>TO THE</a:t>
            </a:r>
            <a:r>
              <a:rPr lang="en-US" sz="3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INDIGENOUS PEOPLE IN THE PHILIPPINES</a:t>
            </a:r>
            <a:endParaRPr sz="3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1CEACC"/>
                </a:solidFill>
                <a:latin typeface="Arial"/>
                <a:ea typeface="Arial"/>
                <a:cs typeface="Arial"/>
                <a:sym typeface="Arial"/>
              </a:rPr>
              <a:t>CLIMATE RESILIENT SOLUTIONS TO HYDRO MINI-GRIDS</a:t>
            </a:r>
            <a:endParaRPr sz="1400" b="1" i="0" u="none" strike="noStrike" cap="none" dirty="0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700" b="1" i="0" u="none" strike="noStrike" cap="none" dirty="0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31d512166e_0_375"/>
          <p:cNvSpPr txBox="1"/>
          <p:nvPr/>
        </p:nvSpPr>
        <p:spPr>
          <a:xfrm>
            <a:off x="1685400" y="3529262"/>
            <a:ext cx="5773200" cy="154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UNDESA Sustainable Water and Energy Solutions Network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Virtual side event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 July 2022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7:30 – 9:00 (New York Time)</a:t>
            </a:r>
            <a:endParaRPr sz="1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131d512166e_0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010" y="375075"/>
            <a:ext cx="2133979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1d512166e_0_470"/>
          <p:cNvSpPr/>
          <p:nvPr/>
        </p:nvSpPr>
        <p:spPr>
          <a:xfrm>
            <a:off x="258900" y="1230975"/>
            <a:ext cx="8614500" cy="38694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131d512166e_0_470"/>
          <p:cNvSpPr/>
          <p:nvPr/>
        </p:nvSpPr>
        <p:spPr>
          <a:xfrm>
            <a:off x="1773525" y="1309325"/>
            <a:ext cx="5467800" cy="37254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rgbClr val="17AD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31d512166e_0_470"/>
          <p:cNvSpPr/>
          <p:nvPr/>
        </p:nvSpPr>
        <p:spPr>
          <a:xfrm>
            <a:off x="2578400" y="1681225"/>
            <a:ext cx="3734100" cy="31713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rgbClr val="5BAA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31d512166e_0_470"/>
          <p:cNvSpPr/>
          <p:nvPr/>
        </p:nvSpPr>
        <p:spPr>
          <a:xfrm>
            <a:off x="3055000" y="2048475"/>
            <a:ext cx="2466900" cy="23724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rgbClr val="267A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31d512166e_0_470"/>
          <p:cNvSpPr txBox="1"/>
          <p:nvPr/>
        </p:nvSpPr>
        <p:spPr>
          <a:xfrm>
            <a:off x="189250" y="125600"/>
            <a:ext cx="85356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WATERSHEDS &amp; CLIMATE RESILIENCE</a:t>
            </a:r>
            <a:endParaRPr sz="1600" b="0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What is the role of watersheds in the forests-water-energy-food-livelihoods nexus?</a:t>
            </a:r>
            <a:endParaRPr sz="2400" b="1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31d512166e_0_470"/>
          <p:cNvSpPr txBox="1"/>
          <p:nvPr/>
        </p:nvSpPr>
        <p:spPr>
          <a:xfrm>
            <a:off x="5521900" y="2429325"/>
            <a:ext cx="1315800" cy="21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5BAAA6"/>
                </a:solidFill>
                <a:latin typeface="Arial"/>
                <a:ea typeface="Arial"/>
                <a:cs typeface="Arial"/>
                <a:sym typeface="Arial"/>
              </a:rPr>
              <a:t>LIVELIHOODS</a:t>
            </a:r>
            <a:endParaRPr sz="1300" b="1" i="0" u="none" strike="noStrike" cap="none">
              <a:solidFill>
                <a:srgbClr val="5BAA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131d512166e_0_470"/>
          <p:cNvSpPr txBox="1"/>
          <p:nvPr/>
        </p:nvSpPr>
        <p:spPr>
          <a:xfrm>
            <a:off x="4928600" y="2828075"/>
            <a:ext cx="903900" cy="18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7A78"/>
                </a:solidFill>
                <a:latin typeface="Arial"/>
                <a:ea typeface="Arial"/>
                <a:cs typeface="Arial"/>
                <a:sym typeface="Arial"/>
              </a:rPr>
              <a:t>FORESTS</a:t>
            </a:r>
            <a:endParaRPr sz="1100" b="1" i="0" u="none" strike="noStrike" cap="none">
              <a:solidFill>
                <a:srgbClr val="267A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131d512166e_0_470"/>
          <p:cNvSpPr txBox="1"/>
          <p:nvPr/>
        </p:nvSpPr>
        <p:spPr>
          <a:xfrm>
            <a:off x="6136625" y="1801275"/>
            <a:ext cx="2466900" cy="44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CLIMATE RESILIENT </a:t>
            </a:r>
            <a:endParaRPr sz="1400" b="1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RURAL COMMUNITIES</a:t>
            </a:r>
            <a:endParaRPr sz="1400" b="1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131d512166e_0_470"/>
          <p:cNvSpPr txBox="1"/>
          <p:nvPr/>
        </p:nvSpPr>
        <p:spPr>
          <a:xfrm>
            <a:off x="1773525" y="1773025"/>
            <a:ext cx="1047900" cy="44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CEACC"/>
                </a:solidFill>
                <a:latin typeface="Arial"/>
                <a:ea typeface="Arial"/>
                <a:cs typeface="Arial"/>
                <a:sym typeface="Arial"/>
              </a:rPr>
              <a:t>HYDRO MINI-GRIDS</a:t>
            </a:r>
            <a:endParaRPr sz="1400" b="1" i="0" u="none" strike="noStrike" cap="none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g131d512166e_0_470"/>
          <p:cNvGrpSpPr/>
          <p:nvPr/>
        </p:nvGrpSpPr>
        <p:grpSpPr>
          <a:xfrm>
            <a:off x="3438600" y="2427595"/>
            <a:ext cx="1699703" cy="1436304"/>
            <a:chOff x="993650" y="1541745"/>
            <a:chExt cx="1699703" cy="1436304"/>
          </a:xfrm>
        </p:grpSpPr>
        <p:grpSp>
          <p:nvGrpSpPr>
            <p:cNvPr id="322" name="Google Shape;322;g131d512166e_0_470"/>
            <p:cNvGrpSpPr/>
            <p:nvPr/>
          </p:nvGrpSpPr>
          <p:grpSpPr>
            <a:xfrm>
              <a:off x="1078369" y="1541745"/>
              <a:ext cx="1614984" cy="1436304"/>
              <a:chOff x="1924194" y="1956556"/>
              <a:chExt cx="920691" cy="847427"/>
            </a:xfrm>
          </p:grpSpPr>
          <p:sp>
            <p:nvSpPr>
              <p:cNvPr id="323" name="Google Shape;323;g131d512166e_0_470"/>
              <p:cNvSpPr/>
              <p:nvPr/>
            </p:nvSpPr>
            <p:spPr>
              <a:xfrm>
                <a:off x="2094503" y="1956556"/>
                <a:ext cx="563100" cy="552900"/>
              </a:xfrm>
              <a:prstGeom prst="ellipse">
                <a:avLst/>
              </a:prstGeom>
              <a:solidFill>
                <a:srgbClr val="17AD94">
                  <a:alpha val="49020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g131d512166e_0_470"/>
              <p:cNvSpPr/>
              <p:nvPr/>
            </p:nvSpPr>
            <p:spPr>
              <a:xfrm>
                <a:off x="2281785" y="2251083"/>
                <a:ext cx="563100" cy="552900"/>
              </a:xfrm>
              <a:prstGeom prst="ellipse">
                <a:avLst/>
              </a:prstGeom>
              <a:solidFill>
                <a:srgbClr val="17AD94">
                  <a:alpha val="49020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g131d512166e_0_470"/>
              <p:cNvSpPr/>
              <p:nvPr/>
            </p:nvSpPr>
            <p:spPr>
              <a:xfrm>
                <a:off x="1924194" y="2251083"/>
                <a:ext cx="563100" cy="552900"/>
              </a:xfrm>
              <a:prstGeom prst="ellipse">
                <a:avLst/>
              </a:prstGeom>
              <a:solidFill>
                <a:srgbClr val="17AD94">
                  <a:alpha val="49020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6" name="Google Shape;326;g131d512166e_0_470"/>
            <p:cNvSpPr txBox="1"/>
            <p:nvPr/>
          </p:nvSpPr>
          <p:spPr>
            <a:xfrm>
              <a:off x="1476325" y="1646325"/>
              <a:ext cx="78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6A6A6A"/>
                  </a:solidFill>
                  <a:latin typeface="Arial"/>
                  <a:ea typeface="Arial"/>
                  <a:cs typeface="Arial"/>
                  <a:sym typeface="Arial"/>
                </a:rPr>
                <a:t>WATER</a:t>
              </a:r>
              <a:endParaRPr sz="1000" b="1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131d512166e_0_470"/>
            <p:cNvSpPr txBox="1"/>
            <p:nvPr/>
          </p:nvSpPr>
          <p:spPr>
            <a:xfrm>
              <a:off x="993650" y="2300502"/>
              <a:ext cx="852900" cy="4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6A6A6A"/>
                  </a:solidFill>
                  <a:latin typeface="Arial"/>
                  <a:ea typeface="Arial"/>
                  <a:cs typeface="Arial"/>
                  <a:sym typeface="Arial"/>
                </a:rPr>
                <a:t>ENERGY</a:t>
              </a:r>
              <a:endParaRPr sz="1000" b="1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131d512166e_0_470"/>
            <p:cNvSpPr txBox="1"/>
            <p:nvPr/>
          </p:nvSpPr>
          <p:spPr>
            <a:xfrm>
              <a:off x="1946650" y="2395900"/>
              <a:ext cx="746700" cy="2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6A6A6A"/>
                  </a:solidFill>
                  <a:latin typeface="Arial"/>
                  <a:ea typeface="Arial"/>
                  <a:cs typeface="Arial"/>
                  <a:sym typeface="Arial"/>
                </a:rPr>
                <a:t>FOOD</a:t>
              </a:r>
              <a:endParaRPr sz="1000" b="1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g131d512166e_0_470"/>
          <p:cNvSpPr txBox="1"/>
          <p:nvPr/>
        </p:nvSpPr>
        <p:spPr>
          <a:xfrm>
            <a:off x="2856675" y="2193600"/>
            <a:ext cx="402600" cy="2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AA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rgbClr val="5BAA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131d512166e_0_470"/>
          <p:cNvSpPr txBox="1"/>
          <p:nvPr/>
        </p:nvSpPr>
        <p:spPr>
          <a:xfrm>
            <a:off x="3221588" y="2337750"/>
            <a:ext cx="341700" cy="2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AA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rgbClr val="5BAA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g131d512166e_0_470"/>
          <p:cNvCxnSpPr/>
          <p:nvPr/>
        </p:nvCxnSpPr>
        <p:spPr>
          <a:xfrm>
            <a:off x="2856675" y="2193600"/>
            <a:ext cx="897300" cy="590700"/>
          </a:xfrm>
          <a:prstGeom prst="straightConnector1">
            <a:avLst/>
          </a:prstGeom>
          <a:noFill/>
          <a:ln w="38100" cap="flat" cmpd="sng">
            <a:solidFill>
              <a:srgbClr val="1CEA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g131d512166e_0_470"/>
          <p:cNvSpPr txBox="1"/>
          <p:nvPr/>
        </p:nvSpPr>
        <p:spPr>
          <a:xfrm>
            <a:off x="484850" y="3463900"/>
            <a:ext cx="158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ROLE OF </a:t>
            </a:r>
            <a:r>
              <a:rPr lang="en-US" sz="1400" b="1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CLIMATE RESILIENT WATERSHEDS </a:t>
            </a:r>
            <a:r>
              <a:rPr lang="en-US" sz="1400" b="0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OF HYDRO MINI-GRIDS</a:t>
            </a:r>
            <a:endParaRPr sz="1400" b="0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31d512166e_0_470"/>
          <p:cNvSpPr txBox="1"/>
          <p:nvPr/>
        </p:nvSpPr>
        <p:spPr>
          <a:xfrm>
            <a:off x="3563300" y="3863900"/>
            <a:ext cx="1617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WATER-ENERGY-FOOD NEXUS</a:t>
            </a:r>
            <a:endParaRPr sz="700" b="1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131d512166e_0_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825" y="4521375"/>
            <a:ext cx="963725" cy="33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978" y="914401"/>
            <a:ext cx="2940804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there are about </a:t>
            </a:r>
            <a:r>
              <a:rPr lang="en-US" sz="15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 small MHP systems 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by the NGOs, as well as by the DOE’s ARECs.  All of these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Microhydros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distributed in the following places in the country.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4" y="0"/>
            <a:ext cx="5292436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7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869C34-F5B7-A2FA-99E7-93FB4B099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5" r="-4" b="1271"/>
          <a:stretch/>
        </p:blipFill>
        <p:spPr bwMode="auto">
          <a:xfrm>
            <a:off x="20" y="10"/>
            <a:ext cx="2227828" cy="25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13775" b="6"/>
          <a:stretch/>
        </p:blipFill>
        <p:spPr>
          <a:xfrm>
            <a:off x="2304717" y="10"/>
            <a:ext cx="2227848" cy="2537448"/>
          </a:xfrm>
          <a:prstGeom prst="rect">
            <a:avLst/>
          </a:prstGeom>
        </p:spPr>
      </p:pic>
      <p:pic>
        <p:nvPicPr>
          <p:cNvPr id="12" name="Picture 11" descr="A group of children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FCBDC34E-E6AC-3A15-B6CB-724373086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8" r="23702" b="-2"/>
          <a:stretch/>
        </p:blipFill>
        <p:spPr>
          <a:xfrm>
            <a:off x="4609431" y="10"/>
            <a:ext cx="2228850" cy="2537448"/>
          </a:xfrm>
          <a:prstGeom prst="rect">
            <a:avLst/>
          </a:prstGeom>
        </p:spPr>
      </p:pic>
      <p:pic>
        <p:nvPicPr>
          <p:cNvPr id="10" name="Picture 9" descr="A group of people working in a workshop&#10;&#10;Description automatically generated with medium confidence">
            <a:extLst>
              <a:ext uri="{FF2B5EF4-FFF2-40B4-BE49-F238E27FC236}">
                <a16:creationId xmlns:a16="http://schemas.microsoft.com/office/drawing/2014/main" id="{634F5A49-BCB4-9222-417C-09000044B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81" r="20039" b="-2"/>
          <a:stretch/>
        </p:blipFill>
        <p:spPr>
          <a:xfrm>
            <a:off x="6915150" y="10"/>
            <a:ext cx="2228850" cy="2537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95A168-7A13-BFA4-D993-5A3669B415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r="-3" b="22428"/>
          <a:stretch/>
        </p:blipFill>
        <p:spPr>
          <a:xfrm>
            <a:off x="-763" y="2606040"/>
            <a:ext cx="4533328" cy="2537460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2606040"/>
            <a:ext cx="4534568" cy="2537460"/>
          </a:xfrm>
          <a:prstGeom prst="rect">
            <a:avLst/>
          </a:prstGeom>
          <a:solidFill>
            <a:srgbClr val="4C6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9736" y="3382938"/>
            <a:ext cx="4024957" cy="1319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CBRES provides need-based energy, and in the rural context of the country, these are household and community lighting, community services, livelihood, and non-power needs.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881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50ED78-7D30-569F-CD97-E00107BF4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b="10696"/>
          <a:stretch/>
        </p:blipFill>
        <p:spPr>
          <a:xfrm>
            <a:off x="20" y="10"/>
            <a:ext cx="4571980" cy="2571740"/>
          </a:xfrm>
          <a:prstGeom prst="rect">
            <a:avLst/>
          </a:prstGeom>
        </p:spPr>
      </p:pic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0E9A43D6-E137-8A63-DB6E-819460BE3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59" b="5392"/>
          <a:stretch/>
        </p:blipFill>
        <p:spPr>
          <a:xfrm>
            <a:off x="4572000" y="10"/>
            <a:ext cx="4572000" cy="2571740"/>
          </a:xfrm>
          <a:prstGeom prst="rect">
            <a:avLst/>
          </a:prstGeom>
        </p:spPr>
      </p:pic>
      <p:pic>
        <p:nvPicPr>
          <p:cNvPr id="9" name="Picture 8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F4D21364-DCCF-A699-FE7D-5FABBD04A7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5" b="14205"/>
          <a:stretch/>
        </p:blipFill>
        <p:spPr>
          <a:xfrm>
            <a:off x="20" y="2571750"/>
            <a:ext cx="4571980" cy="2571750"/>
          </a:xfrm>
          <a:prstGeom prst="rect">
            <a:avLst/>
          </a:prstGeom>
        </p:spPr>
      </p:pic>
      <p:pic>
        <p:nvPicPr>
          <p:cNvPr id="15" name="Picture 14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D1ABA418-3DF6-5520-7ECE-00CFF984D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4648200" y="2571750"/>
            <a:ext cx="4572000" cy="257175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07436" y="130718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ame 5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78458" y="97820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C1F03-C4D7-0CBF-B228-61260E63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3" y="2071165"/>
            <a:ext cx="2713713" cy="1009290"/>
          </a:xfr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1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Collectively built by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63124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31d512166e_0_496" descr="A waterfall with trees around 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18555" b="6442"/>
          <a:stretch/>
        </p:blipFill>
        <p:spPr>
          <a:xfrm>
            <a:off x="15" y="8"/>
            <a:ext cx="914398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31d512166e_0_496"/>
          <p:cNvSpPr/>
          <p:nvPr/>
        </p:nvSpPr>
        <p:spPr>
          <a:xfrm>
            <a:off x="-1" y="3669030"/>
            <a:ext cx="9144000" cy="1474500"/>
          </a:xfrm>
          <a:prstGeom prst="rect">
            <a:avLst/>
          </a:prstGeom>
          <a:solidFill>
            <a:schemeClr val="dk1">
              <a:alpha val="7137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131d512166e_0_496"/>
          <p:cNvSpPr txBox="1">
            <a:spLocks noGrp="1"/>
          </p:cNvSpPr>
          <p:nvPr>
            <p:ph type="ctrTitle"/>
          </p:nvPr>
        </p:nvSpPr>
        <p:spPr>
          <a:xfrm>
            <a:off x="0" y="3423399"/>
            <a:ext cx="6103500" cy="1720200"/>
          </a:xfrm>
          <a:prstGeom prst="rect">
            <a:avLst/>
          </a:prstGeom>
          <a:solidFill>
            <a:srgbClr val="17AD94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3448"/>
              <a:buFont typeface="Calibri"/>
              <a:buNone/>
            </a:pPr>
            <a:endParaRPr sz="29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3448"/>
              <a:buFont typeface="Calibri"/>
              <a:buNone/>
            </a:pPr>
            <a:r>
              <a:rPr lang="en-US" sz="2900" b="1" dirty="0">
                <a:solidFill>
                  <a:srgbClr val="FFFFFF"/>
                </a:solidFill>
              </a:rPr>
              <a:t>What is the role of indigenous knowledge and governance traditions?</a:t>
            </a:r>
            <a:br>
              <a:rPr lang="en-US" sz="2900" b="1" dirty="0">
                <a:solidFill>
                  <a:srgbClr val="FFFFFF"/>
                </a:solidFill>
              </a:rPr>
            </a:br>
            <a:r>
              <a:rPr lang="en-US" sz="700" b="1" dirty="0">
                <a:solidFill>
                  <a:srgbClr val="FFFFFF"/>
                </a:solidFill>
              </a:rPr>
              <a:t> </a:t>
            </a:r>
            <a:br>
              <a:rPr lang="en-US" sz="3000" b="1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in Cordillera Administrative Region, Philippines</a:t>
            </a:r>
            <a:endParaRPr sz="23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30434"/>
              <a:buFont typeface="Calibri"/>
              <a:buNone/>
            </a:pPr>
            <a:endParaRPr sz="2300" dirty="0">
              <a:solidFill>
                <a:srgbClr val="FFFFFF"/>
              </a:solidFill>
            </a:endParaRPr>
          </a:p>
        </p:txBody>
      </p:sp>
      <p:sp>
        <p:nvSpPr>
          <p:cNvPr id="343" name="Google Shape;343;g131d512166e_0_496"/>
          <p:cNvSpPr txBox="1">
            <a:spLocks noGrp="1"/>
          </p:cNvSpPr>
          <p:nvPr>
            <p:ph type="subTitle" idx="1"/>
          </p:nvPr>
        </p:nvSpPr>
        <p:spPr>
          <a:xfrm>
            <a:off x="6103625" y="3423400"/>
            <a:ext cx="3040500" cy="1720200"/>
          </a:xfrm>
          <a:prstGeom prst="rect">
            <a:avLst/>
          </a:prstGeom>
          <a:solidFill>
            <a:srgbClr val="267A78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000" b="1" i="0">
                <a:latin typeface="Calibri"/>
                <a:ea typeface="Calibri"/>
                <a:cs typeface="Calibri"/>
                <a:sym typeface="Calibri"/>
              </a:rPr>
              <a:t>Climate Resilient Solutions </a:t>
            </a:r>
            <a:endParaRPr sz="2000" b="1" i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000" b="1" i="0">
                <a:latin typeface="Calibri"/>
                <a:ea typeface="Calibri"/>
                <a:cs typeface="Calibri"/>
                <a:sym typeface="Calibri"/>
              </a:rPr>
              <a:t>to Hydro Mini-Grids</a:t>
            </a:r>
            <a:r>
              <a:rPr lang="en-US" sz="1300" b="1" i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31d512166e_0_496"/>
          <p:cNvSpPr txBox="1"/>
          <p:nvPr/>
        </p:nvSpPr>
        <p:spPr>
          <a:xfrm>
            <a:off x="4245900" y="2992300"/>
            <a:ext cx="4898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</a:rPr>
              <a:t>Hydro mini-grid site in Visayas Region of the Philippines.</a:t>
            </a:r>
            <a:endParaRPr sz="8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</a:rPr>
              <a:t>Credit: J. Angngalao</a:t>
            </a:r>
            <a:endParaRPr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1d512166e_0_5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131d512166e_0_514"/>
          <p:cNvSpPr/>
          <p:nvPr/>
        </p:nvSpPr>
        <p:spPr>
          <a:xfrm>
            <a:off x="3578087" y="0"/>
            <a:ext cx="5565900" cy="5143500"/>
          </a:xfrm>
          <a:prstGeom prst="rect">
            <a:avLst/>
          </a:prstGeom>
          <a:solidFill>
            <a:srgbClr val="82766A">
              <a:alpha val="1451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131d512166e_0_514"/>
          <p:cNvSpPr txBox="1">
            <a:spLocks noGrp="1"/>
          </p:cNvSpPr>
          <p:nvPr>
            <p:ph type="title"/>
          </p:nvPr>
        </p:nvSpPr>
        <p:spPr>
          <a:xfrm>
            <a:off x="5365820" y="252466"/>
            <a:ext cx="37380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700"/>
            </a:pPr>
            <a:br>
              <a:rPr lang="en-US" sz="2700" b="1" dirty="0">
                <a:solidFill>
                  <a:srgbClr val="548135"/>
                </a:solidFill>
              </a:rPr>
            </a:br>
            <a:r>
              <a:rPr lang="en-US" sz="2700" b="1" dirty="0">
                <a:solidFill>
                  <a:srgbClr val="17AD94"/>
                </a:solidFill>
              </a:rPr>
              <a:t>CBRES Watershed Protection</a:t>
            </a:r>
            <a:br>
              <a:rPr lang="en-US" sz="3000" dirty="0">
                <a:solidFill>
                  <a:srgbClr val="548135"/>
                </a:solidFill>
              </a:rPr>
            </a:br>
            <a:endParaRPr sz="3000" dirty="0">
              <a:solidFill>
                <a:srgbClr val="548135"/>
              </a:solidFill>
            </a:endParaRPr>
          </a:p>
        </p:txBody>
      </p:sp>
      <p:pic>
        <p:nvPicPr>
          <p:cNvPr id="362" name="Google Shape;362;g131d512166e_0_514"/>
          <p:cNvPicPr preferRelativeResize="0"/>
          <p:nvPr/>
        </p:nvPicPr>
        <p:blipFill rotWithShape="1">
          <a:blip r:embed="rId3">
            <a:alphaModFix/>
          </a:blip>
          <a:srcRect r="3892"/>
          <a:stretch/>
        </p:blipFill>
        <p:spPr>
          <a:xfrm>
            <a:off x="72240" y="115583"/>
            <a:ext cx="5176298" cy="5143500"/>
          </a:xfrm>
          <a:custGeom>
            <a:avLst/>
            <a:gdLst/>
            <a:ahLst/>
            <a:cxnLst/>
            <a:rect l="l" t="t" r="r" b="b"/>
            <a:pathLst>
              <a:path w="6901731" h="6858000" extrusionOk="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63" name="Google Shape;363;g131d512166e_0_514"/>
          <p:cNvSpPr txBox="1">
            <a:spLocks noGrp="1"/>
          </p:cNvSpPr>
          <p:nvPr>
            <p:ph type="body" idx="1"/>
          </p:nvPr>
        </p:nvSpPr>
        <p:spPr>
          <a:xfrm>
            <a:off x="5365820" y="1119166"/>
            <a:ext cx="3677700" cy="396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39700" indent="0">
              <a:buNone/>
            </a:pP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indigenous community have a strong policy in protecting natural resources. They called it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Lapat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system; this 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a customary law within the ICCA (Indigenous Community Conservation Area) set up by ancestors regarding the preservation of natural resources. </a:t>
            </a:r>
          </a:p>
          <a:p>
            <a:pPr marL="139700" indent="0">
              <a:buNone/>
            </a:pPr>
            <a:endParaRPr lang="en-PH" sz="16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39700" indent="0">
              <a:buNone/>
            </a:pP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Lapat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system contributed to the   sustainability of the CBRES.</a:t>
            </a:r>
          </a:p>
        </p:txBody>
      </p:sp>
      <p:sp>
        <p:nvSpPr>
          <p:cNvPr id="364" name="Google Shape;364;g131d512166e_0_514"/>
          <p:cNvSpPr txBox="1"/>
          <p:nvPr/>
        </p:nvSpPr>
        <p:spPr>
          <a:xfrm>
            <a:off x="72250" y="4768600"/>
            <a:ext cx="41514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View deck in Nappugawan, Apayao Province, Philippines.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Credit:  J. Angngalao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66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31d512166e_0_532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View deck in Nappugawan, Apayao Province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Credit:_’. J.Angngalao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80" name="Google Shape;380;g131d512166e_0_532"/>
          <p:cNvSpPr txBox="1">
            <a:spLocks noGrp="1"/>
          </p:cNvSpPr>
          <p:nvPr>
            <p:ph type="title"/>
          </p:nvPr>
        </p:nvSpPr>
        <p:spPr>
          <a:xfrm>
            <a:off x="165798" y="3583304"/>
            <a:ext cx="29919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7AD94"/>
                </a:solidFill>
              </a:rPr>
              <a:t>Lapat Sanctions</a:t>
            </a:r>
            <a:r>
              <a:rPr lang="en-US" sz="3600" b="1">
                <a:solidFill>
                  <a:srgbClr val="548135"/>
                </a:solidFill>
              </a:rPr>
              <a:t> </a:t>
            </a:r>
            <a:endParaRPr sz="3600"/>
          </a:p>
        </p:txBody>
      </p:sp>
      <p:pic>
        <p:nvPicPr>
          <p:cNvPr id="381" name="Google Shape;381;g131d512166e_0_532"/>
          <p:cNvPicPr preferRelativeResize="0"/>
          <p:nvPr/>
        </p:nvPicPr>
        <p:blipFill rotWithShape="1">
          <a:blip r:embed="rId3">
            <a:alphaModFix/>
          </a:blip>
          <a:srcRect t="30829" b="19318"/>
          <a:stretch/>
        </p:blipFill>
        <p:spPr>
          <a:xfrm>
            <a:off x="15" y="8"/>
            <a:ext cx="9141714" cy="3418823"/>
          </a:xfrm>
          <a:custGeom>
            <a:avLst/>
            <a:gdLst/>
            <a:ahLst/>
            <a:cxnLst/>
            <a:rect l="l" t="t" r="r" b="b"/>
            <a:pathLst>
              <a:path w="12188952" h="4558430" extrusionOk="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82" name="Google Shape;382;g131d512166e_0_532"/>
          <p:cNvSpPr/>
          <p:nvPr/>
        </p:nvSpPr>
        <p:spPr>
          <a:xfrm rot="5400000">
            <a:off x="2745979" y="4101155"/>
            <a:ext cx="1028700" cy="13716"/>
          </a:xfrm>
          <a:custGeom>
            <a:avLst/>
            <a:gdLst/>
            <a:ahLst/>
            <a:cxnLst/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131d512166e_0_532"/>
          <p:cNvSpPr txBox="1">
            <a:spLocks noGrp="1"/>
          </p:cNvSpPr>
          <p:nvPr>
            <p:ph type="body" idx="1"/>
          </p:nvPr>
        </p:nvSpPr>
        <p:spPr>
          <a:xfrm>
            <a:off x="3267187" y="3700306"/>
            <a:ext cx="57111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2100"/>
              <a:buNone/>
            </a:pP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Any violation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 these prescribed customary laws has appropriate </a:t>
            </a: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penalties or punishments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prescribed </a:t>
            </a: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 the council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 elders &amp; leaders.  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sp>
        <p:nvSpPr>
          <p:cNvPr id="384" name="Google Shape;384;g131d512166e_0_532"/>
          <p:cNvSpPr txBox="1"/>
          <p:nvPr/>
        </p:nvSpPr>
        <p:spPr>
          <a:xfrm>
            <a:off x="5488325" y="1997100"/>
            <a:ext cx="3653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</a:rPr>
              <a:t>Barangay Gawaan, Kalinga,Province, Philippines</a:t>
            </a:r>
            <a:endParaRPr sz="9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</a:rPr>
              <a:t>Credit: J. Angngalao</a:t>
            </a:r>
            <a:endParaRPr sz="1066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131d512166e_0_550"/>
          <p:cNvPicPr preferRelativeResize="0"/>
          <p:nvPr/>
        </p:nvPicPr>
        <p:blipFill rotWithShape="1">
          <a:blip r:embed="rId3">
            <a:alphaModFix/>
          </a:blip>
          <a:srcRect t="12484" b="12491"/>
          <a:stretch/>
        </p:blipFill>
        <p:spPr>
          <a:xfrm>
            <a:off x="0" y="0"/>
            <a:ext cx="9144006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131d512166e_0_550"/>
          <p:cNvSpPr/>
          <p:nvPr/>
        </p:nvSpPr>
        <p:spPr>
          <a:xfrm>
            <a:off x="0" y="3817200"/>
            <a:ext cx="9144000" cy="13263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131d512166e_0_550"/>
          <p:cNvSpPr txBox="1">
            <a:spLocks noGrp="1"/>
          </p:cNvSpPr>
          <p:nvPr>
            <p:ph type="subTitle" idx="1"/>
          </p:nvPr>
        </p:nvSpPr>
        <p:spPr>
          <a:xfrm>
            <a:off x="202625" y="3847800"/>
            <a:ext cx="3294900" cy="120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CEACC"/>
                </a:solidFill>
              </a:rPr>
              <a:t>Women-centric Approach to Hydro Mini-Grid Development </a:t>
            </a:r>
            <a:endParaRPr sz="1400" b="1">
              <a:solidFill>
                <a:srgbClr val="1CEACC"/>
              </a:solidFill>
            </a:endParaRPr>
          </a:p>
        </p:txBody>
      </p:sp>
      <p:sp>
        <p:nvSpPr>
          <p:cNvPr id="402" name="Google Shape;402;g131d512166e_0_550"/>
          <p:cNvSpPr txBox="1"/>
          <p:nvPr/>
        </p:nvSpPr>
        <p:spPr>
          <a:xfrm>
            <a:off x="4407725" y="3418725"/>
            <a:ext cx="473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CCCCC"/>
                </a:solidFill>
              </a:rPr>
              <a:t>Construction of  hydro mini-grid power canal in Apayao Province, Philippines</a:t>
            </a:r>
            <a:endParaRPr sz="1000">
              <a:solidFill>
                <a:srgbClr val="CCCCCC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CCCCC"/>
                </a:solidFill>
              </a:rPr>
              <a:t>Credit: J. Angngalao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403" name="Google Shape;403;g131d512166e_0_550"/>
          <p:cNvSpPr txBox="1"/>
          <p:nvPr/>
        </p:nvSpPr>
        <p:spPr>
          <a:xfrm>
            <a:off x="3575475" y="3847800"/>
            <a:ext cx="5568600" cy="1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Enable rural women to</a:t>
            </a:r>
            <a:endParaRPr sz="1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Provide more than just labor</a:t>
            </a:r>
            <a:endParaRPr sz="1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Govern implementation &amp; management</a:t>
            </a:r>
            <a:endParaRPr sz="1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Become financial shareholders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131d512166e_0_558"/>
          <p:cNvPicPr preferRelativeResize="0"/>
          <p:nvPr/>
        </p:nvPicPr>
        <p:blipFill rotWithShape="1">
          <a:blip r:embed="rId3">
            <a:alphaModFix/>
          </a:blip>
          <a:srcRect l="12702" r="12709"/>
          <a:stretch/>
        </p:blipFill>
        <p:spPr>
          <a:xfrm>
            <a:off x="3387800" y="0"/>
            <a:ext cx="57562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131d512166e_0_558"/>
          <p:cNvSpPr txBox="1">
            <a:spLocks noGrp="1"/>
          </p:cNvSpPr>
          <p:nvPr>
            <p:ph type="ctrTitle"/>
          </p:nvPr>
        </p:nvSpPr>
        <p:spPr>
          <a:xfrm>
            <a:off x="323300" y="772850"/>
            <a:ext cx="2926500" cy="314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EACC"/>
                </a:solidFill>
              </a:rPr>
              <a:t>Economic Benefits of Hydro Mini-grids for Women</a:t>
            </a:r>
            <a:endParaRPr>
              <a:solidFill>
                <a:srgbClr val="1CEA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EACC"/>
              </a:solidFill>
            </a:endParaRPr>
          </a:p>
          <a:p>
            <a:pPr marL="457200" lvl="0" indent="-363220" algn="l" rtl="0">
              <a:spcBef>
                <a:spcPts val="0"/>
              </a:spcBef>
              <a:spcAft>
                <a:spcPts val="0"/>
              </a:spcAft>
              <a:buClr>
                <a:srgbClr val="1CEACC"/>
              </a:buClr>
              <a:buSzPct val="100000"/>
              <a:buChar char="●"/>
            </a:pPr>
            <a:r>
              <a:rPr lang="en-US" sz="2355">
                <a:solidFill>
                  <a:srgbClr val="1CEACC"/>
                </a:solidFill>
              </a:rPr>
              <a:t>Alleviation of post harvest workload</a:t>
            </a:r>
            <a:endParaRPr sz="2355">
              <a:solidFill>
                <a:srgbClr val="1CEACC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5">
              <a:solidFill>
                <a:srgbClr val="1CEACC"/>
              </a:solidFill>
            </a:endParaRPr>
          </a:p>
          <a:p>
            <a:pPr marL="457200" lvl="0" indent="-363220" algn="l" rtl="0">
              <a:spcBef>
                <a:spcPts val="0"/>
              </a:spcBef>
              <a:spcAft>
                <a:spcPts val="0"/>
              </a:spcAft>
              <a:buClr>
                <a:srgbClr val="1CEACC"/>
              </a:buClr>
              <a:buSzPct val="100000"/>
              <a:buChar char="●"/>
            </a:pPr>
            <a:r>
              <a:rPr lang="en-US" sz="2355">
                <a:solidFill>
                  <a:srgbClr val="1CEACC"/>
                </a:solidFill>
              </a:rPr>
              <a:t>Increased farm production</a:t>
            </a:r>
            <a:endParaRPr sz="2355">
              <a:solidFill>
                <a:srgbClr val="1CEACC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5">
              <a:solidFill>
                <a:srgbClr val="1CEACC"/>
              </a:solidFill>
            </a:endParaRPr>
          </a:p>
          <a:p>
            <a:pPr marL="457200" lvl="0" indent="-363220" algn="l" rtl="0">
              <a:spcBef>
                <a:spcPts val="0"/>
              </a:spcBef>
              <a:spcAft>
                <a:spcPts val="0"/>
              </a:spcAft>
              <a:buClr>
                <a:srgbClr val="1CEACC"/>
              </a:buClr>
              <a:buSzPct val="100000"/>
              <a:buChar char="●"/>
            </a:pPr>
            <a:r>
              <a:rPr lang="en-US" sz="2355">
                <a:solidFill>
                  <a:srgbClr val="1CEACC"/>
                </a:solidFill>
              </a:rPr>
              <a:t>Poverty alleviation</a:t>
            </a:r>
            <a:endParaRPr sz="2355">
              <a:solidFill>
                <a:srgbClr val="1CEA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7AD94"/>
              </a:solidFill>
            </a:endParaRPr>
          </a:p>
        </p:txBody>
      </p:sp>
      <p:sp>
        <p:nvSpPr>
          <p:cNvPr id="410" name="Google Shape;410;g131d512166e_0_558"/>
          <p:cNvSpPr txBox="1"/>
          <p:nvPr/>
        </p:nvSpPr>
        <p:spPr>
          <a:xfrm>
            <a:off x="4776300" y="4650900"/>
            <a:ext cx="436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7B7B7"/>
                </a:solidFill>
              </a:rPr>
              <a:t>Mechanically driven rice milling machine in Buneg, Apayao, Province</a:t>
            </a:r>
            <a:endParaRPr sz="10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7B7B7"/>
                </a:solidFill>
              </a:rPr>
              <a:t>Credit:  J. Angngalao</a:t>
            </a:r>
            <a:endParaRPr sz="12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36" name="Rectangle 338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06DAC306-A1EB-F463-0951-1522C7D75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6812" y="2154674"/>
            <a:ext cx="3276451" cy="17099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14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integration of gender mainstreaming in the CBRES processes strengthen the CBRES concept and delivered more fruitful outcomes and benefits for the community, especially for the women. </a:t>
            </a:r>
            <a:br>
              <a:rPr lang="en-US" altLang="en-US" sz="14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altLang="en-US" sz="1400" b="1" kern="120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8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7" name="Picture 6" descr="P6150109">
            <a:extLst>
              <a:ext uri="{FF2B5EF4-FFF2-40B4-BE49-F238E27FC236}">
                <a16:creationId xmlns:a16="http://schemas.microsoft.com/office/drawing/2014/main" id="{B247DA2B-D7D0-5E03-BE83-30BC66E7CC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-2" b="20417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1d512166e_0_382"/>
          <p:cNvSpPr txBox="1">
            <a:spLocks noGrp="1"/>
          </p:cNvSpPr>
          <p:nvPr>
            <p:ph type="body" idx="1"/>
          </p:nvPr>
        </p:nvSpPr>
        <p:spPr>
          <a:xfrm>
            <a:off x="627193" y="1022400"/>
            <a:ext cx="5476800" cy="30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6A6A6A"/>
                </a:solidFill>
              </a:rPr>
              <a:t>HPNET’s knowledge-to-impact approach</a:t>
            </a:r>
            <a:endParaRPr sz="1200" dirty="0">
              <a:solidFill>
                <a:srgbClr val="6A6A6A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 dirty="0">
                <a:solidFill>
                  <a:srgbClr val="267A78"/>
                </a:solidFill>
              </a:rPr>
              <a:t>HPNET’S</a:t>
            </a:r>
            <a:endParaRPr sz="1200" dirty="0">
              <a:solidFill>
                <a:srgbClr val="6A6A6A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6A6A6A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6A6A6A"/>
                </a:solidFill>
              </a:rPr>
              <a:t>Community-Scale Hydro for Climate Resilience</a:t>
            </a:r>
            <a:endParaRPr sz="1200" dirty="0">
              <a:solidFill>
                <a:srgbClr val="6A6A6A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b="1" dirty="0">
                <a:solidFill>
                  <a:srgbClr val="267A78"/>
                </a:solidFill>
              </a:rPr>
              <a:t>Water-Energy-Food Nexus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400" b="1" dirty="0">
              <a:solidFill>
                <a:srgbClr val="267A7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b="1" dirty="0">
                <a:solidFill>
                  <a:srgbClr val="267A78"/>
                </a:solidFill>
              </a:rPr>
              <a:t>Community Based Renewable Energy</a:t>
            </a:r>
            <a:endParaRPr sz="1400" b="1" dirty="0">
              <a:solidFill>
                <a:srgbClr val="267A7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 dirty="0">
              <a:solidFill>
                <a:srgbClr val="267A7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 dirty="0">
              <a:solidFill>
                <a:srgbClr val="267A7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6A6A6A"/>
                </a:solidFill>
              </a:rPr>
              <a:t>Inclusive Approaches to Hydro Mini-Grids</a:t>
            </a:r>
            <a:endParaRPr sz="1200" dirty="0">
              <a:solidFill>
                <a:srgbClr val="6A6A6A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b="1" dirty="0">
                <a:solidFill>
                  <a:srgbClr val="267A78"/>
                </a:solidFill>
              </a:rPr>
              <a:t>Role of Indigenous &amp; Women-Centric Approaches</a:t>
            </a:r>
            <a:endParaRPr sz="1400" b="1" dirty="0">
              <a:solidFill>
                <a:srgbClr val="267A7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400" b="1" dirty="0">
              <a:solidFill>
                <a:srgbClr val="267A7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400" b="1" dirty="0">
              <a:solidFill>
                <a:srgbClr val="267A78"/>
              </a:solidFill>
            </a:endParaRPr>
          </a:p>
        </p:txBody>
      </p:sp>
      <p:sp>
        <p:nvSpPr>
          <p:cNvPr id="217" name="Google Shape;217;g131d512166e_0_382"/>
          <p:cNvSpPr txBox="1">
            <a:spLocks noGrp="1"/>
          </p:cNvSpPr>
          <p:nvPr>
            <p:ph type="title"/>
          </p:nvPr>
        </p:nvSpPr>
        <p:spPr>
          <a:xfrm>
            <a:off x="430225" y="162500"/>
            <a:ext cx="789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17AD94"/>
                </a:solidFill>
              </a:rPr>
              <a:t>OVERVIEW</a:t>
            </a:r>
            <a:endParaRPr>
              <a:solidFill>
                <a:srgbClr val="17AD94"/>
              </a:solidFill>
            </a:endParaRPr>
          </a:p>
        </p:txBody>
      </p:sp>
      <p:pic>
        <p:nvPicPr>
          <p:cNvPr id="218" name="Google Shape;218;g131d512166e_0_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275" y="4572975"/>
            <a:ext cx="1135600" cy="3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g131d512166e_0_5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000"/>
            <a:ext cx="9144000" cy="5177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131d512166e_0_573"/>
          <p:cNvSpPr/>
          <p:nvPr/>
        </p:nvSpPr>
        <p:spPr>
          <a:xfrm>
            <a:off x="7650" y="-33950"/>
            <a:ext cx="9128700" cy="51774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31d512166e_0_573"/>
          <p:cNvSpPr txBox="1"/>
          <p:nvPr/>
        </p:nvSpPr>
        <p:spPr>
          <a:xfrm>
            <a:off x="793500" y="1824000"/>
            <a:ext cx="7479900" cy="1421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706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more information, visit us at: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1CEACC"/>
                </a:solidFill>
                <a:latin typeface="Arial"/>
                <a:ea typeface="Arial"/>
                <a:cs typeface="Arial"/>
                <a:sym typeface="Arial"/>
              </a:rPr>
              <a:t>www.hpnet.org</a:t>
            </a:r>
            <a:endParaRPr sz="3000" b="1" i="0" u="none" strike="noStrike" cap="none">
              <a:solidFill>
                <a:srgbClr val="1CEA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g131d512166e_0_5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6525" y="676575"/>
            <a:ext cx="2446249" cy="83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131d512166e_0_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5800" y="2452535"/>
            <a:ext cx="3282224" cy="243254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31d512166e_0_388"/>
          <p:cNvSpPr txBox="1">
            <a:spLocks noGrp="1"/>
          </p:cNvSpPr>
          <p:nvPr>
            <p:ph type="title"/>
          </p:nvPr>
        </p:nvSpPr>
        <p:spPr>
          <a:xfrm>
            <a:off x="275400" y="20963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17AD94"/>
                </a:solidFill>
              </a:rPr>
              <a:t>HYDRO EMPOWERMENT NETWORK (HPNET)</a:t>
            </a:r>
            <a:endParaRPr>
              <a:solidFill>
                <a:srgbClr val="17AD94"/>
              </a:solidFill>
            </a:endParaRPr>
          </a:p>
        </p:txBody>
      </p:sp>
      <p:sp>
        <p:nvSpPr>
          <p:cNvPr id="225" name="Google Shape;225;g131d512166e_0_388"/>
          <p:cNvSpPr txBox="1"/>
          <p:nvPr/>
        </p:nvSpPr>
        <p:spPr>
          <a:xfrm>
            <a:off x="2033200" y="958963"/>
            <a:ext cx="6588000" cy="10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7A78"/>
                </a:solidFill>
                <a:latin typeface="Arial"/>
                <a:ea typeface="Arial"/>
                <a:cs typeface="Arial"/>
                <a:sym typeface="Arial"/>
              </a:rPr>
              <a:t>KNOWLEDGE EXCHANGE</a:t>
            </a:r>
            <a:endParaRPr sz="1400" b="0" i="0" u="none" strike="noStrike" cap="none">
              <a:solidFill>
                <a:srgbClr val="267A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Evidence building tools for multi-actors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Capacity building events (online and in-person)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South-South and peer-to-peer exchange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7A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131d512166e_0_388"/>
          <p:cNvSpPr txBox="1"/>
          <p:nvPr/>
        </p:nvSpPr>
        <p:spPr>
          <a:xfrm>
            <a:off x="2033200" y="2291925"/>
            <a:ext cx="6865200" cy="7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7A78"/>
                </a:solidFill>
                <a:latin typeface="Arial"/>
                <a:ea typeface="Arial"/>
                <a:cs typeface="Arial"/>
                <a:sym typeface="Arial"/>
              </a:rPr>
              <a:t>STRATEGY ADVOCACY</a:t>
            </a:r>
            <a:endParaRPr sz="1400" b="0" i="0" u="none" strike="noStrike" cap="none">
              <a:solidFill>
                <a:srgbClr val="267A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Platform for local practitioner voices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Coalition-building for advocacy to impact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Advocacy products for thematic solutions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31d512166e_0_388"/>
          <p:cNvSpPr txBox="1"/>
          <p:nvPr/>
        </p:nvSpPr>
        <p:spPr>
          <a:xfrm>
            <a:off x="2033200" y="3692127"/>
            <a:ext cx="6719400" cy="10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7A78"/>
                </a:solidFill>
                <a:latin typeface="Arial"/>
                <a:ea typeface="Arial"/>
                <a:cs typeface="Arial"/>
                <a:sym typeface="Arial"/>
              </a:rPr>
              <a:t>THEMATIC FOCUS AREAS</a:t>
            </a:r>
            <a:endParaRPr sz="1400" b="0" i="0" u="none" strike="noStrike" cap="none">
              <a:solidFill>
                <a:srgbClr val="267A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Technology and skills advancement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Socio-environmental sustainability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Enabling financing and policy for scalability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A6A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g131d512166e_0_3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245" y="819538"/>
            <a:ext cx="1265069" cy="126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31d512166e_0_3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426" y="3545991"/>
            <a:ext cx="1387874" cy="138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31d512166e_0_3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425" y="2123236"/>
            <a:ext cx="1387874" cy="138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31d512166e_0_388" descr="C:\Users\dipti\Downloads\hpnet map.PNG"/>
          <p:cNvPicPr preferRelativeResize="0"/>
          <p:nvPr/>
        </p:nvPicPr>
        <p:blipFill rotWithShape="1">
          <a:blip r:embed="rId7">
            <a:alphaModFix/>
          </a:blip>
          <a:srcRect l="2710" r="-2710"/>
          <a:stretch/>
        </p:blipFill>
        <p:spPr>
          <a:xfrm>
            <a:off x="6262300" y="819550"/>
            <a:ext cx="2358906" cy="17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131d512166e_0_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131d512166e_0_400"/>
          <p:cNvSpPr txBox="1"/>
          <p:nvPr/>
        </p:nvSpPr>
        <p:spPr>
          <a:xfrm>
            <a:off x="3269672" y="354482"/>
            <a:ext cx="555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TECHNICAL COMPONENTS OF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SUSTAINABLE HYDRO MINI-GRIDS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1d512166e_0_405"/>
          <p:cNvSpPr txBox="1"/>
          <p:nvPr/>
        </p:nvSpPr>
        <p:spPr>
          <a:xfrm>
            <a:off x="2774731" y="1202597"/>
            <a:ext cx="34212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B786E"/>
                </a:solidFill>
                <a:latin typeface="Arial"/>
                <a:ea typeface="Arial"/>
                <a:cs typeface="Arial"/>
                <a:sym typeface="Arial"/>
              </a:rPr>
              <a:t>Social Enterprise for Energy,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B786E"/>
                </a:solidFill>
                <a:latin typeface="Arial"/>
                <a:ea typeface="Arial"/>
                <a:cs typeface="Arial"/>
                <a:sym typeface="Arial"/>
              </a:rPr>
              <a:t>Ecological and Economic Development</a:t>
            </a:r>
            <a:endParaRPr sz="1200" b="0" i="0" u="none" strike="noStrike" cap="none">
              <a:solidFill>
                <a:srgbClr val="1B78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131d512166e_0_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6300" y="404050"/>
            <a:ext cx="2271421" cy="7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31d512166e_0_4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7903" y="2154428"/>
            <a:ext cx="1263021" cy="126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31d512166e_0_4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674" y="2249677"/>
            <a:ext cx="1176845" cy="11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31d512166e_0_4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7146" y="2145377"/>
            <a:ext cx="1281145" cy="12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31d512166e_0_405"/>
          <p:cNvSpPr txBox="1"/>
          <p:nvPr/>
        </p:nvSpPr>
        <p:spPr>
          <a:xfrm>
            <a:off x="563050" y="3458327"/>
            <a:ext cx="18921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B786E"/>
                </a:solidFill>
                <a:latin typeface="Arial"/>
                <a:ea typeface="Arial"/>
                <a:cs typeface="Arial"/>
                <a:sym typeface="Arial"/>
              </a:rPr>
              <a:t>Hydro Mini-Grid Sustainability</a:t>
            </a:r>
            <a:endParaRPr sz="1200" b="0" i="0" u="none" strike="noStrike" cap="none">
              <a:solidFill>
                <a:srgbClr val="1B78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131d512166e_0_405"/>
          <p:cNvSpPr txBox="1"/>
          <p:nvPr/>
        </p:nvSpPr>
        <p:spPr>
          <a:xfrm>
            <a:off x="3534850" y="3458327"/>
            <a:ext cx="20067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B786E"/>
                </a:solidFill>
                <a:latin typeface="Arial"/>
                <a:ea typeface="Arial"/>
                <a:cs typeface="Arial"/>
                <a:sym typeface="Arial"/>
              </a:rPr>
              <a:t>Socio-Economic Impact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B786E"/>
                </a:solidFill>
                <a:latin typeface="Arial"/>
                <a:ea typeface="Arial"/>
                <a:cs typeface="Arial"/>
                <a:sym typeface="Arial"/>
              </a:rPr>
              <a:t>of Hydro Mini-Grid </a:t>
            </a:r>
            <a:endParaRPr sz="1200" b="0" i="0" u="none" strike="noStrike" cap="none">
              <a:solidFill>
                <a:srgbClr val="1B78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31d512166e_0_405"/>
          <p:cNvSpPr txBox="1"/>
          <p:nvPr/>
        </p:nvSpPr>
        <p:spPr>
          <a:xfrm>
            <a:off x="6659050" y="3458327"/>
            <a:ext cx="18078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B786E"/>
                </a:solidFill>
                <a:latin typeface="Arial"/>
                <a:ea typeface="Arial"/>
                <a:cs typeface="Arial"/>
                <a:sym typeface="Arial"/>
              </a:rPr>
              <a:t>Empowerment Beyond Kilowatts</a:t>
            </a:r>
            <a:endParaRPr sz="1200" b="0" i="0" u="none" strike="noStrike" cap="none">
              <a:solidFill>
                <a:srgbClr val="1B78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131d512166e_0_4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764" y="4530480"/>
            <a:ext cx="965502" cy="33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g131d512166e_0_417"/>
          <p:cNvGrpSpPr/>
          <p:nvPr/>
        </p:nvGrpSpPr>
        <p:grpSpPr>
          <a:xfrm>
            <a:off x="2604900" y="928940"/>
            <a:ext cx="3934200" cy="3933300"/>
            <a:chOff x="2604900" y="605090"/>
            <a:chExt cx="3934200" cy="3933300"/>
          </a:xfrm>
        </p:grpSpPr>
        <p:sp>
          <p:nvSpPr>
            <p:cNvPr id="256" name="Google Shape;256;g131d512166e_0_417"/>
            <p:cNvSpPr/>
            <p:nvPr/>
          </p:nvSpPr>
          <p:spPr>
            <a:xfrm>
              <a:off x="2604900" y="605090"/>
              <a:ext cx="3934200" cy="39333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131d512166e_0_417"/>
            <p:cNvSpPr txBox="1"/>
            <p:nvPr/>
          </p:nvSpPr>
          <p:spPr>
            <a:xfrm>
              <a:off x="3500400" y="706925"/>
              <a:ext cx="2143200" cy="6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Socio-Economic Impact </a:t>
              </a:r>
              <a:r>
                <a:rPr lang="en-US" sz="11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Community Empowerment</a:t>
              </a:r>
              <a:endParaRPr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8" name="Google Shape;258;g131d512166e_0_417"/>
          <p:cNvGrpSpPr/>
          <p:nvPr/>
        </p:nvGrpSpPr>
        <p:grpSpPr>
          <a:xfrm>
            <a:off x="2961450" y="1641740"/>
            <a:ext cx="3221100" cy="3220500"/>
            <a:chOff x="2961450" y="1317890"/>
            <a:chExt cx="3221100" cy="3220500"/>
          </a:xfrm>
        </p:grpSpPr>
        <p:sp>
          <p:nvSpPr>
            <p:cNvPr id="259" name="Google Shape;259;g131d512166e_0_417"/>
            <p:cNvSpPr/>
            <p:nvPr/>
          </p:nvSpPr>
          <p:spPr>
            <a:xfrm>
              <a:off x="2961450" y="1317890"/>
              <a:ext cx="3221100" cy="32205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131d512166e_0_417"/>
            <p:cNvSpPr txBox="1"/>
            <p:nvPr/>
          </p:nvSpPr>
          <p:spPr>
            <a:xfrm>
              <a:off x="3686175" y="1557225"/>
              <a:ext cx="1781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Hydro Mini-Grid run as </a:t>
              </a:r>
              <a:r>
                <a:rPr lang="en-US" sz="11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Local Social Enterprise</a:t>
              </a:r>
              <a:endParaRPr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1" name="Google Shape;261;g131d512166e_0_417"/>
          <p:cNvGrpSpPr/>
          <p:nvPr/>
        </p:nvGrpSpPr>
        <p:grpSpPr>
          <a:xfrm>
            <a:off x="3401700" y="2521640"/>
            <a:ext cx="2340600" cy="2340600"/>
            <a:chOff x="3401700" y="2197790"/>
            <a:chExt cx="2340600" cy="2340600"/>
          </a:xfrm>
        </p:grpSpPr>
        <p:sp>
          <p:nvSpPr>
            <p:cNvPr id="262" name="Google Shape;262;g131d512166e_0_417"/>
            <p:cNvSpPr/>
            <p:nvPr/>
          </p:nvSpPr>
          <p:spPr>
            <a:xfrm>
              <a:off x="3401700" y="2197790"/>
              <a:ext cx="2340600" cy="23406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131d512166e_0_417"/>
            <p:cNvSpPr txBox="1"/>
            <p:nvPr/>
          </p:nvSpPr>
          <p:spPr>
            <a:xfrm>
              <a:off x="3833250" y="2454900"/>
              <a:ext cx="14772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Livelihood-based</a:t>
              </a:r>
              <a:endParaRPr sz="1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Value-Add</a:t>
              </a:r>
              <a:endParaRPr sz="1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Productive End Use </a:t>
              </a:r>
              <a:endParaRPr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4" name="Google Shape;264;g131d512166e_0_417"/>
          <p:cNvGrpSpPr/>
          <p:nvPr/>
        </p:nvGrpSpPr>
        <p:grpSpPr>
          <a:xfrm>
            <a:off x="3833550" y="3385040"/>
            <a:ext cx="1476900" cy="1477200"/>
            <a:chOff x="3833550" y="3061190"/>
            <a:chExt cx="1476900" cy="1477200"/>
          </a:xfrm>
        </p:grpSpPr>
        <p:sp>
          <p:nvSpPr>
            <p:cNvPr id="265" name="Google Shape;265;g131d512166e_0_417"/>
            <p:cNvSpPr/>
            <p:nvPr/>
          </p:nvSpPr>
          <p:spPr>
            <a:xfrm>
              <a:off x="3833550" y="3061190"/>
              <a:ext cx="1476900" cy="1477200"/>
            </a:xfrm>
            <a:prstGeom prst="ellipse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131d512166e_0_417"/>
            <p:cNvSpPr txBox="1"/>
            <p:nvPr/>
          </p:nvSpPr>
          <p:spPr>
            <a:xfrm>
              <a:off x="3957000" y="3499463"/>
              <a:ext cx="12300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Reliable </a:t>
              </a:r>
              <a:endParaRPr sz="1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Mini-Grid </a:t>
              </a: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Technology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&amp;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Sustainable </a:t>
              </a:r>
              <a:r>
                <a:rPr lang="en-US" sz="11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Watersheds</a:t>
              </a:r>
              <a:endParaRPr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7" name="Google Shape;267;g131d512166e_0_417"/>
          <p:cNvSpPr txBox="1"/>
          <p:nvPr/>
        </p:nvSpPr>
        <p:spPr>
          <a:xfrm>
            <a:off x="285355" y="174167"/>
            <a:ext cx="85056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CORE ELEMENTS OF </a:t>
            </a:r>
            <a:r>
              <a:rPr lang="en-US" sz="2400" b="1" i="0" u="none" strike="noStrike" cap="none">
                <a:solidFill>
                  <a:srgbClr val="17AD94"/>
                </a:solidFill>
                <a:latin typeface="Arial"/>
                <a:ea typeface="Arial"/>
                <a:cs typeface="Arial"/>
                <a:sym typeface="Arial"/>
              </a:rPr>
              <a:t>SEEED</a:t>
            </a:r>
            <a:endParaRPr sz="2400" b="1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7AD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g131d512166e_0_417"/>
          <p:cNvGrpSpPr/>
          <p:nvPr/>
        </p:nvGrpSpPr>
        <p:grpSpPr>
          <a:xfrm>
            <a:off x="5186999" y="2464500"/>
            <a:ext cx="3713848" cy="1289700"/>
            <a:chOff x="5285172" y="1060350"/>
            <a:chExt cx="3962706" cy="1289700"/>
          </a:xfrm>
        </p:grpSpPr>
        <p:sp>
          <p:nvSpPr>
            <p:cNvPr id="269" name="Google Shape;269;g131d512166e_0_417"/>
            <p:cNvSpPr txBox="1"/>
            <p:nvPr/>
          </p:nvSpPr>
          <p:spPr>
            <a:xfrm>
              <a:off x="6912678" y="1060350"/>
              <a:ext cx="23352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Value-add to agri-value chains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-  Multi-village scale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Women-centric productive end use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Increased household income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70" name="Google Shape;270;g131d512166e_0_417"/>
            <p:cNvCxnSpPr/>
            <p:nvPr/>
          </p:nvCxnSpPr>
          <p:spPr>
            <a:xfrm>
              <a:off x="5285172" y="1720200"/>
              <a:ext cx="16275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71" name="Google Shape;271;g131d512166e_0_417"/>
          <p:cNvGrpSpPr/>
          <p:nvPr/>
        </p:nvGrpSpPr>
        <p:grpSpPr>
          <a:xfrm flipH="1">
            <a:off x="218287" y="3572550"/>
            <a:ext cx="3785495" cy="1029000"/>
            <a:chOff x="5209835" y="1060350"/>
            <a:chExt cx="4630008" cy="1029000"/>
          </a:xfrm>
        </p:grpSpPr>
        <p:sp>
          <p:nvSpPr>
            <p:cNvPr id="272" name="Google Shape;272;g131d512166e_0_417"/>
            <p:cNvSpPr txBox="1"/>
            <p:nvPr/>
          </p:nvSpPr>
          <p:spPr>
            <a:xfrm>
              <a:off x="6751643" y="1060350"/>
              <a:ext cx="3088200" cy="10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marR="0" lvl="0" indent="-1714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Char char="-"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Operates 24-7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Char char="-"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Locally manufactured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Reliable village technicians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Prompt technical maintenance &amp; repair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73" name="Google Shape;273;g131d512166e_0_417"/>
            <p:cNvCxnSpPr/>
            <p:nvPr/>
          </p:nvCxnSpPr>
          <p:spPr>
            <a:xfrm>
              <a:off x="5209835" y="1406621"/>
              <a:ext cx="15417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74" name="Google Shape;274;g131d512166e_0_417"/>
          <p:cNvGrpSpPr/>
          <p:nvPr/>
        </p:nvGrpSpPr>
        <p:grpSpPr>
          <a:xfrm>
            <a:off x="5533587" y="830725"/>
            <a:ext cx="3480502" cy="1289700"/>
            <a:chOff x="5209838" y="1060350"/>
            <a:chExt cx="3664458" cy="1289700"/>
          </a:xfrm>
        </p:grpSpPr>
        <p:sp>
          <p:nvSpPr>
            <p:cNvPr id="275" name="Google Shape;275;g131d512166e_0_417"/>
            <p:cNvSpPr txBox="1"/>
            <p:nvPr/>
          </p:nvSpPr>
          <p:spPr>
            <a:xfrm>
              <a:off x="6268496" y="1060350"/>
              <a:ext cx="26058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Equitable local social enterprise models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Alignment with indigenous values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Strengthened local social capital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-  Empowerment beyond mini-grid</a:t>
              </a:r>
              <a:endParaRPr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76" name="Google Shape;276;g131d512166e_0_417"/>
            <p:cNvCxnSpPr/>
            <p:nvPr/>
          </p:nvCxnSpPr>
          <p:spPr>
            <a:xfrm>
              <a:off x="5209838" y="1705200"/>
              <a:ext cx="1023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77" name="Google Shape;277;g131d512166e_0_417"/>
          <p:cNvGrpSpPr/>
          <p:nvPr/>
        </p:nvGrpSpPr>
        <p:grpSpPr>
          <a:xfrm flipH="1">
            <a:off x="285270" y="1756050"/>
            <a:ext cx="3515039" cy="1289700"/>
            <a:chOff x="5384646" y="1060350"/>
            <a:chExt cx="4327800" cy="1289700"/>
          </a:xfrm>
        </p:grpSpPr>
        <p:sp>
          <p:nvSpPr>
            <p:cNvPr id="278" name="Google Shape;278;g131d512166e_0_417"/>
            <p:cNvSpPr txBox="1"/>
            <p:nvPr/>
          </p:nvSpPr>
          <p:spPr>
            <a:xfrm>
              <a:off x="7042746" y="1060350"/>
              <a:ext cx="26697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-  Access to appropriate finance</a:t>
              </a:r>
              <a:endPara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- Dynamic tariff &amp; connection fee  </a:t>
              </a:r>
              <a:endPara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- Financial &amp; HR management</a:t>
              </a:r>
              <a:endPara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-  Consumer service and grievance</a:t>
              </a:r>
              <a:endPara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79" name="Google Shape;279;g131d512166e_0_417"/>
            <p:cNvCxnSpPr>
              <a:endCxn id="278" idx="1"/>
            </p:cNvCxnSpPr>
            <p:nvPr/>
          </p:nvCxnSpPr>
          <p:spPr>
            <a:xfrm>
              <a:off x="5384646" y="1705200"/>
              <a:ext cx="16581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cxnSp>
        <p:nvCxnSpPr>
          <p:cNvPr id="280" name="Google Shape;280;g131d512166e_0_417"/>
          <p:cNvCxnSpPr/>
          <p:nvPr/>
        </p:nvCxnSpPr>
        <p:spPr>
          <a:xfrm>
            <a:off x="5057776" y="4472513"/>
            <a:ext cx="1481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81" name="Google Shape;281;g131d512166e_0_417"/>
          <p:cNvSpPr txBox="1"/>
          <p:nvPr/>
        </p:nvSpPr>
        <p:spPr>
          <a:xfrm>
            <a:off x="6539100" y="4217400"/>
            <a:ext cx="20304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 Baseline of indigenous practices  for watershed  management</a:t>
            </a:r>
            <a:endParaRPr sz="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 Solutions for eco-restoration and climate resilience of micro hydro watersheds, e.g. re-forestation, food forests, and bio diversity.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" name="Google Shape;282;g131d512166e_0_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64" y="4696360"/>
            <a:ext cx="965502" cy="33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31d512166e_0_448"/>
          <p:cNvSpPr txBox="1">
            <a:spLocks noGrp="1"/>
          </p:cNvSpPr>
          <p:nvPr>
            <p:ph type="title"/>
          </p:nvPr>
        </p:nvSpPr>
        <p:spPr>
          <a:xfrm>
            <a:off x="206850" y="209625"/>
            <a:ext cx="881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>
                <a:solidFill>
                  <a:srgbClr val="17AD94"/>
                </a:solidFill>
              </a:rPr>
              <a:t>SEEED ACCELERATOR:  E-COURSES</a:t>
            </a:r>
            <a:endParaRPr sz="2500">
              <a:solidFill>
                <a:srgbClr val="17AD94"/>
              </a:solidFill>
            </a:endParaRPr>
          </a:p>
        </p:txBody>
      </p:sp>
      <p:sp>
        <p:nvSpPr>
          <p:cNvPr id="288" name="Google Shape;288;g131d512166e_0_448"/>
          <p:cNvSpPr txBox="1"/>
          <p:nvPr/>
        </p:nvSpPr>
        <p:spPr>
          <a:xfrm>
            <a:off x="300700" y="862925"/>
            <a:ext cx="2551500" cy="4140600"/>
          </a:xfrm>
          <a:prstGeom prst="rect">
            <a:avLst/>
          </a:prstGeom>
          <a:solidFill>
            <a:srgbClr val="267A7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FUNDAMENTALS OF COMMUNITY HYDRO </a:t>
            </a:r>
            <a:endParaRPr sz="13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6-WEEKS:  FEB 7 - MAR 18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FORMAT: ONLINE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REGISTRATIONS: 200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WOMEN: 15% 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TOPICS:  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HYDRO ORIENTATION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 ENTERPRISE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DEMAND ASSESSMENT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SITE ASSESSMENT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 OUTPUT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131d512166e_0_448"/>
          <p:cNvSpPr txBox="1"/>
          <p:nvPr/>
        </p:nvSpPr>
        <p:spPr>
          <a:xfrm>
            <a:off x="3102275" y="862925"/>
            <a:ext cx="2888100" cy="4125000"/>
          </a:xfrm>
          <a:prstGeom prst="rect">
            <a:avLst/>
          </a:prstGeom>
          <a:solidFill>
            <a:srgbClr val="17AD9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RESILIENT SOLUTIONS TO </a:t>
            </a: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COMMUNITY HYDRO 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1-WEEK:  MAR 21 - 27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FORMAT: ONLINE &amp; FIELD-BASED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REGISTRATION: STARTS SOON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WOMEN:  50% (FIELD-BASED)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TOPICS: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RESILIENCE OF WATER-ENERGY-FORESTS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LOCAL GOVERNANCE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WATERSHED MANAGEMENT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PHASES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131d512166e_0_448"/>
          <p:cNvSpPr txBox="1"/>
          <p:nvPr/>
        </p:nvSpPr>
        <p:spPr>
          <a:xfrm>
            <a:off x="6240450" y="862925"/>
            <a:ext cx="2664300" cy="4140600"/>
          </a:xfrm>
          <a:prstGeom prst="rect">
            <a:avLst/>
          </a:prstGeom>
          <a:solidFill>
            <a:srgbClr val="17AD9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AGRI-PROCESSING BENEFITS TO COMMUNITY HYDRO </a:t>
            </a:r>
            <a:endParaRPr sz="13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4-DAYS:  MAR 28 - 31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FORMAT: ONLINE &amp; FIELD-BASED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REGISTRATION: STARTS SOON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WOMEN:  50% (FIELD-BASED)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TOPICS: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RESILIENCE OF WATER-ENERGY-FOOD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 ASPECTS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FOOD FORESTS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-"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AGRI-PROCESSING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131d512166e_0_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100" y="1071025"/>
            <a:ext cx="2169999" cy="12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31d512166e_0_448"/>
          <p:cNvPicPr preferRelativeResize="0"/>
          <p:nvPr/>
        </p:nvPicPr>
        <p:blipFill rotWithShape="1">
          <a:blip r:embed="rId4">
            <a:alphaModFix/>
          </a:blip>
          <a:srcRect l="11621" t="9288"/>
          <a:stretch/>
        </p:blipFill>
        <p:spPr>
          <a:xfrm>
            <a:off x="3427900" y="1049237"/>
            <a:ext cx="2188401" cy="12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31d512166e_0_4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3100" y="1049247"/>
            <a:ext cx="2246200" cy="12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1d512166e_0_458"/>
          <p:cNvSpPr txBox="1">
            <a:spLocks noGrp="1"/>
          </p:cNvSpPr>
          <p:nvPr>
            <p:ph type="body" idx="1"/>
          </p:nvPr>
        </p:nvSpPr>
        <p:spPr>
          <a:xfrm>
            <a:off x="0" y="1018300"/>
            <a:ext cx="90876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Learning Management System (LMS)  at  </a:t>
            </a:r>
            <a:r>
              <a:rPr lang="en-US" b="1">
                <a:solidFill>
                  <a:srgbClr val="17AD94"/>
                </a:solidFill>
              </a:rPr>
              <a:t>https://seeedlearning.org/</a:t>
            </a:r>
            <a:endParaRPr b="1"/>
          </a:p>
        </p:txBody>
      </p:sp>
      <p:sp>
        <p:nvSpPr>
          <p:cNvPr id="299" name="Google Shape;299;g131d512166e_0_458"/>
          <p:cNvSpPr txBox="1">
            <a:spLocks noGrp="1"/>
          </p:cNvSpPr>
          <p:nvPr>
            <p:ph type="title"/>
          </p:nvPr>
        </p:nvSpPr>
        <p:spPr>
          <a:xfrm>
            <a:off x="275400" y="20963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17AD94"/>
                </a:solidFill>
              </a:rPr>
              <a:t>E-LEARNING PLATFORM</a:t>
            </a:r>
            <a:endParaRPr>
              <a:solidFill>
                <a:srgbClr val="17AD94"/>
              </a:solidFill>
            </a:endParaRPr>
          </a:p>
        </p:txBody>
      </p:sp>
      <p:pic>
        <p:nvPicPr>
          <p:cNvPr id="300" name="Google Shape;300;g131d512166e_0_4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2213" y="1619250"/>
            <a:ext cx="5659577" cy="31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1d512166e_0_464"/>
          <p:cNvSpPr txBox="1">
            <a:spLocks noGrp="1"/>
          </p:cNvSpPr>
          <p:nvPr>
            <p:ph type="title"/>
          </p:nvPr>
        </p:nvSpPr>
        <p:spPr>
          <a:xfrm>
            <a:off x="6857975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267A78"/>
                </a:solidFill>
              </a:rPr>
              <a:t>NEXUS OF</a:t>
            </a:r>
            <a:endParaRPr sz="2300">
              <a:solidFill>
                <a:srgbClr val="267A78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17AD94"/>
                </a:solidFill>
              </a:rPr>
              <a:t>WATER</a:t>
            </a: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17AD94"/>
                </a:solidFill>
              </a:rPr>
              <a:t>ENERGY</a:t>
            </a: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17AD94"/>
                </a:solidFill>
              </a:rPr>
              <a:t>FOOD</a:t>
            </a: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rgbClr val="17AD94"/>
                </a:solidFill>
              </a:rPr>
              <a:t>LIVELIHOODS</a:t>
            </a: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300">
                <a:solidFill>
                  <a:srgbClr val="17AD94"/>
                </a:solidFill>
              </a:rPr>
              <a:t>FORESTS</a:t>
            </a: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>
              <a:solidFill>
                <a:srgbClr val="17AD9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300" b="1">
                <a:solidFill>
                  <a:srgbClr val="17AD94"/>
                </a:solidFill>
              </a:rPr>
              <a:t>CLIMATE RESILIENCE</a:t>
            </a:r>
            <a:endParaRPr sz="2300" b="1">
              <a:solidFill>
                <a:srgbClr val="17AD94"/>
              </a:solidFill>
            </a:endParaRPr>
          </a:p>
        </p:txBody>
      </p:sp>
      <p:pic>
        <p:nvPicPr>
          <p:cNvPr id="306" name="Google Shape;306;g131d512166e_0_4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79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31d512166e_0_464"/>
          <p:cNvSpPr txBox="1"/>
          <p:nvPr/>
        </p:nvSpPr>
        <p:spPr>
          <a:xfrm>
            <a:off x="0" y="4570800"/>
            <a:ext cx="575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Curugmuncar Micro Hydro Village, Pekalongan Regency,Central Java, Indonesia</a:t>
            </a: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Credit:  Asosiasi Hidro Bandung</a:t>
            </a: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845</Words>
  <Application>Microsoft Office PowerPoint</Application>
  <PresentationFormat>On-screen Show (16:9)</PresentationFormat>
  <Paragraphs>208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Verdana</vt:lpstr>
      <vt:lpstr>Roboto</vt:lpstr>
      <vt:lpstr>Calibri</vt:lpstr>
      <vt:lpstr>Arial</vt:lpstr>
      <vt:lpstr>Simple Light</vt:lpstr>
      <vt:lpstr>Office Theme</vt:lpstr>
      <vt:lpstr>Office Theme</vt:lpstr>
      <vt:lpstr>Office Theme</vt:lpstr>
      <vt:lpstr>PowerPoint Presentation</vt:lpstr>
      <vt:lpstr>OVERVIEW</vt:lpstr>
      <vt:lpstr>HYDRO EMPOWERMENT NETWORK (HPNET)</vt:lpstr>
      <vt:lpstr>PowerPoint Presentation</vt:lpstr>
      <vt:lpstr>PowerPoint Presentation</vt:lpstr>
      <vt:lpstr>PowerPoint Presentation</vt:lpstr>
      <vt:lpstr>SEEED ACCELERATOR:  E-COURSES</vt:lpstr>
      <vt:lpstr>E-LEARNING PLATFORM</vt:lpstr>
      <vt:lpstr>NEXUS OF  WATER  ENERGY  FOOD  LIVELIHOODS  FORESTS  CLIMATE RESILIENCE</vt:lpstr>
      <vt:lpstr>PowerPoint Presentation</vt:lpstr>
      <vt:lpstr>PowerPoint Presentation</vt:lpstr>
      <vt:lpstr>PowerPoint Presentation</vt:lpstr>
      <vt:lpstr>Collectively built by the community</vt:lpstr>
      <vt:lpstr> What is the role of indigenous knowledge and governance traditions?   in Cordillera Administrative Region, Philippines   </vt:lpstr>
      <vt:lpstr> CBRES Watershed Protection </vt:lpstr>
      <vt:lpstr>Lapat Sanctions </vt:lpstr>
      <vt:lpstr>PowerPoint Presentation</vt:lpstr>
      <vt:lpstr>Economic Benefits of Hydro Mini-grids for Women  Alleviation of post harvest workload  Increased farm production  Poverty alleviation </vt:lpstr>
      <vt:lpstr>The integration of gender mainstreaming in the CBRES processes strengthen the CBRES concept and delivered more fruitful outcomes and benefits for the community, especially for the women.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Dipti Vaghela</dc:creator>
  <cp:lastModifiedBy>Jade Angngalao</cp:lastModifiedBy>
  <cp:revision>5</cp:revision>
  <dcterms:modified xsi:type="dcterms:W3CDTF">2022-07-12T03:11:00Z</dcterms:modified>
</cp:coreProperties>
</file>