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302" r:id="rId4"/>
    <p:sldId id="293" r:id="rId5"/>
    <p:sldId id="303" r:id="rId6"/>
    <p:sldId id="268" r:id="rId7"/>
    <p:sldId id="285" r:id="rId8"/>
    <p:sldId id="304" r:id="rId9"/>
    <p:sldId id="308" r:id="rId10"/>
    <p:sldId id="307" r:id="rId11"/>
    <p:sldId id="309" r:id="rId12"/>
    <p:sldId id="295" r:id="rId13"/>
    <p:sldId id="305" r:id="rId14"/>
    <p:sldId id="298" r:id="rId15"/>
    <p:sldId id="306" r:id="rId16"/>
  </p:sldIdLst>
  <p:sldSz cx="12192000" cy="6858000"/>
  <p:notesSz cx="6669088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46"/>
    <a:srgbClr val="C00000"/>
    <a:srgbClr val="5D6162"/>
    <a:srgbClr val="F47A42"/>
    <a:srgbClr val="009CDC"/>
    <a:srgbClr val="C7D6BA"/>
    <a:srgbClr val="679146"/>
    <a:srgbClr val="EB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3842" autoAdjust="0"/>
  </p:normalViewPr>
  <p:slideViewPr>
    <p:cSldViewPr snapToGrid="0" showGuides="1">
      <p:cViewPr varScale="1">
        <p:scale>
          <a:sx n="67" d="100"/>
          <a:sy n="67" d="100"/>
        </p:scale>
        <p:origin x="620" y="8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889212" y="4715153"/>
            <a:ext cx="4890665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Tx/>
              <a:buFontTx/>
              <a:buChar char="▪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Distinguish between short-term and long-term effects of a disaster. 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Emergency interventions should accompany other solutions that address more structural challenges and that contribute to enhancing industry’s resilience against future disasters. Building back better is an opportunity to trigger </a:t>
            </a:r>
            <a:r>
              <a:rPr kumimoji="0" lang="en-US" sz="2000" b="1" i="0" u="none" strike="noStrike" cap="none" spc="0" normalizeH="0" baseline="0" dirty="0" err="1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behavioural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changes while also minimizing the environmental impacts of production. </a:t>
            </a:r>
          </a:p>
          <a:p>
            <a:pPr marL="228600" marR="0" indent="-228600" algn="l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Tx/>
              <a:buFontTx/>
              <a:buChar char="▪"/>
              <a:tabLst/>
            </a:pP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5D6162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28600" marR="0" indent="-228600" algn="l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Tx/>
              <a:buFontTx/>
              <a:buChar char="▪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Include multi-stakeholder approaches to policymaking, with greater levels of dialogue and cooperation from all parties. Private sector involvement in short-term recovery, and in fostering long-term industrial development and resilience, should be part of any recovery and long-term development strategy. 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Nurture public sector capabilities, leverage the business sector as a key contributor to industrial development and resilience, and in its ability to create social value including at the time of global disasters.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</a:p>
          <a:p>
            <a:pPr marL="228600" marR="0" indent="-228600" algn="l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Tx/>
              <a:buFontTx/>
              <a:buChar char="▪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5D6162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28600" marR="0" indent="-228600" algn="l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Tx/>
              <a:buFontTx/>
              <a:buChar char="▪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Address the risks and opportunities opened by mega-trends expected to shape industrialization in the future.</a:t>
            </a:r>
          </a:p>
          <a:p>
            <a:pPr marL="228600" marR="0" indent="-228600" algn="l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Tx/>
              <a:buFontTx/>
              <a:buChar char="▪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5D6162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28600" marR="0" indent="-228600" algn="l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Tx/>
              <a:buFontTx/>
              <a:buChar char="▪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Target systemic, structural change by enhancing local manufacturing capacities and other industrial commons, 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including research and development (R&amp;D), manufacturing infrastructure and expertise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.</a:t>
            </a:r>
          </a:p>
          <a:p>
            <a:pPr marL="228600" marR="0" indent="-228600" algn="l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Tx/>
              <a:buFontTx/>
              <a:buChar char="▪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5D6162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28600" marR="0" indent="-228600" algn="l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Tx/>
              <a:buFontTx/>
              <a:buChar char="▪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Contribute to strengthened multilateralism and international coordination around industrial policy issues, resilience and global disaster risk management. 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Due to the transnational nature of disaster risk, the multidimensional nature of resilience and the </a:t>
            </a:r>
            <a:r>
              <a:rPr kumimoji="0" lang="en-US" sz="2000" b="1" i="0" u="none" strike="noStrike" cap="none" spc="0" normalizeH="0" baseline="0" dirty="0" err="1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multistakeholder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5D616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approaches to disaster risk management, the best strategy is to pool resources across jurisdictions. Improved collaboration would reaffirm commitments made around the Decade of Action to Deliver the SDGs.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5D6162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5096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400"/>
            </a:lvl1pPr>
            <a:lvl2pPr marL="0" indent="0" algn="ctr">
              <a:buClrTx/>
              <a:buSzTx/>
              <a:buNone/>
              <a:defRPr sz="2400"/>
            </a:lvl2pPr>
            <a:lvl3pPr marL="0" indent="0" algn="ctr">
              <a:buClrTx/>
              <a:buSzTx/>
              <a:buNone/>
              <a:defRPr sz="2400"/>
            </a:lvl3pPr>
            <a:lvl4pPr marL="0" indent="0" algn="ctr">
              <a:buClrTx/>
              <a:buSzTx/>
              <a:buNone/>
              <a:defRPr sz="2400"/>
            </a:lvl4pPr>
            <a:lvl5pPr marL="0" indent="0" algn="ctr">
              <a:buClrTx/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312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28ACE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3192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400"/>
            </a:lvl1pPr>
            <a:lvl2pPr marL="0" indent="0">
              <a:buClrTx/>
              <a:buSzTx/>
              <a:buNone/>
              <a:defRPr sz="2400"/>
            </a:lvl2pPr>
            <a:lvl3pPr marL="0" indent="0">
              <a:buClrTx/>
              <a:buSzTx/>
              <a:buNone/>
              <a:defRPr sz="2400"/>
            </a:lvl3pPr>
            <a:lvl4pPr marL="0" indent="0">
              <a:buClrTx/>
              <a:buSzTx/>
              <a:buNone/>
              <a:defRPr sz="2400"/>
            </a:lvl4pPr>
            <a:lvl5pPr marL="0" indent="0">
              <a:buClrTx/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83188" cy="1856146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 b="1"/>
            </a:lvl1pPr>
            <a:lvl2pPr marL="0" indent="0">
              <a:buClrTx/>
              <a:buSzTx/>
              <a:buNone/>
              <a:defRPr sz="2400" b="1"/>
            </a:lvl2pPr>
            <a:lvl3pPr marL="0" indent="0">
              <a:buClrTx/>
              <a:buSzTx/>
              <a:buNone/>
              <a:defRPr sz="2400" b="1"/>
            </a:lvl3pPr>
            <a:lvl4pPr marL="0" indent="0">
              <a:buClrTx/>
              <a:buSzTx/>
              <a:buNone/>
              <a:defRPr sz="2400" b="1"/>
            </a:lvl4pPr>
            <a:lvl5pPr marL="0" indent="0"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185614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09723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595229"/>
            <a:ext cx="3932240" cy="5731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606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168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/>
            </a:lvl1pPr>
            <a:lvl2pPr marL="0" indent="0">
              <a:buClrTx/>
              <a:buSzTx/>
              <a:buNone/>
              <a:defRPr sz="1600"/>
            </a:lvl2pPr>
            <a:lvl3pPr marL="0" indent="0">
              <a:buClrTx/>
              <a:buSzTx/>
              <a:buNone/>
              <a:defRPr sz="1600"/>
            </a:lvl3pPr>
            <a:lvl4pPr marL="0" indent="0">
              <a:buClrTx/>
              <a:buSzTx/>
              <a:buNone/>
              <a:defRPr sz="1600"/>
            </a:lvl4pPr>
            <a:lvl5pPr marL="0" indent="0"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9CDC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9CDC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9CDC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9CDC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9CDC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9CDC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9CDC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9CDC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9CDC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47A42"/>
        </a:buClr>
        <a:buSzPct val="70000"/>
        <a:buFontTx/>
        <a:buChar char="▪"/>
        <a:tabLst/>
        <a:defRPr sz="2800" b="0" i="0" u="none" strike="noStrike" cap="none" spc="0" baseline="0">
          <a:solidFill>
            <a:srgbClr val="5D6162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47A42"/>
        </a:buClr>
        <a:buSzPct val="70000"/>
        <a:buFontTx/>
        <a:buChar char="▪"/>
        <a:tabLst/>
        <a:defRPr sz="2800" b="0" i="0" u="none" strike="noStrike" cap="none" spc="0" baseline="0">
          <a:solidFill>
            <a:srgbClr val="5D6162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47A42"/>
        </a:buClr>
        <a:buSzPct val="70000"/>
        <a:buFontTx/>
        <a:buChar char="▪"/>
        <a:tabLst/>
        <a:defRPr sz="2800" b="0" i="0" u="none" strike="noStrike" cap="none" spc="0" baseline="0">
          <a:solidFill>
            <a:srgbClr val="5D6162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47A42"/>
        </a:buClr>
        <a:buSzPct val="70000"/>
        <a:buFontTx/>
        <a:buChar char="▪"/>
        <a:tabLst/>
        <a:defRPr sz="2800" b="0" i="0" u="none" strike="noStrike" cap="none" spc="0" baseline="0">
          <a:solidFill>
            <a:srgbClr val="5D6162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47A42"/>
        </a:buClr>
        <a:buSzPct val="70000"/>
        <a:buFontTx/>
        <a:buChar char="▪"/>
        <a:tabLst/>
        <a:defRPr sz="2800" b="0" i="0" u="none" strike="noStrike" cap="none" spc="0" baseline="0">
          <a:solidFill>
            <a:srgbClr val="5D6162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47A42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5D6162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47A42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5D6162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47A42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5D6162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47A42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5D6162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1569719" y="3417515"/>
            <a:ext cx="9144000" cy="886119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en-GB" sz="3200" dirty="0"/>
              <a:t>Plenary 1: Resilience &amp; Rebuilding</a:t>
            </a:r>
            <a:endParaRPr sz="3200" dirty="0"/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2001860"/>
            <a:ext cx="9144000" cy="18476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81000"/>
              </a:lnSpc>
              <a:defRPr sz="4400" b="1">
                <a:solidFill>
                  <a:srgbClr val="F47A42"/>
                </a:solidFill>
              </a:defRPr>
            </a:lvl1pPr>
          </a:lstStyle>
          <a:p>
            <a:r>
              <a:rPr lang="en-GB" sz="5400" dirty="0"/>
              <a:t>MSME Day 2022</a:t>
            </a:r>
            <a:endParaRPr sz="5400" dirty="0"/>
          </a:p>
        </p:txBody>
      </p:sp>
      <p:sp>
        <p:nvSpPr>
          <p:cNvPr id="96" name="Subtitle 2"/>
          <p:cNvSpPr txBox="1"/>
          <p:nvPr/>
        </p:nvSpPr>
        <p:spPr>
          <a:xfrm>
            <a:off x="1569719" y="4694607"/>
            <a:ext cx="9052561" cy="1838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algn="ctr" defTabSz="868680">
              <a:lnSpc>
                <a:spcPct val="90000"/>
              </a:lnSpc>
              <a:spcBef>
                <a:spcPts val="900"/>
              </a:spcBef>
              <a:defRPr sz="3800">
                <a:solidFill>
                  <a:srgbClr val="5D616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spcBef>
                <a:spcPts val="500"/>
              </a:spcBef>
            </a:pPr>
            <a:r>
              <a:rPr lang="en-GB" sz="2400" dirty="0"/>
              <a:t>R. Bredel, Director &amp; Representative </a:t>
            </a:r>
          </a:p>
          <a:p>
            <a:pPr>
              <a:spcBef>
                <a:spcPts val="500"/>
              </a:spcBef>
            </a:pPr>
            <a:r>
              <a:rPr lang="en-GB" sz="2400" dirty="0"/>
              <a:t>UNIDO Liaison Office</a:t>
            </a:r>
          </a:p>
          <a:p>
            <a:pPr>
              <a:spcBef>
                <a:spcPts val="500"/>
              </a:spcBef>
            </a:pPr>
            <a:r>
              <a:rPr lang="en-GB" sz="2400" dirty="0"/>
              <a:t>27 June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B3AEB3-06FF-4AB8-92A1-0F119D4716AD}"/>
              </a:ext>
            </a:extLst>
          </p:cNvPr>
          <p:cNvSpPr/>
          <p:nvPr/>
        </p:nvSpPr>
        <p:spPr>
          <a:xfrm>
            <a:off x="9068696" y="258184"/>
            <a:ext cx="2635624" cy="115106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xfrm>
            <a:off x="833963" y="12700"/>
            <a:ext cx="10548412" cy="17296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GB" sz="3200" dirty="0"/>
              <a:t>(2) Changes in the organization of global production </a:t>
            </a:r>
          </a:p>
        </p:txBody>
      </p:sp>
      <p:sp>
        <p:nvSpPr>
          <p:cNvPr id="10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68686" y="1557865"/>
            <a:ext cx="4312890" cy="40448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COVID 19 has not only affected the </a:t>
            </a:r>
            <a:r>
              <a:rPr lang="en-US" sz="1800" dirty="0">
                <a:solidFill>
                  <a:srgbClr val="009CDC"/>
                </a:solidFill>
              </a:rPr>
              <a:t>geography of global production </a:t>
            </a:r>
            <a:r>
              <a:rPr lang="en-US" sz="1800" dirty="0">
                <a:latin typeface="Calibri" panose="020F0502020204030204" pitchFamily="34" charset="0"/>
              </a:rPr>
              <a:t>(shift towards Asia), but how it is organized through </a:t>
            </a:r>
            <a:r>
              <a:rPr lang="en-US" sz="1800" dirty="0">
                <a:solidFill>
                  <a:srgbClr val="009CDC"/>
                </a:solidFill>
              </a:rPr>
              <a:t>Global Value Chains</a:t>
            </a:r>
            <a:r>
              <a:rPr lang="en-US" sz="1800" dirty="0">
                <a:latin typeface="Calibri" panose="020F0502020204030204" pitchFamily="34" charset="0"/>
              </a:rPr>
              <a:t>: 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Risk of shortening of value chains/reshoring could exclude SMEs from participation 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Some signs that TNCs are opting for supplier diversification rather than reshoring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Policies:</a:t>
            </a:r>
            <a:r>
              <a:rPr lang="en-US" sz="1800" dirty="0">
                <a:latin typeface="Calibri" panose="020F0502020204030204" pitchFamily="34" charset="0"/>
              </a:rPr>
              <a:t> Enable SMEs to meet quality and standard for participation in GVCs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A0929-CA1A-9158-9C25-AAAB8D4D9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111" y="1799532"/>
            <a:ext cx="6884779" cy="32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473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xfrm>
            <a:off x="833963" y="-25400"/>
            <a:ext cx="10548412" cy="17296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GB" sz="3200" dirty="0"/>
              <a:t>(3) Greening is likely to shape the future of industrialization </a:t>
            </a:r>
          </a:p>
        </p:txBody>
      </p:sp>
      <p:sp>
        <p:nvSpPr>
          <p:cNvPr id="10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40080" y="1405645"/>
            <a:ext cx="4473785" cy="38535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Signs that green stimulus packages have incentivized firms to increasingly adopt green practices</a:t>
            </a:r>
          </a:p>
          <a:p>
            <a:pPr marL="285750" indent="-28575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Awareness of economic benefits of resource efficiency growing</a:t>
            </a:r>
          </a:p>
          <a:p>
            <a:pPr marL="285750" indent="-28575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Private sustainability standards in GVCs growing</a:t>
            </a:r>
          </a:p>
          <a:p>
            <a:pPr marL="285750" indent="-28575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In the long run this will define competitive advantage of firms, including SMEs. </a:t>
            </a:r>
          </a:p>
          <a:p>
            <a:pPr marL="285750" indent="-28575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SME policies: </a:t>
            </a:r>
            <a:r>
              <a:rPr lang="en-US" sz="1800" dirty="0">
                <a:latin typeface="Calibri" panose="020F0502020204030204" pitchFamily="34" charset="0"/>
              </a:rPr>
              <a:t>Low-interest loans and grants to facilitate commercialization of new and adoption of existing green technologies (renewable energy, energy efficiency), etc. </a:t>
            </a:r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6653D-71C2-B3DF-362A-BBBBD7BBA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732" y="1749946"/>
            <a:ext cx="5574535" cy="37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686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xfrm>
            <a:off x="586449" y="510546"/>
            <a:ext cx="11064240" cy="9927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sz="3200" dirty="0"/>
              <a:t>Formality an important element of policy support to SMEs</a:t>
            </a:r>
            <a:endParaRPr lang="en-GB" sz="3200" dirty="0"/>
          </a:p>
        </p:txBody>
      </p:sp>
      <p:sp>
        <p:nvSpPr>
          <p:cNvPr id="2" name="Rectangle 1"/>
          <p:cNvSpPr/>
          <p:nvPr/>
        </p:nvSpPr>
        <p:spPr>
          <a:xfrm>
            <a:off x="561315" y="1530995"/>
            <a:ext cx="10204749" cy="416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47A42"/>
              </a:buClr>
              <a:buFontTx/>
              <a:buChar char="▪"/>
            </a:pPr>
            <a:r>
              <a:rPr lang="en-US" sz="2200" dirty="0">
                <a:solidFill>
                  <a:srgbClr val="5D6162"/>
                </a:solidFill>
                <a:latin typeface="+mj-lt"/>
                <a:ea typeface="+mj-ea"/>
                <a:cs typeface="+mj-cs"/>
                <a:sym typeface="Calibri"/>
              </a:rPr>
              <a:t>During COVID-19 some countries attracted SMEs to temporarily self-identify in exchange for liquidity support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47A42"/>
              </a:buClr>
              <a:buFontTx/>
              <a:buChar char="▪"/>
            </a:pPr>
            <a:r>
              <a:rPr lang="en-US" sz="2200" dirty="0">
                <a:solidFill>
                  <a:srgbClr val="5D6162"/>
                </a:solidFill>
                <a:latin typeface="+mj-lt"/>
                <a:ea typeface="+mj-ea"/>
                <a:cs typeface="+mj-cs"/>
                <a:sym typeface="Calibri"/>
              </a:rPr>
              <a:t>Given the costs of formality (registration, taxes and </a:t>
            </a:r>
            <a:r>
              <a:rPr lang="en-US" sz="2200" dirty="0" err="1">
                <a:solidFill>
                  <a:srgbClr val="5D6162"/>
                </a:solidFill>
                <a:latin typeface="+mj-lt"/>
                <a:ea typeface="+mj-ea"/>
                <a:cs typeface="+mj-cs"/>
                <a:sym typeface="Calibri"/>
              </a:rPr>
              <a:t>labour</a:t>
            </a:r>
            <a:r>
              <a:rPr lang="en-US" sz="2200" dirty="0">
                <a:solidFill>
                  <a:srgbClr val="5D6162"/>
                </a:solidFill>
                <a:latin typeface="+mj-lt"/>
                <a:ea typeface="+mj-ea"/>
                <a:cs typeface="+mj-cs"/>
                <a:sym typeface="Calibri"/>
              </a:rPr>
              <a:t> regulations) many SMEs likely to opt for informality after the crisis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47A42"/>
              </a:buClr>
              <a:buFontTx/>
              <a:buChar char="▪"/>
            </a:pPr>
            <a:r>
              <a:rPr lang="en-US" sz="2200" dirty="0">
                <a:solidFill>
                  <a:srgbClr val="5D6162"/>
                </a:solidFill>
                <a:latin typeface="+mj-lt"/>
                <a:ea typeface="+mj-ea"/>
                <a:cs typeface="+mj-cs"/>
                <a:sym typeface="Calibri"/>
              </a:rPr>
              <a:t>To attract SMEs to transition to formality, government policies need to </a:t>
            </a:r>
            <a:r>
              <a:rPr lang="en-US" sz="2200" u="sng" dirty="0">
                <a:solidFill>
                  <a:srgbClr val="5D6162"/>
                </a:solidFill>
                <a:latin typeface="+mj-lt"/>
                <a:ea typeface="+mj-ea"/>
                <a:cs typeface="+mj-cs"/>
                <a:sym typeface="Calibri"/>
              </a:rPr>
              <a:t>combine</a:t>
            </a:r>
            <a:r>
              <a:rPr lang="en-US" sz="2200" dirty="0">
                <a:solidFill>
                  <a:srgbClr val="5D6162"/>
                </a:solidFill>
                <a:latin typeface="+mj-lt"/>
                <a:ea typeface="+mj-ea"/>
                <a:cs typeface="+mj-cs"/>
                <a:sym typeface="Calibri"/>
              </a:rPr>
              <a:t>:</a:t>
            </a:r>
          </a:p>
          <a:p>
            <a:pPr marL="628650" lvl="4" indent="-341313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47A42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5D6162"/>
                </a:solidFill>
                <a:latin typeface="+mj-lt"/>
                <a:ea typeface="+mj-ea"/>
                <a:cs typeface="+mj-cs"/>
                <a:sym typeface="Calibri"/>
              </a:rPr>
              <a:t>Simplification of business registration systems (e.g. through digitalization and one-stop-shops)</a:t>
            </a:r>
          </a:p>
          <a:p>
            <a:pPr marL="628650" lvl="4" indent="-341313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47A42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5D6162"/>
                </a:solidFill>
                <a:latin typeface="+mj-lt"/>
                <a:ea typeface="+mj-ea"/>
                <a:cs typeface="+mj-cs"/>
                <a:sym typeface="Calibri"/>
              </a:rPr>
              <a:t>With direct access to additional business services and policies to increase productivity and competitiveness of newly registered SMEs (e.g. entrepreneurship and skills training)</a:t>
            </a:r>
          </a:p>
        </p:txBody>
      </p:sp>
    </p:spTree>
    <p:extLst>
      <p:ext uri="{BB962C8B-B14F-4D97-AF65-F5344CB8AC3E}">
        <p14:creationId xmlns:p14="http://schemas.microsoft.com/office/powerpoint/2010/main" val="17522444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xfrm>
            <a:off x="833963" y="-111125"/>
            <a:ext cx="10548412" cy="17296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GB" sz="3200" dirty="0"/>
              <a:t>Principles for post-pandemic policies, incl. for SMEs </a:t>
            </a:r>
          </a:p>
        </p:txBody>
      </p:sp>
      <p:sp>
        <p:nvSpPr>
          <p:cNvPr id="10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09625" y="1368913"/>
            <a:ext cx="10035298" cy="47015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Non-manufacturing SMEs hit worse. Importance of </a:t>
            </a:r>
            <a:r>
              <a:rPr lang="en-US" sz="2000" dirty="0">
                <a:solidFill>
                  <a:srgbClr val="009CDC"/>
                </a:solidFill>
              </a:rPr>
              <a:t>industrial capabilities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(technological capabilities of manufacturing SMEs) for long-term </a:t>
            </a:r>
            <a:r>
              <a:rPr lang="en-US" sz="2000" dirty="0">
                <a:solidFill>
                  <a:srgbClr val="009CDC"/>
                </a:solidFill>
              </a:rPr>
              <a:t>resilience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Prioritize local manufacturing capacities for production of essential health products.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Policies need to support converting the risks inherent in the three mega trends into opportunities for SMEs, without forgetting the most vulnerable (informal women-led SMEs) 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Align government and firm perceptions on the importance of different short-term (liquidity support) and long-term measures (structural support) at different levels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Focus on multi-stakeholder approaches to national and sub-national policy-making (business sector, etc.) for joint policy “experimentation” 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Strengthen international policy coordination and joint learning 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2FC94-EE8F-4028-A2FE-854AAAC43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665" y="4907709"/>
            <a:ext cx="3296356" cy="11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9005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F6C5-1066-4B4E-9C44-56AD0029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889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UNIDO support tools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9D94F7-B83D-E8F1-BD1C-643B12EA0E7C}"/>
              </a:ext>
            </a:extLst>
          </p:cNvPr>
          <p:cNvGrpSpPr/>
          <p:nvPr/>
        </p:nvGrpSpPr>
        <p:grpSpPr>
          <a:xfrm>
            <a:off x="600075" y="1535467"/>
            <a:ext cx="10929017" cy="4104369"/>
            <a:chOff x="600075" y="1535467"/>
            <a:chExt cx="10929017" cy="41043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8CE222-A1DF-424C-9B3D-E166F8811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075" y="1556718"/>
              <a:ext cx="2530291" cy="326293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5EA62B-44B8-4D0A-9A7D-949281CFA9BB}"/>
                </a:ext>
              </a:extLst>
            </p:cNvPr>
            <p:cNvSpPr txBox="1"/>
            <p:nvPr/>
          </p:nvSpPr>
          <p:spPr>
            <a:xfrm>
              <a:off x="668378" y="4931954"/>
              <a:ext cx="2349357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5D6162"/>
                  </a:solidFill>
                  <a:latin typeface="Calibri" panose="020F0502020204030204" pitchFamily="34" charset="0"/>
                  <a:cs typeface="+mj-cs"/>
                </a:rPr>
                <a:t>Digitalization of SMEs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740E3F-E518-48A3-B209-B4E73D70DEF5}"/>
                </a:ext>
              </a:extLst>
            </p:cNvPr>
            <p:cNvSpPr txBox="1"/>
            <p:nvPr/>
          </p:nvSpPr>
          <p:spPr>
            <a:xfrm>
              <a:off x="6573878" y="4922428"/>
              <a:ext cx="1804336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5D6162"/>
                  </a:solidFill>
                  <a:latin typeface="Calibri" panose="020F0502020204030204" pitchFamily="34" charset="0"/>
                  <a:cs typeface="+mj-cs"/>
                </a:rPr>
                <a:t>Green Start-ups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5D6162"/>
                  </a:solidFill>
                  <a:latin typeface="Calibri" panose="020F0502020204030204" pitchFamily="34" charset="0"/>
                  <a:cs typeface="+mj-cs"/>
                </a:rPr>
                <a:t>and SMEs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8840EE-BF7F-4492-9CBD-1808178565DA}"/>
                </a:ext>
              </a:extLst>
            </p:cNvPr>
            <p:cNvSpPr txBox="1"/>
            <p:nvPr/>
          </p:nvSpPr>
          <p:spPr>
            <a:xfrm>
              <a:off x="3106778" y="4931954"/>
              <a:ext cx="3307953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5D6162"/>
                  </a:solidFill>
                  <a:latin typeface="Calibri" panose="020F0502020204030204" pitchFamily="34" charset="0"/>
                  <a:cs typeface="+mj-cs"/>
                </a:rPr>
                <a:t>GVC integration of SMEs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5D6162"/>
                  </a:solidFill>
                  <a:latin typeface="Calibri" panose="020F0502020204030204" pitchFamily="34" charset="0"/>
                  <a:cs typeface="+mj-cs"/>
                </a:rPr>
                <a:t>through standards compliance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7061B2-0D2A-4E27-B31B-004C1FEAD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3503" y="1556718"/>
              <a:ext cx="2349357" cy="33080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00B809-B7AF-4BF7-AFA6-8F5A7BB8E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8198" y="1535467"/>
              <a:ext cx="2602547" cy="25221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E812BA-51A9-45BA-8A0F-4E8FFCCBB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66664" y="1569619"/>
              <a:ext cx="2187136" cy="29833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59A0DF-7FB6-4CAC-9FCF-79D0484329A8}"/>
                </a:ext>
              </a:extLst>
            </p:cNvPr>
            <p:cNvSpPr txBox="1"/>
            <p:nvPr/>
          </p:nvSpPr>
          <p:spPr>
            <a:xfrm>
              <a:off x="8936078" y="4798602"/>
              <a:ext cx="2593014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5D6162"/>
                  </a:solidFill>
                  <a:latin typeface="Calibri" panose="020F0502020204030204" pitchFamily="34" charset="0"/>
                  <a:cs typeface="+mj-cs"/>
                </a:rPr>
                <a:t>SME COVID-19 recovery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597901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0005E3-7985-2859-576F-B92D45E3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613429"/>
            <a:ext cx="9144000" cy="2387601"/>
          </a:xfrm>
        </p:spPr>
        <p:txBody>
          <a:bodyPr/>
          <a:lstStyle/>
          <a:p>
            <a:r>
              <a:rPr lang="en-US" dirty="0"/>
              <a:t>Thank you</a:t>
            </a:r>
            <a:endParaRPr lang="en-A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13575-4FEF-350E-FCFD-D2B7F3A4B8DF}"/>
              </a:ext>
            </a:extLst>
          </p:cNvPr>
          <p:cNvSpPr/>
          <p:nvPr/>
        </p:nvSpPr>
        <p:spPr>
          <a:xfrm>
            <a:off x="9068696" y="258184"/>
            <a:ext cx="2635624" cy="115106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220738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2A8107-61F1-4FC8-9224-5EFAA378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4" y="326563"/>
            <a:ext cx="4338502" cy="5963575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995748E-BB9B-4FC0-833D-3EB59E7F1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7400" y="2194102"/>
            <a:ext cx="5310116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R="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Survey of 4,000 firms around the world</a:t>
            </a:r>
          </a:p>
          <a:p>
            <a:pPr marL="114300" marR="0" indent="-3429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R="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collected from policymakers in 44 developing economies</a:t>
            </a:r>
          </a:p>
          <a:p>
            <a:pPr marL="0" marR="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0177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800"/>
            </a:lvl1pPr>
          </a:lstStyle>
          <a:p>
            <a:pPr>
              <a:spcBef>
                <a:spcPct val="0"/>
              </a:spcBef>
            </a:pPr>
            <a:r>
              <a:rPr lang="en-US" sz="3600" dirty="0"/>
              <a:t>How SMEs have been affected by COVID-19</a:t>
            </a:r>
          </a:p>
        </p:txBody>
      </p:sp>
      <p:sp>
        <p:nvSpPr>
          <p:cNvPr id="10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8A08B8-864F-4FCA-B3CA-5391FF2F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460" y="5371973"/>
            <a:ext cx="3883378" cy="115146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D6F3C0E-B530-6686-3840-AA9C876608C8}"/>
              </a:ext>
            </a:extLst>
          </p:cNvPr>
          <p:cNvGrpSpPr/>
          <p:nvPr/>
        </p:nvGrpSpPr>
        <p:grpSpPr>
          <a:xfrm>
            <a:off x="5449824" y="0"/>
            <a:ext cx="5919216" cy="6858000"/>
            <a:chOff x="5449824" y="0"/>
            <a:chExt cx="5919216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40BDAE-C3A9-42F0-A607-7262D8BA0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9824" y="0"/>
              <a:ext cx="5919216" cy="685800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2D2AFC3-A242-4534-BD7E-A4453CAE184B}"/>
                </a:ext>
              </a:extLst>
            </p:cNvPr>
            <p:cNvSpPr/>
            <p:nvPr/>
          </p:nvSpPr>
          <p:spPr>
            <a:xfrm>
              <a:off x="6000750" y="457199"/>
              <a:ext cx="2438400" cy="809625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D58B6-CC70-C2AF-6253-152CF923CB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02773" y="3074289"/>
            <a:ext cx="3588790" cy="709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/>
          <a:p>
            <a:pPr marL="0" indent="0">
              <a:buSzTx/>
              <a:buNone/>
            </a:pPr>
            <a:r>
              <a:rPr lang="en-GB" sz="1800" dirty="0"/>
              <a:t>Non-manufacturing SMEs hit worse than manufacturing SMEs</a:t>
            </a:r>
          </a:p>
        </p:txBody>
      </p:sp>
    </p:spTree>
    <p:extLst>
      <p:ext uri="{BB962C8B-B14F-4D97-AF65-F5344CB8AC3E}">
        <p14:creationId xmlns:p14="http://schemas.microsoft.com/office/powerpoint/2010/main" val="926605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4B21CF-C32A-0399-D55E-066BC8B6F634}"/>
              </a:ext>
            </a:extLst>
          </p:cNvPr>
          <p:cNvGrpSpPr/>
          <p:nvPr/>
        </p:nvGrpSpPr>
        <p:grpSpPr>
          <a:xfrm>
            <a:off x="1592160" y="184126"/>
            <a:ext cx="8580540" cy="5677188"/>
            <a:chOff x="1592160" y="184126"/>
            <a:chExt cx="8580540" cy="56771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A89EDF-4010-456E-B5BB-F6ABD6DC2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2160" y="184126"/>
              <a:ext cx="8580540" cy="5677188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6AE1FA-1586-4652-8D01-A48E64FB8E2D}"/>
                </a:ext>
              </a:extLst>
            </p:cNvPr>
            <p:cNvSpPr/>
            <p:nvPr/>
          </p:nvSpPr>
          <p:spPr>
            <a:xfrm>
              <a:off x="3133725" y="1333500"/>
              <a:ext cx="3848100" cy="3810000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9760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E9840-D16D-4AD5-B46B-9363D007E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347" y="4485986"/>
            <a:ext cx="3306939" cy="116868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84B4CF4-3C85-4ACD-2C30-B8EFA89CAF65}"/>
              </a:ext>
            </a:extLst>
          </p:cNvPr>
          <p:cNvGrpSpPr/>
          <p:nvPr/>
        </p:nvGrpSpPr>
        <p:grpSpPr>
          <a:xfrm>
            <a:off x="7620" y="1"/>
            <a:ext cx="8572779" cy="6015216"/>
            <a:chOff x="7620" y="1"/>
            <a:chExt cx="8572779" cy="60152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6E344C-03D7-48D8-AD23-8A9F5E0C6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" y="3845"/>
              <a:ext cx="4655820" cy="58603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A3967D-105A-4F46-8F95-02AB97513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3928" y="1"/>
              <a:ext cx="3956471" cy="6015216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3CC5FA3-788A-630F-2D39-15F67B239FFB}"/>
                </a:ext>
              </a:extLst>
            </p:cNvPr>
            <p:cNvSpPr/>
            <p:nvPr/>
          </p:nvSpPr>
          <p:spPr>
            <a:xfrm>
              <a:off x="5588000" y="4174067"/>
              <a:ext cx="711200" cy="311919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4044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xfrm>
            <a:off x="565608" y="457200"/>
            <a:ext cx="11064240" cy="15544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sz="3200" dirty="0"/>
              <a:t>How government policymaking has been affected by COVID-19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688B50-58F3-4A23-AEDA-19A810A025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2152" y="2011680"/>
            <a:ext cx="2480015" cy="37414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buSzTx/>
            </a:pPr>
            <a:r>
              <a:rPr lang="en-GB" sz="1800" dirty="0"/>
              <a:t>90% indicated that policymaking changed since the start of the pandemic</a:t>
            </a:r>
          </a:p>
          <a:p>
            <a:pPr>
              <a:buSzTx/>
            </a:pPr>
            <a:r>
              <a:rPr lang="en-GB" sz="1800" dirty="0"/>
              <a:t>Slower speed and fewer interactions were the main changes reported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4B3CA5-69A3-418C-BA1E-FAE2498F7D3B}"/>
              </a:ext>
            </a:extLst>
          </p:cNvPr>
          <p:cNvGrpSpPr/>
          <p:nvPr/>
        </p:nvGrpSpPr>
        <p:grpSpPr>
          <a:xfrm>
            <a:off x="562152" y="1309688"/>
            <a:ext cx="9000000" cy="4413461"/>
            <a:chOff x="562152" y="1671638"/>
            <a:chExt cx="9000000" cy="44134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7587E96-9608-2BC2-5B38-D206A065C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152" y="1671638"/>
              <a:ext cx="9000000" cy="4413461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554607F-0858-4F7C-AD1E-70FDA263577F}"/>
                </a:ext>
              </a:extLst>
            </p:cNvPr>
            <p:cNvSpPr/>
            <p:nvPr/>
          </p:nvSpPr>
          <p:spPr>
            <a:xfrm>
              <a:off x="803531" y="5295900"/>
              <a:ext cx="1543133" cy="311255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06880"/>
                        <a:gd name="connsiteY0" fmla="*/ 0 h 236220"/>
                        <a:gd name="connsiteX1" fmla="*/ 551891 w 1706880"/>
                        <a:gd name="connsiteY1" fmla="*/ 0 h 236220"/>
                        <a:gd name="connsiteX2" fmla="*/ 1069645 w 1706880"/>
                        <a:gd name="connsiteY2" fmla="*/ 0 h 236220"/>
                        <a:gd name="connsiteX3" fmla="*/ 1706880 w 1706880"/>
                        <a:gd name="connsiteY3" fmla="*/ 0 h 236220"/>
                        <a:gd name="connsiteX4" fmla="*/ 1706880 w 1706880"/>
                        <a:gd name="connsiteY4" fmla="*/ 236220 h 236220"/>
                        <a:gd name="connsiteX5" fmla="*/ 1172058 w 1706880"/>
                        <a:gd name="connsiteY5" fmla="*/ 236220 h 236220"/>
                        <a:gd name="connsiteX6" fmla="*/ 568960 w 1706880"/>
                        <a:gd name="connsiteY6" fmla="*/ 236220 h 236220"/>
                        <a:gd name="connsiteX7" fmla="*/ 0 w 1706880"/>
                        <a:gd name="connsiteY7" fmla="*/ 236220 h 236220"/>
                        <a:gd name="connsiteX8" fmla="*/ 0 w 1706880"/>
                        <a:gd name="connsiteY8" fmla="*/ 0 h 236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06880" h="236220" extrusionOk="0">
                          <a:moveTo>
                            <a:pt x="0" y="0"/>
                          </a:moveTo>
                          <a:cubicBezTo>
                            <a:pt x="136314" y="-5531"/>
                            <a:pt x="357393" y="-1778"/>
                            <a:pt x="551891" y="0"/>
                          </a:cubicBezTo>
                          <a:cubicBezTo>
                            <a:pt x="746389" y="1778"/>
                            <a:pt x="846701" y="-10490"/>
                            <a:pt x="1069645" y="0"/>
                          </a:cubicBezTo>
                          <a:cubicBezTo>
                            <a:pt x="1292589" y="10490"/>
                            <a:pt x="1393462" y="-4627"/>
                            <a:pt x="1706880" y="0"/>
                          </a:cubicBezTo>
                          <a:cubicBezTo>
                            <a:pt x="1706022" y="106559"/>
                            <a:pt x="1709207" y="162349"/>
                            <a:pt x="1706880" y="236220"/>
                          </a:cubicBezTo>
                          <a:cubicBezTo>
                            <a:pt x="1478347" y="238464"/>
                            <a:pt x="1411188" y="259369"/>
                            <a:pt x="1172058" y="236220"/>
                          </a:cubicBezTo>
                          <a:cubicBezTo>
                            <a:pt x="932928" y="213071"/>
                            <a:pt x="784132" y="236771"/>
                            <a:pt x="568960" y="236220"/>
                          </a:cubicBezTo>
                          <a:cubicBezTo>
                            <a:pt x="353788" y="235669"/>
                            <a:pt x="216451" y="216469"/>
                            <a:pt x="0" y="236220"/>
                          </a:cubicBezTo>
                          <a:cubicBezTo>
                            <a:pt x="11016" y="132702"/>
                            <a:pt x="-2702" y="86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CD0ACCE-88F6-4BF5-8336-A76C5D037E49}"/>
                </a:ext>
              </a:extLst>
            </p:cNvPr>
            <p:cNvSpPr/>
            <p:nvPr/>
          </p:nvSpPr>
          <p:spPr>
            <a:xfrm>
              <a:off x="3746069" y="3276600"/>
              <a:ext cx="5112181" cy="676275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06880"/>
                        <a:gd name="connsiteY0" fmla="*/ 0 h 236220"/>
                        <a:gd name="connsiteX1" fmla="*/ 551891 w 1706880"/>
                        <a:gd name="connsiteY1" fmla="*/ 0 h 236220"/>
                        <a:gd name="connsiteX2" fmla="*/ 1069645 w 1706880"/>
                        <a:gd name="connsiteY2" fmla="*/ 0 h 236220"/>
                        <a:gd name="connsiteX3" fmla="*/ 1706880 w 1706880"/>
                        <a:gd name="connsiteY3" fmla="*/ 0 h 236220"/>
                        <a:gd name="connsiteX4" fmla="*/ 1706880 w 1706880"/>
                        <a:gd name="connsiteY4" fmla="*/ 236220 h 236220"/>
                        <a:gd name="connsiteX5" fmla="*/ 1172058 w 1706880"/>
                        <a:gd name="connsiteY5" fmla="*/ 236220 h 236220"/>
                        <a:gd name="connsiteX6" fmla="*/ 568960 w 1706880"/>
                        <a:gd name="connsiteY6" fmla="*/ 236220 h 236220"/>
                        <a:gd name="connsiteX7" fmla="*/ 0 w 1706880"/>
                        <a:gd name="connsiteY7" fmla="*/ 236220 h 236220"/>
                        <a:gd name="connsiteX8" fmla="*/ 0 w 1706880"/>
                        <a:gd name="connsiteY8" fmla="*/ 0 h 236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06880" h="236220" extrusionOk="0">
                          <a:moveTo>
                            <a:pt x="0" y="0"/>
                          </a:moveTo>
                          <a:cubicBezTo>
                            <a:pt x="136314" y="-5531"/>
                            <a:pt x="357393" y="-1778"/>
                            <a:pt x="551891" y="0"/>
                          </a:cubicBezTo>
                          <a:cubicBezTo>
                            <a:pt x="746389" y="1778"/>
                            <a:pt x="846701" y="-10490"/>
                            <a:pt x="1069645" y="0"/>
                          </a:cubicBezTo>
                          <a:cubicBezTo>
                            <a:pt x="1292589" y="10490"/>
                            <a:pt x="1393462" y="-4627"/>
                            <a:pt x="1706880" y="0"/>
                          </a:cubicBezTo>
                          <a:cubicBezTo>
                            <a:pt x="1706022" y="106559"/>
                            <a:pt x="1709207" y="162349"/>
                            <a:pt x="1706880" y="236220"/>
                          </a:cubicBezTo>
                          <a:cubicBezTo>
                            <a:pt x="1478347" y="238464"/>
                            <a:pt x="1411188" y="259369"/>
                            <a:pt x="1172058" y="236220"/>
                          </a:cubicBezTo>
                          <a:cubicBezTo>
                            <a:pt x="932928" y="213071"/>
                            <a:pt x="784132" y="236771"/>
                            <a:pt x="568960" y="236220"/>
                          </a:cubicBezTo>
                          <a:cubicBezTo>
                            <a:pt x="353788" y="235669"/>
                            <a:pt x="216451" y="216469"/>
                            <a:pt x="0" y="236220"/>
                          </a:cubicBezTo>
                          <a:cubicBezTo>
                            <a:pt x="11016" y="132702"/>
                            <a:pt x="-2702" y="86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088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xfrm>
            <a:off x="413208" y="190500"/>
            <a:ext cx="11064240" cy="15544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GB" sz="2800" dirty="0"/>
              <a:t>Different perceptions on the effectiveness of policies implemented </a:t>
            </a:r>
            <a:br>
              <a:rPr lang="en-GB" sz="2800" dirty="0"/>
            </a:br>
            <a:r>
              <a:rPr lang="en-GB" sz="2800" dirty="0"/>
              <a:t>during the pandemic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FF3C66-2348-4F52-926C-B8ACFA30163D}"/>
              </a:ext>
            </a:extLst>
          </p:cNvPr>
          <p:cNvSpPr txBox="1">
            <a:spLocks/>
          </p:cNvSpPr>
          <p:nvPr/>
        </p:nvSpPr>
        <p:spPr>
          <a:xfrm>
            <a:off x="9849677" y="1781175"/>
            <a:ext cx="2271203" cy="442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Pct val="70000"/>
              <a:buFontTx/>
              <a:buChar char="▪"/>
              <a:tabLst/>
              <a:defRPr sz="2800" b="0" i="0" u="none" strike="noStrike" cap="none" spc="0" baseline="0">
                <a:solidFill>
                  <a:srgbClr val="5D616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Pct val="70000"/>
              <a:buFontTx/>
              <a:buChar char="▪"/>
              <a:tabLst/>
              <a:defRPr sz="2800" b="0" i="0" u="none" strike="noStrike" cap="none" spc="0" baseline="0">
                <a:solidFill>
                  <a:srgbClr val="5D616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Pct val="70000"/>
              <a:buFontTx/>
              <a:buChar char="▪"/>
              <a:tabLst/>
              <a:defRPr sz="2800" b="0" i="0" u="none" strike="noStrike" cap="none" spc="0" baseline="0">
                <a:solidFill>
                  <a:srgbClr val="5D616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Pct val="70000"/>
              <a:buFontTx/>
              <a:buChar char="▪"/>
              <a:tabLst/>
              <a:defRPr sz="2800" b="0" i="0" u="none" strike="noStrike" cap="none" spc="0" baseline="0">
                <a:solidFill>
                  <a:srgbClr val="5D616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Pct val="70000"/>
              <a:buFontTx/>
              <a:buChar char="▪"/>
              <a:tabLst/>
              <a:defRPr sz="2800" b="0" i="0" u="none" strike="noStrike" cap="none" spc="0" baseline="0">
                <a:solidFill>
                  <a:srgbClr val="5D616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5D616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5D616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5D616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42"/>
              </a:buClr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5D616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buSzTx/>
            </a:pPr>
            <a:r>
              <a:rPr lang="en-GB" sz="2000" dirty="0"/>
              <a:t>Policymakers expected short-term relief measures to be the most effective</a:t>
            </a:r>
          </a:p>
          <a:p>
            <a:pPr hangingPunct="1">
              <a:buSzTx/>
            </a:pPr>
            <a:r>
              <a:rPr lang="en-GB" sz="2000" dirty="0"/>
              <a:t>But firms indicated long-term measures (trade regulations and R&amp;D subsidies) as the most helpful</a:t>
            </a:r>
          </a:p>
          <a:p>
            <a:pPr hangingPunct="1">
              <a:buSzTx/>
            </a:pPr>
            <a:endParaRPr lang="en-GB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DF2C2-D079-474A-A3E5-CCE322C38125}"/>
              </a:ext>
            </a:extLst>
          </p:cNvPr>
          <p:cNvGrpSpPr/>
          <p:nvPr/>
        </p:nvGrpSpPr>
        <p:grpSpPr>
          <a:xfrm>
            <a:off x="324856" y="1275361"/>
            <a:ext cx="9504000" cy="4907253"/>
            <a:chOff x="324856" y="1275361"/>
            <a:chExt cx="9504000" cy="49072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68983A-DF54-DD8F-5A24-184F8FA1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856" y="1275361"/>
              <a:ext cx="9504000" cy="490725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D90744-5AE8-442D-9B89-FCF2C8ECFD73}"/>
                </a:ext>
              </a:extLst>
            </p:cNvPr>
            <p:cNvSpPr/>
            <p:nvPr/>
          </p:nvSpPr>
          <p:spPr>
            <a:xfrm>
              <a:off x="419100" y="2465851"/>
              <a:ext cx="4458078" cy="684000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06880"/>
                        <a:gd name="connsiteY0" fmla="*/ 0 h 236220"/>
                        <a:gd name="connsiteX1" fmla="*/ 551891 w 1706880"/>
                        <a:gd name="connsiteY1" fmla="*/ 0 h 236220"/>
                        <a:gd name="connsiteX2" fmla="*/ 1069645 w 1706880"/>
                        <a:gd name="connsiteY2" fmla="*/ 0 h 236220"/>
                        <a:gd name="connsiteX3" fmla="*/ 1706880 w 1706880"/>
                        <a:gd name="connsiteY3" fmla="*/ 0 h 236220"/>
                        <a:gd name="connsiteX4" fmla="*/ 1706880 w 1706880"/>
                        <a:gd name="connsiteY4" fmla="*/ 236220 h 236220"/>
                        <a:gd name="connsiteX5" fmla="*/ 1172058 w 1706880"/>
                        <a:gd name="connsiteY5" fmla="*/ 236220 h 236220"/>
                        <a:gd name="connsiteX6" fmla="*/ 568960 w 1706880"/>
                        <a:gd name="connsiteY6" fmla="*/ 236220 h 236220"/>
                        <a:gd name="connsiteX7" fmla="*/ 0 w 1706880"/>
                        <a:gd name="connsiteY7" fmla="*/ 236220 h 236220"/>
                        <a:gd name="connsiteX8" fmla="*/ 0 w 1706880"/>
                        <a:gd name="connsiteY8" fmla="*/ 0 h 236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06880" h="236220" extrusionOk="0">
                          <a:moveTo>
                            <a:pt x="0" y="0"/>
                          </a:moveTo>
                          <a:cubicBezTo>
                            <a:pt x="136314" y="-5531"/>
                            <a:pt x="357393" y="-1778"/>
                            <a:pt x="551891" y="0"/>
                          </a:cubicBezTo>
                          <a:cubicBezTo>
                            <a:pt x="746389" y="1778"/>
                            <a:pt x="846701" y="-10490"/>
                            <a:pt x="1069645" y="0"/>
                          </a:cubicBezTo>
                          <a:cubicBezTo>
                            <a:pt x="1292589" y="10490"/>
                            <a:pt x="1393462" y="-4627"/>
                            <a:pt x="1706880" y="0"/>
                          </a:cubicBezTo>
                          <a:cubicBezTo>
                            <a:pt x="1706022" y="106559"/>
                            <a:pt x="1709207" y="162349"/>
                            <a:pt x="1706880" y="236220"/>
                          </a:cubicBezTo>
                          <a:cubicBezTo>
                            <a:pt x="1478347" y="238464"/>
                            <a:pt x="1411188" y="259369"/>
                            <a:pt x="1172058" y="236220"/>
                          </a:cubicBezTo>
                          <a:cubicBezTo>
                            <a:pt x="932928" y="213071"/>
                            <a:pt x="784132" y="236771"/>
                            <a:pt x="568960" y="236220"/>
                          </a:cubicBezTo>
                          <a:cubicBezTo>
                            <a:pt x="353788" y="235669"/>
                            <a:pt x="216451" y="216469"/>
                            <a:pt x="0" y="236220"/>
                          </a:cubicBezTo>
                          <a:cubicBezTo>
                            <a:pt x="11016" y="132702"/>
                            <a:pt x="-2702" y="86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BA1021-E15C-4A3D-9C28-FAF15379C525}"/>
                </a:ext>
              </a:extLst>
            </p:cNvPr>
            <p:cNvSpPr/>
            <p:nvPr/>
          </p:nvSpPr>
          <p:spPr>
            <a:xfrm>
              <a:off x="5067301" y="4390453"/>
              <a:ext cx="4563618" cy="324000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06880"/>
                        <a:gd name="connsiteY0" fmla="*/ 0 h 236220"/>
                        <a:gd name="connsiteX1" fmla="*/ 551891 w 1706880"/>
                        <a:gd name="connsiteY1" fmla="*/ 0 h 236220"/>
                        <a:gd name="connsiteX2" fmla="*/ 1069645 w 1706880"/>
                        <a:gd name="connsiteY2" fmla="*/ 0 h 236220"/>
                        <a:gd name="connsiteX3" fmla="*/ 1706880 w 1706880"/>
                        <a:gd name="connsiteY3" fmla="*/ 0 h 236220"/>
                        <a:gd name="connsiteX4" fmla="*/ 1706880 w 1706880"/>
                        <a:gd name="connsiteY4" fmla="*/ 236220 h 236220"/>
                        <a:gd name="connsiteX5" fmla="*/ 1172058 w 1706880"/>
                        <a:gd name="connsiteY5" fmla="*/ 236220 h 236220"/>
                        <a:gd name="connsiteX6" fmla="*/ 568960 w 1706880"/>
                        <a:gd name="connsiteY6" fmla="*/ 236220 h 236220"/>
                        <a:gd name="connsiteX7" fmla="*/ 0 w 1706880"/>
                        <a:gd name="connsiteY7" fmla="*/ 236220 h 236220"/>
                        <a:gd name="connsiteX8" fmla="*/ 0 w 1706880"/>
                        <a:gd name="connsiteY8" fmla="*/ 0 h 236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06880" h="236220" extrusionOk="0">
                          <a:moveTo>
                            <a:pt x="0" y="0"/>
                          </a:moveTo>
                          <a:cubicBezTo>
                            <a:pt x="136314" y="-5531"/>
                            <a:pt x="357393" y="-1778"/>
                            <a:pt x="551891" y="0"/>
                          </a:cubicBezTo>
                          <a:cubicBezTo>
                            <a:pt x="746389" y="1778"/>
                            <a:pt x="846701" y="-10490"/>
                            <a:pt x="1069645" y="0"/>
                          </a:cubicBezTo>
                          <a:cubicBezTo>
                            <a:pt x="1292589" y="10490"/>
                            <a:pt x="1393462" y="-4627"/>
                            <a:pt x="1706880" y="0"/>
                          </a:cubicBezTo>
                          <a:cubicBezTo>
                            <a:pt x="1706022" y="106559"/>
                            <a:pt x="1709207" y="162349"/>
                            <a:pt x="1706880" y="236220"/>
                          </a:cubicBezTo>
                          <a:cubicBezTo>
                            <a:pt x="1478347" y="238464"/>
                            <a:pt x="1411188" y="259369"/>
                            <a:pt x="1172058" y="236220"/>
                          </a:cubicBezTo>
                          <a:cubicBezTo>
                            <a:pt x="932928" y="213071"/>
                            <a:pt x="784132" y="236771"/>
                            <a:pt x="568960" y="236220"/>
                          </a:cubicBezTo>
                          <a:cubicBezTo>
                            <a:pt x="353788" y="235669"/>
                            <a:pt x="216451" y="216469"/>
                            <a:pt x="0" y="236220"/>
                          </a:cubicBezTo>
                          <a:cubicBezTo>
                            <a:pt x="11016" y="132702"/>
                            <a:pt x="-2702" y="86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35991E-753A-490C-B41E-A6CA57E95C75}"/>
                </a:ext>
              </a:extLst>
            </p:cNvPr>
            <p:cNvSpPr/>
            <p:nvPr/>
          </p:nvSpPr>
          <p:spPr>
            <a:xfrm>
              <a:off x="5067300" y="3135035"/>
              <a:ext cx="4563619" cy="322540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06880"/>
                        <a:gd name="connsiteY0" fmla="*/ 0 h 236220"/>
                        <a:gd name="connsiteX1" fmla="*/ 551891 w 1706880"/>
                        <a:gd name="connsiteY1" fmla="*/ 0 h 236220"/>
                        <a:gd name="connsiteX2" fmla="*/ 1069645 w 1706880"/>
                        <a:gd name="connsiteY2" fmla="*/ 0 h 236220"/>
                        <a:gd name="connsiteX3" fmla="*/ 1706880 w 1706880"/>
                        <a:gd name="connsiteY3" fmla="*/ 0 h 236220"/>
                        <a:gd name="connsiteX4" fmla="*/ 1706880 w 1706880"/>
                        <a:gd name="connsiteY4" fmla="*/ 236220 h 236220"/>
                        <a:gd name="connsiteX5" fmla="*/ 1172058 w 1706880"/>
                        <a:gd name="connsiteY5" fmla="*/ 236220 h 236220"/>
                        <a:gd name="connsiteX6" fmla="*/ 568960 w 1706880"/>
                        <a:gd name="connsiteY6" fmla="*/ 236220 h 236220"/>
                        <a:gd name="connsiteX7" fmla="*/ 0 w 1706880"/>
                        <a:gd name="connsiteY7" fmla="*/ 236220 h 236220"/>
                        <a:gd name="connsiteX8" fmla="*/ 0 w 1706880"/>
                        <a:gd name="connsiteY8" fmla="*/ 0 h 236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06880" h="236220" extrusionOk="0">
                          <a:moveTo>
                            <a:pt x="0" y="0"/>
                          </a:moveTo>
                          <a:cubicBezTo>
                            <a:pt x="136314" y="-5531"/>
                            <a:pt x="357393" y="-1778"/>
                            <a:pt x="551891" y="0"/>
                          </a:cubicBezTo>
                          <a:cubicBezTo>
                            <a:pt x="746389" y="1778"/>
                            <a:pt x="846701" y="-10490"/>
                            <a:pt x="1069645" y="0"/>
                          </a:cubicBezTo>
                          <a:cubicBezTo>
                            <a:pt x="1292589" y="10490"/>
                            <a:pt x="1393462" y="-4627"/>
                            <a:pt x="1706880" y="0"/>
                          </a:cubicBezTo>
                          <a:cubicBezTo>
                            <a:pt x="1706022" y="106559"/>
                            <a:pt x="1709207" y="162349"/>
                            <a:pt x="1706880" y="236220"/>
                          </a:cubicBezTo>
                          <a:cubicBezTo>
                            <a:pt x="1478347" y="238464"/>
                            <a:pt x="1411188" y="259369"/>
                            <a:pt x="1172058" y="236220"/>
                          </a:cubicBezTo>
                          <a:cubicBezTo>
                            <a:pt x="932928" y="213071"/>
                            <a:pt x="784132" y="236771"/>
                            <a:pt x="568960" y="236220"/>
                          </a:cubicBezTo>
                          <a:cubicBezTo>
                            <a:pt x="353788" y="235669"/>
                            <a:pt x="216451" y="216469"/>
                            <a:pt x="0" y="236220"/>
                          </a:cubicBezTo>
                          <a:cubicBezTo>
                            <a:pt x="11016" y="132702"/>
                            <a:pt x="-2702" y="86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5BD435-F146-4DB2-B037-D1B439F9923B}"/>
                </a:ext>
              </a:extLst>
            </p:cNvPr>
            <p:cNvSpPr/>
            <p:nvPr/>
          </p:nvSpPr>
          <p:spPr>
            <a:xfrm>
              <a:off x="5067300" y="2484901"/>
              <a:ext cx="4574915" cy="648000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06880"/>
                        <a:gd name="connsiteY0" fmla="*/ 0 h 236220"/>
                        <a:gd name="connsiteX1" fmla="*/ 551891 w 1706880"/>
                        <a:gd name="connsiteY1" fmla="*/ 0 h 236220"/>
                        <a:gd name="connsiteX2" fmla="*/ 1069645 w 1706880"/>
                        <a:gd name="connsiteY2" fmla="*/ 0 h 236220"/>
                        <a:gd name="connsiteX3" fmla="*/ 1706880 w 1706880"/>
                        <a:gd name="connsiteY3" fmla="*/ 0 h 236220"/>
                        <a:gd name="connsiteX4" fmla="*/ 1706880 w 1706880"/>
                        <a:gd name="connsiteY4" fmla="*/ 236220 h 236220"/>
                        <a:gd name="connsiteX5" fmla="*/ 1172058 w 1706880"/>
                        <a:gd name="connsiteY5" fmla="*/ 236220 h 236220"/>
                        <a:gd name="connsiteX6" fmla="*/ 568960 w 1706880"/>
                        <a:gd name="connsiteY6" fmla="*/ 236220 h 236220"/>
                        <a:gd name="connsiteX7" fmla="*/ 0 w 1706880"/>
                        <a:gd name="connsiteY7" fmla="*/ 236220 h 236220"/>
                        <a:gd name="connsiteX8" fmla="*/ 0 w 1706880"/>
                        <a:gd name="connsiteY8" fmla="*/ 0 h 236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06880" h="236220" extrusionOk="0">
                          <a:moveTo>
                            <a:pt x="0" y="0"/>
                          </a:moveTo>
                          <a:cubicBezTo>
                            <a:pt x="136314" y="-5531"/>
                            <a:pt x="357393" y="-1778"/>
                            <a:pt x="551891" y="0"/>
                          </a:cubicBezTo>
                          <a:cubicBezTo>
                            <a:pt x="746389" y="1778"/>
                            <a:pt x="846701" y="-10490"/>
                            <a:pt x="1069645" y="0"/>
                          </a:cubicBezTo>
                          <a:cubicBezTo>
                            <a:pt x="1292589" y="10490"/>
                            <a:pt x="1393462" y="-4627"/>
                            <a:pt x="1706880" y="0"/>
                          </a:cubicBezTo>
                          <a:cubicBezTo>
                            <a:pt x="1706022" y="106559"/>
                            <a:pt x="1709207" y="162349"/>
                            <a:pt x="1706880" y="236220"/>
                          </a:cubicBezTo>
                          <a:cubicBezTo>
                            <a:pt x="1478347" y="238464"/>
                            <a:pt x="1411188" y="259369"/>
                            <a:pt x="1172058" y="236220"/>
                          </a:cubicBezTo>
                          <a:cubicBezTo>
                            <a:pt x="932928" y="213071"/>
                            <a:pt x="784132" y="236771"/>
                            <a:pt x="568960" y="236220"/>
                          </a:cubicBezTo>
                          <a:cubicBezTo>
                            <a:pt x="353788" y="235669"/>
                            <a:pt x="216451" y="216469"/>
                            <a:pt x="0" y="236220"/>
                          </a:cubicBezTo>
                          <a:cubicBezTo>
                            <a:pt x="11016" y="132702"/>
                            <a:pt x="-2702" y="86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84B15F-A924-4108-9A0E-95FFAA8D249B}"/>
                </a:ext>
              </a:extLst>
            </p:cNvPr>
            <p:cNvSpPr/>
            <p:nvPr/>
          </p:nvSpPr>
          <p:spPr>
            <a:xfrm>
              <a:off x="419100" y="3761318"/>
              <a:ext cx="4458078" cy="324000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06880"/>
                        <a:gd name="connsiteY0" fmla="*/ 0 h 236220"/>
                        <a:gd name="connsiteX1" fmla="*/ 551891 w 1706880"/>
                        <a:gd name="connsiteY1" fmla="*/ 0 h 236220"/>
                        <a:gd name="connsiteX2" fmla="*/ 1069645 w 1706880"/>
                        <a:gd name="connsiteY2" fmla="*/ 0 h 236220"/>
                        <a:gd name="connsiteX3" fmla="*/ 1706880 w 1706880"/>
                        <a:gd name="connsiteY3" fmla="*/ 0 h 236220"/>
                        <a:gd name="connsiteX4" fmla="*/ 1706880 w 1706880"/>
                        <a:gd name="connsiteY4" fmla="*/ 236220 h 236220"/>
                        <a:gd name="connsiteX5" fmla="*/ 1172058 w 1706880"/>
                        <a:gd name="connsiteY5" fmla="*/ 236220 h 236220"/>
                        <a:gd name="connsiteX6" fmla="*/ 568960 w 1706880"/>
                        <a:gd name="connsiteY6" fmla="*/ 236220 h 236220"/>
                        <a:gd name="connsiteX7" fmla="*/ 0 w 1706880"/>
                        <a:gd name="connsiteY7" fmla="*/ 236220 h 236220"/>
                        <a:gd name="connsiteX8" fmla="*/ 0 w 1706880"/>
                        <a:gd name="connsiteY8" fmla="*/ 0 h 236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06880" h="236220" extrusionOk="0">
                          <a:moveTo>
                            <a:pt x="0" y="0"/>
                          </a:moveTo>
                          <a:cubicBezTo>
                            <a:pt x="136314" y="-5531"/>
                            <a:pt x="357393" y="-1778"/>
                            <a:pt x="551891" y="0"/>
                          </a:cubicBezTo>
                          <a:cubicBezTo>
                            <a:pt x="746389" y="1778"/>
                            <a:pt x="846701" y="-10490"/>
                            <a:pt x="1069645" y="0"/>
                          </a:cubicBezTo>
                          <a:cubicBezTo>
                            <a:pt x="1292589" y="10490"/>
                            <a:pt x="1393462" y="-4627"/>
                            <a:pt x="1706880" y="0"/>
                          </a:cubicBezTo>
                          <a:cubicBezTo>
                            <a:pt x="1706022" y="106559"/>
                            <a:pt x="1709207" y="162349"/>
                            <a:pt x="1706880" y="236220"/>
                          </a:cubicBezTo>
                          <a:cubicBezTo>
                            <a:pt x="1478347" y="238464"/>
                            <a:pt x="1411188" y="259369"/>
                            <a:pt x="1172058" y="236220"/>
                          </a:cubicBezTo>
                          <a:cubicBezTo>
                            <a:pt x="932928" y="213071"/>
                            <a:pt x="784132" y="236771"/>
                            <a:pt x="568960" y="236220"/>
                          </a:cubicBezTo>
                          <a:cubicBezTo>
                            <a:pt x="353788" y="235669"/>
                            <a:pt x="216451" y="216469"/>
                            <a:pt x="0" y="236220"/>
                          </a:cubicBezTo>
                          <a:cubicBezTo>
                            <a:pt x="11016" y="132702"/>
                            <a:pt x="-2702" y="86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BD34B9-E7F3-48C2-B85F-844583E694C1}"/>
                </a:ext>
              </a:extLst>
            </p:cNvPr>
            <p:cNvSpPr/>
            <p:nvPr/>
          </p:nvSpPr>
          <p:spPr>
            <a:xfrm>
              <a:off x="419100" y="4713457"/>
              <a:ext cx="4458078" cy="324000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06880"/>
                        <a:gd name="connsiteY0" fmla="*/ 0 h 236220"/>
                        <a:gd name="connsiteX1" fmla="*/ 551891 w 1706880"/>
                        <a:gd name="connsiteY1" fmla="*/ 0 h 236220"/>
                        <a:gd name="connsiteX2" fmla="*/ 1069645 w 1706880"/>
                        <a:gd name="connsiteY2" fmla="*/ 0 h 236220"/>
                        <a:gd name="connsiteX3" fmla="*/ 1706880 w 1706880"/>
                        <a:gd name="connsiteY3" fmla="*/ 0 h 236220"/>
                        <a:gd name="connsiteX4" fmla="*/ 1706880 w 1706880"/>
                        <a:gd name="connsiteY4" fmla="*/ 236220 h 236220"/>
                        <a:gd name="connsiteX5" fmla="*/ 1172058 w 1706880"/>
                        <a:gd name="connsiteY5" fmla="*/ 236220 h 236220"/>
                        <a:gd name="connsiteX6" fmla="*/ 568960 w 1706880"/>
                        <a:gd name="connsiteY6" fmla="*/ 236220 h 236220"/>
                        <a:gd name="connsiteX7" fmla="*/ 0 w 1706880"/>
                        <a:gd name="connsiteY7" fmla="*/ 236220 h 236220"/>
                        <a:gd name="connsiteX8" fmla="*/ 0 w 1706880"/>
                        <a:gd name="connsiteY8" fmla="*/ 0 h 236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06880" h="236220" extrusionOk="0">
                          <a:moveTo>
                            <a:pt x="0" y="0"/>
                          </a:moveTo>
                          <a:cubicBezTo>
                            <a:pt x="136314" y="-5531"/>
                            <a:pt x="357393" y="-1778"/>
                            <a:pt x="551891" y="0"/>
                          </a:cubicBezTo>
                          <a:cubicBezTo>
                            <a:pt x="746389" y="1778"/>
                            <a:pt x="846701" y="-10490"/>
                            <a:pt x="1069645" y="0"/>
                          </a:cubicBezTo>
                          <a:cubicBezTo>
                            <a:pt x="1292589" y="10490"/>
                            <a:pt x="1393462" y="-4627"/>
                            <a:pt x="1706880" y="0"/>
                          </a:cubicBezTo>
                          <a:cubicBezTo>
                            <a:pt x="1706022" y="106559"/>
                            <a:pt x="1709207" y="162349"/>
                            <a:pt x="1706880" y="236220"/>
                          </a:cubicBezTo>
                          <a:cubicBezTo>
                            <a:pt x="1478347" y="238464"/>
                            <a:pt x="1411188" y="259369"/>
                            <a:pt x="1172058" y="236220"/>
                          </a:cubicBezTo>
                          <a:cubicBezTo>
                            <a:pt x="932928" y="213071"/>
                            <a:pt x="784132" y="236771"/>
                            <a:pt x="568960" y="236220"/>
                          </a:cubicBezTo>
                          <a:cubicBezTo>
                            <a:pt x="353788" y="235669"/>
                            <a:pt x="216451" y="216469"/>
                            <a:pt x="0" y="236220"/>
                          </a:cubicBezTo>
                          <a:cubicBezTo>
                            <a:pt x="11016" y="132702"/>
                            <a:pt x="-2702" y="86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6784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8680-BED4-4B2D-B242-42478C83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7" y="677335"/>
            <a:ext cx="2454276" cy="4191000"/>
          </a:xfrm>
        </p:spPr>
        <p:txBody>
          <a:bodyPr>
            <a:normAutofit fontScale="90000"/>
          </a:bodyPr>
          <a:lstStyle/>
          <a:p>
            <a:r>
              <a:rPr lang="en-US" sz="2000" b="0" dirty="0"/>
              <a:t>Different levels of policy support 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…A number of policy tools at each level 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…Application depends on circumstances of countries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…But three common mega-trends accelerated by the pandemic </a:t>
            </a:r>
            <a:br>
              <a:rPr lang="en-US" sz="2000" b="0" dirty="0"/>
            </a:br>
            <a:r>
              <a:rPr lang="en-US" sz="2000" b="0" dirty="0"/>
              <a:t>which all countries need to face…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5F9FE3-882F-D3DE-62E5-23155A8736B4}"/>
              </a:ext>
            </a:extLst>
          </p:cNvPr>
          <p:cNvGrpSpPr/>
          <p:nvPr/>
        </p:nvGrpSpPr>
        <p:grpSpPr>
          <a:xfrm>
            <a:off x="2870200" y="25400"/>
            <a:ext cx="9321800" cy="6858000"/>
            <a:chOff x="2870200" y="25400"/>
            <a:chExt cx="93218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732AEE-6590-4819-9E77-D863F976F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0200" y="25400"/>
              <a:ext cx="93218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E1B0090-06A7-02AB-94FA-47E9C38710DD}"/>
                </a:ext>
              </a:extLst>
            </p:cNvPr>
            <p:cNvSpPr/>
            <p:nvPr/>
          </p:nvSpPr>
          <p:spPr>
            <a:xfrm>
              <a:off x="5198533" y="3289300"/>
              <a:ext cx="2260600" cy="31750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A0D7AC-1A9B-B920-CEB2-2074132BAC40}"/>
                </a:ext>
              </a:extLst>
            </p:cNvPr>
            <p:cNvSpPr/>
            <p:nvPr/>
          </p:nvSpPr>
          <p:spPr>
            <a:xfrm>
              <a:off x="2870200" y="3005667"/>
              <a:ext cx="9237133" cy="2142066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0253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xfrm>
            <a:off x="643463" y="-125948"/>
            <a:ext cx="10548412" cy="17296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GB" sz="3200" dirty="0"/>
              <a:t>(1) Accelerated digitalization and automation of production</a:t>
            </a:r>
          </a:p>
        </p:txBody>
      </p:sp>
      <p:sp>
        <p:nvSpPr>
          <p:cNvPr id="10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98475" y="1516349"/>
            <a:ext cx="3733800" cy="38535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Due to the pandemic (automation, online sales) increased 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Need to address growing digital divide related to enterprise size and gender, and facilitate uptake of advanced digital production technologies by SMEs in developing countries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SME policies: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government-led investments in enterprise-level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igital skills and access to digital infrastructure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3C450C5C-B4FB-18E2-8497-779B62A8F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89" y="1346910"/>
            <a:ext cx="7482942" cy="44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360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Widescreen</PresentationFormat>
  <Paragraphs>62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Helvetica</vt:lpstr>
      <vt:lpstr>Wingdings</vt:lpstr>
      <vt:lpstr>Office Theme</vt:lpstr>
      <vt:lpstr>Plenary 1: Resilience &amp; Rebuilding</vt:lpstr>
      <vt:lpstr>PowerPoint Presentation</vt:lpstr>
      <vt:lpstr>How SMEs have been affected by COVID-19</vt:lpstr>
      <vt:lpstr>PowerPoint Presentation</vt:lpstr>
      <vt:lpstr>PowerPoint Presentation</vt:lpstr>
      <vt:lpstr>How government policymaking has been affected by COVID-19</vt:lpstr>
      <vt:lpstr>Different perceptions on the effectiveness of policies implemented  during the pandemic</vt:lpstr>
      <vt:lpstr>Different levels of policy support   …A number of policy tools at each level   …Application depends on circumstances of countries  …But three common mega-trends accelerated by the pandemic  which all countries need to face…</vt:lpstr>
      <vt:lpstr>(1) Accelerated digitalization and automation of production</vt:lpstr>
      <vt:lpstr>(2) Changes in the organization of global production </vt:lpstr>
      <vt:lpstr>(3) Greening is likely to shape the future of industrialization </vt:lpstr>
      <vt:lpstr>Formality an important element of policy support to SMEs</vt:lpstr>
      <vt:lpstr>Principles for post-pandemic policies, incl. for SMEs </vt:lpstr>
      <vt:lpstr>UNIDO support tools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Alejandro Lavopa</dc:creator>
  <cp:lastModifiedBy>Ralf Bredel</cp:lastModifiedBy>
  <cp:revision>165</cp:revision>
  <dcterms:modified xsi:type="dcterms:W3CDTF">2022-06-26T18:28:10Z</dcterms:modified>
</cp:coreProperties>
</file>