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72" r:id="rId3"/>
    <p:sldId id="271" r:id="rId4"/>
    <p:sldId id="290" r:id="rId5"/>
    <p:sldId id="291" r:id="rId6"/>
    <p:sldId id="292" r:id="rId7"/>
    <p:sldId id="289" r:id="rId8"/>
    <p:sldId id="293"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51" autoAdjust="0"/>
    <p:restoredTop sz="75139" autoAdjust="0"/>
  </p:normalViewPr>
  <p:slideViewPr>
    <p:cSldViewPr snapToGrid="0">
      <p:cViewPr varScale="1">
        <p:scale>
          <a:sx n="80" d="100"/>
          <a:sy n="80" d="100"/>
        </p:scale>
        <p:origin x="210" y="60"/>
      </p:cViewPr>
      <p:guideLst/>
    </p:cSldViewPr>
  </p:slideViewPr>
  <p:outlineViewPr>
    <p:cViewPr>
      <p:scale>
        <a:sx n="33" d="100"/>
        <a:sy n="33" d="100"/>
      </p:scale>
      <p:origin x="0" y="-8496"/>
    </p:cViewPr>
  </p:outlineViewPr>
  <p:notesTextViewPr>
    <p:cViewPr>
      <p:scale>
        <a:sx n="1" d="1"/>
        <a:sy n="1" d="1"/>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D068C6-7325-408C-921E-B389FF684A63}" type="datetimeFigureOut">
              <a:rPr lang="en-GB" smtClean="0"/>
              <a:t>24/06/2022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826FEE-2901-4F80-B040-94DEDE5C3ECF}" type="slidenum">
              <a:rPr lang="en-GB" smtClean="0"/>
              <a:t>‹#›</a:t>
            </a:fld>
            <a:endParaRPr lang="en-GB"/>
          </a:p>
        </p:txBody>
      </p:sp>
    </p:spTree>
    <p:extLst>
      <p:ext uri="{BB962C8B-B14F-4D97-AF65-F5344CB8AC3E}">
        <p14:creationId xmlns:p14="http://schemas.microsoft.com/office/powerpoint/2010/main" val="1475438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 to speech of DG</a:t>
            </a:r>
          </a:p>
          <a:p>
            <a:endParaRPr lang="en-GB" dirty="0"/>
          </a:p>
          <a:p>
            <a:r>
              <a:rPr lang="en-GB" dirty="0"/>
              <a:t>Refer to ILO Monitors; check if possible SME closure rate</a:t>
            </a:r>
          </a:p>
          <a:p>
            <a:endParaRPr lang="en-GB" dirty="0"/>
          </a:p>
          <a:p>
            <a:endParaRPr lang="en-GB" dirty="0"/>
          </a:p>
          <a:p>
            <a:r>
              <a:rPr lang="en-GB" dirty="0"/>
              <a:t>Relevance of R189: normative basis that provide guidance on the policies and roles of respective partners to promote SME</a:t>
            </a:r>
          </a:p>
        </p:txBody>
      </p:sp>
      <p:sp>
        <p:nvSpPr>
          <p:cNvPr id="4" name="Slide Number Placeholder 3"/>
          <p:cNvSpPr>
            <a:spLocks noGrp="1"/>
          </p:cNvSpPr>
          <p:nvPr>
            <p:ph type="sldNum" sz="quarter" idx="10"/>
          </p:nvPr>
        </p:nvSpPr>
        <p:spPr/>
        <p:txBody>
          <a:bodyPr/>
          <a:lstStyle/>
          <a:p>
            <a:fld id="{D0826FEE-2901-4F80-B040-94DEDE5C3ECF}" type="slidenum">
              <a:rPr lang="en-GB" smtClean="0"/>
              <a:t>2</a:t>
            </a:fld>
            <a:endParaRPr lang="en-GB"/>
          </a:p>
        </p:txBody>
      </p:sp>
    </p:spTree>
    <p:extLst>
      <p:ext uri="{BB962C8B-B14F-4D97-AF65-F5344CB8AC3E}">
        <p14:creationId xmlns:p14="http://schemas.microsoft.com/office/powerpoint/2010/main" val="910599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Relevance of R189: normative basis that provide guidance on the policies and roles of respective partners to promote SME</a:t>
            </a:r>
          </a:p>
          <a:p>
            <a:r>
              <a:rPr lang="en-US" dirty="0"/>
              <a:t>Underline systemic approach, ecosystem…</a:t>
            </a:r>
          </a:p>
          <a:p>
            <a:endParaRPr lang="en-US" dirty="0"/>
          </a:p>
        </p:txBody>
      </p:sp>
      <p:sp>
        <p:nvSpPr>
          <p:cNvPr id="4" name="Slide Number Placeholder 3"/>
          <p:cNvSpPr>
            <a:spLocks noGrp="1"/>
          </p:cNvSpPr>
          <p:nvPr>
            <p:ph type="sldNum" sz="quarter" idx="5"/>
          </p:nvPr>
        </p:nvSpPr>
        <p:spPr/>
        <p:txBody>
          <a:bodyPr/>
          <a:lstStyle/>
          <a:p>
            <a:fld id="{D0826FEE-2901-4F80-B040-94DEDE5C3ECF}" type="slidenum">
              <a:rPr lang="en-GB" smtClean="0"/>
              <a:t>6</a:t>
            </a:fld>
            <a:endParaRPr lang="en-GB"/>
          </a:p>
        </p:txBody>
      </p:sp>
    </p:spTree>
    <p:extLst>
      <p:ext uri="{BB962C8B-B14F-4D97-AF65-F5344CB8AC3E}">
        <p14:creationId xmlns:p14="http://schemas.microsoft.com/office/powerpoint/2010/main" val="1634379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342900" marR="0" lvl="0" indent="-342900">
              <a:spcBef>
                <a:spcPts val="0"/>
              </a:spcBef>
              <a:spcAft>
                <a:spcPts val="0"/>
              </a:spcAft>
              <a:buFont typeface="Symbol" panose="05050102010706020507" pitchFamily="18" charset="2"/>
              <a:buChar char=""/>
            </a:pPr>
            <a:r>
              <a:rPr lang="en-US" sz="1800" i="1" dirty="0">
                <a:effectLst/>
                <a:latin typeface="Calibri" panose="020F0502020204030204" pitchFamily="34" charset="0"/>
                <a:ea typeface="Times New Roman" panose="02020603050405020304" pitchFamily="18" charset="0"/>
              </a:rPr>
              <a:t>The formalization and growth of MSMEs</a:t>
            </a:r>
            <a:r>
              <a:rPr lang="en-US" sz="1800" i="1" dirty="0">
                <a:effectLst/>
                <a:latin typeface="Calibri" panose="020F0502020204030204" pitchFamily="34" charset="0"/>
                <a:ea typeface="DengXian" panose="02010600030101010101" pitchFamily="2" charset="-122"/>
                <a:cs typeface="Arial" panose="020B0604020202020204" pitchFamily="34" charset="0"/>
              </a:rPr>
              <a:t> </a:t>
            </a:r>
            <a:r>
              <a:rPr lang="en-US" sz="1800" i="1" dirty="0">
                <a:effectLst/>
                <a:latin typeface="Calibri" panose="020F0502020204030204" pitchFamily="34" charset="0"/>
                <a:ea typeface="Times New Roman" panose="02020603050405020304" pitchFamily="18" charset="0"/>
              </a:rPr>
              <a:t> requires the engagement of a broad range of government and non-government actors. Relevant actors include those that deal with business registration, taxes, enterprise development, access to finance, social security- and </a:t>
            </a:r>
            <a:r>
              <a:rPr lang="en-US" sz="1800" i="1" dirty="0" err="1">
                <a:effectLst/>
                <a:latin typeface="Calibri" panose="020F0502020204030204" pitchFamily="34" charset="0"/>
                <a:ea typeface="Times New Roman" panose="02020603050405020304" pitchFamily="18" charset="0"/>
              </a:rPr>
              <a:t>labour</a:t>
            </a:r>
            <a:r>
              <a:rPr lang="en-US" sz="1800" i="1" dirty="0">
                <a:effectLst/>
                <a:latin typeface="Calibri" panose="020F0502020204030204" pitchFamily="34" charset="0"/>
                <a:ea typeface="Times New Roman" panose="02020603050405020304" pitchFamily="18" charset="0"/>
              </a:rPr>
              <a:t> regulations and sectoral regulations, amongst others.</a:t>
            </a:r>
            <a:r>
              <a:rPr lang="en-US" sz="1800" b="1" i="1" dirty="0">
                <a:effectLst/>
                <a:latin typeface="Calibri" panose="020F0502020204030204" pitchFamily="34" charset="0"/>
                <a:ea typeface="Times New Roman" panose="02020603050405020304" pitchFamily="18" charset="0"/>
              </a:rPr>
              <a:t> Social dialogue with entrepreneurs and workers in the informal sector, through their representative </a:t>
            </a:r>
            <a:r>
              <a:rPr lang="en-US" sz="1800" b="1" i="1" dirty="0" err="1">
                <a:effectLst/>
                <a:latin typeface="Calibri" panose="020F0502020204030204" pitchFamily="34" charset="0"/>
                <a:ea typeface="Times New Roman" panose="02020603050405020304" pitchFamily="18" charset="0"/>
              </a:rPr>
              <a:t>organisations</a:t>
            </a:r>
            <a:r>
              <a:rPr lang="en-US" sz="1800" b="1" i="1" dirty="0">
                <a:effectLst/>
                <a:latin typeface="Calibri" panose="020F0502020204030204" pitchFamily="34" charset="0"/>
                <a:ea typeface="Times New Roman" panose="02020603050405020304" pitchFamily="18" charset="0"/>
              </a:rPr>
              <a:t>, is key</a:t>
            </a:r>
            <a:r>
              <a:rPr lang="en-US" sz="1800" i="1" dirty="0">
                <a:effectLst/>
                <a:latin typeface="Calibri" panose="020F0502020204030204" pitchFamily="34" charset="0"/>
                <a:ea typeface="Times New Roman" panose="02020603050405020304" pitchFamily="18" charset="0"/>
              </a:rPr>
              <a:t> to achieving good results. Evidence has shown that formalization is best achieved through integrated approaches, that address barriers to formalize for enterprises in general and for those led by vulnerable groups in particular.</a:t>
            </a:r>
            <a:r>
              <a:rPr lang="en-US" sz="1800" dirty="0">
                <a:effectLst/>
                <a:latin typeface="Calibri" panose="020F0502020204030204" pitchFamily="34" charset="0"/>
                <a:ea typeface="DengXian" panose="02010600030101010101" pitchFamily="2" charset="-122"/>
                <a:cs typeface="Arial" panose="020B0604020202020204" pitchFamily="34" charset="0"/>
              </a:rPr>
              <a:t> </a:t>
            </a:r>
            <a:r>
              <a:rPr lang="en-US" sz="1800" i="1" dirty="0">
                <a:effectLst/>
                <a:latin typeface="Calibri" panose="020F0502020204030204" pitchFamily="34" charset="0"/>
                <a:ea typeface="Times New Roman" panose="02020603050405020304" pitchFamily="18" charset="0"/>
              </a:rPr>
              <a:t> This requires a comprehensive approach, in which these key stakeholders engage to identify and overcome formalization barriers for MSMEs. </a:t>
            </a:r>
            <a:br>
              <a:rPr lang="en-US" sz="1800" i="1" dirty="0">
                <a:effectLst/>
                <a:latin typeface="Calibri" panose="020F0502020204030204" pitchFamily="34" charset="0"/>
                <a:ea typeface="Times New Roman" panose="02020603050405020304" pitchFamily="18" charset="0"/>
              </a:rPr>
            </a:br>
            <a:r>
              <a:rPr lang="en-US" sz="1800" i="1" dirty="0">
                <a:effectLst/>
                <a:latin typeface="Calibri" panose="020F0502020204030204" pitchFamily="34" charset="0"/>
                <a:ea typeface="Times New Roman" panose="02020603050405020304" pitchFamily="18" charset="0"/>
              </a:rPr>
              <a:t>When ILO works with governments in the area of enterprise formalization, is supports government and other stakeholders to establish a </a:t>
            </a:r>
            <a:r>
              <a:rPr lang="en-US" sz="1800" b="1" i="1" dirty="0">
                <a:effectLst/>
                <a:latin typeface="Calibri" panose="020F0502020204030204" pitchFamily="34" charset="0"/>
                <a:ea typeface="Times New Roman" panose="02020603050405020304" pitchFamily="18" charset="0"/>
              </a:rPr>
              <a:t>steering committee</a:t>
            </a:r>
            <a:r>
              <a:rPr lang="en-US" sz="1800" i="1" dirty="0">
                <a:effectLst/>
                <a:latin typeface="Calibri" panose="020F0502020204030204" pitchFamily="34" charset="0"/>
                <a:ea typeface="Times New Roman" panose="02020603050405020304" pitchFamily="18" charset="0"/>
              </a:rPr>
              <a:t> to oversee the process to develop and implement a national formalization strategy.</a:t>
            </a:r>
            <a:r>
              <a:rPr lang="en-US" sz="1800" dirty="0">
                <a:effectLst/>
                <a:latin typeface="Calibri" panose="020F0502020204030204" pitchFamily="34" charset="0"/>
                <a:ea typeface="DengXian" panose="02010600030101010101" pitchFamily="2" charset="-122"/>
                <a:cs typeface="Arial" panose="020B0604020202020204" pitchFamily="34" charset="0"/>
              </a:rPr>
              <a:t> </a:t>
            </a:r>
            <a:r>
              <a:rPr lang="en-US" sz="1800" i="1" dirty="0">
                <a:effectLst/>
                <a:latin typeface="Calibri" panose="020F0502020204030204" pitchFamily="34" charset="0"/>
                <a:ea typeface="Times New Roman" panose="02020603050405020304" pitchFamily="18" charset="0"/>
              </a:rPr>
              <a:t> </a:t>
            </a:r>
            <a:br>
              <a:rPr lang="en-US" sz="1800" i="1" dirty="0">
                <a:effectLst/>
                <a:latin typeface="Calibri" panose="020F0502020204030204" pitchFamily="34" charset="0"/>
                <a:ea typeface="Times New Roman" panose="02020603050405020304" pitchFamily="18" charset="0"/>
              </a:rPr>
            </a:br>
            <a:r>
              <a:rPr lang="en-US" sz="1800" i="1" dirty="0">
                <a:effectLst/>
                <a:latin typeface="Calibri" panose="020F0502020204030204" pitchFamily="34" charset="0"/>
                <a:ea typeface="Times New Roman" panose="02020603050405020304" pitchFamily="18" charset="0"/>
              </a:rPr>
              <a:t>ILO has also developed an </a:t>
            </a:r>
            <a:r>
              <a:rPr lang="en-US" sz="1800" b="1" i="1" dirty="0">
                <a:effectLst/>
                <a:latin typeface="Calibri" panose="020F0502020204030204" pitchFamily="34" charset="0"/>
                <a:ea typeface="Times New Roman" panose="02020603050405020304" pitchFamily="18" charset="0"/>
              </a:rPr>
              <a:t>enterprise formalization ecosystem approach</a:t>
            </a:r>
            <a:r>
              <a:rPr lang="en-US" sz="1800" i="1" dirty="0">
                <a:effectLst/>
                <a:latin typeface="Calibri" panose="020F0502020204030204" pitchFamily="34" charset="0"/>
                <a:ea typeface="Times New Roman" panose="02020603050405020304" pitchFamily="18" charset="0"/>
              </a:rPr>
              <a:t> to (</a:t>
            </a:r>
            <a:r>
              <a:rPr lang="en-US" sz="1800" i="1" dirty="0" err="1">
                <a:effectLst/>
                <a:latin typeface="Calibri" panose="020F0502020204030204" pitchFamily="34" charset="0"/>
                <a:ea typeface="Times New Roman" panose="02020603050405020304" pitchFamily="18" charset="0"/>
              </a:rPr>
              <a:t>i</a:t>
            </a:r>
            <a:r>
              <a:rPr lang="en-US" sz="1800" i="1" dirty="0">
                <a:effectLst/>
                <a:latin typeface="Calibri" panose="020F0502020204030204" pitchFamily="34" charset="0"/>
                <a:ea typeface="Times New Roman" panose="02020603050405020304" pitchFamily="18" charset="0"/>
              </a:rPr>
              <a:t>) identify the relevant </a:t>
            </a:r>
            <a:r>
              <a:rPr lang="en-US" sz="1800" i="1" dirty="0" err="1">
                <a:effectLst/>
                <a:latin typeface="Calibri" panose="020F0502020204030204" pitchFamily="34" charset="0"/>
                <a:ea typeface="Times New Roman" panose="02020603050405020304" pitchFamily="18" charset="0"/>
              </a:rPr>
              <a:t>organisations</a:t>
            </a:r>
            <a:r>
              <a:rPr lang="en-US" sz="1800" i="1" dirty="0">
                <a:effectLst/>
                <a:latin typeface="Calibri" panose="020F0502020204030204" pitchFamily="34" charset="0"/>
                <a:ea typeface="Times New Roman" panose="02020603050405020304" pitchFamily="18" charset="0"/>
              </a:rPr>
              <a:t> in the public and private sector that play an active or potential role to formalize enterprises, (ii) map the regulations, incentives and services that they provide to facilitate formalization. Such mapping is an entry point to engage with these institutions on best ways to address gaps and move towards a stronger enterprise formalization ecosystem, including through inter-ministerial coordination. </a:t>
            </a:r>
            <a:endParaRPr lang="en-US" sz="1800" dirty="0">
              <a:effectLst/>
              <a:latin typeface="Calibri" panose="020F0502020204030204" pitchFamily="34" charset="0"/>
              <a:ea typeface="DengXian" panose="02010600030101010101" pitchFamily="2" charset="-122"/>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From May Monitor: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Informal women workers have been hit harder than their male counterparts The number of informal jobs plunged by 20 per cent at the height of the crisis in the second quarter of 2020, twice the impact registered among workers in formal employment. And within informal employment, women were hit harder than men. In the second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quarter of 2020, the number of women in informal employment declined by 24 per cent relative to the pre-crisis situation, compared to a decrease of 18 per cent among men. The sectors in which women are typically engaged informally and their disproportionate care responsibilities accounted for this highly unequal impact. By the last quarter of 2021, the recovery in informal employment had overtaken that of formal employment, increasing the share of informal employment in total employment. Overall,</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the speed of employment recovery has been slower for women than for men, which has contributed to a growing gender employment gap globally.</a:t>
            </a:r>
            <a:endParaRPr lang="en-GB"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59F4EF-2FC3-4ABA-AB20-8B87F83E695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0655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emf"/><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90538" y="2873014"/>
            <a:ext cx="7200000" cy="608525"/>
          </a:xfrm>
        </p:spPr>
        <p:txBody>
          <a:bodyPr wrap="square" bIns="54000" anchor="t" anchorCtr="0">
            <a:noAutofit/>
          </a:bodyPr>
          <a:lstStyle>
            <a:lvl1pPr algn="l">
              <a:defRPr sz="4000"/>
            </a:lvl1pPr>
          </a:lstStyle>
          <a:p>
            <a:r>
              <a:rPr lang="en-US"/>
              <a:t>Click to edit Master title style</a:t>
            </a:r>
            <a:endParaRPr lang="en-GB"/>
          </a:p>
        </p:txBody>
      </p:sp>
      <p:sp>
        <p:nvSpPr>
          <p:cNvPr id="3" name="Subtitle 2"/>
          <p:cNvSpPr>
            <a:spLocks noGrp="1"/>
          </p:cNvSpPr>
          <p:nvPr>
            <p:ph type="subTitle" idx="1"/>
          </p:nvPr>
        </p:nvSpPr>
        <p:spPr>
          <a:xfrm>
            <a:off x="490538" y="3481539"/>
            <a:ext cx="7200000" cy="1655762"/>
          </a:xfrm>
        </p:spPr>
        <p:txBody>
          <a:bodyPr>
            <a:noAutofit/>
          </a:bodyPr>
          <a:lstStyle>
            <a:lvl1pPr marL="0" indent="0" algn="l">
              <a:lnSpc>
                <a:spcPct val="90000"/>
              </a:lnSpc>
              <a:spcAft>
                <a:spcPts val="1200"/>
              </a:spcAft>
              <a:buNone/>
              <a:defRPr sz="4000" b="0">
                <a:solidFill>
                  <a:schemeClr val="accent1"/>
                </a:solidFill>
              </a:defRPr>
            </a:lvl1pPr>
            <a:lvl2pPr marL="0" indent="0" algn="l">
              <a:buNone/>
              <a:defRPr sz="1400">
                <a:solidFill>
                  <a:schemeClr val="accent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490538" y="6180035"/>
            <a:ext cx="2743200" cy="216000"/>
          </a:xfrm>
        </p:spPr>
        <p:txBody>
          <a:bodyPr anchor="b" anchorCtr="0">
            <a:noAutofit/>
          </a:bodyPr>
          <a:lstStyle>
            <a:lvl1pPr>
              <a:defRPr sz="1000">
                <a:solidFill>
                  <a:schemeClr val="accent1"/>
                </a:solidFill>
              </a:defRPr>
            </a:lvl1pPr>
          </a:lstStyle>
          <a:p>
            <a:r>
              <a:rPr lang="en-GB"/>
              <a:t>Date: Monday / 01 / October / 2019</a:t>
            </a:r>
          </a:p>
        </p:txBody>
      </p:sp>
      <p:sp>
        <p:nvSpPr>
          <p:cNvPr id="5" name="Footer Placeholder 4"/>
          <p:cNvSpPr>
            <a:spLocks noGrp="1"/>
          </p:cNvSpPr>
          <p:nvPr>
            <p:ph type="ftr" sz="quarter" idx="11"/>
          </p:nvPr>
        </p:nvSpPr>
        <p:spPr>
          <a:xfrm>
            <a:off x="490538" y="6858000"/>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sp>
        <p:nvSpPr>
          <p:cNvPr id="11" name="Picture Placeholder 10"/>
          <p:cNvSpPr>
            <a:spLocks noGrp="1"/>
          </p:cNvSpPr>
          <p:nvPr>
            <p:ph type="pic" sz="quarter" idx="13" hasCustomPrompt="1"/>
          </p:nvPr>
        </p:nvSpPr>
        <p:spPr>
          <a:xfrm>
            <a:off x="2946400" y="0"/>
            <a:ext cx="9245600" cy="5321300"/>
          </a:xfrm>
          <a:custGeom>
            <a:avLst/>
            <a:gdLst>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5321300 h 5321300"/>
              <a:gd name="connsiteX4" fmla="*/ 0 w 9245600"/>
              <a:gd name="connsiteY4" fmla="*/ 0 h 5321300"/>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0 h 5321300"/>
            </a:gdLst>
            <a:ahLst/>
            <a:cxnLst>
              <a:cxn ang="0">
                <a:pos x="connsiteX0" y="connsiteY0"/>
              </a:cxn>
              <a:cxn ang="0">
                <a:pos x="connsiteX1" y="connsiteY1"/>
              </a:cxn>
              <a:cxn ang="0">
                <a:pos x="connsiteX2" y="connsiteY2"/>
              </a:cxn>
              <a:cxn ang="0">
                <a:pos x="connsiteX3" y="connsiteY3"/>
              </a:cxn>
            </a:cxnLst>
            <a:rect l="l" t="t" r="r" b="b"/>
            <a:pathLst>
              <a:path w="9245600" h="5321300">
                <a:moveTo>
                  <a:pt x="0" y="0"/>
                </a:moveTo>
                <a:lnTo>
                  <a:pt x="9245600" y="0"/>
                </a:lnTo>
                <a:lnTo>
                  <a:pt x="9245600" y="5321300"/>
                </a:lnTo>
                <a:lnTo>
                  <a:pt x="0" y="0"/>
                </a:lnTo>
                <a:close/>
              </a:path>
            </a:pathLst>
          </a:custGeom>
          <a:solidFill>
            <a:schemeClr val="accent1"/>
          </a:solidFill>
        </p:spPr>
        <p:txBody>
          <a:bodyPr>
            <a:noAutofit/>
          </a:bodyPr>
          <a:lstStyle>
            <a:lvl1pPr algn="r">
              <a:defRPr sz="1000">
                <a:solidFill>
                  <a:schemeClr val="bg1"/>
                </a:solidFill>
              </a:defRPr>
            </a:lvl1pPr>
          </a:lstStyle>
          <a:p>
            <a:r>
              <a:rPr lang="en-GB"/>
              <a:t>Click icon to insert picture, or leave unchanged for plain colour fill</a:t>
            </a:r>
          </a:p>
        </p:txBody>
      </p:sp>
    </p:spTree>
    <p:extLst>
      <p:ext uri="{BB962C8B-B14F-4D97-AF65-F5344CB8AC3E}">
        <p14:creationId xmlns:p14="http://schemas.microsoft.com/office/powerpoint/2010/main" val="31661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en-US"/>
              <a:t>Click to edit Master title style</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21088" y="6867374"/>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sp>
        <p:nvSpPr>
          <p:cNvPr id="8" name="Right Triangle 7"/>
          <p:cNvSpPr/>
          <p:nvPr userDrawn="1"/>
        </p:nvSpPr>
        <p:spPr>
          <a:xfrm flipH="1">
            <a:off x="5529262" y="3007518"/>
            <a:ext cx="6662738" cy="3850481"/>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Tree>
    <p:extLst>
      <p:ext uri="{BB962C8B-B14F-4D97-AF65-F5344CB8AC3E}">
        <p14:creationId xmlns:p14="http://schemas.microsoft.com/office/powerpoint/2010/main" val="577579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Section Header B">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en-US"/>
              <a:t>Click to edit Master title style</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02038" y="6866325"/>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sp>
        <p:nvSpPr>
          <p:cNvPr id="8" name="Right Triangle 7"/>
          <p:cNvSpPr/>
          <p:nvPr userDrawn="1"/>
        </p:nvSpPr>
        <p:spPr>
          <a:xfrm flipH="1">
            <a:off x="8286750" y="4601106"/>
            <a:ext cx="3905250" cy="225689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
        <p:nvSpPr>
          <p:cNvPr id="10" name="Right Triangle 9"/>
          <p:cNvSpPr/>
          <p:nvPr userDrawn="1"/>
        </p:nvSpPr>
        <p:spPr>
          <a:xfrm rot="10800000">
            <a:off x="3191027" y="2238"/>
            <a:ext cx="8999022" cy="520065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Tree>
    <p:extLst>
      <p:ext uri="{BB962C8B-B14F-4D97-AF65-F5344CB8AC3E}">
        <p14:creationId xmlns:p14="http://schemas.microsoft.com/office/powerpoint/2010/main" val="3072045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Section Header C">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en-US"/>
              <a:t>Click to edit Master title style</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02038" y="6866325"/>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
        <p:nvSpPr>
          <p:cNvPr id="10" name="Right Triangle 9"/>
          <p:cNvSpPr/>
          <p:nvPr userDrawn="1"/>
        </p:nvSpPr>
        <p:spPr>
          <a:xfrm rot="10800000">
            <a:off x="5307376" y="0"/>
            <a:ext cx="6884624" cy="3978712"/>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Tree>
    <p:extLst>
      <p:ext uri="{BB962C8B-B14F-4D97-AF65-F5344CB8AC3E}">
        <p14:creationId xmlns:p14="http://schemas.microsoft.com/office/powerpoint/2010/main" val="1319992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bg1"/>
                </a:solidFill>
              </a:defRPr>
            </a:lvl1pPr>
          </a:lstStyle>
          <a:p>
            <a:r>
              <a:rPr lang="en-US"/>
              <a:t>Click to edit Master title style</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02038" y="6870450"/>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602" y="490538"/>
            <a:ext cx="1371472" cy="494482"/>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Tree>
    <p:extLst>
      <p:ext uri="{BB962C8B-B14F-4D97-AF65-F5344CB8AC3E}">
        <p14:creationId xmlns:p14="http://schemas.microsoft.com/office/powerpoint/2010/main" val="3808222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attern">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1" t="21407" r="38481" b="40746"/>
          <a:stretch/>
        </p:blipFill>
        <p:spPr>
          <a:xfrm>
            <a:off x="-1397975" y="1085561"/>
            <a:ext cx="13604217" cy="5784889"/>
          </a:xfrm>
          <a:prstGeom prst="rect">
            <a:avLst/>
          </a:prstGeom>
        </p:spPr>
      </p:pic>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en-US"/>
              <a:t>Click to edit Master title style</a:t>
            </a:r>
            <a:endParaRPr lang="en-GB"/>
          </a:p>
        </p:txBody>
      </p:sp>
      <p:sp>
        <p:nvSpPr>
          <p:cNvPr id="3" name="Text Placeholder 2"/>
          <p:cNvSpPr>
            <a:spLocks noGrp="1"/>
          </p:cNvSpPr>
          <p:nvPr>
            <p:ph type="body" idx="1"/>
          </p:nvPr>
        </p:nvSpPr>
        <p:spPr>
          <a:xfrm>
            <a:off x="490538" y="3481324"/>
            <a:ext cx="5868000" cy="648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49663" y="6870450"/>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Tree>
    <p:extLst>
      <p:ext uri="{BB962C8B-B14F-4D97-AF65-F5344CB8AC3E}">
        <p14:creationId xmlns:p14="http://schemas.microsoft.com/office/powerpoint/2010/main" val="3006282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en-GB"/>
              <a:t>Date: Monday / 01 / October / 2019</a:t>
            </a:r>
          </a:p>
        </p:txBody>
      </p:sp>
      <p:sp>
        <p:nvSpPr>
          <p:cNvPr id="4" name="Footer Placeholder 3"/>
          <p:cNvSpPr>
            <a:spLocks noGrp="1"/>
          </p:cNvSpPr>
          <p:nvPr>
            <p:ph type="ftr" sz="quarter" idx="11"/>
          </p:nvPr>
        </p:nvSpPr>
        <p:spPr/>
        <p:txBody>
          <a:bodyPr/>
          <a:lstStyle/>
          <a:p>
            <a:r>
              <a:rPr lang="en-GB"/>
              <a:t>Advancing social justice, promoting decent work</a:t>
            </a:r>
          </a:p>
        </p:txBody>
      </p:sp>
      <p:sp>
        <p:nvSpPr>
          <p:cNvPr id="5" name="Slide Number Placeholder 4"/>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2642088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a:t>Date: Monday / 01 / October / 2019</a:t>
            </a:r>
          </a:p>
        </p:txBody>
      </p:sp>
      <p:sp>
        <p:nvSpPr>
          <p:cNvPr id="3" name="Footer Placeholder 2"/>
          <p:cNvSpPr>
            <a:spLocks noGrp="1"/>
          </p:cNvSpPr>
          <p:nvPr>
            <p:ph type="ftr" sz="quarter" idx="11"/>
          </p:nvPr>
        </p:nvSpPr>
        <p:spPr/>
        <p:txBody>
          <a:bodyPr/>
          <a:lstStyle/>
          <a:p>
            <a:r>
              <a:rPr lang="en-GB"/>
              <a:t>Advancing social justice, promoting decent work</a:t>
            </a:r>
          </a:p>
        </p:txBody>
      </p:sp>
      <p:sp>
        <p:nvSpPr>
          <p:cNvPr id="4" name="Slide Number Placeholder 3"/>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17119567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cSld name="1_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226277"/>
            <a:ext cx="12192000" cy="95250"/>
          </a:xfrm>
          <a:custGeom>
            <a:avLst/>
            <a:gdLst/>
            <a:ahLst/>
            <a:cxnLst/>
            <a:rect l="l" t="t" r="r" b="b"/>
            <a:pathLst>
              <a:path w="12192000" h="127000">
                <a:moveTo>
                  <a:pt x="0" y="127000"/>
                </a:moveTo>
                <a:lnTo>
                  <a:pt x="12192000" y="127000"/>
                </a:lnTo>
                <a:lnTo>
                  <a:pt x="12192000" y="0"/>
                </a:lnTo>
                <a:lnTo>
                  <a:pt x="0" y="0"/>
                </a:lnTo>
                <a:lnTo>
                  <a:pt x="0" y="127000"/>
                </a:lnTo>
                <a:close/>
              </a:path>
            </a:pathLst>
          </a:custGeom>
          <a:solidFill>
            <a:srgbClr val="007AEA"/>
          </a:solidFill>
        </p:spPr>
        <p:txBody>
          <a:bodyPr wrap="square" lIns="0" tIns="0" rIns="0" bIns="0" rtlCol="0"/>
          <a:lstStyle/>
          <a:p>
            <a:endParaRPr sz="1350"/>
          </a:p>
        </p:txBody>
      </p:sp>
      <p:sp>
        <p:nvSpPr>
          <p:cNvPr id="17" name="bk object 17"/>
          <p:cNvSpPr/>
          <p:nvPr/>
        </p:nvSpPr>
        <p:spPr>
          <a:xfrm>
            <a:off x="10580904" y="6021741"/>
            <a:ext cx="870585" cy="836295"/>
          </a:xfrm>
          <a:custGeom>
            <a:avLst/>
            <a:gdLst/>
            <a:ahLst/>
            <a:cxnLst/>
            <a:rect l="l" t="t" r="r" b="b"/>
            <a:pathLst>
              <a:path w="870584" h="1115059">
                <a:moveTo>
                  <a:pt x="39154" y="863511"/>
                </a:moveTo>
                <a:lnTo>
                  <a:pt x="5758" y="884226"/>
                </a:lnTo>
                <a:lnTo>
                  <a:pt x="0" y="968933"/>
                </a:lnTo>
                <a:lnTo>
                  <a:pt x="2404" y="982811"/>
                </a:lnTo>
                <a:lnTo>
                  <a:pt x="9704" y="994400"/>
                </a:lnTo>
                <a:lnTo>
                  <a:pt x="20797" y="1002470"/>
                </a:lnTo>
                <a:lnTo>
                  <a:pt x="34582" y="1005789"/>
                </a:lnTo>
                <a:lnTo>
                  <a:pt x="70370" y="1007008"/>
                </a:lnTo>
                <a:lnTo>
                  <a:pt x="84391" y="1010185"/>
                </a:lnTo>
                <a:lnTo>
                  <a:pt x="96394" y="1018141"/>
                </a:lnTo>
                <a:lnTo>
                  <a:pt x="105094" y="1029652"/>
                </a:lnTo>
                <a:lnTo>
                  <a:pt x="109207" y="1043495"/>
                </a:lnTo>
                <a:lnTo>
                  <a:pt x="118744" y="1115009"/>
                </a:lnTo>
                <a:lnTo>
                  <a:pt x="212483" y="1115009"/>
                </a:lnTo>
                <a:lnTo>
                  <a:pt x="204483" y="1066208"/>
                </a:lnTo>
                <a:lnTo>
                  <a:pt x="199586" y="1016918"/>
                </a:lnTo>
                <a:lnTo>
                  <a:pt x="197835" y="967296"/>
                </a:lnTo>
                <a:lnTo>
                  <a:pt x="199269" y="917497"/>
                </a:lnTo>
                <a:lnTo>
                  <a:pt x="203931" y="867676"/>
                </a:lnTo>
                <a:lnTo>
                  <a:pt x="204401" y="864730"/>
                </a:lnTo>
                <a:lnTo>
                  <a:pt x="74942" y="864730"/>
                </a:lnTo>
                <a:lnTo>
                  <a:pt x="39154" y="863511"/>
                </a:lnTo>
                <a:close/>
              </a:path>
              <a:path w="870584" h="1115059">
                <a:moveTo>
                  <a:pt x="109120" y="563121"/>
                </a:moveTo>
                <a:lnTo>
                  <a:pt x="77012" y="585965"/>
                </a:lnTo>
                <a:lnTo>
                  <a:pt x="51777" y="652449"/>
                </a:lnTo>
                <a:lnTo>
                  <a:pt x="49559" y="666347"/>
                </a:lnTo>
                <a:lnTo>
                  <a:pt x="52727" y="679630"/>
                </a:lnTo>
                <a:lnTo>
                  <a:pt x="60586" y="690776"/>
                </a:lnTo>
                <a:lnTo>
                  <a:pt x="72440" y="698258"/>
                </a:lnTo>
                <a:lnTo>
                  <a:pt x="105841" y="711060"/>
                </a:lnTo>
                <a:lnTo>
                  <a:pt x="118075" y="718627"/>
                </a:lnTo>
                <a:lnTo>
                  <a:pt x="126825" y="730046"/>
                </a:lnTo>
                <a:lnTo>
                  <a:pt x="131255" y="743771"/>
                </a:lnTo>
                <a:lnTo>
                  <a:pt x="130530" y="758253"/>
                </a:lnTo>
                <a:lnTo>
                  <a:pt x="115950" y="830719"/>
                </a:lnTo>
                <a:lnTo>
                  <a:pt x="89151" y="862454"/>
                </a:lnTo>
                <a:lnTo>
                  <a:pt x="74942" y="864730"/>
                </a:lnTo>
                <a:lnTo>
                  <a:pt x="204401" y="864730"/>
                </a:lnTo>
                <a:lnTo>
                  <a:pt x="211860" y="817990"/>
                </a:lnTo>
                <a:lnTo>
                  <a:pt x="223098" y="768594"/>
                </a:lnTo>
                <a:lnTo>
                  <a:pt x="237685" y="719643"/>
                </a:lnTo>
                <a:lnTo>
                  <a:pt x="255663" y="671294"/>
                </a:lnTo>
                <a:lnTo>
                  <a:pt x="277073" y="623703"/>
                </a:lnTo>
                <a:lnTo>
                  <a:pt x="300091" y="580520"/>
                </a:lnTo>
                <a:lnTo>
                  <a:pt x="170590" y="580520"/>
                </a:lnTo>
                <a:lnTo>
                  <a:pt x="156311" y="578078"/>
                </a:lnTo>
                <a:lnTo>
                  <a:pt x="123024" y="565442"/>
                </a:lnTo>
                <a:lnTo>
                  <a:pt x="109120" y="563121"/>
                </a:lnTo>
                <a:close/>
              </a:path>
              <a:path w="870584" h="1115059">
                <a:moveTo>
                  <a:pt x="266292" y="309835"/>
                </a:moveTo>
                <a:lnTo>
                  <a:pt x="197421" y="377723"/>
                </a:lnTo>
                <a:lnTo>
                  <a:pt x="189696" y="403855"/>
                </a:lnTo>
                <a:lnTo>
                  <a:pt x="193624" y="416944"/>
                </a:lnTo>
                <a:lnTo>
                  <a:pt x="202526" y="427901"/>
                </a:lnTo>
                <a:lnTo>
                  <a:pt x="230162" y="450354"/>
                </a:lnTo>
                <a:lnTo>
                  <a:pt x="239314" y="461413"/>
                </a:lnTo>
                <a:lnTo>
                  <a:pt x="243884" y="474965"/>
                </a:lnTo>
                <a:lnTo>
                  <a:pt x="243578" y="489239"/>
                </a:lnTo>
                <a:lnTo>
                  <a:pt x="238099" y="502462"/>
                </a:lnTo>
                <a:lnTo>
                  <a:pt x="234967" y="507332"/>
                </a:lnTo>
                <a:lnTo>
                  <a:pt x="232190" y="511841"/>
                </a:lnTo>
                <a:lnTo>
                  <a:pt x="209294" y="552062"/>
                </a:lnTo>
                <a:lnTo>
                  <a:pt x="205689" y="558939"/>
                </a:lnTo>
                <a:lnTo>
                  <a:pt x="196861" y="570327"/>
                </a:lnTo>
                <a:lnTo>
                  <a:pt x="184634" y="577729"/>
                </a:lnTo>
                <a:lnTo>
                  <a:pt x="170590" y="580520"/>
                </a:lnTo>
                <a:lnTo>
                  <a:pt x="300091" y="580520"/>
                </a:lnTo>
                <a:lnTo>
                  <a:pt x="330089" y="531911"/>
                </a:lnTo>
                <a:lnTo>
                  <a:pt x="360893" y="489239"/>
                </a:lnTo>
                <a:lnTo>
                  <a:pt x="393857" y="449474"/>
                </a:lnTo>
                <a:lnTo>
                  <a:pt x="429174" y="412233"/>
                </a:lnTo>
                <a:lnTo>
                  <a:pt x="466568" y="377701"/>
                </a:lnTo>
                <a:lnTo>
                  <a:pt x="502411" y="348726"/>
                </a:lnTo>
                <a:lnTo>
                  <a:pt x="347013" y="348726"/>
                </a:lnTo>
                <a:lnTo>
                  <a:pt x="332727" y="346907"/>
                </a:lnTo>
                <a:lnTo>
                  <a:pt x="320014" y="340194"/>
                </a:lnTo>
                <a:lnTo>
                  <a:pt x="292277" y="317538"/>
                </a:lnTo>
                <a:lnTo>
                  <a:pt x="279871" y="311043"/>
                </a:lnTo>
                <a:lnTo>
                  <a:pt x="266292" y="309835"/>
                </a:lnTo>
                <a:close/>
              </a:path>
              <a:path w="870584" h="1115059">
                <a:moveTo>
                  <a:pt x="503788" y="114731"/>
                </a:moveTo>
                <a:lnTo>
                  <a:pt x="430199" y="157200"/>
                </a:lnTo>
                <a:lnTo>
                  <a:pt x="413879" y="192997"/>
                </a:lnTo>
                <a:lnTo>
                  <a:pt x="418782" y="206159"/>
                </a:lnTo>
                <a:lnTo>
                  <a:pt x="437705" y="236512"/>
                </a:lnTo>
                <a:lnTo>
                  <a:pt x="442766" y="250037"/>
                </a:lnTo>
                <a:lnTo>
                  <a:pt x="428777" y="289128"/>
                </a:lnTo>
                <a:lnTo>
                  <a:pt x="373202" y="338074"/>
                </a:lnTo>
                <a:lnTo>
                  <a:pt x="347013" y="348726"/>
                </a:lnTo>
                <a:lnTo>
                  <a:pt x="502411" y="348726"/>
                </a:lnTo>
                <a:lnTo>
                  <a:pt x="546957" y="316933"/>
                </a:lnTo>
                <a:lnTo>
                  <a:pt x="589635" y="290781"/>
                </a:lnTo>
                <a:lnTo>
                  <a:pt x="633759" y="267506"/>
                </a:lnTo>
                <a:lnTo>
                  <a:pt x="679170" y="247152"/>
                </a:lnTo>
                <a:lnTo>
                  <a:pt x="725709" y="229760"/>
                </a:lnTo>
                <a:lnTo>
                  <a:pt x="773220" y="215373"/>
                </a:lnTo>
                <a:lnTo>
                  <a:pt x="821543" y="204033"/>
                </a:lnTo>
                <a:lnTo>
                  <a:pt x="870521" y="195783"/>
                </a:lnTo>
                <a:lnTo>
                  <a:pt x="866995" y="180266"/>
                </a:lnTo>
                <a:lnTo>
                  <a:pt x="595588" y="180266"/>
                </a:lnTo>
                <a:lnTo>
                  <a:pt x="581315" y="178504"/>
                </a:lnTo>
                <a:lnTo>
                  <a:pt x="568469" y="172094"/>
                </a:lnTo>
                <a:lnTo>
                  <a:pt x="558660" y="161582"/>
                </a:lnTo>
                <a:lnTo>
                  <a:pt x="539521" y="131076"/>
                </a:lnTo>
                <a:lnTo>
                  <a:pt x="529851" y="120803"/>
                </a:lnTo>
                <a:lnTo>
                  <a:pt x="517410" y="115236"/>
                </a:lnTo>
                <a:lnTo>
                  <a:pt x="503788" y="114731"/>
                </a:lnTo>
                <a:close/>
              </a:path>
              <a:path w="870584" h="1115059">
                <a:moveTo>
                  <a:pt x="826033" y="0"/>
                </a:moveTo>
                <a:lnTo>
                  <a:pt x="721931" y="24041"/>
                </a:lnTo>
                <a:lnTo>
                  <a:pt x="709175" y="29897"/>
                </a:lnTo>
                <a:lnTo>
                  <a:pt x="699906" y="39904"/>
                </a:lnTo>
                <a:lnTo>
                  <a:pt x="695042" y="52639"/>
                </a:lnTo>
                <a:lnTo>
                  <a:pt x="695502" y="66675"/>
                </a:lnTo>
                <a:lnTo>
                  <a:pt x="703554" y="101955"/>
                </a:lnTo>
                <a:lnTo>
                  <a:pt x="703978" y="116403"/>
                </a:lnTo>
                <a:lnTo>
                  <a:pt x="678103" y="148780"/>
                </a:lnTo>
                <a:lnTo>
                  <a:pt x="609676" y="176834"/>
                </a:lnTo>
                <a:lnTo>
                  <a:pt x="595588" y="180266"/>
                </a:lnTo>
                <a:lnTo>
                  <a:pt x="866995" y="180266"/>
                </a:lnTo>
                <a:lnTo>
                  <a:pt x="826033" y="0"/>
                </a:lnTo>
                <a:close/>
              </a:path>
            </a:pathLst>
          </a:custGeom>
          <a:solidFill>
            <a:srgbClr val="00529E"/>
          </a:solidFill>
        </p:spPr>
        <p:txBody>
          <a:bodyPr wrap="square" lIns="0" tIns="0" rIns="0" bIns="0" rtlCol="0"/>
          <a:lstStyle/>
          <a:p>
            <a:endParaRPr sz="1350"/>
          </a:p>
        </p:txBody>
      </p:sp>
      <p:sp>
        <p:nvSpPr>
          <p:cNvPr id="18" name="bk object 18"/>
          <p:cNvSpPr/>
          <p:nvPr/>
        </p:nvSpPr>
        <p:spPr>
          <a:xfrm>
            <a:off x="11634930" y="6021747"/>
            <a:ext cx="557530" cy="418624"/>
          </a:xfrm>
          <a:custGeom>
            <a:avLst/>
            <a:gdLst/>
            <a:ahLst/>
            <a:cxnLst/>
            <a:rect l="l" t="t" r="r" b="b"/>
            <a:pathLst>
              <a:path w="557529" h="558165">
                <a:moveTo>
                  <a:pt x="44589" y="0"/>
                </a:moveTo>
                <a:lnTo>
                  <a:pt x="0" y="195783"/>
                </a:lnTo>
                <a:lnTo>
                  <a:pt x="47570" y="203746"/>
                </a:lnTo>
                <a:lnTo>
                  <a:pt x="94517" y="214623"/>
                </a:lnTo>
                <a:lnTo>
                  <a:pt x="140696" y="228375"/>
                </a:lnTo>
                <a:lnTo>
                  <a:pt x="185965" y="244962"/>
                </a:lnTo>
                <a:lnTo>
                  <a:pt x="230181" y="264345"/>
                </a:lnTo>
                <a:lnTo>
                  <a:pt x="273200" y="286485"/>
                </a:lnTo>
                <a:lnTo>
                  <a:pt x="314879" y="311342"/>
                </a:lnTo>
                <a:lnTo>
                  <a:pt x="355074" y="338877"/>
                </a:lnTo>
                <a:lnTo>
                  <a:pt x="393643" y="369051"/>
                </a:lnTo>
                <a:lnTo>
                  <a:pt x="430441" y="401824"/>
                </a:lnTo>
                <a:lnTo>
                  <a:pt x="465327" y="437157"/>
                </a:lnTo>
                <a:lnTo>
                  <a:pt x="498156" y="475012"/>
                </a:lnTo>
                <a:lnTo>
                  <a:pt x="528786" y="515348"/>
                </a:lnTo>
                <a:lnTo>
                  <a:pt x="557072" y="558126"/>
                </a:lnTo>
                <a:lnTo>
                  <a:pt x="557072" y="348789"/>
                </a:lnTo>
                <a:lnTo>
                  <a:pt x="523662" y="348789"/>
                </a:lnTo>
                <a:lnTo>
                  <a:pt x="509571" y="345818"/>
                </a:lnTo>
                <a:lnTo>
                  <a:pt x="497420" y="338061"/>
                </a:lnTo>
                <a:lnTo>
                  <a:pt x="441731" y="289115"/>
                </a:lnTo>
                <a:lnTo>
                  <a:pt x="432460" y="278067"/>
                </a:lnTo>
                <a:lnTo>
                  <a:pt x="427686" y="264460"/>
                </a:lnTo>
                <a:lnTo>
                  <a:pt x="427706" y="250026"/>
                </a:lnTo>
                <a:lnTo>
                  <a:pt x="432816" y="236499"/>
                </a:lnTo>
                <a:lnTo>
                  <a:pt x="451739" y="206311"/>
                </a:lnTo>
                <a:lnTo>
                  <a:pt x="456664" y="193057"/>
                </a:lnTo>
                <a:lnTo>
                  <a:pt x="456209" y="180282"/>
                </a:lnTo>
                <a:lnTo>
                  <a:pt x="275009" y="180282"/>
                </a:lnTo>
                <a:lnTo>
                  <a:pt x="260946" y="176834"/>
                </a:lnTo>
                <a:lnTo>
                  <a:pt x="192633" y="148780"/>
                </a:lnTo>
                <a:lnTo>
                  <a:pt x="180291" y="141333"/>
                </a:lnTo>
                <a:lnTo>
                  <a:pt x="171383" y="130028"/>
                </a:lnTo>
                <a:lnTo>
                  <a:pt x="166737" y="116390"/>
                </a:lnTo>
                <a:lnTo>
                  <a:pt x="167182" y="101942"/>
                </a:lnTo>
                <a:lnTo>
                  <a:pt x="175234" y="66675"/>
                </a:lnTo>
                <a:lnTo>
                  <a:pt x="175643" y="52663"/>
                </a:lnTo>
                <a:lnTo>
                  <a:pt x="170759" y="39984"/>
                </a:lnTo>
                <a:lnTo>
                  <a:pt x="161448" y="30036"/>
                </a:lnTo>
                <a:lnTo>
                  <a:pt x="148577" y="24218"/>
                </a:lnTo>
                <a:lnTo>
                  <a:pt x="44589" y="0"/>
                </a:lnTo>
                <a:close/>
              </a:path>
              <a:path w="557529" h="558165">
                <a:moveTo>
                  <a:pt x="557072" y="335013"/>
                </a:moveTo>
                <a:lnTo>
                  <a:pt x="550722" y="340182"/>
                </a:lnTo>
                <a:lnTo>
                  <a:pt x="537958" y="346926"/>
                </a:lnTo>
                <a:lnTo>
                  <a:pt x="523662" y="348789"/>
                </a:lnTo>
                <a:lnTo>
                  <a:pt x="557072" y="348789"/>
                </a:lnTo>
                <a:lnTo>
                  <a:pt x="557072" y="335013"/>
                </a:lnTo>
                <a:close/>
              </a:path>
              <a:path w="557529" h="558165">
                <a:moveTo>
                  <a:pt x="366786" y="114726"/>
                </a:moveTo>
                <a:lnTo>
                  <a:pt x="353169" y="115230"/>
                </a:lnTo>
                <a:lnTo>
                  <a:pt x="340755" y="120796"/>
                </a:lnTo>
                <a:lnTo>
                  <a:pt x="331101" y="131064"/>
                </a:lnTo>
                <a:lnTo>
                  <a:pt x="312064" y="161582"/>
                </a:lnTo>
                <a:lnTo>
                  <a:pt x="302230" y="172157"/>
                </a:lnTo>
                <a:lnTo>
                  <a:pt x="289325" y="178557"/>
                </a:lnTo>
                <a:lnTo>
                  <a:pt x="275009" y="180282"/>
                </a:lnTo>
                <a:lnTo>
                  <a:pt x="456209" y="180282"/>
                </a:lnTo>
                <a:lnTo>
                  <a:pt x="456177" y="179393"/>
                </a:lnTo>
                <a:lnTo>
                  <a:pt x="450613" y="166949"/>
                </a:lnTo>
                <a:lnTo>
                  <a:pt x="440309" y="157353"/>
                </a:lnTo>
                <a:lnTo>
                  <a:pt x="380047" y="119646"/>
                </a:lnTo>
                <a:lnTo>
                  <a:pt x="366786" y="114726"/>
                </a:lnTo>
                <a:close/>
              </a:path>
            </a:pathLst>
          </a:custGeom>
          <a:solidFill>
            <a:srgbClr val="00529E"/>
          </a:solidFill>
        </p:spPr>
        <p:txBody>
          <a:bodyPr wrap="square" lIns="0" tIns="0" rIns="0" bIns="0" rtlCol="0"/>
          <a:lstStyle/>
          <a:p>
            <a:endParaRPr sz="1350"/>
          </a:p>
        </p:txBody>
      </p:sp>
      <p:sp>
        <p:nvSpPr>
          <p:cNvPr id="19" name="bk object 19"/>
          <p:cNvSpPr/>
          <p:nvPr/>
        </p:nvSpPr>
        <p:spPr>
          <a:xfrm>
            <a:off x="10737429" y="5956491"/>
            <a:ext cx="340995" cy="151448"/>
          </a:xfrm>
          <a:custGeom>
            <a:avLst/>
            <a:gdLst/>
            <a:ahLst/>
            <a:cxnLst/>
            <a:rect l="l" t="t" r="r" b="b"/>
            <a:pathLst>
              <a:path w="340995" h="201929">
                <a:moveTo>
                  <a:pt x="338074" y="0"/>
                </a:moveTo>
                <a:lnTo>
                  <a:pt x="294048" y="17587"/>
                </a:lnTo>
                <a:lnTo>
                  <a:pt x="202807" y="25598"/>
                </a:lnTo>
                <a:lnTo>
                  <a:pt x="151183" y="38835"/>
                </a:lnTo>
                <a:lnTo>
                  <a:pt x="112356" y="58062"/>
                </a:lnTo>
                <a:lnTo>
                  <a:pt x="62513" y="107259"/>
                </a:lnTo>
                <a:lnTo>
                  <a:pt x="32116" y="158743"/>
                </a:lnTo>
                <a:lnTo>
                  <a:pt x="17595" y="180829"/>
                </a:lnTo>
                <a:lnTo>
                  <a:pt x="0" y="198069"/>
                </a:lnTo>
                <a:lnTo>
                  <a:pt x="2603" y="201409"/>
                </a:lnTo>
                <a:lnTo>
                  <a:pt x="12550" y="194672"/>
                </a:lnTo>
                <a:lnTo>
                  <a:pt x="28786" y="184761"/>
                </a:lnTo>
                <a:lnTo>
                  <a:pt x="50014" y="174089"/>
                </a:lnTo>
                <a:lnTo>
                  <a:pt x="74942" y="165074"/>
                </a:lnTo>
                <a:lnTo>
                  <a:pt x="146293" y="141107"/>
                </a:lnTo>
                <a:lnTo>
                  <a:pt x="197915" y="116297"/>
                </a:lnTo>
                <a:lnTo>
                  <a:pt x="234963" y="91341"/>
                </a:lnTo>
                <a:lnTo>
                  <a:pt x="262587" y="66938"/>
                </a:lnTo>
                <a:lnTo>
                  <a:pt x="285943" y="43788"/>
                </a:lnTo>
                <a:lnTo>
                  <a:pt x="310184" y="22588"/>
                </a:lnTo>
                <a:lnTo>
                  <a:pt x="340461" y="4038"/>
                </a:lnTo>
                <a:lnTo>
                  <a:pt x="338074" y="0"/>
                </a:lnTo>
                <a:close/>
              </a:path>
            </a:pathLst>
          </a:custGeom>
          <a:solidFill>
            <a:srgbClr val="00529E"/>
          </a:solidFill>
        </p:spPr>
        <p:txBody>
          <a:bodyPr wrap="square" lIns="0" tIns="0" rIns="0" bIns="0" rtlCol="0"/>
          <a:lstStyle/>
          <a:p>
            <a:endParaRPr sz="1350"/>
          </a:p>
        </p:txBody>
      </p:sp>
      <p:sp>
        <p:nvSpPr>
          <p:cNvPr id="20" name="bk object 20"/>
          <p:cNvSpPr/>
          <p:nvPr/>
        </p:nvSpPr>
        <p:spPr>
          <a:xfrm>
            <a:off x="10511834" y="5991494"/>
            <a:ext cx="393700" cy="304800"/>
          </a:xfrm>
          <a:custGeom>
            <a:avLst/>
            <a:gdLst/>
            <a:ahLst/>
            <a:cxnLst/>
            <a:rect l="l" t="t" r="r" b="b"/>
            <a:pathLst>
              <a:path w="393700" h="406400">
                <a:moveTo>
                  <a:pt x="266598" y="0"/>
                </a:moveTo>
                <a:lnTo>
                  <a:pt x="200832" y="42400"/>
                </a:lnTo>
                <a:lnTo>
                  <a:pt x="149484" y="81996"/>
                </a:lnTo>
                <a:lnTo>
                  <a:pt x="110680" y="119036"/>
                </a:lnTo>
                <a:lnTo>
                  <a:pt x="82545" y="153767"/>
                </a:lnTo>
                <a:lnTo>
                  <a:pt x="50778" y="217292"/>
                </a:lnTo>
                <a:lnTo>
                  <a:pt x="39182" y="274554"/>
                </a:lnTo>
                <a:lnTo>
                  <a:pt x="36261" y="301456"/>
                </a:lnTo>
                <a:lnTo>
                  <a:pt x="32757" y="327535"/>
                </a:lnTo>
                <a:lnTo>
                  <a:pt x="26796" y="353039"/>
                </a:lnTo>
                <a:lnTo>
                  <a:pt x="16502" y="378216"/>
                </a:lnTo>
                <a:lnTo>
                  <a:pt x="0" y="403313"/>
                </a:lnTo>
                <a:lnTo>
                  <a:pt x="4013" y="405955"/>
                </a:lnTo>
                <a:lnTo>
                  <a:pt x="37714" y="374921"/>
                </a:lnTo>
                <a:lnTo>
                  <a:pt x="67448" y="356254"/>
                </a:lnTo>
                <a:lnTo>
                  <a:pt x="89940" y="346730"/>
                </a:lnTo>
                <a:lnTo>
                  <a:pt x="101917" y="343128"/>
                </a:lnTo>
                <a:lnTo>
                  <a:pt x="164169" y="320403"/>
                </a:lnTo>
                <a:lnTo>
                  <a:pt x="216637" y="293262"/>
                </a:lnTo>
                <a:lnTo>
                  <a:pt x="238523" y="278409"/>
                </a:lnTo>
                <a:lnTo>
                  <a:pt x="110515" y="278409"/>
                </a:lnTo>
                <a:lnTo>
                  <a:pt x="106591" y="273329"/>
                </a:lnTo>
                <a:lnTo>
                  <a:pt x="147372" y="219301"/>
                </a:lnTo>
                <a:lnTo>
                  <a:pt x="177813" y="170440"/>
                </a:lnTo>
                <a:lnTo>
                  <a:pt x="200615" y="126712"/>
                </a:lnTo>
                <a:lnTo>
                  <a:pt x="218476" y="88083"/>
                </a:lnTo>
                <a:lnTo>
                  <a:pt x="234099" y="54518"/>
                </a:lnTo>
                <a:lnTo>
                  <a:pt x="250183" y="25986"/>
                </a:lnTo>
                <a:lnTo>
                  <a:pt x="269430" y="2451"/>
                </a:lnTo>
                <a:lnTo>
                  <a:pt x="266598" y="0"/>
                </a:lnTo>
                <a:close/>
              </a:path>
              <a:path w="393700" h="406400">
                <a:moveTo>
                  <a:pt x="391693" y="134213"/>
                </a:moveTo>
                <a:lnTo>
                  <a:pt x="362307" y="149445"/>
                </a:lnTo>
                <a:lnTo>
                  <a:pt x="330621" y="158059"/>
                </a:lnTo>
                <a:lnTo>
                  <a:pt x="295877" y="165074"/>
                </a:lnTo>
                <a:lnTo>
                  <a:pt x="257317" y="175510"/>
                </a:lnTo>
                <a:lnTo>
                  <a:pt x="214183" y="194388"/>
                </a:lnTo>
                <a:lnTo>
                  <a:pt x="165717" y="226726"/>
                </a:lnTo>
                <a:lnTo>
                  <a:pt x="111163" y="277545"/>
                </a:lnTo>
                <a:lnTo>
                  <a:pt x="110515" y="278409"/>
                </a:lnTo>
                <a:lnTo>
                  <a:pt x="238523" y="278409"/>
                </a:lnTo>
                <a:lnTo>
                  <a:pt x="260530" y="263474"/>
                </a:lnTo>
                <a:lnTo>
                  <a:pt x="297056" y="232813"/>
                </a:lnTo>
                <a:lnTo>
                  <a:pt x="327422" y="203048"/>
                </a:lnTo>
                <a:lnTo>
                  <a:pt x="352838" y="175950"/>
                </a:lnTo>
                <a:lnTo>
                  <a:pt x="374510" y="153291"/>
                </a:lnTo>
                <a:lnTo>
                  <a:pt x="393649" y="136842"/>
                </a:lnTo>
                <a:lnTo>
                  <a:pt x="391693" y="134213"/>
                </a:lnTo>
                <a:close/>
              </a:path>
            </a:pathLst>
          </a:custGeom>
          <a:solidFill>
            <a:srgbClr val="00529E"/>
          </a:solidFill>
        </p:spPr>
        <p:txBody>
          <a:bodyPr wrap="square" lIns="0" tIns="0" rIns="0" bIns="0" rtlCol="0"/>
          <a:lstStyle/>
          <a:p>
            <a:endParaRPr sz="1350"/>
          </a:p>
        </p:txBody>
      </p:sp>
      <p:sp>
        <p:nvSpPr>
          <p:cNvPr id="21" name="bk object 21"/>
          <p:cNvSpPr/>
          <p:nvPr/>
        </p:nvSpPr>
        <p:spPr>
          <a:xfrm>
            <a:off x="10349331" y="6128443"/>
            <a:ext cx="335280" cy="392906"/>
          </a:xfrm>
          <a:custGeom>
            <a:avLst/>
            <a:gdLst/>
            <a:ahLst/>
            <a:cxnLst/>
            <a:rect l="l" t="t" r="r" b="b"/>
            <a:pathLst>
              <a:path w="335279" h="523875">
                <a:moveTo>
                  <a:pt x="175662" y="0"/>
                </a:moveTo>
                <a:lnTo>
                  <a:pt x="121800" y="56744"/>
                </a:lnTo>
                <a:lnTo>
                  <a:pt x="79666" y="108092"/>
                </a:lnTo>
                <a:lnTo>
                  <a:pt x="47978" y="154568"/>
                </a:lnTo>
                <a:lnTo>
                  <a:pt x="25451" y="196693"/>
                </a:lnTo>
                <a:lnTo>
                  <a:pt x="10802" y="234991"/>
                </a:lnTo>
                <a:lnTo>
                  <a:pt x="0" y="302197"/>
                </a:lnTo>
                <a:lnTo>
                  <a:pt x="1279" y="332150"/>
                </a:lnTo>
                <a:lnTo>
                  <a:pt x="5300" y="360367"/>
                </a:lnTo>
                <a:lnTo>
                  <a:pt x="10779" y="387371"/>
                </a:lnTo>
                <a:lnTo>
                  <a:pt x="16433" y="413685"/>
                </a:lnTo>
                <a:lnTo>
                  <a:pt x="20976" y="439830"/>
                </a:lnTo>
                <a:lnTo>
                  <a:pt x="23126" y="466331"/>
                </a:lnTo>
                <a:lnTo>
                  <a:pt x="21598" y="493710"/>
                </a:lnTo>
                <a:lnTo>
                  <a:pt x="15109" y="522490"/>
                </a:lnTo>
                <a:lnTo>
                  <a:pt x="18157" y="523709"/>
                </a:lnTo>
                <a:lnTo>
                  <a:pt x="44691" y="483070"/>
                </a:lnTo>
                <a:lnTo>
                  <a:pt x="76896" y="454855"/>
                </a:lnTo>
                <a:lnTo>
                  <a:pt x="104369" y="438258"/>
                </a:lnTo>
                <a:lnTo>
                  <a:pt x="116709" y="432473"/>
                </a:lnTo>
                <a:lnTo>
                  <a:pt x="166234" y="402423"/>
                </a:lnTo>
                <a:lnTo>
                  <a:pt x="195445" y="375285"/>
                </a:lnTo>
                <a:lnTo>
                  <a:pt x="83854" y="375285"/>
                </a:lnTo>
                <a:lnTo>
                  <a:pt x="78621" y="372135"/>
                </a:lnTo>
                <a:lnTo>
                  <a:pt x="78621" y="371944"/>
                </a:lnTo>
                <a:lnTo>
                  <a:pt x="99689" y="318049"/>
                </a:lnTo>
                <a:lnTo>
                  <a:pt x="113750" y="265770"/>
                </a:lnTo>
                <a:lnTo>
                  <a:pt x="123087" y="215426"/>
                </a:lnTo>
                <a:lnTo>
                  <a:pt x="129983" y="167335"/>
                </a:lnTo>
                <a:lnTo>
                  <a:pt x="136721" y="121815"/>
                </a:lnTo>
                <a:lnTo>
                  <a:pt x="145583" y="79186"/>
                </a:lnTo>
                <a:lnTo>
                  <a:pt x="158852" y="39766"/>
                </a:lnTo>
                <a:lnTo>
                  <a:pt x="178812" y="3873"/>
                </a:lnTo>
                <a:lnTo>
                  <a:pt x="177719" y="2298"/>
                </a:lnTo>
                <a:lnTo>
                  <a:pt x="176526" y="914"/>
                </a:lnTo>
                <a:lnTo>
                  <a:pt x="175662" y="0"/>
                </a:lnTo>
                <a:close/>
              </a:path>
              <a:path w="335279" h="523875">
                <a:moveTo>
                  <a:pt x="332291" y="177901"/>
                </a:moveTo>
                <a:lnTo>
                  <a:pt x="307222" y="198900"/>
                </a:lnTo>
                <a:lnTo>
                  <a:pt x="279058" y="213651"/>
                </a:lnTo>
                <a:lnTo>
                  <a:pt x="248500" y="225793"/>
                </a:lnTo>
                <a:lnTo>
                  <a:pt x="216246" y="238966"/>
                </a:lnTo>
                <a:lnTo>
                  <a:pt x="182998" y="256810"/>
                </a:lnTo>
                <a:lnTo>
                  <a:pt x="149456" y="282964"/>
                </a:lnTo>
                <a:lnTo>
                  <a:pt x="116318" y="321069"/>
                </a:lnTo>
                <a:lnTo>
                  <a:pt x="84285" y="374764"/>
                </a:lnTo>
                <a:lnTo>
                  <a:pt x="83854" y="375285"/>
                </a:lnTo>
                <a:lnTo>
                  <a:pt x="195445" y="375285"/>
                </a:lnTo>
                <a:lnTo>
                  <a:pt x="206781" y="364753"/>
                </a:lnTo>
                <a:lnTo>
                  <a:pt x="240066" y="322842"/>
                </a:lnTo>
                <a:lnTo>
                  <a:pt x="267804" y="280068"/>
                </a:lnTo>
                <a:lnTo>
                  <a:pt x="291714" y="239812"/>
                </a:lnTo>
                <a:lnTo>
                  <a:pt x="313509" y="205451"/>
                </a:lnTo>
                <a:lnTo>
                  <a:pt x="334907" y="180365"/>
                </a:lnTo>
                <a:lnTo>
                  <a:pt x="332291" y="177901"/>
                </a:lnTo>
                <a:close/>
              </a:path>
            </a:pathLst>
          </a:custGeom>
          <a:solidFill>
            <a:srgbClr val="00529E"/>
          </a:solidFill>
        </p:spPr>
        <p:txBody>
          <a:bodyPr wrap="square" lIns="0" tIns="0" rIns="0" bIns="0" rtlCol="0"/>
          <a:lstStyle/>
          <a:p>
            <a:endParaRPr sz="1350"/>
          </a:p>
        </p:txBody>
      </p:sp>
      <p:sp>
        <p:nvSpPr>
          <p:cNvPr id="22" name="bk object 22"/>
          <p:cNvSpPr/>
          <p:nvPr/>
        </p:nvSpPr>
        <p:spPr>
          <a:xfrm>
            <a:off x="10210571" y="6358587"/>
            <a:ext cx="342900" cy="458629"/>
          </a:xfrm>
          <a:custGeom>
            <a:avLst/>
            <a:gdLst/>
            <a:ahLst/>
            <a:cxnLst/>
            <a:rect l="l" t="t" r="r" b="b"/>
            <a:pathLst>
              <a:path w="342900" h="611504">
                <a:moveTo>
                  <a:pt x="92085" y="0"/>
                </a:moveTo>
                <a:lnTo>
                  <a:pt x="60307" y="69042"/>
                </a:lnTo>
                <a:lnTo>
                  <a:pt x="36023" y="129682"/>
                </a:lnTo>
                <a:lnTo>
                  <a:pt x="18540" y="182840"/>
                </a:lnTo>
                <a:lnTo>
                  <a:pt x="7169" y="229434"/>
                </a:lnTo>
                <a:lnTo>
                  <a:pt x="1219" y="270384"/>
                </a:lnTo>
                <a:lnTo>
                  <a:pt x="0" y="306609"/>
                </a:lnTo>
                <a:lnTo>
                  <a:pt x="2819" y="339028"/>
                </a:lnTo>
                <a:lnTo>
                  <a:pt x="17813" y="396125"/>
                </a:lnTo>
                <a:lnTo>
                  <a:pt x="40676" y="449028"/>
                </a:lnTo>
                <a:lnTo>
                  <a:pt x="53332" y="476205"/>
                </a:lnTo>
                <a:lnTo>
                  <a:pt x="65882" y="505092"/>
                </a:lnTo>
                <a:lnTo>
                  <a:pt x="77637" y="536607"/>
                </a:lnTo>
                <a:lnTo>
                  <a:pt x="87905" y="571670"/>
                </a:lnTo>
                <a:lnTo>
                  <a:pt x="95996" y="611200"/>
                </a:lnTo>
                <a:lnTo>
                  <a:pt x="100353" y="611403"/>
                </a:lnTo>
                <a:lnTo>
                  <a:pt x="106020" y="552770"/>
                </a:lnTo>
                <a:lnTo>
                  <a:pt x="125391" y="507001"/>
                </a:lnTo>
                <a:lnTo>
                  <a:pt x="165618" y="457695"/>
                </a:lnTo>
                <a:lnTo>
                  <a:pt x="211894" y="408867"/>
                </a:lnTo>
                <a:lnTo>
                  <a:pt x="220788" y="396303"/>
                </a:lnTo>
                <a:lnTo>
                  <a:pt x="119707" y="396303"/>
                </a:lnTo>
                <a:lnTo>
                  <a:pt x="113180" y="395617"/>
                </a:lnTo>
                <a:lnTo>
                  <a:pt x="113395" y="395262"/>
                </a:lnTo>
                <a:lnTo>
                  <a:pt x="117561" y="340346"/>
                </a:lnTo>
                <a:lnTo>
                  <a:pt x="115346" y="289243"/>
                </a:lnTo>
                <a:lnTo>
                  <a:pt x="108837" y="241527"/>
                </a:lnTo>
                <a:lnTo>
                  <a:pt x="100123" y="196769"/>
                </a:lnTo>
                <a:lnTo>
                  <a:pt x="91292" y="154545"/>
                </a:lnTo>
                <a:lnTo>
                  <a:pt x="84430" y="114428"/>
                </a:lnTo>
                <a:lnTo>
                  <a:pt x="81626" y="75991"/>
                </a:lnTo>
                <a:lnTo>
                  <a:pt x="84968" y="38807"/>
                </a:lnTo>
                <a:lnTo>
                  <a:pt x="96543" y="2451"/>
                </a:lnTo>
                <a:lnTo>
                  <a:pt x="94904" y="1397"/>
                </a:lnTo>
                <a:lnTo>
                  <a:pt x="93393" y="520"/>
                </a:lnTo>
                <a:lnTo>
                  <a:pt x="92085" y="0"/>
                </a:lnTo>
                <a:close/>
              </a:path>
              <a:path w="342900" h="611504">
                <a:moveTo>
                  <a:pt x="338236" y="114744"/>
                </a:moveTo>
                <a:lnTo>
                  <a:pt x="316069" y="144214"/>
                </a:lnTo>
                <a:lnTo>
                  <a:pt x="285859" y="174676"/>
                </a:lnTo>
                <a:lnTo>
                  <a:pt x="214451" y="239853"/>
                </a:lnTo>
                <a:lnTo>
                  <a:pt x="179827" y="275205"/>
                </a:lnTo>
                <a:lnTo>
                  <a:pt x="150304" y="312824"/>
                </a:lnTo>
                <a:lnTo>
                  <a:pt x="129169" y="353029"/>
                </a:lnTo>
                <a:lnTo>
                  <a:pt x="119822" y="395617"/>
                </a:lnTo>
                <a:lnTo>
                  <a:pt x="119707" y="396303"/>
                </a:lnTo>
                <a:lnTo>
                  <a:pt x="220788" y="396303"/>
                </a:lnTo>
                <a:lnTo>
                  <a:pt x="245400" y="361533"/>
                </a:lnTo>
                <a:lnTo>
                  <a:pt x="269069" y="315840"/>
                </a:lnTo>
                <a:lnTo>
                  <a:pt x="285838" y="271937"/>
                </a:lnTo>
                <a:lnTo>
                  <a:pt x="298639" y="229971"/>
                </a:lnTo>
                <a:lnTo>
                  <a:pt x="310409" y="190092"/>
                </a:lnTo>
                <a:lnTo>
                  <a:pt x="324082" y="152446"/>
                </a:lnTo>
                <a:lnTo>
                  <a:pt x="342592" y="117182"/>
                </a:lnTo>
                <a:lnTo>
                  <a:pt x="338236" y="114744"/>
                </a:lnTo>
                <a:close/>
              </a:path>
            </a:pathLst>
          </a:custGeom>
          <a:solidFill>
            <a:srgbClr val="00529E"/>
          </a:solidFill>
        </p:spPr>
        <p:txBody>
          <a:bodyPr wrap="square" lIns="0" tIns="0" rIns="0" bIns="0" rtlCol="0"/>
          <a:lstStyle/>
          <a:p>
            <a:endParaRPr sz="1350"/>
          </a:p>
        </p:txBody>
      </p:sp>
      <p:sp>
        <p:nvSpPr>
          <p:cNvPr id="23" name="bk object 23"/>
          <p:cNvSpPr/>
          <p:nvPr/>
        </p:nvSpPr>
        <p:spPr>
          <a:xfrm>
            <a:off x="10336188" y="6652664"/>
            <a:ext cx="156210" cy="205740"/>
          </a:xfrm>
          <a:custGeom>
            <a:avLst/>
            <a:gdLst/>
            <a:ahLst/>
            <a:cxnLst/>
            <a:rect l="l" t="t" r="r" b="b"/>
            <a:pathLst>
              <a:path w="156209" h="274320">
                <a:moveTo>
                  <a:pt x="151599" y="0"/>
                </a:moveTo>
                <a:lnTo>
                  <a:pt x="132623" y="38161"/>
                </a:lnTo>
                <a:lnTo>
                  <a:pt x="109204" y="73812"/>
                </a:lnTo>
                <a:lnTo>
                  <a:pt x="83472" y="108648"/>
                </a:lnTo>
                <a:lnTo>
                  <a:pt x="57556" y="144367"/>
                </a:lnTo>
                <a:lnTo>
                  <a:pt x="33585" y="182665"/>
                </a:lnTo>
                <a:lnTo>
                  <a:pt x="13690" y="225239"/>
                </a:lnTo>
                <a:lnTo>
                  <a:pt x="0" y="273786"/>
                </a:lnTo>
                <a:lnTo>
                  <a:pt x="118224" y="273786"/>
                </a:lnTo>
                <a:lnTo>
                  <a:pt x="132654" y="212873"/>
                </a:lnTo>
                <a:lnTo>
                  <a:pt x="140747" y="156611"/>
                </a:lnTo>
                <a:lnTo>
                  <a:pt x="144797" y="106157"/>
                </a:lnTo>
                <a:lnTo>
                  <a:pt x="147097" y="62671"/>
                </a:lnTo>
                <a:lnTo>
                  <a:pt x="149942" y="27309"/>
                </a:lnTo>
                <a:lnTo>
                  <a:pt x="155625" y="1231"/>
                </a:lnTo>
                <a:lnTo>
                  <a:pt x="151599" y="0"/>
                </a:lnTo>
                <a:close/>
              </a:path>
            </a:pathLst>
          </a:custGeom>
          <a:solidFill>
            <a:srgbClr val="00529E"/>
          </a:solidFill>
        </p:spPr>
        <p:txBody>
          <a:bodyPr wrap="square" lIns="0" tIns="0" rIns="0" bIns="0" rtlCol="0"/>
          <a:lstStyle/>
          <a:p>
            <a:endParaRPr sz="1350"/>
          </a:p>
        </p:txBody>
      </p:sp>
      <p:sp>
        <p:nvSpPr>
          <p:cNvPr id="24" name="bk object 24"/>
          <p:cNvSpPr/>
          <p:nvPr/>
        </p:nvSpPr>
        <p:spPr>
          <a:xfrm>
            <a:off x="10154099" y="6656216"/>
            <a:ext cx="135255" cy="201930"/>
          </a:xfrm>
          <a:custGeom>
            <a:avLst/>
            <a:gdLst/>
            <a:ahLst/>
            <a:cxnLst/>
            <a:rect l="l" t="t" r="r" b="b"/>
            <a:pathLst>
              <a:path w="135254" h="269240">
                <a:moveTo>
                  <a:pt x="18576" y="0"/>
                </a:moveTo>
                <a:lnTo>
                  <a:pt x="17915" y="0"/>
                </a:lnTo>
                <a:lnTo>
                  <a:pt x="7638" y="65877"/>
                </a:lnTo>
                <a:lnTo>
                  <a:pt x="1793" y="125284"/>
                </a:lnTo>
                <a:lnTo>
                  <a:pt x="0" y="178658"/>
                </a:lnTo>
                <a:lnTo>
                  <a:pt x="1880" y="226434"/>
                </a:lnTo>
                <a:lnTo>
                  <a:pt x="7057" y="269049"/>
                </a:lnTo>
                <a:lnTo>
                  <a:pt x="134857" y="269049"/>
                </a:lnTo>
                <a:lnTo>
                  <a:pt x="109845" y="225719"/>
                </a:lnTo>
                <a:lnTo>
                  <a:pt x="83556" y="182083"/>
                </a:lnTo>
                <a:lnTo>
                  <a:pt x="58717" y="137926"/>
                </a:lnTo>
                <a:lnTo>
                  <a:pt x="38059" y="93032"/>
                </a:lnTo>
                <a:lnTo>
                  <a:pt x="24311" y="47183"/>
                </a:lnTo>
                <a:lnTo>
                  <a:pt x="20201" y="165"/>
                </a:lnTo>
                <a:lnTo>
                  <a:pt x="19338" y="165"/>
                </a:lnTo>
                <a:lnTo>
                  <a:pt x="18576" y="0"/>
                </a:lnTo>
                <a:close/>
              </a:path>
            </a:pathLst>
          </a:custGeom>
          <a:solidFill>
            <a:srgbClr val="00529E"/>
          </a:solidFill>
        </p:spPr>
        <p:txBody>
          <a:bodyPr wrap="square" lIns="0" tIns="0" rIns="0" bIns="0" rtlCol="0"/>
          <a:lstStyle/>
          <a:p>
            <a:endParaRPr sz="1350"/>
          </a:p>
        </p:txBody>
      </p:sp>
      <p:sp>
        <p:nvSpPr>
          <p:cNvPr id="25" name="bk object 25"/>
          <p:cNvSpPr/>
          <p:nvPr/>
        </p:nvSpPr>
        <p:spPr>
          <a:xfrm>
            <a:off x="12005524" y="5956493"/>
            <a:ext cx="186690" cy="103823"/>
          </a:xfrm>
          <a:custGeom>
            <a:avLst/>
            <a:gdLst/>
            <a:ahLst/>
            <a:cxnLst/>
            <a:rect l="l" t="t" r="r" b="b"/>
            <a:pathLst>
              <a:path w="186690" h="138429">
                <a:moveTo>
                  <a:pt x="2387" y="0"/>
                </a:moveTo>
                <a:lnTo>
                  <a:pt x="0" y="4025"/>
                </a:lnTo>
                <a:lnTo>
                  <a:pt x="34783" y="26100"/>
                </a:lnTo>
                <a:lnTo>
                  <a:pt x="62486" y="51655"/>
                </a:lnTo>
                <a:lnTo>
                  <a:pt x="91444" y="79562"/>
                </a:lnTo>
                <a:lnTo>
                  <a:pt x="129995" y="108690"/>
                </a:lnTo>
                <a:lnTo>
                  <a:pt x="186474" y="137909"/>
                </a:lnTo>
                <a:lnTo>
                  <a:pt x="186474" y="37820"/>
                </a:lnTo>
                <a:lnTo>
                  <a:pt x="162839" y="30741"/>
                </a:lnTo>
                <a:lnTo>
                  <a:pt x="135869" y="25301"/>
                </a:lnTo>
                <a:lnTo>
                  <a:pt x="105258" y="21704"/>
                </a:lnTo>
                <a:lnTo>
                  <a:pt x="70700" y="20154"/>
                </a:lnTo>
                <a:lnTo>
                  <a:pt x="46455" y="17586"/>
                </a:lnTo>
                <a:lnTo>
                  <a:pt x="26547" y="11863"/>
                </a:lnTo>
                <a:lnTo>
                  <a:pt x="11638" y="5247"/>
                </a:lnTo>
                <a:lnTo>
                  <a:pt x="2387" y="0"/>
                </a:lnTo>
                <a:close/>
              </a:path>
            </a:pathLst>
          </a:custGeom>
          <a:solidFill>
            <a:srgbClr val="00529E"/>
          </a:solidFill>
        </p:spPr>
        <p:txBody>
          <a:bodyPr wrap="square" lIns="0" tIns="0" rIns="0" bIns="0" rtlCol="0"/>
          <a:lstStyle/>
          <a:p>
            <a:endParaRPr sz="1350"/>
          </a:p>
        </p:txBody>
      </p:sp>
      <p:sp>
        <p:nvSpPr>
          <p:cNvPr id="26" name="bk object 26"/>
          <p:cNvSpPr/>
          <p:nvPr/>
        </p:nvSpPr>
        <p:spPr>
          <a:xfrm>
            <a:off x="11597077" y="6412271"/>
            <a:ext cx="551180" cy="445770"/>
          </a:xfrm>
          <a:custGeom>
            <a:avLst/>
            <a:gdLst/>
            <a:ahLst/>
            <a:cxnLst/>
            <a:rect l="l" t="t" r="r" b="b"/>
            <a:pathLst>
              <a:path w="551179" h="594359">
                <a:moveTo>
                  <a:pt x="277482" y="0"/>
                </a:moveTo>
                <a:lnTo>
                  <a:pt x="273773" y="0"/>
                </a:lnTo>
                <a:lnTo>
                  <a:pt x="231290" y="3869"/>
                </a:lnTo>
                <a:lnTo>
                  <a:pt x="190042" y="15229"/>
                </a:lnTo>
                <a:lnTo>
                  <a:pt x="150816" y="33710"/>
                </a:lnTo>
                <a:lnTo>
                  <a:pt x="114393" y="58938"/>
                </a:lnTo>
                <a:lnTo>
                  <a:pt x="81560" y="90543"/>
                </a:lnTo>
                <a:lnTo>
                  <a:pt x="53098" y="128154"/>
                </a:lnTo>
                <a:lnTo>
                  <a:pt x="29794" y="171399"/>
                </a:lnTo>
                <a:lnTo>
                  <a:pt x="14905" y="215084"/>
                </a:lnTo>
                <a:lnTo>
                  <a:pt x="5800" y="263112"/>
                </a:lnTo>
                <a:lnTo>
                  <a:pt x="1244" y="313702"/>
                </a:lnTo>
                <a:lnTo>
                  <a:pt x="0" y="365074"/>
                </a:lnTo>
                <a:lnTo>
                  <a:pt x="1244" y="416557"/>
                </a:lnTo>
                <a:lnTo>
                  <a:pt x="5800" y="467207"/>
                </a:lnTo>
                <a:lnTo>
                  <a:pt x="14905" y="515257"/>
                </a:lnTo>
                <a:lnTo>
                  <a:pt x="29794" y="558939"/>
                </a:lnTo>
                <a:lnTo>
                  <a:pt x="48056" y="594309"/>
                </a:lnTo>
                <a:lnTo>
                  <a:pt x="143573" y="594309"/>
                </a:lnTo>
                <a:lnTo>
                  <a:pt x="138052" y="569879"/>
                </a:lnTo>
                <a:lnTo>
                  <a:pt x="134585" y="543804"/>
                </a:lnTo>
                <a:lnTo>
                  <a:pt x="130302" y="488937"/>
                </a:lnTo>
                <a:lnTo>
                  <a:pt x="128968" y="433247"/>
                </a:lnTo>
                <a:lnTo>
                  <a:pt x="128791" y="365074"/>
                </a:lnTo>
                <a:lnTo>
                  <a:pt x="129016" y="321961"/>
                </a:lnTo>
                <a:lnTo>
                  <a:pt x="130063" y="257894"/>
                </a:lnTo>
                <a:lnTo>
                  <a:pt x="133148" y="209241"/>
                </a:lnTo>
                <a:lnTo>
                  <a:pt x="145328" y="137204"/>
                </a:lnTo>
                <a:lnTo>
                  <a:pt x="183164" y="80523"/>
                </a:lnTo>
                <a:lnTo>
                  <a:pt x="242660" y="49394"/>
                </a:lnTo>
                <a:lnTo>
                  <a:pt x="275628" y="45440"/>
                </a:lnTo>
                <a:lnTo>
                  <a:pt x="277152" y="44919"/>
                </a:lnTo>
                <a:lnTo>
                  <a:pt x="416566" y="44919"/>
                </a:lnTo>
                <a:lnTo>
                  <a:pt x="400383" y="33710"/>
                </a:lnTo>
                <a:lnTo>
                  <a:pt x="361160" y="15229"/>
                </a:lnTo>
                <a:lnTo>
                  <a:pt x="319929" y="3869"/>
                </a:lnTo>
                <a:lnTo>
                  <a:pt x="277482" y="0"/>
                </a:lnTo>
                <a:close/>
              </a:path>
              <a:path w="551179" h="594359">
                <a:moveTo>
                  <a:pt x="416566" y="44919"/>
                </a:moveTo>
                <a:lnTo>
                  <a:pt x="282803" y="44919"/>
                </a:lnTo>
                <a:lnTo>
                  <a:pt x="284327" y="45440"/>
                </a:lnTo>
                <a:lnTo>
                  <a:pt x="317296" y="49394"/>
                </a:lnTo>
                <a:lnTo>
                  <a:pt x="348629" y="61144"/>
                </a:lnTo>
                <a:lnTo>
                  <a:pt x="400291" y="107365"/>
                </a:lnTo>
                <a:lnTo>
                  <a:pt x="422640" y="171692"/>
                </a:lnTo>
                <a:lnTo>
                  <a:pt x="429653" y="248259"/>
                </a:lnTo>
                <a:lnTo>
                  <a:pt x="430901" y="304082"/>
                </a:lnTo>
                <a:lnTo>
                  <a:pt x="431170" y="370700"/>
                </a:lnTo>
                <a:lnTo>
                  <a:pt x="430873" y="416557"/>
                </a:lnTo>
                <a:lnTo>
                  <a:pt x="429875" y="479300"/>
                </a:lnTo>
                <a:lnTo>
                  <a:pt x="425370" y="543804"/>
                </a:lnTo>
                <a:lnTo>
                  <a:pt x="416382" y="594309"/>
                </a:lnTo>
                <a:lnTo>
                  <a:pt x="503123" y="594309"/>
                </a:lnTo>
                <a:lnTo>
                  <a:pt x="521347" y="558939"/>
                </a:lnTo>
                <a:lnTo>
                  <a:pt x="536238" y="515257"/>
                </a:lnTo>
                <a:lnTo>
                  <a:pt x="545347" y="467207"/>
                </a:lnTo>
                <a:lnTo>
                  <a:pt x="549908" y="416557"/>
                </a:lnTo>
                <a:lnTo>
                  <a:pt x="551154" y="365074"/>
                </a:lnTo>
                <a:lnTo>
                  <a:pt x="549908" y="313702"/>
                </a:lnTo>
                <a:lnTo>
                  <a:pt x="545347" y="263112"/>
                </a:lnTo>
                <a:lnTo>
                  <a:pt x="536238" y="215084"/>
                </a:lnTo>
                <a:lnTo>
                  <a:pt x="521347" y="171399"/>
                </a:lnTo>
                <a:lnTo>
                  <a:pt x="498079" y="128154"/>
                </a:lnTo>
                <a:lnTo>
                  <a:pt x="469634" y="90543"/>
                </a:lnTo>
                <a:lnTo>
                  <a:pt x="436805" y="58938"/>
                </a:lnTo>
                <a:lnTo>
                  <a:pt x="416566" y="44919"/>
                </a:lnTo>
                <a:close/>
              </a:path>
            </a:pathLst>
          </a:custGeom>
          <a:solidFill>
            <a:srgbClr val="00529E"/>
          </a:solidFill>
        </p:spPr>
        <p:txBody>
          <a:bodyPr wrap="square" lIns="0" tIns="0" rIns="0" bIns="0" rtlCol="0"/>
          <a:lstStyle/>
          <a:p>
            <a:endParaRPr sz="1350"/>
          </a:p>
        </p:txBody>
      </p:sp>
      <p:sp>
        <p:nvSpPr>
          <p:cNvPr id="27" name="bk object 27"/>
          <p:cNvSpPr/>
          <p:nvPr/>
        </p:nvSpPr>
        <p:spPr>
          <a:xfrm>
            <a:off x="11245293" y="6333849"/>
            <a:ext cx="328930" cy="524351"/>
          </a:xfrm>
          <a:custGeom>
            <a:avLst/>
            <a:gdLst/>
            <a:ahLst/>
            <a:cxnLst/>
            <a:rect l="l" t="t" r="r" b="b"/>
            <a:pathLst>
              <a:path w="328929" h="699134">
                <a:moveTo>
                  <a:pt x="274548" y="50177"/>
                </a:moveTo>
                <a:lnTo>
                  <a:pt x="54394" y="50177"/>
                </a:lnTo>
                <a:lnTo>
                  <a:pt x="78262" y="52099"/>
                </a:lnTo>
                <a:lnTo>
                  <a:pt x="90749" y="56980"/>
                </a:lnTo>
                <a:lnTo>
                  <a:pt x="95933" y="68635"/>
                </a:lnTo>
                <a:lnTo>
                  <a:pt x="97891" y="90881"/>
                </a:lnTo>
                <a:lnTo>
                  <a:pt x="97891" y="698868"/>
                </a:lnTo>
                <a:lnTo>
                  <a:pt x="231254" y="698868"/>
                </a:lnTo>
                <a:lnTo>
                  <a:pt x="231254" y="90881"/>
                </a:lnTo>
                <a:lnTo>
                  <a:pt x="238892" y="68313"/>
                </a:lnTo>
                <a:lnTo>
                  <a:pt x="253677" y="56122"/>
                </a:lnTo>
                <a:lnTo>
                  <a:pt x="268074" y="51135"/>
                </a:lnTo>
                <a:lnTo>
                  <a:pt x="274548" y="50177"/>
                </a:lnTo>
                <a:close/>
              </a:path>
              <a:path w="328929" h="699134">
                <a:moveTo>
                  <a:pt x="328930" y="0"/>
                </a:moveTo>
                <a:lnTo>
                  <a:pt x="0" y="0"/>
                </a:lnTo>
                <a:lnTo>
                  <a:pt x="0" y="50177"/>
                </a:lnTo>
                <a:lnTo>
                  <a:pt x="328930" y="50177"/>
                </a:lnTo>
                <a:lnTo>
                  <a:pt x="328930" y="0"/>
                </a:lnTo>
                <a:close/>
              </a:path>
            </a:pathLst>
          </a:custGeom>
          <a:solidFill>
            <a:srgbClr val="00529E"/>
          </a:solidFill>
        </p:spPr>
        <p:txBody>
          <a:bodyPr wrap="square" lIns="0" tIns="0" rIns="0" bIns="0" rtlCol="0"/>
          <a:lstStyle/>
          <a:p>
            <a:endParaRPr sz="1350"/>
          </a:p>
        </p:txBody>
      </p:sp>
      <p:sp>
        <p:nvSpPr>
          <p:cNvPr id="28" name="bk object 28"/>
          <p:cNvSpPr/>
          <p:nvPr/>
        </p:nvSpPr>
        <p:spPr>
          <a:xfrm>
            <a:off x="10983694" y="6426342"/>
            <a:ext cx="274955" cy="431959"/>
          </a:xfrm>
          <a:custGeom>
            <a:avLst/>
            <a:gdLst/>
            <a:ahLst/>
            <a:cxnLst/>
            <a:rect l="l" t="t" r="r" b="b"/>
            <a:pathLst>
              <a:path w="274954" h="575945">
                <a:moveTo>
                  <a:pt x="229184" y="41935"/>
                </a:moveTo>
                <a:lnTo>
                  <a:pt x="45466" y="41935"/>
                </a:lnTo>
                <a:lnTo>
                  <a:pt x="65303" y="43546"/>
                </a:lnTo>
                <a:lnTo>
                  <a:pt x="75677" y="47629"/>
                </a:lnTo>
                <a:lnTo>
                  <a:pt x="79972" y="57378"/>
                </a:lnTo>
                <a:lnTo>
                  <a:pt x="81572" y="75984"/>
                </a:lnTo>
                <a:lnTo>
                  <a:pt x="81572" y="575551"/>
                </a:lnTo>
                <a:lnTo>
                  <a:pt x="192849" y="575551"/>
                </a:lnTo>
                <a:lnTo>
                  <a:pt x="192849" y="75984"/>
                </a:lnTo>
                <a:lnTo>
                  <a:pt x="199351" y="57108"/>
                </a:lnTo>
                <a:lnTo>
                  <a:pt x="211750" y="46910"/>
                </a:lnTo>
                <a:lnTo>
                  <a:pt x="223781" y="42737"/>
                </a:lnTo>
                <a:lnTo>
                  <a:pt x="229184" y="41935"/>
                </a:lnTo>
                <a:close/>
              </a:path>
              <a:path w="274954" h="575945">
                <a:moveTo>
                  <a:pt x="274434" y="0"/>
                </a:moveTo>
                <a:lnTo>
                  <a:pt x="0" y="0"/>
                </a:lnTo>
                <a:lnTo>
                  <a:pt x="0" y="41935"/>
                </a:lnTo>
                <a:lnTo>
                  <a:pt x="274434" y="41935"/>
                </a:lnTo>
                <a:lnTo>
                  <a:pt x="274434" y="0"/>
                </a:lnTo>
                <a:close/>
              </a:path>
            </a:pathLst>
          </a:custGeom>
          <a:solidFill>
            <a:srgbClr val="00529E"/>
          </a:solidFill>
        </p:spPr>
        <p:txBody>
          <a:bodyPr wrap="square" lIns="0" tIns="0" rIns="0" bIns="0" rtlCol="0"/>
          <a:lstStyle/>
          <a:p>
            <a:endParaRPr sz="1350"/>
          </a:p>
        </p:txBody>
      </p:sp>
      <p:sp>
        <p:nvSpPr>
          <p:cNvPr id="2" name="Holder 2"/>
          <p:cNvSpPr>
            <a:spLocks noGrp="1"/>
          </p:cNvSpPr>
          <p:nvPr>
            <p:ph type="title"/>
          </p:nvPr>
        </p:nvSpPr>
        <p:spPr/>
        <p:txBody>
          <a:bodyPr lIns="0" tIns="0" rIns="0" bIns="0"/>
          <a:lstStyle>
            <a:lvl1pPr>
              <a:defRPr sz="11250" b="1" i="0">
                <a:solidFill>
                  <a:srgbClr val="00529E"/>
                </a:solidFill>
                <a:latin typeface="Garamond"/>
                <a:cs typeface="Garamond"/>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6/24/2022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93434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275829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90539" y="2393950"/>
            <a:ext cx="7311862" cy="3482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r="7834" b="41970"/>
          <a:stretch/>
        </p:blipFill>
        <p:spPr>
          <a:xfrm>
            <a:off x="4581526" y="3244430"/>
            <a:ext cx="7619999" cy="3623095"/>
          </a:xfrm>
          <a:prstGeom prst="rect">
            <a:avLst/>
          </a:prstGeom>
        </p:spPr>
      </p:pic>
      <p:sp>
        <p:nvSpPr>
          <p:cNvPr id="10" name="Text Placeholder 9"/>
          <p:cNvSpPr>
            <a:spLocks noGrp="1"/>
          </p:cNvSpPr>
          <p:nvPr>
            <p:ph type="body" sz="quarter" idx="13"/>
          </p:nvPr>
        </p:nvSpPr>
        <p:spPr>
          <a:xfrm>
            <a:off x="490538" y="4796725"/>
            <a:ext cx="3412800" cy="970829"/>
          </a:xfrm>
        </p:spPr>
        <p:txBody>
          <a:bodyPr tIns="108000">
            <a:spAutoFit/>
          </a:bodyPr>
          <a:lstStyle>
            <a:lvl1pPr marL="489600" indent="-489600">
              <a:buSzPct val="150000"/>
              <a:buFontTx/>
              <a:buBlip>
                <a:blip r:embed="rId3"/>
              </a:buBlip>
              <a:defRPr b="0">
                <a:solidFill>
                  <a:schemeClr val="tx1"/>
                </a:solidFill>
              </a:defRPr>
            </a:lvl1pPr>
            <a:lvl2pPr marL="669600" indent="-180000">
              <a:buClr>
                <a:schemeClr val="accent2"/>
              </a:buClr>
              <a:buSzPct val="80000"/>
              <a:buFont typeface="Wingdings 3" panose="05040102010807070707" pitchFamily="18" charset="2"/>
              <a:buChar char="u"/>
              <a:defRPr sz="10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81085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Corner Image">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4692650" y="2538000"/>
            <a:ext cx="7499350" cy="4320000"/>
          </a:xfrm>
          <a:custGeom>
            <a:avLst/>
            <a:gdLst>
              <a:gd name="connsiteX0" fmla="*/ 0 w 7499350"/>
              <a:gd name="connsiteY0" fmla="*/ 0 h 4320000"/>
              <a:gd name="connsiteX1" fmla="*/ 7499350 w 7499350"/>
              <a:gd name="connsiteY1" fmla="*/ 0 h 4320000"/>
              <a:gd name="connsiteX2" fmla="*/ 7499350 w 7499350"/>
              <a:gd name="connsiteY2" fmla="*/ 4320000 h 4320000"/>
              <a:gd name="connsiteX3" fmla="*/ 0 w 7499350"/>
              <a:gd name="connsiteY3" fmla="*/ 4320000 h 4320000"/>
              <a:gd name="connsiteX4" fmla="*/ 0 w 7499350"/>
              <a:gd name="connsiteY4" fmla="*/ 0 h 4320000"/>
              <a:gd name="connsiteX0" fmla="*/ 0 w 7499350"/>
              <a:gd name="connsiteY0" fmla="*/ 4320000 h 4320000"/>
              <a:gd name="connsiteX1" fmla="*/ 7499350 w 7499350"/>
              <a:gd name="connsiteY1" fmla="*/ 0 h 4320000"/>
              <a:gd name="connsiteX2" fmla="*/ 7499350 w 7499350"/>
              <a:gd name="connsiteY2" fmla="*/ 4320000 h 4320000"/>
              <a:gd name="connsiteX3" fmla="*/ 0 w 749935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7499350" h="4320000">
                <a:moveTo>
                  <a:pt x="0" y="4320000"/>
                </a:moveTo>
                <a:lnTo>
                  <a:pt x="7499350" y="0"/>
                </a:lnTo>
                <a:lnTo>
                  <a:pt x="7499350" y="4320000"/>
                </a:lnTo>
                <a:lnTo>
                  <a:pt x="0" y="4320000"/>
                </a:lnTo>
                <a:close/>
              </a:path>
            </a:pathLst>
          </a:custGeom>
        </p:spPr>
        <p:txBody>
          <a:bodyPr anchor="b" anchorCtr="0"/>
          <a:lstStyle>
            <a:lvl1pPr algn="r">
              <a:defRPr sz="1000" b="1">
                <a:solidFill>
                  <a:schemeClr val="tx1"/>
                </a:solidFill>
              </a:defRPr>
            </a:lvl1pPr>
          </a:lstStyle>
          <a:p>
            <a:r>
              <a:rPr lang="en-GB"/>
              <a:t>Click icon to insert picture</a:t>
            </a: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90539" y="2393950"/>
            <a:ext cx="7311862" cy="3482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sp>
        <p:nvSpPr>
          <p:cNvPr id="9" name="TextBox 8"/>
          <p:cNvSpPr txBox="1"/>
          <p:nvPr userDrawn="1"/>
        </p:nvSpPr>
        <p:spPr>
          <a:xfrm>
            <a:off x="4686300" y="6870450"/>
            <a:ext cx="7505700" cy="153888"/>
          </a:xfrm>
          <a:prstGeom prst="rect">
            <a:avLst/>
          </a:prstGeom>
          <a:noFill/>
        </p:spPr>
        <p:txBody>
          <a:bodyPr wrap="square" lIns="0" tIns="0" rIns="0" bIns="0" rtlCol="0">
            <a:spAutoFit/>
          </a:bodyPr>
          <a:lstStyle/>
          <a:p>
            <a:pPr algn="r"/>
            <a:r>
              <a:rPr lang="en-GB" sz="1000"/>
              <a:t>NB Manually place “ilo.org” device in front of image</a:t>
            </a:r>
          </a:p>
        </p:txBody>
      </p:sp>
    </p:spTree>
    <p:extLst>
      <p:ext uri="{BB962C8B-B14F-4D97-AF65-F5344CB8AC3E}">
        <p14:creationId xmlns:p14="http://schemas.microsoft.com/office/powerpoint/2010/main" val="259065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Image/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90539" y="2393950"/>
            <a:ext cx="7311862" cy="3482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sp>
        <p:nvSpPr>
          <p:cNvPr id="9" name="TextBox 8"/>
          <p:cNvSpPr txBox="1"/>
          <p:nvPr userDrawn="1"/>
        </p:nvSpPr>
        <p:spPr>
          <a:xfrm>
            <a:off x="4686300" y="6870450"/>
            <a:ext cx="7505700" cy="153888"/>
          </a:xfrm>
          <a:prstGeom prst="rect">
            <a:avLst/>
          </a:prstGeom>
          <a:noFill/>
        </p:spPr>
        <p:txBody>
          <a:bodyPr wrap="square" lIns="0" tIns="0" rIns="0" bIns="0" rtlCol="0">
            <a:spAutoFit/>
          </a:bodyPr>
          <a:lstStyle/>
          <a:p>
            <a:pPr algn="r"/>
            <a:r>
              <a:rPr lang="en-GB" sz="1000"/>
              <a:t>NB Manually place “ilo.org” device in front of image</a:t>
            </a:r>
          </a:p>
        </p:txBody>
      </p:sp>
      <p:sp>
        <p:nvSpPr>
          <p:cNvPr id="10" name="Picture Placeholder 9"/>
          <p:cNvSpPr>
            <a:spLocks noGrp="1"/>
          </p:cNvSpPr>
          <p:nvPr>
            <p:ph type="pic" sz="quarter" idx="13" hasCustomPrompt="1"/>
          </p:nvPr>
        </p:nvSpPr>
        <p:spPr>
          <a:xfrm>
            <a:off x="8289130" y="981075"/>
            <a:ext cx="3902869" cy="5876925"/>
          </a:xfrm>
          <a:custGeom>
            <a:avLst/>
            <a:gdLst>
              <a:gd name="connsiteX0" fmla="*/ 0 w 3902869"/>
              <a:gd name="connsiteY0" fmla="*/ 0 h 5876925"/>
              <a:gd name="connsiteX1" fmla="*/ 3902869 w 3902869"/>
              <a:gd name="connsiteY1" fmla="*/ 0 h 5876925"/>
              <a:gd name="connsiteX2" fmla="*/ 3902869 w 3902869"/>
              <a:gd name="connsiteY2" fmla="*/ 5876925 h 5876925"/>
              <a:gd name="connsiteX3" fmla="*/ 0 w 3902869"/>
              <a:gd name="connsiteY3" fmla="*/ 5876925 h 5876925"/>
              <a:gd name="connsiteX4" fmla="*/ 0 w 3902869"/>
              <a:gd name="connsiteY4" fmla="*/ 0 h 5876925"/>
              <a:gd name="connsiteX0" fmla="*/ 0 w 3902869"/>
              <a:gd name="connsiteY0" fmla="*/ 0 h 5876925"/>
              <a:gd name="connsiteX1" fmla="*/ 3898107 w 3902869"/>
              <a:gd name="connsiteY1" fmla="*/ 2252663 h 5876925"/>
              <a:gd name="connsiteX2" fmla="*/ 3902869 w 3902869"/>
              <a:gd name="connsiteY2" fmla="*/ 5876925 h 5876925"/>
              <a:gd name="connsiteX3" fmla="*/ 0 w 3902869"/>
              <a:gd name="connsiteY3" fmla="*/ 5876925 h 5876925"/>
              <a:gd name="connsiteX4" fmla="*/ 0 w 3902869"/>
              <a:gd name="connsiteY4" fmla="*/ 0 h 587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869" h="5876925">
                <a:moveTo>
                  <a:pt x="0" y="0"/>
                </a:moveTo>
                <a:lnTo>
                  <a:pt x="3898107" y="2252663"/>
                </a:lnTo>
                <a:cubicBezTo>
                  <a:pt x="3899694" y="3460750"/>
                  <a:pt x="3901282" y="4668838"/>
                  <a:pt x="3902869" y="5876925"/>
                </a:cubicBezTo>
                <a:lnTo>
                  <a:pt x="0" y="5876925"/>
                </a:lnTo>
                <a:lnTo>
                  <a:pt x="0" y="0"/>
                </a:lnTo>
                <a:close/>
              </a:path>
            </a:pathLst>
          </a:custGeom>
        </p:spPr>
        <p:txBody>
          <a:bodyPr anchor="b" anchorCtr="0"/>
          <a:lstStyle>
            <a:lvl1pPr algn="r">
              <a:defRPr sz="1000">
                <a:solidFill>
                  <a:schemeClr val="tx1"/>
                </a:solidFill>
              </a:defRPr>
            </a:lvl1pPr>
          </a:lstStyle>
          <a:p>
            <a:r>
              <a:rPr lang="en-GB"/>
              <a:t>Click icon to insert picture</a:t>
            </a:r>
          </a:p>
        </p:txBody>
      </p:sp>
      <p:sp>
        <p:nvSpPr>
          <p:cNvPr id="12" name="Text Placeholder 11"/>
          <p:cNvSpPr>
            <a:spLocks noGrp="1"/>
          </p:cNvSpPr>
          <p:nvPr>
            <p:ph type="body" sz="quarter" idx="14"/>
          </p:nvPr>
        </p:nvSpPr>
        <p:spPr>
          <a:xfrm>
            <a:off x="8288338" y="5876925"/>
            <a:ext cx="3413125" cy="247650"/>
          </a:xfrm>
          <a:custGeom>
            <a:avLst/>
            <a:gdLst>
              <a:gd name="connsiteX0" fmla="*/ 0 w 3413125"/>
              <a:gd name="connsiteY0" fmla="*/ 0 h 247650"/>
              <a:gd name="connsiteX1" fmla="*/ 3413125 w 3413125"/>
              <a:gd name="connsiteY1" fmla="*/ 0 h 247650"/>
              <a:gd name="connsiteX2" fmla="*/ 3413125 w 3413125"/>
              <a:gd name="connsiteY2" fmla="*/ 247650 h 247650"/>
              <a:gd name="connsiteX3" fmla="*/ 0 w 3413125"/>
              <a:gd name="connsiteY3" fmla="*/ 247650 h 247650"/>
              <a:gd name="connsiteX4" fmla="*/ 0 w 3413125"/>
              <a:gd name="connsiteY4" fmla="*/ 0 h 247650"/>
              <a:gd name="connsiteX0" fmla="*/ 0 w 3413125"/>
              <a:gd name="connsiteY0" fmla="*/ 0 h 247650"/>
              <a:gd name="connsiteX1" fmla="*/ 3153569 w 3413125"/>
              <a:gd name="connsiteY1" fmla="*/ 0 h 247650"/>
              <a:gd name="connsiteX2" fmla="*/ 3413125 w 3413125"/>
              <a:gd name="connsiteY2" fmla="*/ 247650 h 247650"/>
              <a:gd name="connsiteX3" fmla="*/ 0 w 3413125"/>
              <a:gd name="connsiteY3" fmla="*/ 247650 h 247650"/>
              <a:gd name="connsiteX4" fmla="*/ 0 w 3413125"/>
              <a:gd name="connsiteY4" fmla="*/ 0 h 247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125" h="247650">
                <a:moveTo>
                  <a:pt x="0" y="0"/>
                </a:moveTo>
                <a:lnTo>
                  <a:pt x="3153569" y="0"/>
                </a:lnTo>
                <a:lnTo>
                  <a:pt x="3413125" y="247650"/>
                </a:lnTo>
                <a:lnTo>
                  <a:pt x="0" y="247650"/>
                </a:lnTo>
                <a:lnTo>
                  <a:pt x="0" y="0"/>
                </a:lnTo>
                <a:close/>
              </a:path>
            </a:pathLst>
          </a:custGeom>
          <a:solidFill>
            <a:schemeClr val="accent2"/>
          </a:solidFill>
        </p:spPr>
        <p:txBody>
          <a:bodyPr lIns="108000" anchor="ctr" anchorCtr="0"/>
          <a:lstStyle>
            <a:lvl1pPr>
              <a:defRPr sz="1000" b="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657128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0538" y="2393950"/>
            <a:ext cx="5360400" cy="34829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341062" y="2393949"/>
            <a:ext cx="5360400" cy="34829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n-GB"/>
              <a:t>Advancing social justice, promoting decent work</a:t>
            </a:r>
          </a:p>
        </p:txBody>
      </p:sp>
      <p:sp>
        <p:nvSpPr>
          <p:cNvPr id="7" name="Slide Number Placeholder 6"/>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2947130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0538" y="2393950"/>
            <a:ext cx="3412800" cy="34829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389600" y="2393949"/>
            <a:ext cx="3412800" cy="34829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n-GB"/>
              <a:t>Advancing social justice, promoting decent work</a:t>
            </a:r>
          </a:p>
        </p:txBody>
      </p:sp>
      <p:sp>
        <p:nvSpPr>
          <p:cNvPr id="7" name="Slide Number Placeholder 6"/>
          <p:cNvSpPr>
            <a:spLocks noGrp="1"/>
          </p:cNvSpPr>
          <p:nvPr>
            <p:ph type="sldNum" sz="quarter" idx="12"/>
          </p:nvPr>
        </p:nvSpPr>
        <p:spPr/>
        <p:txBody>
          <a:bodyPr/>
          <a:lstStyle/>
          <a:p>
            <a:fld id="{856227C0-AD57-4F9B-BAE3-EEFB0D0EE427}" type="slidenum">
              <a:rPr lang="en-GB" smtClean="0"/>
              <a:t>‹#›</a:t>
            </a:fld>
            <a:endParaRPr lang="en-GB"/>
          </a:p>
        </p:txBody>
      </p:sp>
      <p:sp>
        <p:nvSpPr>
          <p:cNvPr id="8" name="Content Placeholder 3"/>
          <p:cNvSpPr>
            <a:spLocks noGrp="1"/>
          </p:cNvSpPr>
          <p:nvPr>
            <p:ph sz="half" idx="13"/>
          </p:nvPr>
        </p:nvSpPr>
        <p:spPr>
          <a:xfrm>
            <a:off x="8288662" y="2393949"/>
            <a:ext cx="3412800" cy="34829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34147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with Sta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0538" y="2393950"/>
            <a:ext cx="3412800" cy="34829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389600" y="2393949"/>
            <a:ext cx="3412800" cy="34829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n-GB"/>
              <a:t>Advancing social justice, promoting decent work</a:t>
            </a:r>
          </a:p>
        </p:txBody>
      </p:sp>
      <p:sp>
        <p:nvSpPr>
          <p:cNvPr id="7" name="Slide Number Placeholder 6"/>
          <p:cNvSpPr>
            <a:spLocks noGrp="1"/>
          </p:cNvSpPr>
          <p:nvPr>
            <p:ph type="sldNum" sz="quarter" idx="12"/>
          </p:nvPr>
        </p:nvSpPr>
        <p:spPr/>
        <p:txBody>
          <a:bodyPr/>
          <a:lstStyle/>
          <a:p>
            <a:fld id="{856227C0-AD57-4F9B-BAE3-EEFB0D0EE427}" type="slidenum">
              <a:rPr lang="en-GB" smtClean="0"/>
              <a:t>‹#›</a:t>
            </a:fld>
            <a:endParaRPr lang="en-GB"/>
          </a:p>
        </p:txBody>
      </p:sp>
      <p:sp>
        <p:nvSpPr>
          <p:cNvPr id="10" name="Text Placeholder 9"/>
          <p:cNvSpPr>
            <a:spLocks noGrp="1"/>
          </p:cNvSpPr>
          <p:nvPr>
            <p:ph type="body" sz="quarter" idx="13" hasCustomPrompt="1"/>
          </p:nvPr>
        </p:nvSpPr>
        <p:spPr>
          <a:xfrm>
            <a:off x="8288662" y="2393950"/>
            <a:ext cx="3412801" cy="3482975"/>
          </a:xfrm>
        </p:spPr>
        <p:txBody>
          <a:bodyPr tIns="54000"/>
          <a:lstStyle>
            <a:lvl1pPr marL="360000" indent="-360000">
              <a:lnSpc>
                <a:spcPct val="80000"/>
              </a:lnSpc>
              <a:spcBef>
                <a:spcPts val="3200"/>
              </a:spcBef>
              <a:spcAft>
                <a:spcPts val="0"/>
              </a:spcAft>
              <a:buClr>
                <a:schemeClr val="accent2"/>
              </a:buClr>
              <a:buFontTx/>
              <a:buBlip>
                <a:blip r:embed="rId2"/>
              </a:buBlip>
              <a:defRPr sz="6000" b="0" spc="-200" baseline="0">
                <a:solidFill>
                  <a:schemeClr val="accent1"/>
                </a:solidFill>
              </a:defRPr>
            </a:lvl1pPr>
            <a:lvl2pPr marL="360000" indent="0">
              <a:lnSpc>
                <a:spcPct val="100000"/>
              </a:lnSpc>
              <a:spcBef>
                <a:spcPts val="0"/>
              </a:spcBef>
              <a:spcAft>
                <a:spcPts val="0"/>
              </a:spcAft>
              <a:buFontTx/>
              <a:buNone/>
              <a:defRPr sz="1000"/>
            </a:lvl2pPr>
          </a:lstStyle>
          <a:p>
            <a:pPr lvl="0"/>
            <a:r>
              <a:rPr lang="en-US"/>
              <a:t>00.0%</a:t>
            </a:r>
          </a:p>
          <a:p>
            <a:pPr lvl="1"/>
            <a:r>
              <a:rPr lang="en-US"/>
              <a:t>Supporting text</a:t>
            </a:r>
            <a:endParaRPr lang="en-GB"/>
          </a:p>
        </p:txBody>
      </p:sp>
    </p:spTree>
    <p:extLst>
      <p:ext uri="{BB962C8B-B14F-4D97-AF65-F5344CB8AC3E}">
        <p14:creationId xmlns:p14="http://schemas.microsoft.com/office/powerpoint/2010/main" val="2400062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and Im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en-GB"/>
              <a:t>Date: Monday / 01 / October / 2019</a:t>
            </a:r>
          </a:p>
        </p:txBody>
      </p:sp>
      <p:sp>
        <p:nvSpPr>
          <p:cNvPr id="4" name="Footer Placeholder 3"/>
          <p:cNvSpPr>
            <a:spLocks noGrp="1"/>
          </p:cNvSpPr>
          <p:nvPr>
            <p:ph type="ftr" sz="quarter" idx="11"/>
          </p:nvPr>
        </p:nvSpPr>
        <p:spPr/>
        <p:txBody>
          <a:bodyPr/>
          <a:lstStyle/>
          <a:p>
            <a:r>
              <a:rPr lang="en-GB"/>
              <a:t>Advancing social justice, promoting decent work</a:t>
            </a:r>
          </a:p>
        </p:txBody>
      </p:sp>
      <p:sp>
        <p:nvSpPr>
          <p:cNvPr id="5" name="Slide Number Placeholder 4"/>
          <p:cNvSpPr>
            <a:spLocks noGrp="1"/>
          </p:cNvSpPr>
          <p:nvPr>
            <p:ph type="sldNum" sz="quarter" idx="12"/>
          </p:nvPr>
        </p:nvSpPr>
        <p:spPr/>
        <p:txBody>
          <a:bodyPr/>
          <a:lstStyle/>
          <a:p>
            <a:fld id="{856227C0-AD57-4F9B-BAE3-EEFB0D0EE427}" type="slidenum">
              <a:rPr lang="en-GB" smtClean="0"/>
              <a:t>‹#›</a:t>
            </a:fld>
            <a:endParaRPr lang="en-GB"/>
          </a:p>
        </p:txBody>
      </p:sp>
      <p:sp>
        <p:nvSpPr>
          <p:cNvPr id="6" name="Text Placeholder 9"/>
          <p:cNvSpPr>
            <a:spLocks noGrp="1"/>
          </p:cNvSpPr>
          <p:nvPr>
            <p:ph type="body" sz="quarter" idx="13" hasCustomPrompt="1"/>
          </p:nvPr>
        </p:nvSpPr>
        <p:spPr>
          <a:xfrm>
            <a:off x="490538" y="2393950"/>
            <a:ext cx="7380000" cy="3482976"/>
          </a:xfrm>
        </p:spPr>
        <p:txBody>
          <a:bodyPr tIns="0">
            <a:noAutofit/>
          </a:bodyPr>
          <a:lstStyle>
            <a:lvl1pPr marL="489600" indent="-489600">
              <a:buSzPct val="120000"/>
              <a:buFontTx/>
              <a:buBlip>
                <a:blip r:embed="rId2"/>
              </a:buBlip>
              <a:defRPr sz="2300" b="0">
                <a:solidFill>
                  <a:schemeClr val="tx1"/>
                </a:solidFill>
              </a:defRPr>
            </a:lvl1pPr>
            <a:lvl2pPr marL="489600" indent="0">
              <a:buClr>
                <a:schemeClr val="accent2"/>
              </a:buClr>
              <a:buSzPct val="80000"/>
              <a:buFont typeface="Wingdings 3" panose="05040102010807070707" pitchFamily="18" charset="2"/>
              <a:buNone/>
              <a:defRPr sz="2300" baseline="0"/>
            </a:lvl2pPr>
            <a:lvl3pPr marL="669600" indent="-180000">
              <a:spcBef>
                <a:spcPts val="1800"/>
              </a:spcBef>
              <a:defRPr sz="1000"/>
            </a:lvl3pPr>
          </a:lstStyle>
          <a:p>
            <a:pPr lvl="0"/>
            <a:r>
              <a:rPr lang="en-US"/>
              <a:t>Quote (level 1)</a:t>
            </a:r>
          </a:p>
          <a:p>
            <a:pPr lvl="1"/>
            <a:r>
              <a:rPr lang="en-US"/>
              <a:t>Continuation paras (level 2)</a:t>
            </a:r>
          </a:p>
          <a:p>
            <a:pPr lvl="2"/>
            <a:r>
              <a:rPr lang="en-GB"/>
              <a:t>Source (level 3)</a:t>
            </a:r>
          </a:p>
        </p:txBody>
      </p:sp>
      <p:sp>
        <p:nvSpPr>
          <p:cNvPr id="8" name="Picture Placeholder 7"/>
          <p:cNvSpPr>
            <a:spLocks noGrp="1"/>
          </p:cNvSpPr>
          <p:nvPr>
            <p:ph type="pic" sz="quarter" idx="14"/>
          </p:nvPr>
        </p:nvSpPr>
        <p:spPr>
          <a:xfrm>
            <a:off x="8270663" y="2447925"/>
            <a:ext cx="3430800" cy="3429000"/>
          </a:xfrm>
        </p:spPr>
        <p:txBody>
          <a:bodyPr/>
          <a:lstStyle>
            <a:lvl1pPr>
              <a:defRPr sz="1000">
                <a:solidFill>
                  <a:schemeClr val="tx1"/>
                </a:solidFill>
              </a:defRPr>
            </a:lvl1pPr>
          </a:lstStyle>
          <a:p>
            <a:r>
              <a:rPr lang="en-US"/>
              <a:t>Click icon to add picture</a:t>
            </a:r>
            <a:endParaRPr lang="en-GB"/>
          </a:p>
        </p:txBody>
      </p:sp>
    </p:spTree>
    <p:extLst>
      <p:ext uri="{BB962C8B-B14F-4D97-AF65-F5344CB8AC3E}">
        <p14:creationId xmlns:p14="http://schemas.microsoft.com/office/powerpoint/2010/main" val="2610444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0538" y="1423195"/>
            <a:ext cx="11210924" cy="72000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490538" y="2393950"/>
            <a:ext cx="11210924" cy="348297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90538" y="6870450"/>
            <a:ext cx="2743200" cy="216000"/>
          </a:xfrm>
          <a:prstGeom prst="rect">
            <a:avLst/>
          </a:prstGeom>
        </p:spPr>
        <p:txBody>
          <a:bodyPr vert="horz" lIns="0" tIns="0" rIns="0" bIns="0" rtlCol="0" anchor="ctr">
            <a:noAutofit/>
          </a:bodyPr>
          <a:lstStyle>
            <a:lvl1pPr algn="l">
              <a:defRPr sz="1000">
                <a:noFill/>
              </a:defRPr>
            </a:lvl1pPr>
          </a:lstStyle>
          <a:p>
            <a:r>
              <a:rPr lang="en-GB"/>
              <a:t>Date: Monday / 01 / October / 2019</a:t>
            </a:r>
          </a:p>
        </p:txBody>
      </p:sp>
      <p:sp>
        <p:nvSpPr>
          <p:cNvPr id="5" name="Footer Placeholder 4"/>
          <p:cNvSpPr>
            <a:spLocks noGrp="1"/>
          </p:cNvSpPr>
          <p:nvPr>
            <p:ph type="ftr" sz="quarter" idx="3"/>
          </p:nvPr>
        </p:nvSpPr>
        <p:spPr>
          <a:xfrm>
            <a:off x="490538" y="6337302"/>
            <a:ext cx="5605462" cy="180000"/>
          </a:xfrm>
          <a:prstGeom prst="rect">
            <a:avLst/>
          </a:prstGeom>
        </p:spPr>
        <p:txBody>
          <a:bodyPr vert="horz" lIns="0" tIns="0" rIns="0" bIns="0" rtlCol="0" anchor="t" anchorCtr="0">
            <a:noAutofit/>
          </a:bodyPr>
          <a:lstStyle>
            <a:lvl1pPr algn="l">
              <a:defRPr sz="1000" b="1">
                <a:solidFill>
                  <a:schemeClr val="tx1"/>
                </a:solidFill>
              </a:defRPr>
            </a:lvl1pPr>
          </a:lstStyle>
          <a:p>
            <a:r>
              <a:rPr lang="en-GB"/>
              <a:t>Advancing social justice, promoting decent work</a:t>
            </a:r>
          </a:p>
        </p:txBody>
      </p:sp>
      <p:sp>
        <p:nvSpPr>
          <p:cNvPr id="6" name="Slide Number Placeholder 5"/>
          <p:cNvSpPr>
            <a:spLocks noGrp="1"/>
          </p:cNvSpPr>
          <p:nvPr>
            <p:ph type="sldNum" sz="quarter" idx="4"/>
          </p:nvPr>
        </p:nvSpPr>
        <p:spPr>
          <a:xfrm>
            <a:off x="11161462" y="432000"/>
            <a:ext cx="540000" cy="288000"/>
          </a:xfrm>
          <a:prstGeom prst="rect">
            <a:avLst/>
          </a:prstGeom>
        </p:spPr>
        <p:txBody>
          <a:bodyPr vert="horz" lIns="0" tIns="0" rIns="0" bIns="0" rtlCol="0" anchor="t" anchorCtr="0">
            <a:noAutofit/>
          </a:bodyPr>
          <a:lstStyle>
            <a:lvl1pPr algn="r">
              <a:defRPr sz="1800">
                <a:solidFill>
                  <a:schemeClr val="accent1"/>
                </a:solidFill>
              </a:defRPr>
            </a:lvl1pPr>
          </a:lstStyle>
          <a:p>
            <a:fld id="{856227C0-AD57-4F9B-BAE3-EEFB0D0EE427}" type="slidenum">
              <a:rPr lang="en-GB" smtClean="0"/>
              <a:pPr/>
              <a:t>‹#›</a:t>
            </a:fld>
            <a:endParaRPr lang="en-GB"/>
          </a:p>
        </p:txBody>
      </p:sp>
      <p:pic>
        <p:nvPicPr>
          <p:cNvPr id="8" name="Picture 7"/>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pic>
        <p:nvPicPr>
          <p:cNvPr id="11" name="Picture 10"/>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2381" y="1519079"/>
            <a:ext cx="119513" cy="140298"/>
          </a:xfrm>
          <a:prstGeom prst="rect">
            <a:avLst/>
          </a:prstGeom>
        </p:spPr>
      </p:pic>
      <p:pic>
        <p:nvPicPr>
          <p:cNvPr id="12" name="Picture 11"/>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057063" y="6367463"/>
            <a:ext cx="644400" cy="172266"/>
          </a:xfrm>
          <a:prstGeom prst="rect">
            <a:avLst/>
          </a:prstGeom>
        </p:spPr>
      </p:pic>
    </p:spTree>
    <p:extLst>
      <p:ext uri="{BB962C8B-B14F-4D97-AF65-F5344CB8AC3E}">
        <p14:creationId xmlns:p14="http://schemas.microsoft.com/office/powerpoint/2010/main" val="1767613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65" r:id="rId4"/>
    <p:sldLayoutId id="2147483666" r:id="rId5"/>
    <p:sldLayoutId id="2147483652" r:id="rId6"/>
    <p:sldLayoutId id="2147483664" r:id="rId7"/>
    <p:sldLayoutId id="2147483668" r:id="rId8"/>
    <p:sldLayoutId id="2147483669" r:id="rId9"/>
    <p:sldLayoutId id="2147483651" r:id="rId10"/>
    <p:sldLayoutId id="2147483660" r:id="rId11"/>
    <p:sldLayoutId id="2147483661" r:id="rId12"/>
    <p:sldLayoutId id="2147483662" r:id="rId13"/>
    <p:sldLayoutId id="2147483663" r:id="rId14"/>
    <p:sldLayoutId id="2147483654" r:id="rId15"/>
    <p:sldLayoutId id="2147483655" r:id="rId16"/>
    <p:sldLayoutId id="2147483670" r:id="rId17"/>
  </p:sldLayoutIdLst>
  <p:hf hdr="0"/>
  <p:txStyles>
    <p:titleStyle>
      <a:lvl1pPr algn="l" defTabSz="914400"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2400"/>
        </a:spcBef>
        <a:spcAft>
          <a:spcPts val="600"/>
        </a:spcAft>
        <a:buFont typeface="Arial" panose="020B0604020202020204" pitchFamily="34" charset="0"/>
        <a:buNone/>
        <a:defRPr sz="1800" b="1" kern="1200">
          <a:solidFill>
            <a:schemeClr val="accent2"/>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09" userDrawn="1">
          <p15:clr>
            <a:srgbClr val="F26B43"/>
          </p15:clr>
        </p15:guide>
        <p15:guide id="4" pos="7371" userDrawn="1">
          <p15:clr>
            <a:srgbClr val="F26B43"/>
          </p15:clr>
        </p15:guide>
        <p15:guide id="5" orient="horz" pos="309" userDrawn="1">
          <p15:clr>
            <a:srgbClr val="F26B43"/>
          </p15:clr>
        </p15:guide>
        <p15:guide id="6" orient="horz" pos="4011" userDrawn="1">
          <p15:clr>
            <a:srgbClr val="F26B43"/>
          </p15:clr>
        </p15:guide>
        <p15:guide id="7" orient="horz" pos="1508" userDrawn="1">
          <p15:clr>
            <a:srgbClr val="F26B43"/>
          </p15:clr>
        </p15:guide>
        <p15:guide id="8" orient="horz" pos="3702" userDrawn="1">
          <p15:clr>
            <a:srgbClr val="F26B43"/>
          </p15:clr>
        </p15:guide>
        <p15:guide id="9" orient="horz" pos="154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0538" y="2540983"/>
            <a:ext cx="7200000" cy="1124555"/>
          </a:xfrm>
        </p:spPr>
        <p:txBody>
          <a:bodyPr/>
          <a:lstStyle/>
          <a:p>
            <a:r>
              <a:rPr lang="en-US" sz="2800" dirty="0"/>
              <a:t>Resilience and Rebuilding: </a:t>
            </a:r>
            <a:br>
              <a:rPr lang="en-US" sz="2800" dirty="0"/>
            </a:br>
            <a:r>
              <a:rPr lang="en-US" sz="2800" dirty="0"/>
              <a:t>Policies environment and institutional ecosystem to support MSMEs</a:t>
            </a:r>
            <a:endParaRPr lang="en-GB" dirty="0"/>
          </a:p>
        </p:txBody>
      </p:sp>
      <p:sp>
        <p:nvSpPr>
          <p:cNvPr id="3" name="Subtitle 2"/>
          <p:cNvSpPr>
            <a:spLocks noGrp="1"/>
          </p:cNvSpPr>
          <p:nvPr>
            <p:ph type="subTitle" idx="1"/>
          </p:nvPr>
        </p:nvSpPr>
        <p:spPr>
          <a:xfrm>
            <a:off x="338137" y="4143375"/>
            <a:ext cx="10189185" cy="1655762"/>
          </a:xfrm>
        </p:spPr>
        <p:txBody>
          <a:bodyPr/>
          <a:lstStyle/>
          <a:p>
            <a:r>
              <a:rPr lang="en-US" sz="2800" i="1" dirty="0"/>
              <a:t>Good practices from country experience and recommendations for future crises/ situations</a:t>
            </a:r>
            <a:endParaRPr lang="en-GB" sz="2800" i="1" dirty="0"/>
          </a:p>
          <a:p>
            <a:pPr lvl="1"/>
            <a:r>
              <a:rPr lang="en-GB" dirty="0"/>
              <a:t>Severine Deboos, ILO, ENT/ SME Unit</a:t>
            </a:r>
          </a:p>
        </p:txBody>
      </p:sp>
      <p:sp>
        <p:nvSpPr>
          <p:cNvPr id="4" name="Date Placeholder 3"/>
          <p:cNvSpPr>
            <a:spLocks noGrp="1"/>
          </p:cNvSpPr>
          <p:nvPr>
            <p:ph type="dt" sz="half" idx="10"/>
          </p:nvPr>
        </p:nvSpPr>
        <p:spPr/>
        <p:txBody>
          <a:bodyPr/>
          <a:lstStyle/>
          <a:p>
            <a:r>
              <a:rPr lang="en-GB" dirty="0"/>
              <a:t>Date: MSME Day 2022</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pPr/>
              <a:t>1</a:t>
            </a:fld>
            <a:endParaRPr lang="en-GB"/>
          </a:p>
        </p:txBody>
      </p:sp>
      <p:sp>
        <p:nvSpPr>
          <p:cNvPr id="12" name="Picture Placeholder 11"/>
          <p:cNvSpPr>
            <a:spLocks noGrp="1"/>
          </p:cNvSpPr>
          <p:nvPr>
            <p:ph type="pic" sz="quarter" idx="13"/>
          </p:nvPr>
        </p:nvSpPr>
        <p:spPr/>
      </p:sp>
    </p:spTree>
    <p:extLst>
      <p:ext uri="{BB962C8B-B14F-4D97-AF65-F5344CB8AC3E}">
        <p14:creationId xmlns:p14="http://schemas.microsoft.com/office/powerpoint/2010/main" val="900002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5000" y="293456"/>
            <a:ext cx="8616462" cy="720000"/>
          </a:xfrm>
        </p:spPr>
        <p:txBody>
          <a:bodyPr anchor="t">
            <a:normAutofit/>
          </a:bodyPr>
          <a:lstStyle/>
          <a:p>
            <a:r>
              <a:rPr lang="en-GB" dirty="0"/>
              <a:t>Why Small matters and need policies on resilience and rebuilding</a:t>
            </a:r>
          </a:p>
        </p:txBody>
      </p:sp>
      <p:pic>
        <p:nvPicPr>
          <p:cNvPr id="12" name="Picture 11">
            <a:extLst>
              <a:ext uri="{FF2B5EF4-FFF2-40B4-BE49-F238E27FC236}">
                <a16:creationId xmlns:a16="http://schemas.microsoft.com/office/drawing/2014/main" id="{33CE63C1-BD14-44B0-B523-C4B7D149F7E1}"/>
              </a:ext>
            </a:extLst>
          </p:cNvPr>
          <p:cNvPicPr>
            <a:picLocks noChangeAspect="1"/>
          </p:cNvPicPr>
          <p:nvPr/>
        </p:nvPicPr>
        <p:blipFill>
          <a:blip r:embed="rId3"/>
          <a:stretch>
            <a:fillRect/>
          </a:stretch>
        </p:blipFill>
        <p:spPr>
          <a:xfrm>
            <a:off x="338138" y="3758853"/>
            <a:ext cx="3412800" cy="2515187"/>
          </a:xfrm>
          <a:prstGeom prst="rect">
            <a:avLst/>
          </a:prstGeom>
          <a:noFill/>
        </p:spPr>
      </p:pic>
      <p:pic>
        <p:nvPicPr>
          <p:cNvPr id="10" name="Picture 9">
            <a:extLst>
              <a:ext uri="{FF2B5EF4-FFF2-40B4-BE49-F238E27FC236}">
                <a16:creationId xmlns:a16="http://schemas.microsoft.com/office/drawing/2014/main" id="{FF48A3AE-B2CA-44D3-A5F3-13A3AB2D0C7E}"/>
              </a:ext>
            </a:extLst>
          </p:cNvPr>
          <p:cNvPicPr>
            <a:picLocks noChangeAspect="1"/>
          </p:cNvPicPr>
          <p:nvPr/>
        </p:nvPicPr>
        <p:blipFill>
          <a:blip r:embed="rId4"/>
          <a:stretch>
            <a:fillRect/>
          </a:stretch>
        </p:blipFill>
        <p:spPr>
          <a:xfrm>
            <a:off x="192182" y="1013456"/>
            <a:ext cx="3412800" cy="3010217"/>
          </a:xfrm>
          <a:prstGeom prst="rect">
            <a:avLst/>
          </a:prstGeom>
          <a:noFill/>
        </p:spPr>
      </p:pic>
      <p:sp>
        <p:nvSpPr>
          <p:cNvPr id="6" name="Footer Placeholder 5"/>
          <p:cNvSpPr>
            <a:spLocks noGrp="1"/>
          </p:cNvSpPr>
          <p:nvPr>
            <p:ph type="ftr" sz="quarter" idx="11"/>
          </p:nvPr>
        </p:nvSpPr>
        <p:spPr>
          <a:xfrm>
            <a:off x="490538" y="6337302"/>
            <a:ext cx="5605462" cy="180000"/>
          </a:xfrm>
        </p:spPr>
        <p:txBody>
          <a:bodyPr anchor="t">
            <a:normAutofit/>
          </a:bodyPr>
          <a:lstStyle/>
          <a:p>
            <a:pPr>
              <a:spcAft>
                <a:spcPts val="600"/>
              </a:spcAft>
            </a:pPr>
            <a:r>
              <a:rPr lang="en-GB"/>
              <a:t>Advancing social justice, promoting decent work</a:t>
            </a:r>
          </a:p>
        </p:txBody>
      </p:sp>
      <p:sp>
        <p:nvSpPr>
          <p:cNvPr id="7" name="Slide Number Placeholder 6"/>
          <p:cNvSpPr>
            <a:spLocks noGrp="1"/>
          </p:cNvSpPr>
          <p:nvPr>
            <p:ph type="sldNum" sz="quarter" idx="12"/>
          </p:nvPr>
        </p:nvSpPr>
        <p:spPr>
          <a:xfrm>
            <a:off x="11161462" y="432000"/>
            <a:ext cx="540000" cy="288000"/>
          </a:xfrm>
        </p:spPr>
        <p:txBody>
          <a:bodyPr anchor="t">
            <a:normAutofit/>
          </a:bodyPr>
          <a:lstStyle/>
          <a:p>
            <a:pPr>
              <a:spcAft>
                <a:spcPts val="600"/>
              </a:spcAft>
            </a:pPr>
            <a:fld id="{856227C0-AD57-4F9B-BAE3-EEFB0D0EE427}" type="slidenum">
              <a:rPr lang="en-GB" smtClean="0"/>
              <a:pPr>
                <a:spcAft>
                  <a:spcPts val="600"/>
                </a:spcAft>
              </a:pPr>
              <a:t>2</a:t>
            </a:fld>
            <a:endParaRPr lang="en-GB"/>
          </a:p>
        </p:txBody>
      </p:sp>
      <p:sp>
        <p:nvSpPr>
          <p:cNvPr id="5" name="Date Placeholder 4"/>
          <p:cNvSpPr>
            <a:spLocks noGrp="1"/>
          </p:cNvSpPr>
          <p:nvPr>
            <p:ph type="dt" sz="half" idx="10"/>
          </p:nvPr>
        </p:nvSpPr>
        <p:spPr/>
        <p:txBody>
          <a:bodyPr/>
          <a:lstStyle/>
          <a:p>
            <a:pPr>
              <a:spcAft>
                <a:spcPts val="600"/>
              </a:spcAft>
            </a:pPr>
            <a:r>
              <a:rPr lang="en-GB"/>
              <a:t>Date: Monday / 01 / October / 2019</a:t>
            </a:r>
          </a:p>
        </p:txBody>
      </p:sp>
      <p:sp>
        <p:nvSpPr>
          <p:cNvPr id="13" name="TextBox 12">
            <a:extLst>
              <a:ext uri="{FF2B5EF4-FFF2-40B4-BE49-F238E27FC236}">
                <a16:creationId xmlns:a16="http://schemas.microsoft.com/office/drawing/2014/main" id="{DCFD6A76-BEDC-456E-9571-D69E37AB08E6}"/>
              </a:ext>
            </a:extLst>
          </p:cNvPr>
          <p:cNvSpPr txBox="1"/>
          <p:nvPr/>
        </p:nvSpPr>
        <p:spPr>
          <a:xfrm>
            <a:off x="4501662" y="1395046"/>
            <a:ext cx="7199800" cy="3970318"/>
          </a:xfrm>
          <a:prstGeom prst="rect">
            <a:avLst/>
          </a:prstGeom>
          <a:noFill/>
        </p:spPr>
        <p:txBody>
          <a:bodyPr wrap="square" rtlCol="0">
            <a:spAutoFit/>
          </a:bodyPr>
          <a:lstStyle/>
          <a:p>
            <a:r>
              <a:rPr lang="en-GB" dirty="0"/>
              <a:t>In crisis contexts, MSMEs are more vulnerable, few recent evidence:</a:t>
            </a:r>
          </a:p>
          <a:p>
            <a:endParaRPr lang="en-GB" dirty="0"/>
          </a:p>
          <a:p>
            <a:pPr marL="285750" indent="-285750">
              <a:buFont typeface="Wingdings" panose="05000000000000000000" pitchFamily="2" charset="2"/>
              <a:buChar char="Ø"/>
            </a:pPr>
            <a:r>
              <a:rPr lang="en-US" dirty="0"/>
              <a:t>Lower productivity firms and sectors and lower-paid workers were disproportionately affected by the pandemic, while high-productivity enterprises and high earners saw far less damage</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Small firms in low- and lower-middle-income countries have less benefited from government assistance </a:t>
            </a:r>
            <a:r>
              <a:rPr lang="en-US" dirty="0" err="1"/>
              <a:t>programmes</a:t>
            </a:r>
            <a:endParaRPr lang="en-US" dirty="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The number of informal jobs plunged by 20 per cent at the height of the crisis in the second quarter of 2020, twice the impact registered among workers in formal employment. </a:t>
            </a:r>
            <a:endParaRPr lang="en-GB" dirty="0"/>
          </a:p>
          <a:p>
            <a:endParaRPr lang="en-GB" dirty="0"/>
          </a:p>
          <a:p>
            <a:endParaRPr lang="en-US" dirty="0"/>
          </a:p>
        </p:txBody>
      </p:sp>
      <p:sp>
        <p:nvSpPr>
          <p:cNvPr id="18" name="TextBox 17">
            <a:extLst>
              <a:ext uri="{FF2B5EF4-FFF2-40B4-BE49-F238E27FC236}">
                <a16:creationId xmlns:a16="http://schemas.microsoft.com/office/drawing/2014/main" id="{C4FA9D2D-38B3-423C-AA3E-3E76FFB51400}"/>
              </a:ext>
            </a:extLst>
          </p:cNvPr>
          <p:cNvSpPr txBox="1"/>
          <p:nvPr/>
        </p:nvSpPr>
        <p:spPr>
          <a:xfrm>
            <a:off x="155738" y="6040206"/>
            <a:ext cx="9045385" cy="253916"/>
          </a:xfrm>
          <a:prstGeom prst="rect">
            <a:avLst/>
          </a:prstGeom>
          <a:noFill/>
        </p:spPr>
        <p:txBody>
          <a:bodyPr wrap="square" rtlCol="0">
            <a:spAutoFit/>
          </a:bodyPr>
          <a:lstStyle/>
          <a:p>
            <a:r>
              <a:rPr lang="en-US" sz="1050" dirty="0"/>
              <a:t>*https://www.ilo.org/global/publications/books/WCMS_723282/lang--en/index.htm</a:t>
            </a:r>
            <a:endParaRPr lang="en-GB" sz="1050" dirty="0"/>
          </a:p>
        </p:txBody>
      </p:sp>
    </p:spTree>
    <p:extLst>
      <p:ext uri="{BB962C8B-B14F-4D97-AF65-F5344CB8AC3E}">
        <p14:creationId xmlns:p14="http://schemas.microsoft.com/office/powerpoint/2010/main" val="97098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pPr/>
              <a:t>3</a:t>
            </a:fld>
            <a:endParaRPr lang="en-GB"/>
          </a:p>
        </p:txBody>
      </p:sp>
      <p:pic>
        <p:nvPicPr>
          <p:cNvPr id="15" name="Picture 14">
            <a:extLst>
              <a:ext uri="{FF2B5EF4-FFF2-40B4-BE49-F238E27FC236}">
                <a16:creationId xmlns:a16="http://schemas.microsoft.com/office/drawing/2014/main" id="{33B67C5E-7E72-482F-B321-4A1FA253C670}"/>
              </a:ext>
            </a:extLst>
          </p:cNvPr>
          <p:cNvPicPr>
            <a:picLocks noChangeAspect="1"/>
          </p:cNvPicPr>
          <p:nvPr/>
        </p:nvPicPr>
        <p:blipFill>
          <a:blip r:embed="rId2"/>
          <a:stretch>
            <a:fillRect/>
          </a:stretch>
        </p:blipFill>
        <p:spPr>
          <a:xfrm>
            <a:off x="1862138" y="1010186"/>
            <a:ext cx="6474498" cy="4837628"/>
          </a:xfrm>
          <a:prstGeom prst="rect">
            <a:avLst/>
          </a:prstGeom>
        </p:spPr>
      </p:pic>
    </p:spTree>
    <p:extLst>
      <p:ext uri="{BB962C8B-B14F-4D97-AF65-F5344CB8AC3E}">
        <p14:creationId xmlns:p14="http://schemas.microsoft.com/office/powerpoint/2010/main" val="2658993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4248" y="430863"/>
            <a:ext cx="9157214" cy="1035284"/>
          </a:xfrm>
        </p:spPr>
        <p:txBody>
          <a:bodyPr/>
          <a:lstStyle/>
          <a:p>
            <a:r>
              <a:rPr lang="en-GB" dirty="0"/>
              <a:t>First question: </a:t>
            </a:r>
            <a:r>
              <a:rPr lang="en-US" sz="2000" dirty="0">
                <a:effectLst/>
                <a:latin typeface="Calibri" panose="020F0502020204030204" pitchFamily="34" charset="0"/>
                <a:ea typeface="Times New Roman" panose="02020603050405020304" pitchFamily="18" charset="0"/>
              </a:rPr>
              <a:t>What are good policy practices at national and sub-national levels that enhance MSME resilience to tackle uncertainties and capture high-value market opportunities for growth? </a:t>
            </a:r>
            <a:br>
              <a:rPr lang="en-US" sz="2000" dirty="0">
                <a:effectLst/>
                <a:latin typeface="Calibri" panose="020F0502020204030204" pitchFamily="34" charset="0"/>
                <a:ea typeface="DengXian" panose="02010600030101010101" pitchFamily="2" charset="-122"/>
              </a:rPr>
            </a:br>
            <a:r>
              <a:rPr lang="en-GB" dirty="0"/>
              <a:t>  </a:t>
            </a:r>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pPr/>
              <a:t>4</a:t>
            </a:fld>
            <a:endParaRPr lang="en-GB"/>
          </a:p>
        </p:txBody>
      </p:sp>
      <p:pic>
        <p:nvPicPr>
          <p:cNvPr id="11" name="Picture 10">
            <a:extLst>
              <a:ext uri="{FF2B5EF4-FFF2-40B4-BE49-F238E27FC236}">
                <a16:creationId xmlns:a16="http://schemas.microsoft.com/office/drawing/2014/main" id="{D6C63C56-D7D1-41CF-87DB-61D6D415EBAB}"/>
              </a:ext>
            </a:extLst>
          </p:cNvPr>
          <p:cNvPicPr>
            <a:picLocks noChangeAspect="1"/>
          </p:cNvPicPr>
          <p:nvPr/>
        </p:nvPicPr>
        <p:blipFill>
          <a:blip r:embed="rId2"/>
          <a:stretch>
            <a:fillRect/>
          </a:stretch>
        </p:blipFill>
        <p:spPr>
          <a:xfrm>
            <a:off x="544347" y="2026697"/>
            <a:ext cx="1993355" cy="2804605"/>
          </a:xfrm>
          <a:prstGeom prst="rect">
            <a:avLst/>
          </a:prstGeom>
        </p:spPr>
      </p:pic>
      <p:sp>
        <p:nvSpPr>
          <p:cNvPr id="10" name="TextBox 9">
            <a:extLst>
              <a:ext uri="{FF2B5EF4-FFF2-40B4-BE49-F238E27FC236}">
                <a16:creationId xmlns:a16="http://schemas.microsoft.com/office/drawing/2014/main" id="{32761CA0-00BA-4487-A1F5-DCD83E4B7329}"/>
              </a:ext>
            </a:extLst>
          </p:cNvPr>
          <p:cNvSpPr txBox="1"/>
          <p:nvPr/>
        </p:nvSpPr>
        <p:spPr>
          <a:xfrm>
            <a:off x="3041232" y="2442000"/>
            <a:ext cx="8858179" cy="2308324"/>
          </a:xfrm>
          <a:prstGeom prst="rect">
            <a:avLst/>
          </a:prstGeom>
          <a:noFill/>
        </p:spPr>
        <p:txBody>
          <a:bodyPr wrap="square">
            <a:spAutoFit/>
          </a:bodyPr>
          <a:lstStyle/>
          <a:p>
            <a:r>
              <a:rPr lang="en-US" dirty="0"/>
              <a:t>A joint Paper with Mc Kinsey</a:t>
            </a:r>
          </a:p>
          <a:p>
            <a:endParaRPr lang="en-US" dirty="0"/>
          </a:p>
          <a:p>
            <a:r>
              <a:rPr lang="en-US" dirty="0"/>
              <a:t>The objective: to help small businesses in developing countries manage shocks and adapt to them in a structured and innovative way</a:t>
            </a:r>
          </a:p>
          <a:p>
            <a:endParaRPr lang="en-US" dirty="0"/>
          </a:p>
          <a:p>
            <a:r>
              <a:rPr lang="en-US" dirty="0"/>
              <a:t>The 2 pillars: crisis management and resilience building</a:t>
            </a:r>
          </a:p>
          <a:p>
            <a:endParaRPr lang="en-US" dirty="0"/>
          </a:p>
          <a:p>
            <a:endParaRPr lang="en-US" dirty="0"/>
          </a:p>
        </p:txBody>
      </p:sp>
    </p:spTree>
    <p:extLst>
      <p:ext uri="{BB962C8B-B14F-4D97-AF65-F5344CB8AC3E}">
        <p14:creationId xmlns:p14="http://schemas.microsoft.com/office/powerpoint/2010/main" val="2675477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BBF8608-6DDB-4FB5-8DEC-BF3B2628DBAC}"/>
              </a:ext>
            </a:extLst>
          </p:cNvPr>
          <p:cNvSpPr>
            <a:spLocks noGrp="1"/>
          </p:cNvSpPr>
          <p:nvPr>
            <p:ph type="dt" sz="half" idx="10"/>
          </p:nvPr>
        </p:nvSpPr>
        <p:spPr/>
        <p:txBody>
          <a:bodyPr/>
          <a:lstStyle/>
          <a:p>
            <a:r>
              <a:rPr lang="en-GB"/>
              <a:t>Date: Monday / 01 / October / 2019</a:t>
            </a:r>
          </a:p>
        </p:txBody>
      </p:sp>
      <p:sp>
        <p:nvSpPr>
          <p:cNvPr id="5" name="Footer Placeholder 4">
            <a:extLst>
              <a:ext uri="{FF2B5EF4-FFF2-40B4-BE49-F238E27FC236}">
                <a16:creationId xmlns:a16="http://schemas.microsoft.com/office/drawing/2014/main" id="{5D6BF733-C41B-45AE-8BA9-0E309CD0D058}"/>
              </a:ext>
            </a:extLst>
          </p:cNvPr>
          <p:cNvSpPr>
            <a:spLocks noGrp="1"/>
          </p:cNvSpPr>
          <p:nvPr>
            <p:ph type="ftr" sz="quarter" idx="11"/>
          </p:nvPr>
        </p:nvSpPr>
        <p:spPr/>
        <p:txBody>
          <a:bodyPr/>
          <a:lstStyle/>
          <a:p>
            <a:r>
              <a:rPr lang="en-GB"/>
              <a:t>Advancing social justice, promoting decent work</a:t>
            </a:r>
          </a:p>
        </p:txBody>
      </p:sp>
      <p:sp>
        <p:nvSpPr>
          <p:cNvPr id="6" name="Slide Number Placeholder 5">
            <a:extLst>
              <a:ext uri="{FF2B5EF4-FFF2-40B4-BE49-F238E27FC236}">
                <a16:creationId xmlns:a16="http://schemas.microsoft.com/office/drawing/2014/main" id="{D8CB2926-724E-461B-94F0-4341B899BC32}"/>
              </a:ext>
            </a:extLst>
          </p:cNvPr>
          <p:cNvSpPr>
            <a:spLocks noGrp="1"/>
          </p:cNvSpPr>
          <p:nvPr>
            <p:ph type="sldNum" sz="quarter" idx="12"/>
          </p:nvPr>
        </p:nvSpPr>
        <p:spPr/>
        <p:txBody>
          <a:bodyPr/>
          <a:lstStyle/>
          <a:p>
            <a:fld id="{856227C0-AD57-4F9B-BAE3-EEFB0D0EE427}" type="slidenum">
              <a:rPr lang="en-GB" smtClean="0"/>
              <a:t>5</a:t>
            </a:fld>
            <a:endParaRPr lang="en-GB"/>
          </a:p>
        </p:txBody>
      </p:sp>
      <p:pic>
        <p:nvPicPr>
          <p:cNvPr id="8" name="Picture 7">
            <a:extLst>
              <a:ext uri="{FF2B5EF4-FFF2-40B4-BE49-F238E27FC236}">
                <a16:creationId xmlns:a16="http://schemas.microsoft.com/office/drawing/2014/main" id="{53A82BF0-4EF7-4FEB-A4B6-B8A57A7CC2F3}"/>
              </a:ext>
            </a:extLst>
          </p:cNvPr>
          <p:cNvPicPr>
            <a:picLocks noChangeAspect="1"/>
          </p:cNvPicPr>
          <p:nvPr/>
        </p:nvPicPr>
        <p:blipFill>
          <a:blip r:embed="rId2"/>
          <a:stretch>
            <a:fillRect/>
          </a:stretch>
        </p:blipFill>
        <p:spPr>
          <a:xfrm>
            <a:off x="490538" y="1171195"/>
            <a:ext cx="8738246" cy="4515610"/>
          </a:xfrm>
          <a:prstGeom prst="rect">
            <a:avLst/>
          </a:prstGeom>
        </p:spPr>
      </p:pic>
    </p:spTree>
    <p:extLst>
      <p:ext uri="{BB962C8B-B14F-4D97-AF65-F5344CB8AC3E}">
        <p14:creationId xmlns:p14="http://schemas.microsoft.com/office/powerpoint/2010/main" val="1075673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8917" y="536573"/>
            <a:ext cx="9230978" cy="1396999"/>
          </a:xfrm>
        </p:spPr>
        <p:txBody>
          <a:bodyPr anchor="t">
            <a:noAutofit/>
          </a:bodyPr>
          <a:lstStyle/>
          <a:p>
            <a:r>
              <a:rPr lang="en-GB" sz="2800" dirty="0"/>
              <a:t>Second question: </a:t>
            </a:r>
            <a:r>
              <a:rPr lang="en-US" sz="1800" dirty="0"/>
              <a:t>How can countries design and deliver sustained policy support that enhances MSME competitiveness and facilitates sustainable business transformations in the recovery from the Covid-19 pandemic and other external shocks? </a:t>
            </a:r>
            <a:endParaRPr lang="en-GB" sz="1800" dirty="0"/>
          </a:p>
        </p:txBody>
      </p:sp>
      <p:pic>
        <p:nvPicPr>
          <p:cNvPr id="7" name="Picture 6">
            <a:extLst>
              <a:ext uri="{FF2B5EF4-FFF2-40B4-BE49-F238E27FC236}">
                <a16:creationId xmlns:a16="http://schemas.microsoft.com/office/drawing/2014/main" id="{6C296779-DAE5-442A-BBD8-92B253CACA6E}"/>
              </a:ext>
            </a:extLst>
          </p:cNvPr>
          <p:cNvPicPr>
            <a:picLocks noChangeAspect="1"/>
          </p:cNvPicPr>
          <p:nvPr/>
        </p:nvPicPr>
        <p:blipFill>
          <a:blip r:embed="rId3"/>
          <a:stretch>
            <a:fillRect/>
          </a:stretch>
        </p:blipFill>
        <p:spPr>
          <a:xfrm>
            <a:off x="778240" y="2286720"/>
            <a:ext cx="2455498" cy="3482976"/>
          </a:xfrm>
          <a:prstGeom prst="rect">
            <a:avLst/>
          </a:prstGeom>
          <a:noFill/>
        </p:spPr>
      </p:pic>
      <p:sp>
        <p:nvSpPr>
          <p:cNvPr id="12" name="Content Placeholder 3">
            <a:extLst>
              <a:ext uri="{FF2B5EF4-FFF2-40B4-BE49-F238E27FC236}">
                <a16:creationId xmlns:a16="http://schemas.microsoft.com/office/drawing/2014/main" id="{CB0C3A28-D68D-327F-A308-09B832A3D09B}"/>
              </a:ext>
            </a:extLst>
          </p:cNvPr>
          <p:cNvSpPr>
            <a:spLocks noGrp="1"/>
          </p:cNvSpPr>
          <p:nvPr>
            <p:ph sz="half" idx="2"/>
          </p:nvPr>
        </p:nvSpPr>
        <p:spPr>
          <a:xfrm>
            <a:off x="4719095" y="2393948"/>
            <a:ext cx="6712367" cy="3482977"/>
          </a:xfrm>
        </p:spPr>
        <p:txBody>
          <a:bodyPr/>
          <a:lstStyle/>
          <a:p>
            <a:r>
              <a:rPr lang="en-US" dirty="0"/>
              <a:t>The various dimensions included in R189 (1998):</a:t>
            </a:r>
          </a:p>
          <a:p>
            <a:pPr marL="285750" indent="-285750">
              <a:spcBef>
                <a:spcPts val="600"/>
              </a:spcBef>
              <a:buFont typeface="Wingdings" panose="05000000000000000000" pitchFamily="2" charset="2"/>
              <a:buChar char="Ø"/>
            </a:pPr>
            <a:r>
              <a:rPr lang="en-US" dirty="0"/>
              <a:t>Policy and legal framework</a:t>
            </a:r>
          </a:p>
          <a:p>
            <a:pPr marL="285750" indent="-285750">
              <a:spcBef>
                <a:spcPts val="600"/>
              </a:spcBef>
              <a:buFont typeface="Wingdings" panose="05000000000000000000" pitchFamily="2" charset="2"/>
              <a:buChar char="Ø"/>
            </a:pPr>
            <a:r>
              <a:rPr lang="en-US" dirty="0"/>
              <a:t>Development of an enterprise culture</a:t>
            </a:r>
          </a:p>
          <a:p>
            <a:pPr marL="285750" indent="-285750">
              <a:spcBef>
                <a:spcPts val="600"/>
              </a:spcBef>
              <a:buFont typeface="Wingdings" panose="05000000000000000000" pitchFamily="2" charset="2"/>
              <a:buChar char="Ø"/>
            </a:pPr>
            <a:r>
              <a:rPr lang="en-US" dirty="0"/>
              <a:t>Development of an effective service infrastructure</a:t>
            </a:r>
          </a:p>
          <a:p>
            <a:pPr marL="285750" indent="-285750">
              <a:spcBef>
                <a:spcPts val="600"/>
              </a:spcBef>
              <a:buFont typeface="Wingdings" panose="05000000000000000000" pitchFamily="2" charset="2"/>
              <a:buChar char="Ø"/>
            </a:pPr>
            <a:r>
              <a:rPr lang="en-US" dirty="0"/>
              <a:t>Roles of organizations of employers and workers</a:t>
            </a:r>
          </a:p>
          <a:p>
            <a:pPr marL="285750" indent="-285750">
              <a:spcBef>
                <a:spcPts val="600"/>
              </a:spcBef>
              <a:buFont typeface="Wingdings" panose="05000000000000000000" pitchFamily="2" charset="2"/>
              <a:buChar char="Ø"/>
            </a:pPr>
            <a:r>
              <a:rPr lang="en-US" dirty="0"/>
              <a:t>International cooperation</a:t>
            </a:r>
          </a:p>
        </p:txBody>
      </p:sp>
      <p:sp>
        <p:nvSpPr>
          <p:cNvPr id="5" name="Footer Placeholder 4"/>
          <p:cNvSpPr>
            <a:spLocks noGrp="1"/>
          </p:cNvSpPr>
          <p:nvPr>
            <p:ph type="ftr" sz="quarter" idx="11"/>
          </p:nvPr>
        </p:nvSpPr>
        <p:spPr>
          <a:xfrm>
            <a:off x="490538" y="6337302"/>
            <a:ext cx="5605462" cy="180000"/>
          </a:xfrm>
        </p:spPr>
        <p:txBody>
          <a:bodyPr anchor="t">
            <a:normAutofit/>
          </a:bodyPr>
          <a:lstStyle/>
          <a:p>
            <a:pPr>
              <a:spcAft>
                <a:spcPts val="600"/>
              </a:spcAft>
            </a:pPr>
            <a:r>
              <a:rPr lang="en-GB"/>
              <a:t>Advancing social justice, promoting decent work</a:t>
            </a:r>
          </a:p>
        </p:txBody>
      </p:sp>
      <p:sp>
        <p:nvSpPr>
          <p:cNvPr id="6" name="Slide Number Placeholder 5"/>
          <p:cNvSpPr>
            <a:spLocks noGrp="1"/>
          </p:cNvSpPr>
          <p:nvPr>
            <p:ph type="sldNum" sz="quarter" idx="12"/>
          </p:nvPr>
        </p:nvSpPr>
        <p:spPr>
          <a:xfrm>
            <a:off x="11161462" y="432000"/>
            <a:ext cx="540000" cy="288000"/>
          </a:xfrm>
        </p:spPr>
        <p:txBody>
          <a:bodyPr anchor="t">
            <a:normAutofit/>
          </a:bodyPr>
          <a:lstStyle/>
          <a:p>
            <a:pPr>
              <a:spcAft>
                <a:spcPts val="600"/>
              </a:spcAft>
            </a:pPr>
            <a:fld id="{856227C0-AD57-4F9B-BAE3-EEFB0D0EE427}" type="slidenum">
              <a:rPr lang="en-GB" smtClean="0"/>
              <a:pPr>
                <a:spcAft>
                  <a:spcPts val="600"/>
                </a:spcAft>
              </a:pPr>
              <a:t>6</a:t>
            </a:fld>
            <a:endParaRPr lang="en-GB"/>
          </a:p>
        </p:txBody>
      </p:sp>
      <p:sp>
        <p:nvSpPr>
          <p:cNvPr id="4" name="Date Placeholder 3"/>
          <p:cNvSpPr>
            <a:spLocks noGrp="1"/>
          </p:cNvSpPr>
          <p:nvPr>
            <p:ph type="dt" sz="half" idx="10"/>
          </p:nvPr>
        </p:nvSpPr>
        <p:spPr/>
        <p:txBody>
          <a:bodyPr/>
          <a:lstStyle/>
          <a:p>
            <a:pPr>
              <a:spcAft>
                <a:spcPts val="600"/>
              </a:spcAft>
            </a:pPr>
            <a:r>
              <a:rPr lang="en-GB"/>
              <a:t>Date: Monday / 01 / October / 2019</a:t>
            </a:r>
          </a:p>
        </p:txBody>
      </p:sp>
    </p:spTree>
    <p:extLst>
      <p:ext uri="{BB962C8B-B14F-4D97-AF65-F5344CB8AC3E}">
        <p14:creationId xmlns:p14="http://schemas.microsoft.com/office/powerpoint/2010/main" val="344121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Oval 64"/>
          <p:cNvSpPr/>
          <p:nvPr/>
        </p:nvSpPr>
        <p:spPr>
          <a:xfrm>
            <a:off x="2438400" y="2273663"/>
            <a:ext cx="7315199" cy="3714750"/>
          </a:xfrm>
          <a:prstGeom prst="ellipse">
            <a:avLst/>
          </a:prstGeom>
          <a:solidFill>
            <a:srgbClr val="FEE8EA"/>
          </a:solidFill>
          <a:ln w="12700" cap="flat" cmpd="sng" algn="ctr">
            <a:noFill/>
            <a:prstDash val="solid"/>
            <a:miter lim="800000"/>
          </a:ln>
          <a:effectLst/>
        </p:spPr>
        <p:txBody>
          <a:bodyPr rtlCol="0" anchor="ctr"/>
          <a:lstStyle/>
          <a:p>
            <a:pPr algn="ctr" defTabSz="685800">
              <a:defRPr/>
            </a:pPr>
            <a:endParaRPr lang="en-GB" sz="1350" kern="0">
              <a:solidFill>
                <a:prstClr val="white"/>
              </a:solidFill>
              <a:latin typeface="Arial" panose="020B0604020202020204"/>
            </a:endParaRPr>
          </a:p>
        </p:txBody>
      </p:sp>
      <p:sp>
        <p:nvSpPr>
          <p:cNvPr id="66" name="Content Placeholder 2"/>
          <p:cNvSpPr txBox="1">
            <a:spLocks/>
          </p:cNvSpPr>
          <p:nvPr/>
        </p:nvSpPr>
        <p:spPr>
          <a:xfrm rot="16200000">
            <a:off x="2239499" y="3589450"/>
            <a:ext cx="1660055" cy="375467"/>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2400"/>
              </a:spcBef>
              <a:spcAft>
                <a:spcPts val="600"/>
              </a:spcAft>
              <a:buFont typeface="Arial" panose="020B0604020202020204" pitchFamily="34" charset="0"/>
              <a:buNone/>
              <a:defRPr sz="1800" b="1" kern="1200">
                <a:solidFill>
                  <a:schemeClr val="accent2"/>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685800">
              <a:spcBef>
                <a:spcPts val="1800"/>
              </a:spcBef>
              <a:spcAft>
                <a:spcPts val="450"/>
              </a:spcAft>
              <a:defRPr/>
            </a:pPr>
            <a:r>
              <a:rPr lang="en-GB" sz="1350">
                <a:solidFill>
                  <a:srgbClr val="FA3C4B"/>
                </a:solidFill>
                <a:latin typeface="Arial" panose="020B0604020202020204"/>
              </a:rPr>
              <a:t>Dialogue </a:t>
            </a:r>
            <a:br>
              <a:rPr lang="en-GB" sz="1350">
                <a:solidFill>
                  <a:srgbClr val="FA3C4B"/>
                </a:solidFill>
                <a:latin typeface="Arial" panose="020B0604020202020204"/>
              </a:rPr>
            </a:br>
            <a:r>
              <a:rPr lang="en-GB" sz="1350">
                <a:solidFill>
                  <a:srgbClr val="FA3C4B"/>
                </a:solidFill>
                <a:latin typeface="Arial" panose="020B0604020202020204"/>
              </a:rPr>
              <a:t>&amp; Voice</a:t>
            </a:r>
            <a:endParaRPr lang="en-GB" sz="1350" dirty="0">
              <a:solidFill>
                <a:srgbClr val="FA3C4B"/>
              </a:solidFill>
              <a:latin typeface="Arial" panose="020B0604020202020204"/>
            </a:endParaRPr>
          </a:p>
        </p:txBody>
      </p:sp>
      <p:grpSp>
        <p:nvGrpSpPr>
          <p:cNvPr id="67" name="Group 66"/>
          <p:cNvGrpSpPr/>
          <p:nvPr/>
        </p:nvGrpSpPr>
        <p:grpSpPr>
          <a:xfrm>
            <a:off x="3348862" y="2721489"/>
            <a:ext cx="5747030" cy="2819098"/>
            <a:chOff x="2179320" y="1963031"/>
            <a:chExt cx="7678438" cy="4572001"/>
          </a:xfrm>
        </p:grpSpPr>
        <p:sp>
          <p:nvSpPr>
            <p:cNvPr id="68" name="Rectangle 67"/>
            <p:cNvSpPr/>
            <p:nvPr/>
          </p:nvSpPr>
          <p:spPr>
            <a:xfrm>
              <a:off x="2179320" y="4249032"/>
              <a:ext cx="3840480" cy="2286000"/>
            </a:xfrm>
            <a:prstGeom prst="rect">
              <a:avLst/>
            </a:prstGeom>
            <a:solidFill>
              <a:srgbClr val="FFCD2D"/>
            </a:solidFill>
            <a:ln w="12700" cap="flat" cmpd="sng" algn="ctr">
              <a:noFill/>
              <a:prstDash val="solid"/>
              <a:miter lim="800000"/>
            </a:ln>
            <a:effectLst/>
          </p:spPr>
          <p:txBody>
            <a:bodyPr rtlCol="0" anchor="ctr"/>
            <a:lstStyle/>
            <a:p>
              <a:pPr algn="ctr" defTabSz="685800">
                <a:defRPr/>
              </a:pPr>
              <a:endParaRPr lang="en-GB" sz="1350" kern="0">
                <a:solidFill>
                  <a:prstClr val="white"/>
                </a:solidFill>
                <a:latin typeface="Arial" panose="020B0604020202020204"/>
              </a:endParaRPr>
            </a:p>
          </p:txBody>
        </p:sp>
        <p:sp>
          <p:nvSpPr>
            <p:cNvPr id="69" name="Rectangle 68"/>
            <p:cNvSpPr/>
            <p:nvPr/>
          </p:nvSpPr>
          <p:spPr>
            <a:xfrm>
              <a:off x="6017278" y="4249031"/>
              <a:ext cx="3840480" cy="2286000"/>
            </a:xfrm>
            <a:prstGeom prst="rect">
              <a:avLst/>
            </a:prstGeom>
            <a:solidFill>
              <a:srgbClr val="FA3C4B"/>
            </a:solidFill>
            <a:ln w="12700" cap="flat" cmpd="sng" algn="ctr">
              <a:noFill/>
              <a:prstDash val="solid"/>
              <a:miter lim="800000"/>
            </a:ln>
            <a:effectLst/>
          </p:spPr>
          <p:txBody>
            <a:bodyPr rtlCol="0" anchor="ctr"/>
            <a:lstStyle/>
            <a:p>
              <a:pPr algn="ctr" defTabSz="685800">
                <a:defRPr/>
              </a:pPr>
              <a:endParaRPr lang="en-GB" sz="1350" kern="0">
                <a:solidFill>
                  <a:prstClr val="white"/>
                </a:solidFill>
                <a:latin typeface="Arial" panose="020B0604020202020204"/>
              </a:endParaRPr>
            </a:p>
          </p:txBody>
        </p:sp>
        <p:sp>
          <p:nvSpPr>
            <p:cNvPr id="70" name="Rectangle 69"/>
            <p:cNvSpPr/>
            <p:nvPr/>
          </p:nvSpPr>
          <p:spPr>
            <a:xfrm>
              <a:off x="2179320" y="1963032"/>
              <a:ext cx="3840480" cy="2286000"/>
            </a:xfrm>
            <a:prstGeom prst="rect">
              <a:avLst/>
            </a:prstGeom>
            <a:solidFill>
              <a:srgbClr val="1E2DBE"/>
            </a:solidFill>
            <a:ln w="12700" cap="flat" cmpd="sng" algn="ctr">
              <a:noFill/>
              <a:prstDash val="solid"/>
              <a:miter lim="800000"/>
            </a:ln>
            <a:effectLst/>
          </p:spPr>
          <p:txBody>
            <a:bodyPr rtlCol="0" anchor="ctr"/>
            <a:lstStyle/>
            <a:p>
              <a:pPr algn="ctr" defTabSz="685800">
                <a:defRPr/>
              </a:pPr>
              <a:endParaRPr lang="en-GB" sz="1350" kern="0" dirty="0">
                <a:solidFill>
                  <a:prstClr val="white"/>
                </a:solidFill>
                <a:latin typeface="Arial" panose="020B0604020202020204"/>
              </a:endParaRPr>
            </a:p>
          </p:txBody>
        </p:sp>
        <p:sp>
          <p:nvSpPr>
            <p:cNvPr id="71" name="Rectangle 70"/>
            <p:cNvSpPr/>
            <p:nvPr/>
          </p:nvSpPr>
          <p:spPr>
            <a:xfrm>
              <a:off x="6017278" y="1963031"/>
              <a:ext cx="3840480" cy="2286000"/>
            </a:xfrm>
            <a:prstGeom prst="rect">
              <a:avLst/>
            </a:prstGeom>
            <a:solidFill>
              <a:srgbClr val="EBF5FD"/>
            </a:solidFill>
            <a:ln w="12700" cap="flat" cmpd="sng" algn="ctr">
              <a:noFill/>
              <a:prstDash val="solid"/>
              <a:miter lim="800000"/>
            </a:ln>
            <a:effectLst/>
          </p:spPr>
          <p:txBody>
            <a:bodyPr rtlCol="0" anchor="ctr"/>
            <a:lstStyle/>
            <a:p>
              <a:pPr algn="ctr" defTabSz="685800">
                <a:defRPr/>
              </a:pPr>
              <a:endParaRPr lang="en-GB" sz="1350" kern="0" dirty="0">
                <a:solidFill>
                  <a:prstClr val="white"/>
                </a:solidFill>
                <a:latin typeface="Arial" panose="020B0604020202020204"/>
              </a:endParaRPr>
            </a:p>
          </p:txBody>
        </p:sp>
        <p:sp>
          <p:nvSpPr>
            <p:cNvPr id="72" name="Chord 71"/>
            <p:cNvSpPr/>
            <p:nvPr/>
          </p:nvSpPr>
          <p:spPr>
            <a:xfrm rot="6720000">
              <a:off x="3794760" y="3813606"/>
              <a:ext cx="609600" cy="648550"/>
            </a:xfrm>
            <a:prstGeom prst="chord">
              <a:avLst/>
            </a:prstGeom>
            <a:solidFill>
              <a:srgbClr val="FFCD2D"/>
            </a:solidFill>
            <a:ln w="12700" cap="flat" cmpd="sng" algn="ctr">
              <a:noFill/>
              <a:prstDash val="solid"/>
              <a:miter lim="800000"/>
            </a:ln>
            <a:effectLst/>
          </p:spPr>
          <p:txBody>
            <a:bodyPr rtlCol="0" anchor="ctr"/>
            <a:lstStyle/>
            <a:p>
              <a:pPr algn="ctr" defTabSz="685800">
                <a:defRPr/>
              </a:pPr>
              <a:endParaRPr lang="en-GB" sz="1350" kern="0">
                <a:solidFill>
                  <a:prstClr val="white"/>
                </a:solidFill>
                <a:latin typeface="Arial" panose="020B0604020202020204"/>
              </a:endParaRPr>
            </a:p>
          </p:txBody>
        </p:sp>
        <p:sp>
          <p:nvSpPr>
            <p:cNvPr id="73" name="Chord 72"/>
            <p:cNvSpPr/>
            <p:nvPr/>
          </p:nvSpPr>
          <p:spPr>
            <a:xfrm rot="17520000">
              <a:off x="7632718" y="4027735"/>
              <a:ext cx="609600" cy="648550"/>
            </a:xfrm>
            <a:prstGeom prst="chord">
              <a:avLst/>
            </a:prstGeom>
            <a:solidFill>
              <a:srgbClr val="EBF5FD"/>
            </a:solidFill>
            <a:ln w="12700" cap="flat" cmpd="sng" algn="ctr">
              <a:noFill/>
              <a:prstDash val="solid"/>
              <a:miter lim="800000"/>
            </a:ln>
            <a:effectLst/>
          </p:spPr>
          <p:txBody>
            <a:bodyPr rtlCol="0" anchor="ctr"/>
            <a:lstStyle/>
            <a:p>
              <a:pPr algn="ctr" defTabSz="685800">
                <a:defRPr/>
              </a:pPr>
              <a:endParaRPr lang="en-GB" sz="1350" kern="0">
                <a:solidFill>
                  <a:prstClr val="white"/>
                </a:solidFill>
                <a:latin typeface="Arial" panose="020B0604020202020204"/>
              </a:endParaRPr>
            </a:p>
          </p:txBody>
        </p:sp>
        <p:sp>
          <p:nvSpPr>
            <p:cNvPr id="74" name="Chord 73"/>
            <p:cNvSpPr/>
            <p:nvPr/>
          </p:nvSpPr>
          <p:spPr>
            <a:xfrm rot="12120000">
              <a:off x="5825042" y="2781757"/>
              <a:ext cx="609600" cy="648550"/>
            </a:xfrm>
            <a:prstGeom prst="chord">
              <a:avLst/>
            </a:prstGeom>
            <a:solidFill>
              <a:srgbClr val="1E2DBE"/>
            </a:solidFill>
            <a:ln w="12700" cap="flat" cmpd="sng" algn="ctr">
              <a:noFill/>
              <a:prstDash val="solid"/>
              <a:miter lim="800000"/>
            </a:ln>
            <a:effectLst/>
          </p:spPr>
          <p:txBody>
            <a:bodyPr rtlCol="0" anchor="ctr"/>
            <a:lstStyle/>
            <a:p>
              <a:pPr algn="ctr" defTabSz="685800">
                <a:defRPr/>
              </a:pPr>
              <a:endParaRPr lang="en-GB" sz="1350" kern="0">
                <a:solidFill>
                  <a:prstClr val="white"/>
                </a:solidFill>
                <a:latin typeface="Arial" panose="020B0604020202020204"/>
              </a:endParaRPr>
            </a:p>
          </p:txBody>
        </p:sp>
        <p:sp>
          <p:nvSpPr>
            <p:cNvPr id="75" name="Chord 74"/>
            <p:cNvSpPr/>
            <p:nvPr/>
          </p:nvSpPr>
          <p:spPr>
            <a:xfrm rot="1320000">
              <a:off x="5591386" y="5067755"/>
              <a:ext cx="609600" cy="648550"/>
            </a:xfrm>
            <a:prstGeom prst="chord">
              <a:avLst/>
            </a:prstGeom>
            <a:solidFill>
              <a:srgbClr val="FA3C4B"/>
            </a:solidFill>
            <a:ln w="12700" cap="flat" cmpd="sng" algn="ctr">
              <a:noFill/>
              <a:prstDash val="solid"/>
              <a:miter lim="800000"/>
            </a:ln>
            <a:effectLst/>
          </p:spPr>
          <p:txBody>
            <a:bodyPr rtlCol="0" anchor="ctr"/>
            <a:lstStyle/>
            <a:p>
              <a:pPr algn="ctr" defTabSz="685800">
                <a:defRPr/>
              </a:pPr>
              <a:endParaRPr lang="en-GB" sz="1350" kern="0">
                <a:solidFill>
                  <a:prstClr val="white"/>
                </a:solidFill>
                <a:latin typeface="Arial" panose="020B0604020202020204"/>
              </a:endParaRPr>
            </a:p>
          </p:txBody>
        </p:sp>
      </p:grpSp>
      <p:sp>
        <p:nvSpPr>
          <p:cNvPr id="76" name="TextBox 75"/>
          <p:cNvSpPr txBox="1"/>
          <p:nvPr/>
        </p:nvSpPr>
        <p:spPr>
          <a:xfrm>
            <a:off x="6643349" y="2867464"/>
            <a:ext cx="2233417" cy="761747"/>
          </a:xfrm>
          <a:prstGeom prst="rect">
            <a:avLst/>
          </a:prstGeom>
          <a:noFill/>
        </p:spPr>
        <p:txBody>
          <a:bodyPr wrap="square" rtlCol="0">
            <a:spAutoFit/>
          </a:bodyPr>
          <a:lstStyle/>
          <a:p>
            <a:pPr algn="ctr"/>
            <a:r>
              <a:rPr lang="en-GB" sz="1350" b="1" dirty="0">
                <a:solidFill>
                  <a:srgbClr val="230050"/>
                </a:solidFill>
                <a:latin typeface="Arial" panose="020B0604020202020204"/>
              </a:rPr>
              <a:t>2. Make it more attractive to formalize</a:t>
            </a:r>
            <a:br>
              <a:rPr lang="en-GB" sz="1350" b="1" dirty="0">
                <a:solidFill>
                  <a:srgbClr val="230050"/>
                </a:solidFill>
                <a:latin typeface="Arial" panose="020B0604020202020204"/>
              </a:rPr>
            </a:br>
            <a:br>
              <a:rPr lang="en-GB" sz="300" b="1" dirty="0">
                <a:solidFill>
                  <a:srgbClr val="230050"/>
                </a:solidFill>
                <a:latin typeface="Arial" panose="020B0604020202020204"/>
              </a:rPr>
            </a:br>
            <a:r>
              <a:rPr lang="en-GB" sz="1350" b="1" dirty="0">
                <a:solidFill>
                  <a:srgbClr val="6699FF"/>
                </a:solidFill>
                <a:latin typeface="Arial" panose="020B0604020202020204"/>
              </a:rPr>
              <a:t>(incentives)</a:t>
            </a:r>
            <a:endParaRPr lang="en-GB" sz="1200" b="1" dirty="0">
              <a:solidFill>
                <a:srgbClr val="6699FF"/>
              </a:solidFill>
              <a:latin typeface="Arial" panose="020B0604020202020204"/>
            </a:endParaRPr>
          </a:p>
        </p:txBody>
      </p:sp>
      <p:sp>
        <p:nvSpPr>
          <p:cNvPr id="77" name="TextBox 76"/>
          <p:cNvSpPr txBox="1"/>
          <p:nvPr/>
        </p:nvSpPr>
        <p:spPr>
          <a:xfrm>
            <a:off x="6526078" y="4564745"/>
            <a:ext cx="2467960" cy="969496"/>
          </a:xfrm>
          <a:prstGeom prst="rect">
            <a:avLst/>
          </a:prstGeom>
          <a:noFill/>
        </p:spPr>
        <p:txBody>
          <a:bodyPr wrap="square" rtlCol="0">
            <a:spAutoFit/>
          </a:bodyPr>
          <a:lstStyle/>
          <a:p>
            <a:pPr algn="ctr"/>
            <a:r>
              <a:rPr lang="en-GB" sz="1350" b="1" dirty="0">
                <a:solidFill>
                  <a:prstClr val="white"/>
                </a:solidFill>
                <a:latin typeface="Arial" panose="020B0604020202020204"/>
              </a:rPr>
              <a:t>4. Make it less attractive </a:t>
            </a:r>
            <a:br>
              <a:rPr lang="en-GB" sz="1350" b="1" dirty="0">
                <a:solidFill>
                  <a:prstClr val="white"/>
                </a:solidFill>
                <a:latin typeface="Arial" panose="020B0604020202020204"/>
              </a:rPr>
            </a:br>
            <a:r>
              <a:rPr lang="en-GB" sz="1350" b="1" dirty="0">
                <a:solidFill>
                  <a:prstClr val="white"/>
                </a:solidFill>
                <a:latin typeface="Arial" panose="020B0604020202020204"/>
              </a:rPr>
              <a:t>to be informal</a:t>
            </a:r>
            <a:br>
              <a:rPr lang="en-GB" sz="1350" b="1" dirty="0">
                <a:solidFill>
                  <a:prstClr val="white"/>
                </a:solidFill>
                <a:latin typeface="Arial" panose="020B0604020202020204"/>
              </a:rPr>
            </a:br>
            <a:br>
              <a:rPr lang="en-GB" sz="300" b="1" dirty="0">
                <a:solidFill>
                  <a:prstClr val="white"/>
                </a:solidFill>
                <a:latin typeface="Arial" panose="020B0604020202020204"/>
              </a:rPr>
            </a:br>
            <a:r>
              <a:rPr lang="en-GB" sz="1350" b="1" dirty="0">
                <a:solidFill>
                  <a:srgbClr val="960A55">
                    <a:lumMod val="75000"/>
                  </a:srgbClr>
                </a:solidFill>
                <a:latin typeface="Arial" panose="020B0604020202020204"/>
              </a:rPr>
              <a:t>(enforcement &amp; compliance) </a:t>
            </a:r>
          </a:p>
        </p:txBody>
      </p:sp>
      <p:sp>
        <p:nvSpPr>
          <p:cNvPr id="78" name="TextBox 77"/>
          <p:cNvSpPr txBox="1"/>
          <p:nvPr/>
        </p:nvSpPr>
        <p:spPr>
          <a:xfrm>
            <a:off x="3535013" y="4564746"/>
            <a:ext cx="2183252" cy="761747"/>
          </a:xfrm>
          <a:prstGeom prst="rect">
            <a:avLst/>
          </a:prstGeom>
          <a:noFill/>
        </p:spPr>
        <p:txBody>
          <a:bodyPr wrap="square" rtlCol="0">
            <a:spAutoFit/>
          </a:bodyPr>
          <a:lstStyle/>
          <a:p>
            <a:pPr algn="ctr"/>
            <a:r>
              <a:rPr lang="en-GB" sz="1350" b="1" dirty="0">
                <a:solidFill>
                  <a:srgbClr val="230050"/>
                </a:solidFill>
                <a:latin typeface="Arial" panose="020B0604020202020204"/>
              </a:rPr>
              <a:t>3. Make it more feasible to formalize</a:t>
            </a:r>
            <a:br>
              <a:rPr lang="en-GB" sz="1350" b="1" dirty="0">
                <a:solidFill>
                  <a:srgbClr val="230050"/>
                </a:solidFill>
                <a:latin typeface="Arial" panose="020B0604020202020204"/>
              </a:rPr>
            </a:br>
            <a:br>
              <a:rPr lang="en-GB" sz="300" b="1" dirty="0">
                <a:solidFill>
                  <a:srgbClr val="230050"/>
                </a:solidFill>
                <a:latin typeface="Arial" panose="020B0604020202020204"/>
              </a:rPr>
            </a:br>
            <a:r>
              <a:rPr lang="en-GB" sz="1350" b="1" dirty="0">
                <a:solidFill>
                  <a:srgbClr val="C87700"/>
                </a:solidFill>
                <a:latin typeface="Arial" panose="020B0604020202020204"/>
              </a:rPr>
              <a:t>(productivity) </a:t>
            </a:r>
          </a:p>
        </p:txBody>
      </p:sp>
      <p:sp>
        <p:nvSpPr>
          <p:cNvPr id="79" name="TextBox 78"/>
          <p:cNvSpPr txBox="1"/>
          <p:nvPr/>
        </p:nvSpPr>
        <p:spPr>
          <a:xfrm>
            <a:off x="3554123" y="2865323"/>
            <a:ext cx="2264839" cy="969496"/>
          </a:xfrm>
          <a:prstGeom prst="rect">
            <a:avLst/>
          </a:prstGeom>
          <a:noFill/>
        </p:spPr>
        <p:txBody>
          <a:bodyPr wrap="square" rtlCol="0">
            <a:spAutoFit/>
          </a:bodyPr>
          <a:lstStyle/>
          <a:p>
            <a:pPr algn="ctr"/>
            <a:r>
              <a:rPr lang="en-GB" sz="1350" b="1" dirty="0">
                <a:solidFill>
                  <a:prstClr val="white"/>
                </a:solidFill>
                <a:latin typeface="Arial" panose="020B0604020202020204"/>
              </a:rPr>
              <a:t>1. Make it easier to register and comply</a:t>
            </a:r>
            <a:br>
              <a:rPr lang="en-GB" sz="1350" b="1" dirty="0">
                <a:solidFill>
                  <a:prstClr val="white"/>
                </a:solidFill>
                <a:latin typeface="Arial" panose="020B0604020202020204"/>
              </a:rPr>
            </a:br>
            <a:br>
              <a:rPr lang="en-GB" sz="300" b="1" dirty="0">
                <a:solidFill>
                  <a:prstClr val="white"/>
                </a:solidFill>
                <a:latin typeface="Arial" panose="020B0604020202020204"/>
              </a:rPr>
            </a:br>
            <a:r>
              <a:rPr lang="en-GB" sz="1350" b="1" dirty="0">
                <a:solidFill>
                  <a:srgbClr val="1E2DBE">
                    <a:lumMod val="60000"/>
                    <a:lumOff val="40000"/>
                  </a:srgbClr>
                </a:solidFill>
                <a:latin typeface="Arial" panose="020B0604020202020204"/>
              </a:rPr>
              <a:t>(simplified procedures </a:t>
            </a:r>
            <a:br>
              <a:rPr lang="en-GB" sz="1350" b="1" dirty="0">
                <a:solidFill>
                  <a:srgbClr val="1E2DBE">
                    <a:lumMod val="60000"/>
                    <a:lumOff val="40000"/>
                  </a:srgbClr>
                </a:solidFill>
                <a:latin typeface="Arial" panose="020B0604020202020204"/>
              </a:rPr>
            </a:br>
            <a:r>
              <a:rPr lang="en-GB" sz="1350" b="1" dirty="0">
                <a:solidFill>
                  <a:srgbClr val="1E2DBE">
                    <a:lumMod val="60000"/>
                    <a:lumOff val="40000"/>
                  </a:srgbClr>
                </a:solidFill>
                <a:latin typeface="Arial" panose="020B0604020202020204"/>
              </a:rPr>
              <a:t>&amp; requirements)</a:t>
            </a:r>
          </a:p>
        </p:txBody>
      </p:sp>
      <p:pic>
        <p:nvPicPr>
          <p:cNvPr id="80" name="Picture 7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903" y="5988413"/>
            <a:ext cx="1502234" cy="474078"/>
          </a:xfrm>
          <a:prstGeom prst="rect">
            <a:avLst/>
          </a:prstGeom>
        </p:spPr>
      </p:pic>
      <p:sp>
        <p:nvSpPr>
          <p:cNvPr id="2" name="TextBox 1"/>
          <p:cNvSpPr txBox="1"/>
          <p:nvPr/>
        </p:nvSpPr>
        <p:spPr>
          <a:xfrm>
            <a:off x="673761" y="6462491"/>
            <a:ext cx="2183252" cy="300082"/>
          </a:xfrm>
          <a:prstGeom prst="rect">
            <a:avLst/>
          </a:prstGeom>
          <a:noFill/>
        </p:spPr>
        <p:txBody>
          <a:bodyPr wrap="square" rtlCol="0">
            <a:spAutoFit/>
          </a:bodyPr>
          <a:lstStyle/>
          <a:p>
            <a:pPr algn="ctr"/>
            <a:r>
              <a:rPr lang="fr-CH" sz="1350" dirty="0">
                <a:solidFill>
                  <a:srgbClr val="1E2DBE"/>
                </a:solidFill>
              </a:rPr>
              <a:t>www.ilo.org/ef</a:t>
            </a:r>
            <a:endParaRPr lang="en-GB" sz="1350" dirty="0">
              <a:solidFill>
                <a:srgbClr val="1E2DBE"/>
              </a:solidFill>
            </a:endParaRPr>
          </a:p>
        </p:txBody>
      </p:sp>
      <p:sp>
        <p:nvSpPr>
          <p:cNvPr id="22" name="Title 1">
            <a:extLst>
              <a:ext uri="{FF2B5EF4-FFF2-40B4-BE49-F238E27FC236}">
                <a16:creationId xmlns:a16="http://schemas.microsoft.com/office/drawing/2014/main" id="{706013E6-5062-417F-8CED-EF455B47177C}"/>
              </a:ext>
            </a:extLst>
          </p:cNvPr>
          <p:cNvSpPr>
            <a:spLocks noGrp="1"/>
          </p:cNvSpPr>
          <p:nvPr>
            <p:ph type="title"/>
          </p:nvPr>
        </p:nvSpPr>
        <p:spPr>
          <a:xfrm>
            <a:off x="2253137" y="455777"/>
            <a:ext cx="9230978" cy="987427"/>
          </a:xfrm>
        </p:spPr>
        <p:txBody>
          <a:bodyPr anchor="t">
            <a:noAutofit/>
          </a:bodyPr>
          <a:lstStyle/>
          <a:p>
            <a:r>
              <a:rPr lang="en-GB" sz="2800" dirty="0"/>
              <a:t>Third question:</a:t>
            </a:r>
            <a:r>
              <a:rPr lang="en-US" sz="2800" dirty="0"/>
              <a:t> </a:t>
            </a:r>
            <a:r>
              <a:rPr lang="en-US" sz="1800" dirty="0"/>
              <a:t>how can countries build enabling institutional ecosystems that promote  MSME formalization and growth</a:t>
            </a:r>
            <a:endParaRPr lang="en-GB" sz="1800" dirty="0"/>
          </a:p>
        </p:txBody>
      </p:sp>
    </p:spTree>
    <p:extLst>
      <p:ext uri="{BB962C8B-B14F-4D97-AF65-F5344CB8AC3E}">
        <p14:creationId xmlns:p14="http://schemas.microsoft.com/office/powerpoint/2010/main" val="4139978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88A0D-21CE-4F60-8082-2638AAF5A60C}"/>
              </a:ext>
            </a:extLst>
          </p:cNvPr>
          <p:cNvSpPr>
            <a:spLocks noGrp="1"/>
          </p:cNvSpPr>
          <p:nvPr>
            <p:ph type="title"/>
          </p:nvPr>
        </p:nvSpPr>
        <p:spPr>
          <a:xfrm>
            <a:off x="2229691" y="432000"/>
            <a:ext cx="8931771" cy="720000"/>
          </a:xfrm>
        </p:spPr>
        <p:txBody>
          <a:bodyPr/>
          <a:lstStyle/>
          <a:p>
            <a:r>
              <a:rPr lang="en-GB" dirty="0"/>
              <a:t>One country example: </a:t>
            </a:r>
            <a:br>
              <a:rPr lang="en-GB" dirty="0"/>
            </a:br>
            <a:r>
              <a:rPr lang="en-GB" dirty="0"/>
              <a:t>Senegal and its commitment on formalization</a:t>
            </a:r>
            <a:endParaRPr lang="en-US" dirty="0"/>
          </a:p>
        </p:txBody>
      </p:sp>
      <p:pic>
        <p:nvPicPr>
          <p:cNvPr id="7" name="Content Placeholder 6">
            <a:extLst>
              <a:ext uri="{FF2B5EF4-FFF2-40B4-BE49-F238E27FC236}">
                <a16:creationId xmlns:a16="http://schemas.microsoft.com/office/drawing/2014/main" id="{2767F033-2520-4671-A1F3-C547AF03B7A6}"/>
              </a:ext>
            </a:extLst>
          </p:cNvPr>
          <p:cNvPicPr>
            <a:picLocks noGrp="1" noChangeAspect="1"/>
          </p:cNvPicPr>
          <p:nvPr>
            <p:ph idx="1"/>
          </p:nvPr>
        </p:nvPicPr>
        <p:blipFill>
          <a:blip r:embed="rId2"/>
          <a:stretch>
            <a:fillRect/>
          </a:stretch>
        </p:blipFill>
        <p:spPr>
          <a:xfrm>
            <a:off x="803370" y="1358032"/>
            <a:ext cx="10115641" cy="4773238"/>
          </a:xfrm>
          <a:prstGeom prst="rect">
            <a:avLst/>
          </a:prstGeom>
        </p:spPr>
      </p:pic>
      <p:sp>
        <p:nvSpPr>
          <p:cNvPr id="4" name="Date Placeholder 3">
            <a:extLst>
              <a:ext uri="{FF2B5EF4-FFF2-40B4-BE49-F238E27FC236}">
                <a16:creationId xmlns:a16="http://schemas.microsoft.com/office/drawing/2014/main" id="{90723977-60CC-4C47-B9ED-69F01E5637E2}"/>
              </a:ext>
            </a:extLst>
          </p:cNvPr>
          <p:cNvSpPr>
            <a:spLocks noGrp="1"/>
          </p:cNvSpPr>
          <p:nvPr>
            <p:ph type="dt" sz="half" idx="10"/>
          </p:nvPr>
        </p:nvSpPr>
        <p:spPr/>
        <p:txBody>
          <a:bodyPr/>
          <a:lstStyle/>
          <a:p>
            <a:r>
              <a:rPr lang="en-GB"/>
              <a:t>Date: Monday / 01 / October / 2019</a:t>
            </a:r>
          </a:p>
        </p:txBody>
      </p:sp>
      <p:sp>
        <p:nvSpPr>
          <p:cNvPr id="5" name="Footer Placeholder 4">
            <a:extLst>
              <a:ext uri="{FF2B5EF4-FFF2-40B4-BE49-F238E27FC236}">
                <a16:creationId xmlns:a16="http://schemas.microsoft.com/office/drawing/2014/main" id="{B7E6A925-5267-4568-8273-78BB262206D1}"/>
              </a:ext>
            </a:extLst>
          </p:cNvPr>
          <p:cNvSpPr>
            <a:spLocks noGrp="1"/>
          </p:cNvSpPr>
          <p:nvPr>
            <p:ph type="ftr" sz="quarter" idx="11"/>
          </p:nvPr>
        </p:nvSpPr>
        <p:spPr/>
        <p:txBody>
          <a:bodyPr/>
          <a:lstStyle/>
          <a:p>
            <a:r>
              <a:rPr lang="en-GB"/>
              <a:t>Advancing social justice, promoting decent work</a:t>
            </a:r>
          </a:p>
        </p:txBody>
      </p:sp>
      <p:sp>
        <p:nvSpPr>
          <p:cNvPr id="6" name="Slide Number Placeholder 5">
            <a:extLst>
              <a:ext uri="{FF2B5EF4-FFF2-40B4-BE49-F238E27FC236}">
                <a16:creationId xmlns:a16="http://schemas.microsoft.com/office/drawing/2014/main" id="{74E63520-22C1-4329-9768-BFDC810441B9}"/>
              </a:ext>
            </a:extLst>
          </p:cNvPr>
          <p:cNvSpPr>
            <a:spLocks noGrp="1"/>
          </p:cNvSpPr>
          <p:nvPr>
            <p:ph type="sldNum" sz="quarter" idx="12"/>
          </p:nvPr>
        </p:nvSpPr>
        <p:spPr/>
        <p:txBody>
          <a:bodyPr/>
          <a:lstStyle/>
          <a:p>
            <a:fld id="{856227C0-AD57-4F9B-BAE3-EEFB0D0EE427}" type="slidenum">
              <a:rPr lang="en-GB" smtClean="0"/>
              <a:t>8</a:t>
            </a:fld>
            <a:endParaRPr lang="en-GB"/>
          </a:p>
        </p:txBody>
      </p:sp>
    </p:spTree>
    <p:extLst>
      <p:ext uri="{BB962C8B-B14F-4D97-AF65-F5344CB8AC3E}">
        <p14:creationId xmlns:p14="http://schemas.microsoft.com/office/powerpoint/2010/main" val="555421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pPr/>
              <a:t>9</a:t>
            </a:fld>
            <a:endParaRPr lang="en-GB"/>
          </a:p>
        </p:txBody>
      </p:sp>
      <p:pic>
        <p:nvPicPr>
          <p:cNvPr id="7" name="Picture Placeholder 6"/>
          <p:cNvPicPr>
            <a:picLocks noGrp="1" noChangeAspect="1"/>
          </p:cNvPicPr>
          <p:nvPr>
            <p:ph type="pic" sz="quarter" idx="13"/>
          </p:nvPr>
        </p:nvPicPr>
        <p:blipFill rotWithShape="1">
          <a:blip r:embed="rId2" cstate="print">
            <a:extLst>
              <a:ext uri="{28A0092B-C50C-407E-A947-70E740481C1C}">
                <a14:useLocalDpi xmlns:a14="http://schemas.microsoft.com/office/drawing/2010/main" val="0"/>
              </a:ext>
            </a:extLst>
          </a:blip>
          <a:srcRect l="3234" t="12107" r="18927" b="19025"/>
          <a:stretch/>
        </p:blipFill>
        <p:spPr/>
      </p:pic>
      <p:sp>
        <p:nvSpPr>
          <p:cNvPr id="11" name="Title 10">
            <a:extLst>
              <a:ext uri="{FF2B5EF4-FFF2-40B4-BE49-F238E27FC236}">
                <a16:creationId xmlns:a16="http://schemas.microsoft.com/office/drawing/2014/main" id="{46F3F085-9EDE-42ED-9674-0E729052F6A2}"/>
              </a:ext>
            </a:extLst>
          </p:cNvPr>
          <p:cNvSpPr>
            <a:spLocks noGrp="1"/>
          </p:cNvSpPr>
          <p:nvPr>
            <p:ph type="ctrTitle"/>
          </p:nvPr>
        </p:nvSpPr>
        <p:spPr/>
        <p:txBody>
          <a:bodyPr/>
          <a:lstStyle/>
          <a:p>
            <a:r>
              <a:rPr lang="en-GB" dirty="0"/>
              <a:t>Thank you</a:t>
            </a:r>
            <a:endParaRPr lang="en-US" dirty="0"/>
          </a:p>
        </p:txBody>
      </p:sp>
    </p:spTree>
    <p:extLst>
      <p:ext uri="{BB962C8B-B14F-4D97-AF65-F5344CB8AC3E}">
        <p14:creationId xmlns:p14="http://schemas.microsoft.com/office/powerpoint/2010/main" val="1080656327"/>
      </p:ext>
    </p:extLst>
  </p:cSld>
  <p:clrMapOvr>
    <a:masterClrMapping/>
  </p:clrMapOvr>
</p:sld>
</file>

<file path=ppt/theme/theme1.xml><?xml version="1.0" encoding="utf-8"?>
<a:theme xmlns:a="http://schemas.openxmlformats.org/drawingml/2006/main" name="ILO 2020">
  <a:themeElements>
    <a:clrScheme name="ILO Jan 2020">
      <a:dk1>
        <a:srgbClr val="230050"/>
      </a:dk1>
      <a:lt1>
        <a:sysClr val="window" lastClr="FFFFFF"/>
      </a:lt1>
      <a:dk2>
        <a:srgbClr val="000000"/>
      </a:dk2>
      <a:lt2>
        <a:srgbClr val="F8FCFE"/>
      </a:lt2>
      <a:accent1>
        <a:srgbClr val="1E2DBE"/>
      </a:accent1>
      <a:accent2>
        <a:srgbClr val="FA3C4B"/>
      </a:accent2>
      <a:accent3>
        <a:srgbClr val="FFCD2D"/>
      </a:accent3>
      <a:accent4>
        <a:srgbClr val="960A55"/>
      </a:accent4>
      <a:accent5>
        <a:srgbClr val="05D2D2"/>
      </a:accent5>
      <a:accent6>
        <a:srgbClr val="8CE164"/>
      </a:accent6>
      <a:hlink>
        <a:srgbClr val="230050"/>
      </a:hlink>
      <a:folHlink>
        <a:srgbClr val="23005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LO Presentation 16x9.potx" id="{1B78B7CC-6F33-4AED-B988-F1824BC14DB2}" vid="{017B0592-C5E0-43A0-8804-D21738B904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English PowerPoint Presentation</Template>
  <TotalTime>0</TotalTime>
  <Words>995</Words>
  <Application>Microsoft Office PowerPoint</Application>
  <PresentationFormat>Widescreen</PresentationFormat>
  <Paragraphs>79</Paragraphs>
  <Slides>9</Slides>
  <Notes>3</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Garamond</vt:lpstr>
      <vt:lpstr>Symbol</vt:lpstr>
      <vt:lpstr>Wingdings</vt:lpstr>
      <vt:lpstr>Wingdings 3</vt:lpstr>
      <vt:lpstr>ILO 2020</vt:lpstr>
      <vt:lpstr>Resilience and Rebuilding:  Policies environment and institutional ecosystem to support MSMEs</vt:lpstr>
      <vt:lpstr>Why Small matters and need policies on resilience and rebuilding</vt:lpstr>
      <vt:lpstr>PowerPoint Presentation</vt:lpstr>
      <vt:lpstr>First question: What are good policy practices at national and sub-national levels that enhance MSME resilience to tackle uncertainties and capture high-value market opportunities for growth?    </vt:lpstr>
      <vt:lpstr>PowerPoint Presentation</vt:lpstr>
      <vt:lpstr>Second question: How can countries design and deliver sustained policy support that enhances MSME competitiveness and facilitates sustainable business transformations in the recovery from the Covid-19 pandemic and other external shocks? </vt:lpstr>
      <vt:lpstr>Third question: how can countries build enabling institutional ecosystems that promote  MSME formalization and growth</vt:lpstr>
      <vt:lpstr>One country example:  Senegal and its commitment on formalization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Resilience and Rebuilding: Policies environment and institutional ecosystem to support MSMEs</dc:title>
  <dc:creator>Deboos, Severine</dc:creator>
  <cp:lastModifiedBy>Deboos, Severine</cp:lastModifiedBy>
  <cp:revision>4</cp:revision>
  <dcterms:created xsi:type="dcterms:W3CDTF">2022-06-23T11:04:58Z</dcterms:created>
  <dcterms:modified xsi:type="dcterms:W3CDTF">2022-06-24T08:55:34Z</dcterms:modified>
</cp:coreProperties>
</file>