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</p:sldMasterIdLst>
  <p:notesMasterIdLst>
    <p:notesMasterId r:id="rId18"/>
  </p:notesMasterIdLst>
  <p:sldIdLst>
    <p:sldId id="256" r:id="rId5"/>
    <p:sldId id="258" r:id="rId6"/>
    <p:sldId id="263" r:id="rId7"/>
    <p:sldId id="283" r:id="rId8"/>
    <p:sldId id="282" r:id="rId9"/>
    <p:sldId id="285" r:id="rId10"/>
    <p:sldId id="284" r:id="rId11"/>
    <p:sldId id="286" r:id="rId12"/>
    <p:sldId id="264" r:id="rId13"/>
    <p:sldId id="259" r:id="rId14"/>
    <p:sldId id="267" r:id="rId15"/>
    <p:sldId id="287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lary Koech" userId="3c96eedc-26d8-4a54-8d70-c6322d818211" providerId="ADAL" clId="{822E409D-F497-4EC4-A408-F0C4A4BD9A18}"/>
    <pc:docChg chg="undo custSel modSld sldOrd">
      <pc:chgData name="Hillary Koech" userId="3c96eedc-26d8-4a54-8d70-c6322d818211" providerId="ADAL" clId="{822E409D-F497-4EC4-A408-F0C4A4BD9A18}" dt="2021-07-14T12:05:35.510" v="961" actId="1076"/>
      <pc:docMkLst>
        <pc:docMk/>
      </pc:docMkLst>
      <pc:sldChg chg="modSp mod modAnim">
        <pc:chgData name="Hillary Koech" userId="3c96eedc-26d8-4a54-8d70-c6322d818211" providerId="ADAL" clId="{822E409D-F497-4EC4-A408-F0C4A4BD9A18}" dt="2021-07-14T12:03:05.098" v="947"/>
        <pc:sldMkLst>
          <pc:docMk/>
          <pc:sldMk cId="827447455" sldId="259"/>
        </pc:sldMkLst>
        <pc:spChg chg="mod">
          <ac:chgData name="Hillary Koech" userId="3c96eedc-26d8-4a54-8d70-c6322d818211" providerId="ADAL" clId="{822E409D-F497-4EC4-A408-F0C4A4BD9A18}" dt="2021-07-14T10:50:36.505" v="683" actId="207"/>
          <ac:spMkLst>
            <pc:docMk/>
            <pc:sldMk cId="827447455" sldId="259"/>
            <ac:spMk id="3" creationId="{F7E808DB-B3D9-4B00-80F3-B6CE57E1835E}"/>
          </ac:spMkLst>
        </pc:spChg>
        <pc:spChg chg="mod">
          <ac:chgData name="Hillary Koech" userId="3c96eedc-26d8-4a54-8d70-c6322d818211" providerId="ADAL" clId="{822E409D-F497-4EC4-A408-F0C4A4BD9A18}" dt="2021-07-14T10:49:51.622" v="633" actId="1076"/>
          <ac:spMkLst>
            <pc:docMk/>
            <pc:sldMk cId="827447455" sldId="259"/>
            <ac:spMk id="5" creationId="{A6E2FA7C-281A-43F5-9487-D90988050405}"/>
          </ac:spMkLst>
        </pc:spChg>
        <pc:spChg chg="mod">
          <ac:chgData name="Hillary Koech" userId="3c96eedc-26d8-4a54-8d70-c6322d818211" providerId="ADAL" clId="{822E409D-F497-4EC4-A408-F0C4A4BD9A18}" dt="2021-07-14T10:50:03.511" v="634" actId="1076"/>
          <ac:spMkLst>
            <pc:docMk/>
            <pc:sldMk cId="827447455" sldId="259"/>
            <ac:spMk id="7" creationId="{7EF10B7E-E67B-48B2-963E-84A6EF4AEDD2}"/>
          </ac:spMkLst>
        </pc:spChg>
      </pc:sldChg>
      <pc:sldChg chg="addSp delSp modSp mod delAnim modAnim">
        <pc:chgData name="Hillary Koech" userId="3c96eedc-26d8-4a54-8d70-c6322d818211" providerId="ADAL" clId="{822E409D-F497-4EC4-A408-F0C4A4BD9A18}" dt="2021-07-14T12:05:35.510" v="961" actId="1076"/>
        <pc:sldMkLst>
          <pc:docMk/>
          <pc:sldMk cId="3325352270" sldId="263"/>
        </pc:sldMkLst>
        <pc:spChg chg="del mod">
          <ac:chgData name="Hillary Koech" userId="3c96eedc-26d8-4a54-8d70-c6322d818211" providerId="ADAL" clId="{822E409D-F497-4EC4-A408-F0C4A4BD9A18}" dt="2021-07-14T12:05:11.125" v="953"/>
          <ac:spMkLst>
            <pc:docMk/>
            <pc:sldMk cId="3325352270" sldId="263"/>
            <ac:spMk id="6" creationId="{F98B4A6B-56C1-482A-A979-3A8847DD5121}"/>
          </ac:spMkLst>
        </pc:spChg>
        <pc:spChg chg="add mod">
          <ac:chgData name="Hillary Koech" userId="3c96eedc-26d8-4a54-8d70-c6322d818211" providerId="ADAL" clId="{822E409D-F497-4EC4-A408-F0C4A4BD9A18}" dt="2021-07-14T12:05:35.510" v="961" actId="1076"/>
          <ac:spMkLst>
            <pc:docMk/>
            <pc:sldMk cId="3325352270" sldId="263"/>
            <ac:spMk id="8" creationId="{65CCDE9B-37E7-49E2-9A97-6F1442438376}"/>
          </ac:spMkLst>
        </pc:spChg>
        <pc:picChg chg="add del mod">
          <ac:chgData name="Hillary Koech" userId="3c96eedc-26d8-4a54-8d70-c6322d818211" providerId="ADAL" clId="{822E409D-F497-4EC4-A408-F0C4A4BD9A18}" dt="2021-07-14T11:00:22.444" v="790" actId="478"/>
          <ac:picMkLst>
            <pc:docMk/>
            <pc:sldMk cId="3325352270" sldId="263"/>
            <ac:picMk id="5" creationId="{07C12F06-29C1-4874-9056-B5D1A81A3F05}"/>
          </ac:picMkLst>
        </pc:picChg>
        <pc:picChg chg="add mod">
          <ac:chgData name="Hillary Koech" userId="3c96eedc-26d8-4a54-8d70-c6322d818211" providerId="ADAL" clId="{822E409D-F497-4EC4-A408-F0C4A4BD9A18}" dt="2021-07-14T11:00:30.237" v="792" actId="1076"/>
          <ac:picMkLst>
            <pc:docMk/>
            <pc:sldMk cId="3325352270" sldId="263"/>
            <ac:picMk id="7" creationId="{9DAE8109-92D6-48E7-BD15-7CF930A5C9F6}"/>
          </ac:picMkLst>
        </pc:picChg>
      </pc:sldChg>
      <pc:sldChg chg="modSp mod">
        <pc:chgData name="Hillary Koech" userId="3c96eedc-26d8-4a54-8d70-c6322d818211" providerId="ADAL" clId="{822E409D-F497-4EC4-A408-F0C4A4BD9A18}" dt="2021-07-14T12:02:38.228" v="945" actId="1035"/>
        <pc:sldMkLst>
          <pc:docMk/>
          <pc:sldMk cId="3657867877" sldId="264"/>
        </pc:sldMkLst>
        <pc:spChg chg="mod">
          <ac:chgData name="Hillary Koech" userId="3c96eedc-26d8-4a54-8d70-c6322d818211" providerId="ADAL" clId="{822E409D-F497-4EC4-A408-F0C4A4BD9A18}" dt="2021-07-14T12:02:09.614" v="936" actId="207"/>
          <ac:spMkLst>
            <pc:docMk/>
            <pc:sldMk cId="3657867877" sldId="264"/>
            <ac:spMk id="2" creationId="{30AD40F3-B355-4448-852C-9F4A44AE292E}"/>
          </ac:spMkLst>
        </pc:spChg>
        <pc:spChg chg="mod">
          <ac:chgData name="Hillary Koech" userId="3c96eedc-26d8-4a54-8d70-c6322d818211" providerId="ADAL" clId="{822E409D-F497-4EC4-A408-F0C4A4BD9A18}" dt="2021-07-14T12:02:38.228" v="945" actId="1035"/>
          <ac:spMkLst>
            <pc:docMk/>
            <pc:sldMk cId="3657867877" sldId="264"/>
            <ac:spMk id="3" creationId="{C9C630B3-60F8-4E95-84B8-D07DF20C8E25}"/>
          </ac:spMkLst>
        </pc:spChg>
        <pc:spChg chg="mod">
          <ac:chgData name="Hillary Koech" userId="3c96eedc-26d8-4a54-8d70-c6322d818211" providerId="ADAL" clId="{822E409D-F497-4EC4-A408-F0C4A4BD9A18}" dt="2021-07-14T12:02:04.572" v="935" actId="207"/>
          <ac:spMkLst>
            <pc:docMk/>
            <pc:sldMk cId="3657867877" sldId="264"/>
            <ac:spMk id="5" creationId="{FF8119C3-994F-414B-822E-92CF8DE4EF23}"/>
          </ac:spMkLst>
        </pc:spChg>
        <pc:spChg chg="mod">
          <ac:chgData name="Hillary Koech" userId="3c96eedc-26d8-4a54-8d70-c6322d818211" providerId="ADAL" clId="{822E409D-F497-4EC4-A408-F0C4A4BD9A18}" dt="2021-07-14T12:02:24.764" v="938" actId="20577"/>
          <ac:spMkLst>
            <pc:docMk/>
            <pc:sldMk cId="3657867877" sldId="264"/>
            <ac:spMk id="7" creationId="{09674B47-830B-41A3-B700-DB6C64D7D124}"/>
          </ac:spMkLst>
        </pc:spChg>
      </pc:sldChg>
      <pc:sldChg chg="modSp mod modAnim">
        <pc:chgData name="Hillary Koech" userId="3c96eedc-26d8-4a54-8d70-c6322d818211" providerId="ADAL" clId="{822E409D-F497-4EC4-A408-F0C4A4BD9A18}" dt="2021-07-14T12:03:23.431" v="948"/>
        <pc:sldMkLst>
          <pc:docMk/>
          <pc:sldMk cId="522413221" sldId="267"/>
        </pc:sldMkLst>
        <pc:spChg chg="mod">
          <ac:chgData name="Hillary Koech" userId="3c96eedc-26d8-4a54-8d70-c6322d818211" providerId="ADAL" clId="{822E409D-F497-4EC4-A408-F0C4A4BD9A18}" dt="2021-07-14T10:52:36.584" v="782" actId="20577"/>
          <ac:spMkLst>
            <pc:docMk/>
            <pc:sldMk cId="522413221" sldId="267"/>
            <ac:spMk id="12" creationId="{422B67D8-16A4-4AA0-BD0D-C985C4D5B8F5}"/>
          </ac:spMkLst>
        </pc:spChg>
      </pc:sldChg>
      <pc:sldChg chg="modAnim">
        <pc:chgData name="Hillary Koech" userId="3c96eedc-26d8-4a54-8d70-c6322d818211" providerId="ADAL" clId="{822E409D-F497-4EC4-A408-F0C4A4BD9A18}" dt="2021-07-14T11:33:17.145" v="828"/>
        <pc:sldMkLst>
          <pc:docMk/>
          <pc:sldMk cId="1611703723" sldId="282"/>
        </pc:sldMkLst>
      </pc:sldChg>
      <pc:sldChg chg="ord modAnim">
        <pc:chgData name="Hillary Koech" userId="3c96eedc-26d8-4a54-8d70-c6322d818211" providerId="ADAL" clId="{822E409D-F497-4EC4-A408-F0C4A4BD9A18}" dt="2021-07-14T11:36:14.993" v="839"/>
        <pc:sldMkLst>
          <pc:docMk/>
          <pc:sldMk cId="3737884916" sldId="283"/>
        </pc:sldMkLst>
      </pc:sldChg>
      <pc:sldChg chg="addSp modSp mod">
        <pc:chgData name="Hillary Koech" userId="3c96eedc-26d8-4a54-8d70-c6322d818211" providerId="ADAL" clId="{822E409D-F497-4EC4-A408-F0C4A4BD9A18}" dt="2021-07-14T10:40:31.164" v="102" actId="1076"/>
        <pc:sldMkLst>
          <pc:docMk/>
          <pc:sldMk cId="3569689794" sldId="284"/>
        </pc:sldMkLst>
        <pc:spChg chg="add mod">
          <ac:chgData name="Hillary Koech" userId="3c96eedc-26d8-4a54-8d70-c6322d818211" providerId="ADAL" clId="{822E409D-F497-4EC4-A408-F0C4A4BD9A18}" dt="2021-07-14T10:39:45.390" v="82" actId="14100"/>
          <ac:spMkLst>
            <pc:docMk/>
            <pc:sldMk cId="3569689794" sldId="284"/>
            <ac:spMk id="11" creationId="{A18C53B5-6866-4F22-934C-C75BE61B8459}"/>
          </ac:spMkLst>
        </pc:spChg>
        <pc:spChg chg="mod">
          <ac:chgData name="Hillary Koech" userId="3c96eedc-26d8-4a54-8d70-c6322d818211" providerId="ADAL" clId="{822E409D-F497-4EC4-A408-F0C4A4BD9A18}" dt="2021-07-14T10:40:31.164" v="102" actId="1076"/>
          <ac:spMkLst>
            <pc:docMk/>
            <pc:sldMk cId="3569689794" sldId="284"/>
            <ac:spMk id="16" creationId="{AC2F889E-3C0B-4982-9FDB-0CD7A2AB755D}"/>
          </ac:spMkLst>
        </pc:spChg>
        <pc:picChg chg="mod">
          <ac:chgData name="Hillary Koech" userId="3c96eedc-26d8-4a54-8d70-c6322d818211" providerId="ADAL" clId="{822E409D-F497-4EC4-A408-F0C4A4BD9A18}" dt="2021-07-14T10:40:18.321" v="100" actId="1036"/>
          <ac:picMkLst>
            <pc:docMk/>
            <pc:sldMk cId="3569689794" sldId="284"/>
            <ac:picMk id="7" creationId="{6970625A-AF0F-4B10-B481-ADDEE3E1AA86}"/>
          </ac:picMkLst>
        </pc:picChg>
        <pc:picChg chg="mod">
          <ac:chgData name="Hillary Koech" userId="3c96eedc-26d8-4a54-8d70-c6322d818211" providerId="ADAL" clId="{822E409D-F497-4EC4-A408-F0C4A4BD9A18}" dt="2021-07-14T10:40:24.794" v="101" actId="1076"/>
          <ac:picMkLst>
            <pc:docMk/>
            <pc:sldMk cId="3569689794" sldId="284"/>
            <ac:picMk id="10" creationId="{EECF7EEB-A2DC-497D-98AE-09C9FC37DAE7}"/>
          </ac:picMkLst>
        </pc:picChg>
        <pc:picChg chg="mod">
          <ac:chgData name="Hillary Koech" userId="3c96eedc-26d8-4a54-8d70-c6322d818211" providerId="ADAL" clId="{822E409D-F497-4EC4-A408-F0C4A4BD9A18}" dt="2021-07-14T10:40:10.200" v="87" actId="1076"/>
          <ac:picMkLst>
            <pc:docMk/>
            <pc:sldMk cId="3569689794" sldId="284"/>
            <ac:picMk id="17" creationId="{BB4EF2FC-1E61-479A-9A4E-59695E98D1F0}"/>
          </ac:picMkLst>
        </pc:picChg>
      </pc:sldChg>
      <pc:sldChg chg="ord">
        <pc:chgData name="Hillary Koech" userId="3c96eedc-26d8-4a54-8d70-c6322d818211" providerId="ADAL" clId="{822E409D-F497-4EC4-A408-F0C4A4BD9A18}" dt="2021-07-14T10:38:46.709" v="3"/>
        <pc:sldMkLst>
          <pc:docMk/>
          <pc:sldMk cId="1591437130" sldId="285"/>
        </pc:sldMkLst>
      </pc:sldChg>
      <pc:sldChg chg="modSp mod modAnim">
        <pc:chgData name="Hillary Koech" userId="3c96eedc-26d8-4a54-8d70-c6322d818211" providerId="ADAL" clId="{822E409D-F497-4EC4-A408-F0C4A4BD9A18}" dt="2021-07-14T11:58:20.062" v="867"/>
        <pc:sldMkLst>
          <pc:docMk/>
          <pc:sldMk cId="2913816797" sldId="286"/>
        </pc:sldMkLst>
        <pc:spChg chg="mod">
          <ac:chgData name="Hillary Koech" userId="3c96eedc-26d8-4a54-8d70-c6322d818211" providerId="ADAL" clId="{822E409D-F497-4EC4-A408-F0C4A4BD9A18}" dt="2021-07-14T10:40:55.221" v="123" actId="27636"/>
          <ac:spMkLst>
            <pc:docMk/>
            <pc:sldMk cId="2913816797" sldId="286"/>
            <ac:spMk id="4" creationId="{867E5D3C-EE75-4AA3-B841-4252A946F4ED}"/>
          </ac:spMkLst>
        </pc:spChg>
        <pc:spChg chg="mod">
          <ac:chgData name="Hillary Koech" userId="3c96eedc-26d8-4a54-8d70-c6322d818211" providerId="ADAL" clId="{822E409D-F497-4EC4-A408-F0C4A4BD9A18}" dt="2021-07-14T10:42:36.237" v="227" actId="20577"/>
          <ac:spMkLst>
            <pc:docMk/>
            <pc:sldMk cId="2913816797" sldId="286"/>
            <ac:spMk id="15" creationId="{F7FC4CA3-9E32-4800-8EE9-4EE6A7034B49}"/>
          </ac:spMkLst>
        </pc:spChg>
        <pc:spChg chg="mod">
          <ac:chgData name="Hillary Koech" userId="3c96eedc-26d8-4a54-8d70-c6322d818211" providerId="ADAL" clId="{822E409D-F497-4EC4-A408-F0C4A4BD9A18}" dt="2021-07-14T10:42:58" v="271" actId="6549"/>
          <ac:spMkLst>
            <pc:docMk/>
            <pc:sldMk cId="2913816797" sldId="286"/>
            <ac:spMk id="16" creationId="{AC2F889E-3C0B-4982-9FDB-0CD7A2AB755D}"/>
          </ac:spMkLst>
        </pc:spChg>
        <pc:spChg chg="mod">
          <ac:chgData name="Hillary Koech" userId="3c96eedc-26d8-4a54-8d70-c6322d818211" providerId="ADAL" clId="{822E409D-F497-4EC4-A408-F0C4A4BD9A18}" dt="2021-07-14T10:42:48.690" v="263" actId="20577"/>
          <ac:spMkLst>
            <pc:docMk/>
            <pc:sldMk cId="2913816797" sldId="286"/>
            <ac:spMk id="20" creationId="{B3E4A290-1C27-420E-A219-4B8645625B3E}"/>
          </ac:spMkLst>
        </pc:spChg>
        <pc:spChg chg="mod">
          <ac:chgData name="Hillary Koech" userId="3c96eedc-26d8-4a54-8d70-c6322d818211" providerId="ADAL" clId="{822E409D-F497-4EC4-A408-F0C4A4BD9A18}" dt="2021-07-14T10:43:06.973" v="274" actId="1036"/>
          <ac:spMkLst>
            <pc:docMk/>
            <pc:sldMk cId="2913816797" sldId="286"/>
            <ac:spMk id="29" creationId="{C6655121-58E0-4668-9E1A-433FF9C5975B}"/>
          </ac:spMkLst>
        </pc:spChg>
        <pc:picChg chg="mod">
          <ac:chgData name="Hillary Koech" userId="3c96eedc-26d8-4a54-8d70-c6322d818211" providerId="ADAL" clId="{822E409D-F497-4EC4-A408-F0C4A4BD9A18}" dt="2021-07-14T10:41:08.811" v="129" actId="1035"/>
          <ac:picMkLst>
            <pc:docMk/>
            <pc:sldMk cId="2913816797" sldId="286"/>
            <ac:picMk id="11" creationId="{182117B2-A921-4BC2-930A-258B3EAD3A20}"/>
          </ac:picMkLst>
        </pc:picChg>
        <pc:picChg chg="mod">
          <ac:chgData name="Hillary Koech" userId="3c96eedc-26d8-4a54-8d70-c6322d818211" providerId="ADAL" clId="{822E409D-F497-4EC4-A408-F0C4A4BD9A18}" dt="2021-07-14T10:42:03.100" v="182" actId="1036"/>
          <ac:picMkLst>
            <pc:docMk/>
            <pc:sldMk cId="2913816797" sldId="286"/>
            <ac:picMk id="13" creationId="{AEEB8FA0-54A9-4062-9D2A-0C96A6733CF6}"/>
          </ac:picMkLst>
        </pc:picChg>
        <pc:picChg chg="mod">
          <ac:chgData name="Hillary Koech" userId="3c96eedc-26d8-4a54-8d70-c6322d818211" providerId="ADAL" clId="{822E409D-F497-4EC4-A408-F0C4A4BD9A18}" dt="2021-07-14T10:42:08.469" v="188" actId="1038"/>
          <ac:picMkLst>
            <pc:docMk/>
            <pc:sldMk cId="2913816797" sldId="286"/>
            <ac:picMk id="19" creationId="{A21001F4-0EB0-4D2B-B191-D752DA9571D8}"/>
          </ac:picMkLst>
        </pc:picChg>
        <pc:picChg chg="mod">
          <ac:chgData name="Hillary Koech" userId="3c96eedc-26d8-4a54-8d70-c6322d818211" providerId="ADAL" clId="{822E409D-F497-4EC4-A408-F0C4A4BD9A18}" dt="2021-07-14T10:42:17.927" v="206" actId="1035"/>
          <ac:picMkLst>
            <pc:docMk/>
            <pc:sldMk cId="2913816797" sldId="286"/>
            <ac:picMk id="27" creationId="{6133CC40-663B-4F55-A6A6-5138CBF89D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95799-A022-455F-8E94-DF0E034F2840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EAD4D-9F05-4E57-87E0-7183F79304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91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Paper based</a:t>
            </a:r>
          </a:p>
          <a:p>
            <a:r>
              <a:rPr lang="en-GB" dirty="0"/>
              <a:t>Risk of rain or soak in water</a:t>
            </a:r>
          </a:p>
          <a:p>
            <a:r>
              <a:rPr lang="en-GB" dirty="0"/>
              <a:t>No PhotoID</a:t>
            </a:r>
          </a:p>
          <a:p>
            <a:r>
              <a:rPr lang="en-GB" dirty="0"/>
              <a:t>A lot of time lost on verification by returning to shore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EAD4D-9F05-4E57-87E0-7183F793049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89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Paper based</a:t>
            </a:r>
          </a:p>
          <a:p>
            <a:r>
              <a:rPr lang="en-GB" dirty="0"/>
              <a:t>Risk of rain or soak in water</a:t>
            </a:r>
          </a:p>
          <a:p>
            <a:r>
              <a:rPr lang="en-GB" dirty="0"/>
              <a:t>No PhotoID</a:t>
            </a:r>
          </a:p>
          <a:p>
            <a:r>
              <a:rPr lang="en-GB" dirty="0"/>
              <a:t>A lot of time lost on verification by returning to shore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EAD4D-9F05-4E57-87E0-7183F793049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20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Paper based</a:t>
            </a:r>
          </a:p>
          <a:p>
            <a:r>
              <a:rPr lang="en-GB" dirty="0"/>
              <a:t>Risk of rain or soak in water</a:t>
            </a:r>
          </a:p>
          <a:p>
            <a:r>
              <a:rPr lang="en-GB" dirty="0"/>
              <a:t>No PhotoID</a:t>
            </a:r>
          </a:p>
          <a:p>
            <a:r>
              <a:rPr lang="en-GB" dirty="0"/>
              <a:t>A lot of time lost on verification by returning to shore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EAD4D-9F05-4E57-87E0-7183F793049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030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Paper based</a:t>
            </a:r>
          </a:p>
          <a:p>
            <a:r>
              <a:rPr lang="en-GB" dirty="0"/>
              <a:t>Risk of rain or soak in water</a:t>
            </a:r>
          </a:p>
          <a:p>
            <a:r>
              <a:rPr lang="en-GB" dirty="0"/>
              <a:t>No PhotoID</a:t>
            </a:r>
          </a:p>
          <a:p>
            <a:r>
              <a:rPr lang="en-GB" dirty="0"/>
              <a:t>A lot of time lost on verification by returning to shore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EAD4D-9F05-4E57-87E0-7183F793049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86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718-1A1A-44B6-9509-9CA9C67E3F17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2974747-DA5C-4F68-B768-72AF520FF0F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40C7ED2-0F14-4C74-BA3F-A0D963E2C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282" y="6189784"/>
            <a:ext cx="823446" cy="6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0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718-1A1A-44B6-9509-9CA9C67E3F17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4747-DA5C-4F68-B768-72AF520FF0F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94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718-1A1A-44B6-9509-9CA9C67E3F17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4747-DA5C-4F68-B768-72AF520FF0F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36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C354-E858-4714-983D-835BC3AA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4D104-3B4B-45D3-87F9-2691C40F3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3EE2-3189-4143-9DA9-976F1658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A89C-2EAF-4389-BB80-0A6E013195B0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D2D3A-A139-41AA-9573-F01B29DF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D6E13-890F-4D0C-BB52-E609D4158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D7CD-68A8-44EE-9A83-6C69B3C1602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91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9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718-1A1A-44B6-9509-9CA9C67E3F17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4747-DA5C-4F68-B768-72AF520FF0F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59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718-1A1A-44B6-9509-9CA9C67E3F17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4747-DA5C-4F68-B768-72AF520FF0F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3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718-1A1A-44B6-9509-9CA9C67E3F17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4747-DA5C-4F68-B768-72AF520FF0F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6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718-1A1A-44B6-9509-9CA9C67E3F17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4747-DA5C-4F68-B768-72AF520FF0F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40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718-1A1A-44B6-9509-9CA9C67E3F17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4747-DA5C-4F68-B768-72AF520FF0F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0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718-1A1A-44B6-9509-9CA9C67E3F17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4747-DA5C-4F68-B768-72AF520FF0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46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718-1A1A-44B6-9509-9CA9C67E3F17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4747-DA5C-4F68-B768-72AF520FF0F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15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03E91718-1A1A-44B6-9509-9CA9C67E3F17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4747-DA5C-4F68-B768-72AF520FF0F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31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1718-1A1A-44B6-9509-9CA9C67E3F17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2974747-DA5C-4F68-B768-72AF520FF0F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40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munyekif@cadcreations.co.ke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6.jp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741006-6F13-419E-B47C-AD5FF025F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6827">
            <a:off x="461153" y="1764204"/>
            <a:ext cx="4828981" cy="3140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C1AEED-B094-4A94-8AE3-12CDE3C7D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091">
            <a:off x="6453929" y="1592824"/>
            <a:ext cx="5308128" cy="32887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2C7C9-CABF-447E-A1B8-98130194B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8059" y="876981"/>
            <a:ext cx="12225410" cy="876077"/>
          </a:xfrm>
          <a:effectLst>
            <a:outerShdw blurRad="50800" dist="38100" dir="5400000" algn="t" rotWithShape="0">
              <a:schemeClr val="accent3">
                <a:alpha val="4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Voluntary Commitment </a:t>
            </a:r>
            <a:br>
              <a:rPr lang="en-US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</a:br>
            <a:r>
              <a:rPr lang="en-US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VC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1A8546-19CE-4A83-94B3-005C25EBC4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4"/>
          <a:stretch/>
        </p:blipFill>
        <p:spPr>
          <a:xfrm>
            <a:off x="4475087" y="4413493"/>
            <a:ext cx="3032329" cy="16948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534BA26-608B-41F7-85AC-B37D89FDDF39}"/>
              </a:ext>
            </a:extLst>
          </p:cNvPr>
          <p:cNvSpPr txBox="1">
            <a:spLocks/>
          </p:cNvSpPr>
          <p:nvPr/>
        </p:nvSpPr>
        <p:spPr>
          <a:xfrm>
            <a:off x="19227" y="6184876"/>
            <a:ext cx="12153546" cy="661301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2F5496"/>
                </a:solidFill>
                <a:latin typeface="Times New Roman" panose="02020603050405020304" pitchFamily="18" charset="0"/>
              </a:rPr>
              <a:t> MVUVICARD2.0 SMARTID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29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AEF9-BDE6-43DF-B59D-F671BEC49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75" y="342420"/>
            <a:ext cx="10577587" cy="499409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3. What is the current overall status of implementation of your VC? </a:t>
            </a:r>
            <a:endParaRPr lang="en-GB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08DB-B3D9-4B00-80F3-B6CE57E18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1" y="841829"/>
            <a:ext cx="5853332" cy="4331873"/>
          </a:xfrm>
          <a:solidFill>
            <a:schemeClr val="bg2">
              <a:alpha val="51000"/>
            </a:schemeClr>
          </a:solidFill>
        </p:spPr>
        <p:txBody>
          <a:bodyPr>
            <a:normAutofit/>
          </a:bodyPr>
          <a:lstStyle/>
          <a:p>
            <a:pPr marR="0" lvl="1" rtl="0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 distribution of 700 cards</a:t>
            </a:r>
          </a:p>
          <a:p>
            <a:pPr lvl="1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launch of project by the stakeholders</a:t>
            </a:r>
          </a:p>
          <a:p>
            <a:pPr lvl="1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of a local database of Beach management Unit</a:t>
            </a:r>
          </a:p>
          <a:p>
            <a:pPr lvl="1"/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Sensitisation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with community &amp; government entities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EDBE0E-0F88-441A-9603-A05B21EA1F9B}"/>
              </a:ext>
            </a:extLst>
          </p:cNvPr>
          <p:cNvSpPr txBox="1">
            <a:spLocks/>
          </p:cNvSpPr>
          <p:nvPr/>
        </p:nvSpPr>
        <p:spPr>
          <a:xfrm>
            <a:off x="584981" y="6185399"/>
            <a:ext cx="10515600" cy="63039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F5496"/>
                </a:solidFill>
                <a:latin typeface="Times New Roman" panose="02020603050405020304" pitchFamily="18" charset="0"/>
              </a:rPr>
              <a:t>CAD Voluntary Commitment (VC)? #OceanAction26161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E2FA7C-281A-43F5-9487-D90988050405}"/>
              </a:ext>
            </a:extLst>
          </p:cNvPr>
          <p:cNvSpPr txBox="1">
            <a:spLocks/>
          </p:cNvSpPr>
          <p:nvPr/>
        </p:nvSpPr>
        <p:spPr>
          <a:xfrm>
            <a:off x="324875" y="4521804"/>
            <a:ext cx="6821513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How much do they contribute to advancing Sustainable Blue Economy?</a:t>
            </a:r>
            <a:endParaRPr lang="en-GB" sz="3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10B7E-E67B-48B2-963E-84A6EF4AEDD2}"/>
              </a:ext>
            </a:extLst>
          </p:cNvPr>
          <p:cNvSpPr txBox="1"/>
          <p:nvPr/>
        </p:nvSpPr>
        <p:spPr>
          <a:xfrm>
            <a:off x="4642997" y="5063207"/>
            <a:ext cx="61053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&amp;  implementation of SDG14 as well as other interlinked goals? </a:t>
            </a:r>
            <a:endParaRPr lang="en-GB" sz="30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C20FDB-020B-4CED-88D1-234DD6314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5" y="967247"/>
            <a:ext cx="5363130" cy="30674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859678C-79D7-4428-9000-55CD5359541F}"/>
              </a:ext>
            </a:extLst>
          </p:cNvPr>
          <p:cNvSpPr txBox="1">
            <a:spLocks/>
          </p:cNvSpPr>
          <p:nvPr/>
        </p:nvSpPr>
        <p:spPr>
          <a:xfrm>
            <a:off x="324875" y="4104785"/>
            <a:ext cx="3972877" cy="4883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ea typeface="+mj-ea"/>
                <a:cs typeface="+mj-cs"/>
              </a:rPr>
              <a:t>In the Daily Newspaper last week</a:t>
            </a:r>
            <a:endParaRPr lang="en-GB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4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9016E-493C-400A-98D8-BB98B8BB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70" y="42204"/>
            <a:ext cx="11884710" cy="1959517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4. What innovative and science-based solutions emerging from implementing your VCs can be scaled up at the global or national level to address the common challenges in implementing SDG14?</a:t>
            </a:r>
            <a:br>
              <a:rPr lang="en-GB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GB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272507-A14D-436C-8663-9E4A60F3B252}"/>
              </a:ext>
            </a:extLst>
          </p:cNvPr>
          <p:cNvSpPr txBox="1">
            <a:spLocks/>
          </p:cNvSpPr>
          <p:nvPr/>
        </p:nvSpPr>
        <p:spPr>
          <a:xfrm>
            <a:off x="584981" y="6185399"/>
            <a:ext cx="10515600" cy="63039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F5496"/>
                </a:solidFill>
                <a:latin typeface="Times New Roman" panose="02020603050405020304" pitchFamily="18" charset="0"/>
              </a:rPr>
              <a:t>CAD Voluntary Commitment (VC)? #OceanAction26161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2B67D8-16A4-4AA0-BD0D-C985C4D5B8F5}"/>
              </a:ext>
            </a:extLst>
          </p:cNvPr>
          <p:cNvSpPr txBox="1"/>
          <p:nvPr/>
        </p:nvSpPr>
        <p:spPr>
          <a:xfrm>
            <a:off x="185370" y="1554650"/>
            <a:ext cx="5603827" cy="4154984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R="0" lvl="0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Mvuvicard 2.0  a data source and access tool that plays a vital role in </a:t>
            </a:r>
          </a:p>
          <a:p>
            <a:pPr marL="342900" marR="0" lvl="0" indent="-342900" rtl="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etrade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platform</a:t>
            </a:r>
          </a:p>
          <a:p>
            <a:pPr marL="342900" marR="0" lvl="0" indent="-342900" rtl="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</a:t>
            </a:r>
          </a:p>
          <a:p>
            <a:pPr marL="342900" marR="0" lvl="0" indent="-342900" rtl="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– data collected daily</a:t>
            </a:r>
          </a:p>
          <a:p>
            <a:pPr marL="342900" marR="0" lvl="0" indent="-342900" rtl="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users not burdened.</a:t>
            </a:r>
          </a:p>
          <a:p>
            <a:pPr marR="0" lvl="0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the project self sustaining.</a:t>
            </a:r>
          </a:p>
          <a:p>
            <a:pPr marL="342900" marR="0" lvl="0" indent="-342900" rtl="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the fish trader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</a:p>
          <a:p>
            <a:pPr marL="285750" marR="0" lvl="0" indent="-285750" rtl="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continually gleaned for research/ conservation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7F81F6-8CA5-486A-AF4F-42AE6F560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69" y="1539165"/>
            <a:ext cx="6217433" cy="43129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0B55A6-070C-4566-A7F4-CD29198DDBC4}"/>
              </a:ext>
            </a:extLst>
          </p:cNvPr>
          <p:cNvSpPr txBox="1"/>
          <p:nvPr/>
        </p:nvSpPr>
        <p:spPr>
          <a:xfrm>
            <a:off x="6096000" y="5709634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2F5496"/>
                </a:solidFill>
                <a:latin typeface="Times New Roman" panose="02020603050405020304" pitchFamily="18" charset="0"/>
              </a:rPr>
              <a:t>SFCG</a:t>
            </a:r>
            <a:r>
              <a:rPr lang="en-GB" sz="2800" b="1" dirty="0">
                <a:solidFill>
                  <a:srgbClr val="2F5496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2F5496"/>
                </a:solidFill>
                <a:latin typeface="Times New Roman" panose="02020603050405020304" pitchFamily="18" charset="0"/>
              </a:rPr>
              <a:t>report Mvuvicard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5224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680D5-6317-4197-A2CD-7EF07B72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0"/>
            <a:ext cx="9520157" cy="1059305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Mvuvicard Conclusions &amp;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4BABB-C4E4-49B0-ABB2-6FF9FC2F3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9950" y="1265290"/>
            <a:ext cx="4887837" cy="4024162"/>
          </a:xfrm>
          <a:solidFill>
            <a:schemeClr val="bg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2600" dirty="0"/>
              <a:t>Though initially mooted as a security tool its </a:t>
            </a:r>
          </a:p>
          <a:p>
            <a:r>
              <a:rPr lang="en-GB" sz="2600" dirty="0"/>
              <a:t>Multi dimensional</a:t>
            </a:r>
          </a:p>
          <a:p>
            <a:r>
              <a:rPr lang="en-GB" sz="2600" dirty="0"/>
              <a:t>Scalable</a:t>
            </a:r>
          </a:p>
          <a:p>
            <a:r>
              <a:rPr lang="en-GB" sz="2600" dirty="0"/>
              <a:t>Replicable</a:t>
            </a:r>
          </a:p>
          <a:p>
            <a:r>
              <a:rPr lang="en-GB" sz="2600" dirty="0"/>
              <a:t>Versatile</a:t>
            </a:r>
          </a:p>
          <a:p>
            <a:r>
              <a:rPr lang="en-GB" sz="2600" dirty="0"/>
              <a:t>Self sustaining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6367F-DF69-40D3-9C29-1932114B9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722" y="1261913"/>
            <a:ext cx="4887838" cy="4027539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useful to science based initiatives like 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&amp; 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wide acceptance on individual community and governance </a:t>
            </a:r>
          </a:p>
        </p:txBody>
      </p:sp>
    </p:spTree>
    <p:extLst>
      <p:ext uri="{BB962C8B-B14F-4D97-AF65-F5344CB8AC3E}">
        <p14:creationId xmlns:p14="http://schemas.microsoft.com/office/powerpoint/2010/main" val="229564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6730-BEB6-400C-A727-8BA51688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FABAA-8E30-4B61-AF1D-545ABD8A7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solidFill>
            <a:schemeClr val="accent5">
              <a:lumMod val="20000"/>
              <a:lumOff val="80000"/>
              <a:alpha val="37000"/>
            </a:schemeClr>
          </a:solidFill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GB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Francis Munyeki</a:t>
            </a:r>
          </a:p>
          <a:p>
            <a:r>
              <a:rPr lang="en-GB" sz="2400" spc="3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munyekif@cadcreations.co.ke</a:t>
            </a:r>
            <a:endParaRPr lang="en-GB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254 (0)700 1971 19     </a:t>
            </a:r>
          </a:p>
          <a:p>
            <a:r>
              <a:rPr lang="en-GB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Skype: Munyekif</a:t>
            </a:r>
          </a:p>
          <a:p>
            <a:pPr marL="0" indent="0">
              <a:buNone/>
            </a:pPr>
            <a:r>
              <a:rPr lang="en-GB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</a:t>
            </a:r>
          </a:p>
          <a:p>
            <a:r>
              <a:rPr lang="en-GB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@cadcreationsK 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8A24F2-AEF9-4424-AFF1-F0CDD94215FD}"/>
              </a:ext>
            </a:extLst>
          </p:cNvPr>
          <p:cNvGrpSpPr/>
          <p:nvPr/>
        </p:nvGrpSpPr>
        <p:grpSpPr>
          <a:xfrm>
            <a:off x="4383451" y="4773536"/>
            <a:ext cx="1712549" cy="529202"/>
            <a:chOff x="4269588" y="4281167"/>
            <a:chExt cx="1712549" cy="529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34634F-F0ED-47FC-AC44-0A4413E72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839" y="4281168"/>
              <a:ext cx="499358" cy="49935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85F546-338C-4F90-B8DA-79E75E94D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2780" y="4281167"/>
              <a:ext cx="499357" cy="4993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6CA4AC-2643-4C3F-A0D2-3D908F111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588" y="4311010"/>
              <a:ext cx="499359" cy="499359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31E9D58C-D874-4BCC-A0ED-94C01299C974}"/>
              </a:ext>
            </a:extLst>
          </p:cNvPr>
          <p:cNvSpPr txBox="1">
            <a:spLocks/>
          </p:cNvSpPr>
          <p:nvPr/>
        </p:nvSpPr>
        <p:spPr>
          <a:xfrm>
            <a:off x="584981" y="6185399"/>
            <a:ext cx="10515600" cy="63039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F5496"/>
                </a:solidFill>
                <a:latin typeface="Times New Roman" panose="02020603050405020304" pitchFamily="18" charset="0"/>
              </a:rPr>
              <a:t>CAD Voluntary Commitment (VC)? #OceanAction26161</a:t>
            </a:r>
          </a:p>
        </p:txBody>
      </p:sp>
    </p:spTree>
    <p:extLst>
      <p:ext uri="{BB962C8B-B14F-4D97-AF65-F5344CB8AC3E}">
        <p14:creationId xmlns:p14="http://schemas.microsoft.com/office/powerpoint/2010/main" val="276215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1835C-E0D6-4366-9224-514C95D5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81" y="6185399"/>
            <a:ext cx="10515600" cy="630397"/>
          </a:xfrm>
          <a:noFill/>
        </p:spPr>
        <p:txBody>
          <a:bodyPr/>
          <a:lstStyle/>
          <a:p>
            <a:pPr marR="0" rtl="0"/>
            <a:r>
              <a:rPr lang="en-GB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CAD Voluntary Commitment (VC)? #</a:t>
            </a:r>
            <a:r>
              <a:rPr lang="en-GB" dirty="0">
                <a:solidFill>
                  <a:srgbClr val="2F5496"/>
                </a:solidFill>
                <a:latin typeface="Times New Roman" panose="02020603050405020304" pitchFamily="18" charset="0"/>
              </a:rPr>
              <a:t>OceanAction26161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6FB45-1D66-404D-8CCB-F32967C75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42529"/>
            <a:ext cx="5858022" cy="4770720"/>
          </a:xfrm>
          <a:solidFill>
            <a:schemeClr val="bg1">
              <a:alpha val="3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  <p:txBody>
          <a:bodyPr>
            <a:normAutofit/>
          </a:bodyPr>
          <a:lstStyle/>
          <a:p>
            <a:pPr marL="0" marR="0" lvl="0" indent="0" algn="ctr" rtl="0">
              <a:buNone/>
            </a:pPr>
            <a:r>
              <a:rPr lang="en-GB" sz="3600" dirty="0">
                <a:solidFill>
                  <a:srgbClr val="2F5496"/>
                </a:solidFill>
                <a:latin typeface="Times New Roman" panose="02020603050405020304" pitchFamily="18" charset="0"/>
                <a:ea typeface="+mj-ea"/>
                <a:cs typeface="+mj-cs"/>
              </a:rPr>
              <a:t>What is Mvuvicard?  </a:t>
            </a:r>
            <a:r>
              <a:rPr lang="en-US" sz="2400" dirty="0"/>
              <a:t>MVUVICARD is a Cloud based Software system solution for the</a:t>
            </a:r>
          </a:p>
          <a:p>
            <a:pPr marL="457200" lvl="0" indent="-457200" algn="ctr">
              <a:lnSpc>
                <a:spcPct val="160000"/>
              </a:lnSpc>
              <a:buFont typeface="+mj-lt"/>
              <a:buAutoNum type="arabicPeriod"/>
            </a:pPr>
            <a:r>
              <a:rPr lang="en-US" sz="2400" dirty="0"/>
              <a:t>IDENTIFICATION, </a:t>
            </a:r>
          </a:p>
          <a:p>
            <a:pPr marL="457200" lvl="0" indent="-457200" algn="ctr">
              <a:lnSpc>
                <a:spcPct val="160000"/>
              </a:lnSpc>
              <a:buFont typeface="+mj-lt"/>
              <a:buAutoNum type="arabicPeriod"/>
            </a:pPr>
            <a:r>
              <a:rPr lang="en-US" sz="2400" dirty="0"/>
              <a:t>VERIFICATION &amp; </a:t>
            </a:r>
          </a:p>
          <a:p>
            <a:pPr marL="457200" lvl="0" indent="-457200" algn="ctr">
              <a:lnSpc>
                <a:spcPct val="160000"/>
              </a:lnSpc>
              <a:buFont typeface="+mj-lt"/>
              <a:buAutoNum type="arabicPeriod"/>
            </a:pPr>
            <a:r>
              <a:rPr lang="en-US" sz="2400" dirty="0"/>
              <a:t>AUTHENTICATION </a:t>
            </a:r>
          </a:p>
          <a:p>
            <a:pPr marL="0" lvl="0" indent="0" algn="ctr">
              <a:lnSpc>
                <a:spcPct val="160000"/>
              </a:lnSpc>
              <a:buNone/>
            </a:pPr>
            <a:r>
              <a:rPr lang="en-US" sz="2400" dirty="0"/>
              <a:t>OF FISHERMEN(WOMEN),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7E5D3C-EE75-4AA3-B841-4252A946F4ED}"/>
              </a:ext>
            </a:extLst>
          </p:cNvPr>
          <p:cNvSpPr txBox="1">
            <a:spLocks/>
          </p:cNvSpPr>
          <p:nvPr/>
        </p:nvSpPr>
        <p:spPr>
          <a:xfrm>
            <a:off x="584981" y="70340"/>
            <a:ext cx="11427653" cy="63039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F5496"/>
                </a:solidFill>
                <a:latin typeface="Times New Roman" panose="02020603050405020304" pitchFamily="18" charset="0"/>
                <a:ea typeface="+mj-ea"/>
                <a:cs typeface="+mj-cs"/>
              </a:rPr>
              <a:t>Information</a:t>
            </a:r>
            <a:r>
              <a:rPr lang="en-US" sz="1800" b="1" i="0" u="none" strike="noStrike" baseline="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2F5496"/>
                </a:solidFill>
                <a:latin typeface="Times New Roman" panose="02020603050405020304" pitchFamily="18" charset="0"/>
                <a:ea typeface="+mj-ea"/>
                <a:cs typeface="+mj-cs"/>
              </a:rPr>
              <a:t>Technology in Marine life for Kenya</a:t>
            </a:r>
            <a:endParaRPr lang="en-GB" b="1" dirty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DFC9A-7B0A-4EE9-937D-1A4947903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388" y="825811"/>
            <a:ext cx="3622193" cy="22828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23286D-35A0-4067-8219-B0938E5F7144}"/>
              </a:ext>
            </a:extLst>
          </p:cNvPr>
          <p:cNvSpPr txBox="1"/>
          <p:nvPr/>
        </p:nvSpPr>
        <p:spPr>
          <a:xfrm>
            <a:off x="7478388" y="3215067"/>
            <a:ext cx="4128631" cy="238046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Onsite (Land Or Sea), 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Immediately, 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Accurately &amp; 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Repeatably</a:t>
            </a:r>
          </a:p>
        </p:txBody>
      </p:sp>
    </p:spTree>
    <p:extLst>
      <p:ext uri="{BB962C8B-B14F-4D97-AF65-F5344CB8AC3E}">
        <p14:creationId xmlns:p14="http://schemas.microsoft.com/office/powerpoint/2010/main" val="111493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95D5-0FF0-4E9F-8198-2FD4A081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5" y="405372"/>
            <a:ext cx="9520158" cy="1049235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900" dirty="0">
                <a:solidFill>
                  <a:srgbClr val="2F5496"/>
                </a:solidFill>
                <a:latin typeface="Times New Roman" panose="02020603050405020304" pitchFamily="18" charset="0"/>
              </a:rPr>
              <a:t>1.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</a:rPr>
              <a:t>What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</a:rPr>
              <a:t>are the main gaps and challenges faced and how did you address them? </a:t>
            </a:r>
            <a:endParaRPr lang="en-GB" sz="29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636752-C29E-4411-BFA6-7A465D8ED016}"/>
              </a:ext>
            </a:extLst>
          </p:cNvPr>
          <p:cNvSpPr txBox="1">
            <a:spLocks/>
          </p:cNvSpPr>
          <p:nvPr/>
        </p:nvSpPr>
        <p:spPr>
          <a:xfrm>
            <a:off x="584981" y="6185399"/>
            <a:ext cx="10515600" cy="63039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F5496"/>
                </a:solidFill>
                <a:latin typeface="Times New Roman" panose="02020603050405020304" pitchFamily="18" charset="0"/>
              </a:rPr>
              <a:t>CAD Voluntary Commitment (VC)? #OceanAction26161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AE8109-92D6-48E7-BD15-7CF930A5C9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2" t="24794" r="29203" b="32208"/>
          <a:stretch/>
        </p:blipFill>
        <p:spPr>
          <a:xfrm>
            <a:off x="5686645" y="1843840"/>
            <a:ext cx="2861892" cy="27505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CCDE9B-37E7-49E2-9A97-6F1442438376}"/>
              </a:ext>
            </a:extLst>
          </p:cNvPr>
          <p:cNvSpPr txBox="1"/>
          <p:nvPr/>
        </p:nvSpPr>
        <p:spPr>
          <a:xfrm>
            <a:off x="683455" y="3798236"/>
            <a:ext cx="6821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Before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Mvuvicard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5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53412 -0.00139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6" y="-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1835C-E0D6-4366-9224-514C95D5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81" y="6185399"/>
            <a:ext cx="10515600" cy="630397"/>
          </a:xfrm>
          <a:noFill/>
        </p:spPr>
        <p:txBody>
          <a:bodyPr/>
          <a:lstStyle/>
          <a:p>
            <a:pPr marR="0" rtl="0"/>
            <a:r>
              <a:rPr lang="en-GB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CAD Voluntary Commitment (VC)? #</a:t>
            </a:r>
            <a:r>
              <a:rPr lang="en-GB" dirty="0">
                <a:solidFill>
                  <a:srgbClr val="2F5496"/>
                </a:solidFill>
                <a:latin typeface="Times New Roman" panose="02020603050405020304" pitchFamily="18" charset="0"/>
              </a:rPr>
              <a:t>OceanAction26161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6FB45-1D66-404D-8CCB-F32967C75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238" y="804048"/>
            <a:ext cx="5665762" cy="4951834"/>
          </a:xfrm>
          <a:solidFill>
            <a:schemeClr val="bg1">
              <a:alpha val="35000"/>
            </a:schemeClr>
          </a:solidFill>
          <a:effectLst>
            <a:outerShdw blurRad="50800" dist="50800" dir="5400000" sx="10000" sy="10000" algn="ctr" rotWithShape="0">
              <a:srgbClr val="000000"/>
            </a:outerShdw>
            <a:softEdge rad="317500"/>
          </a:effectLst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60000"/>
              </a:lnSpc>
              <a:buNone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ASK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 lvl="0"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going fishing/who is in the vessel?</a:t>
            </a:r>
          </a:p>
          <a:p>
            <a:pPr lvl="0"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did the vessel originate from?</a:t>
            </a:r>
          </a:p>
          <a:p>
            <a:pPr lvl="0"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these the authorized fishers?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TRADERS ASK:-</a:t>
            </a:r>
          </a:p>
          <a:p>
            <a:pPr lvl="0"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has been fished? In what quantities?</a:t>
            </a:r>
          </a:p>
          <a:p>
            <a:pPr lvl="0"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haul stored?</a:t>
            </a:r>
          </a:p>
          <a:p>
            <a:pPr lvl="0"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is it stored?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7E5D3C-EE75-4AA3-B841-4252A946F4ED}"/>
              </a:ext>
            </a:extLst>
          </p:cNvPr>
          <p:cNvSpPr txBox="1">
            <a:spLocks/>
          </p:cNvSpPr>
          <p:nvPr/>
        </p:nvSpPr>
        <p:spPr>
          <a:xfrm>
            <a:off x="584981" y="70340"/>
            <a:ext cx="11427653" cy="63039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F5496"/>
                </a:solidFill>
                <a:latin typeface="Times New Roman" panose="02020603050405020304" pitchFamily="18" charset="0"/>
              </a:rPr>
              <a:t>Problem Questions That Led To</a:t>
            </a:r>
            <a:r>
              <a:rPr lang="en-US" sz="3200" b="1" dirty="0">
                <a:solidFill>
                  <a:srgbClr val="2F5496"/>
                </a:solidFill>
                <a:latin typeface="Times New Roman" panose="02020603050405020304" pitchFamily="18" charset="0"/>
                <a:ea typeface="+mj-ea"/>
                <a:cs typeface="+mj-cs"/>
              </a:rPr>
              <a:t> Mvuvicard</a:t>
            </a:r>
            <a:endParaRPr lang="en-GB" b="1" dirty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637108-1111-4350-BD1D-B1FD9A2E2FBE}"/>
              </a:ext>
            </a:extLst>
          </p:cNvPr>
          <p:cNvSpPr txBox="1">
            <a:spLocks/>
          </p:cNvSpPr>
          <p:nvPr/>
        </p:nvSpPr>
        <p:spPr>
          <a:xfrm>
            <a:off x="6191206" y="700737"/>
            <a:ext cx="6000794" cy="5200657"/>
          </a:xfrm>
          <a:prstGeom prst="rect">
            <a:avLst/>
          </a:prstGeom>
          <a:solidFill>
            <a:schemeClr val="bg1">
              <a:alpha val="35000"/>
            </a:schemeClr>
          </a:solidFill>
          <a:ln w="19050">
            <a:solidFill>
              <a:schemeClr val="tx1"/>
            </a:solidFill>
            <a:prstDash val="sysDot"/>
          </a:ln>
          <a:effectLst>
            <a:outerShdw blurRad="50800" dist="50800" dir="5400000" sx="10000" sy="10000" algn="ctr" rotWithShape="0">
              <a:srgbClr val="000000"/>
            </a:outerShdw>
            <a:softEdge rad="317500"/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RESEARCHERS ASK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species, where, in what size &amp; quantities are being fished ?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noticeable changes/trends?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FISHERS ASK:-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in the market for the fish I have?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I get them to know what I have?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prevailing market price for carp/cod/tuna?</a:t>
            </a:r>
          </a:p>
        </p:txBody>
      </p:sp>
    </p:spTree>
    <p:extLst>
      <p:ext uri="{BB962C8B-B14F-4D97-AF65-F5344CB8AC3E}">
        <p14:creationId xmlns:p14="http://schemas.microsoft.com/office/powerpoint/2010/main" val="37378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1835C-E0D6-4366-9224-514C95D5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81" y="6185399"/>
            <a:ext cx="10515600" cy="630397"/>
          </a:xfrm>
          <a:noFill/>
        </p:spPr>
        <p:txBody>
          <a:bodyPr/>
          <a:lstStyle/>
          <a:p>
            <a:pPr marR="0" rtl="0"/>
            <a:r>
              <a:rPr lang="en-GB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CAD Voluntary Commitment (VC)? #</a:t>
            </a:r>
            <a:r>
              <a:rPr lang="en-GB" dirty="0">
                <a:solidFill>
                  <a:srgbClr val="2F5496"/>
                </a:solidFill>
                <a:latin typeface="Times New Roman" panose="02020603050405020304" pitchFamily="18" charset="0"/>
              </a:rPr>
              <a:t>OceanAction26161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6FB45-1D66-404D-8CCB-F32967C75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237" y="928461"/>
            <a:ext cx="6139375" cy="4770720"/>
          </a:xfrm>
          <a:solidFill>
            <a:schemeClr val="bg1">
              <a:alpha val="35000"/>
            </a:schemeClr>
          </a:solidFill>
          <a:effectLst>
            <a:outerShdw blurRad="50800" dist="50800" dir="5400000" sx="10000" sy="10000" algn="ctr" rotWithShape="0">
              <a:srgbClr val="000000"/>
            </a:outerShdw>
            <a:softEdge rad="317500"/>
          </a:effectLst>
        </p:spPr>
        <p:txBody>
          <a:bodyPr>
            <a:normAutofit/>
          </a:bodyPr>
          <a:lstStyle/>
          <a:p>
            <a:pPr marL="0" marR="0" lvl="0" indent="0" algn="ctr" rtl="0">
              <a:buNone/>
            </a:pPr>
            <a:r>
              <a:rPr lang="en-GB" sz="3600" dirty="0">
                <a:solidFill>
                  <a:srgbClr val="2F5496"/>
                </a:solidFill>
                <a:latin typeface="Times New Roman" panose="02020603050405020304" pitchFamily="18" charset="0"/>
                <a:ea typeface="+mj-ea"/>
                <a:cs typeface="+mj-cs"/>
              </a:rPr>
              <a:t>BEFORE MVUVICARD</a:t>
            </a:r>
            <a:endParaRPr lang="en-US" sz="3600" dirty="0">
              <a:solidFill>
                <a:srgbClr val="2F5496"/>
              </a:solidFill>
              <a:latin typeface="Times New Roman" panose="02020603050405020304" pitchFamily="18" charset="0"/>
              <a:ea typeface="+mj-ea"/>
              <a:cs typeface="+mj-cs"/>
            </a:endParaRPr>
          </a:p>
          <a:p>
            <a:pPr lvl="0"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Hire vessel &amp; assemble crew</a:t>
            </a:r>
          </a:p>
          <a:p>
            <a:pPr lvl="0"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administrator apply for permit to attach National ID of all crew</a:t>
            </a:r>
          </a:p>
          <a:p>
            <a:pPr lvl="0"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Carry permit &amp; ID for production on demand by security</a:t>
            </a:r>
          </a:p>
          <a:p>
            <a:pPr lvl="0"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fishing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7E5D3C-EE75-4AA3-B841-4252A946F4ED}"/>
              </a:ext>
            </a:extLst>
          </p:cNvPr>
          <p:cNvSpPr txBox="1">
            <a:spLocks/>
          </p:cNvSpPr>
          <p:nvPr/>
        </p:nvSpPr>
        <p:spPr>
          <a:xfrm>
            <a:off x="584981" y="70340"/>
            <a:ext cx="11427653" cy="63039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F5496"/>
                </a:solidFill>
                <a:latin typeface="Times New Roman" panose="02020603050405020304" pitchFamily="18" charset="0"/>
                <a:ea typeface="+mj-ea"/>
                <a:cs typeface="+mj-cs"/>
              </a:rPr>
              <a:t>Marine life for Kenya Before Mvuvicard</a:t>
            </a:r>
            <a:endParaRPr lang="en-GB" b="1" dirty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09D3E-41B7-4AD4-B2E3-165EF5ED8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962" y="3246621"/>
            <a:ext cx="4889902" cy="2750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542FF0-A0B8-4CC2-8907-9B34B4E81D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2" t="24794" r="29203" b="32208"/>
          <a:stretch/>
        </p:blipFill>
        <p:spPr>
          <a:xfrm>
            <a:off x="6309073" y="1539040"/>
            <a:ext cx="2861892" cy="2750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C773D-C1D4-45F3-82D4-1491B3F3A5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5" r="40385"/>
          <a:stretch/>
        </p:blipFill>
        <p:spPr>
          <a:xfrm flipH="1">
            <a:off x="9091243" y="56272"/>
            <a:ext cx="2907323" cy="286629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CBC1034-8A38-4294-995C-D8552FC88A8B}"/>
              </a:ext>
            </a:extLst>
          </p:cNvPr>
          <p:cNvSpPr txBox="1">
            <a:spLocks/>
          </p:cNvSpPr>
          <p:nvPr/>
        </p:nvSpPr>
        <p:spPr>
          <a:xfrm>
            <a:off x="9227821" y="1326093"/>
            <a:ext cx="2407918" cy="63039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ea typeface="+mj-ea"/>
                <a:cs typeface="+mj-cs"/>
              </a:rPr>
              <a:t>Fisherman</a:t>
            </a:r>
            <a:endParaRPr lang="en-GB" b="1" dirty="0">
              <a:latin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C2F889E-3C0B-4982-9FDB-0CD7A2AB755D}"/>
              </a:ext>
            </a:extLst>
          </p:cNvPr>
          <p:cNvSpPr txBox="1">
            <a:spLocks/>
          </p:cNvSpPr>
          <p:nvPr/>
        </p:nvSpPr>
        <p:spPr>
          <a:xfrm>
            <a:off x="9000834" y="3229432"/>
            <a:ext cx="2861891" cy="63039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+mj-cs"/>
              </a:rPr>
              <a:t>Typical</a:t>
            </a:r>
            <a:r>
              <a:rPr lang="en-US" sz="3200" b="1" dirty="0">
                <a:solidFill>
                  <a:srgbClr val="2F5496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+mj-cs"/>
              </a:rPr>
              <a:t>Vessels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0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59AD-3C56-4CD2-BCA1-60C12603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1103086"/>
          </a:xfrm>
        </p:spPr>
        <p:txBody>
          <a:bodyPr/>
          <a:lstStyle/>
          <a:p>
            <a:r>
              <a:rPr lang="en-GB" b="1" dirty="0"/>
              <a:t>MVUVICARD</a:t>
            </a:r>
            <a:br>
              <a:rPr lang="en-GB" b="1" dirty="0"/>
            </a:br>
            <a:r>
              <a:rPr lang="en-GB" b="1" dirty="0"/>
              <a:t>PORTAL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1875D38-8EC6-494A-8753-8528B691AF5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09" y="3365075"/>
            <a:ext cx="4608945" cy="26432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28504-5610-4554-8F6D-BC12B777F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5" y="2014136"/>
            <a:ext cx="3935689" cy="3158348"/>
          </a:xfrm>
        </p:spPr>
        <p:txBody>
          <a:bodyPr/>
          <a:lstStyle/>
          <a:p>
            <a:r>
              <a:rPr lang="en-GB" dirty="0"/>
              <a:t>360 ECOSYSTEM</a:t>
            </a:r>
          </a:p>
          <a:p>
            <a:r>
              <a:rPr lang="en-GB" dirty="0"/>
              <a:t>MVUVI</a:t>
            </a:r>
          </a:p>
          <a:p>
            <a:r>
              <a:rPr lang="en-GB" dirty="0"/>
              <a:t>SECURITY TEAM</a:t>
            </a:r>
          </a:p>
          <a:p>
            <a:r>
              <a:rPr lang="en-GB" dirty="0"/>
              <a:t>TRADERS</a:t>
            </a:r>
          </a:p>
          <a:p>
            <a:r>
              <a:rPr lang="en-GB" dirty="0"/>
              <a:t>DATABASE MANAGEMET</a:t>
            </a:r>
          </a:p>
          <a:p>
            <a:r>
              <a:rPr lang="en-GB" dirty="0"/>
              <a:t>USER ACCESS/INTERACTION</a:t>
            </a:r>
          </a:p>
          <a:p>
            <a:r>
              <a:rPr lang="en-GB" dirty="0"/>
              <a:t>DATA SECURITY/INTEGRITY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9CC8D2-807D-4252-91B0-3A6AF1822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05" r="34561"/>
          <a:stretch/>
        </p:blipFill>
        <p:spPr>
          <a:xfrm>
            <a:off x="240516" y="2692428"/>
            <a:ext cx="1045605" cy="180176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F5AC16-DF0E-4409-B684-48C40ECA41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33" r="1206"/>
          <a:stretch/>
        </p:blipFill>
        <p:spPr>
          <a:xfrm>
            <a:off x="4975265" y="3770146"/>
            <a:ext cx="2073456" cy="2021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0F755-04F1-46A0-B7CC-8536279F9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07" y="0"/>
            <a:ext cx="5831346" cy="328013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D26F727-95FD-42D9-9683-E424618FEB33}"/>
              </a:ext>
            </a:extLst>
          </p:cNvPr>
          <p:cNvSpPr txBox="1">
            <a:spLocks/>
          </p:cNvSpPr>
          <p:nvPr/>
        </p:nvSpPr>
        <p:spPr>
          <a:xfrm>
            <a:off x="584981" y="6185399"/>
            <a:ext cx="10515600" cy="63039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F5496"/>
                </a:solidFill>
                <a:latin typeface="Times New Roman" panose="02020603050405020304" pitchFamily="18" charset="0"/>
              </a:rPr>
              <a:t>CAD Voluntary Commitment (VC)? #OceanAction26161</a:t>
            </a:r>
          </a:p>
        </p:txBody>
      </p:sp>
    </p:spTree>
    <p:extLst>
      <p:ext uri="{BB962C8B-B14F-4D97-AF65-F5344CB8AC3E}">
        <p14:creationId xmlns:p14="http://schemas.microsoft.com/office/powerpoint/2010/main" val="1591437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B4EF2FC-1E61-479A-9A4E-59695E98D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21"/>
          <a:stretch/>
        </p:blipFill>
        <p:spPr>
          <a:xfrm>
            <a:off x="5240320" y="1344628"/>
            <a:ext cx="6652532" cy="3539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F1835C-E0D6-4366-9224-514C95D5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81" y="6185399"/>
            <a:ext cx="10515600" cy="630397"/>
          </a:xfrm>
          <a:noFill/>
        </p:spPr>
        <p:txBody>
          <a:bodyPr/>
          <a:lstStyle/>
          <a:p>
            <a:pPr marR="0" rtl="0"/>
            <a:r>
              <a:rPr lang="en-GB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CAD Voluntary Commitment (VC)? #</a:t>
            </a:r>
            <a:r>
              <a:rPr lang="en-GB" dirty="0">
                <a:solidFill>
                  <a:srgbClr val="2F5496"/>
                </a:solidFill>
                <a:latin typeface="Times New Roman" panose="02020603050405020304" pitchFamily="18" charset="0"/>
              </a:rPr>
              <a:t>OceanAction26161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6FB45-1D66-404D-8CCB-F32967C75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428" y="1011731"/>
            <a:ext cx="5020366" cy="4431126"/>
          </a:xfrm>
          <a:solidFill>
            <a:schemeClr val="bg1">
              <a:alpha val="35000"/>
            </a:schemeClr>
          </a:solidFill>
          <a:effectLst>
            <a:outerShdw blurRad="50800" dist="50800" dir="5400000" sx="10000" sy="10000" algn="ctr" rotWithShape="0">
              <a:srgbClr val="000000"/>
            </a:outerShdw>
            <a:softEdge rad="317500"/>
          </a:effectLst>
        </p:spPr>
        <p:txBody>
          <a:bodyPr>
            <a:normAutofit lnSpcReduction="10000"/>
          </a:bodyPr>
          <a:lstStyle/>
          <a:p>
            <a:pPr lvl="0"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footprint chip enabled PVC card, hardy, waterproof &amp; small footprint easy to carry</a:t>
            </a:r>
          </a:p>
          <a:p>
            <a:pPr lvl="0"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embossed on the card (name, picture, location, BMU)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imposed in card microchip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biometrics</a:t>
            </a:r>
          </a:p>
          <a:p>
            <a:pPr>
              <a:lnSpc>
                <a:spcPct val="160000"/>
              </a:lnSpc>
            </a:pPr>
            <a:endParaRPr lang="en-US" sz="2400" dirty="0"/>
          </a:p>
          <a:p>
            <a:pPr lvl="0">
              <a:lnSpc>
                <a:spcPct val="160000"/>
              </a:lnSpc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7E5D3C-EE75-4AA3-B841-4252A946F4ED}"/>
              </a:ext>
            </a:extLst>
          </p:cNvPr>
          <p:cNvSpPr txBox="1">
            <a:spLocks/>
          </p:cNvSpPr>
          <p:nvPr/>
        </p:nvSpPr>
        <p:spPr>
          <a:xfrm>
            <a:off x="584981" y="70340"/>
            <a:ext cx="11427653" cy="63039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F5496"/>
                </a:solidFill>
                <a:latin typeface="Times New Roman" panose="02020603050405020304" pitchFamily="18" charset="0"/>
                <a:ea typeface="+mj-ea"/>
                <a:cs typeface="+mj-cs"/>
              </a:rPr>
              <a:t>Marine life for Kenya With Mvuvicard</a:t>
            </a:r>
            <a:endParaRPr lang="en-GB" b="1" dirty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C2F889E-3C0B-4982-9FDB-0CD7A2AB755D}"/>
              </a:ext>
            </a:extLst>
          </p:cNvPr>
          <p:cNvSpPr txBox="1">
            <a:spLocks/>
          </p:cNvSpPr>
          <p:nvPr/>
        </p:nvSpPr>
        <p:spPr>
          <a:xfrm>
            <a:off x="9741529" y="420795"/>
            <a:ext cx="1510221" cy="63039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F5496"/>
                </a:solidFill>
                <a:latin typeface="Times New Roman" panose="02020603050405020304" pitchFamily="18" charset="0"/>
              </a:rPr>
              <a:t>Cloud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70625A-AF0F-4B10-B481-ADDEE3E1A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35" y="409246"/>
            <a:ext cx="1510222" cy="755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CF7EEB-A2DC-497D-98AE-09C9FC37D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79" y="3031808"/>
            <a:ext cx="1252603" cy="789440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B369436-7433-443F-B877-0B353D2C9861}"/>
              </a:ext>
            </a:extLst>
          </p:cNvPr>
          <p:cNvSpPr txBox="1">
            <a:spLocks/>
          </p:cNvSpPr>
          <p:nvPr/>
        </p:nvSpPr>
        <p:spPr>
          <a:xfrm>
            <a:off x="5212795" y="4698948"/>
            <a:ext cx="6979206" cy="1457424"/>
          </a:xfrm>
          <a:prstGeom prst="rect">
            <a:avLst/>
          </a:prstGeom>
          <a:solidFill>
            <a:schemeClr val="bg1">
              <a:alpha val="35000"/>
            </a:schemeClr>
          </a:solidFill>
          <a:effectLst>
            <a:outerShdw blurRad="50800" dist="50800" dir="5400000" sx="10000" sy="10000" algn="ctr" rotWithShape="0">
              <a:srgbClr val="000000"/>
            </a:out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small form factor NFC card reader 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GSM &amp; GPS with Database read/write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8C53B5-6866-4F22-934C-C75BE61B8459}"/>
              </a:ext>
            </a:extLst>
          </p:cNvPr>
          <p:cNvSpPr txBox="1">
            <a:spLocks/>
          </p:cNvSpPr>
          <p:nvPr/>
        </p:nvSpPr>
        <p:spPr>
          <a:xfrm>
            <a:off x="571919" y="480753"/>
            <a:ext cx="7391293" cy="63039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F5496"/>
                </a:solidFill>
                <a:latin typeface="Times New Roman" panose="02020603050405020304" pitchFamily="18" charset="0"/>
              </a:rPr>
              <a:t>     Towards a Sustainable Blue economy</a:t>
            </a:r>
            <a:endParaRPr lang="en-GB" b="1" dirty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8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1835C-E0D6-4366-9224-514C95D5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81" y="6185399"/>
            <a:ext cx="10515600" cy="630397"/>
          </a:xfrm>
          <a:noFill/>
        </p:spPr>
        <p:txBody>
          <a:bodyPr/>
          <a:lstStyle/>
          <a:p>
            <a:pPr marR="0" rtl="0"/>
            <a:r>
              <a:rPr lang="en-GB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CAD Voluntary Commitment (VC)? #</a:t>
            </a:r>
            <a:r>
              <a:rPr lang="en-GB" dirty="0">
                <a:solidFill>
                  <a:srgbClr val="2F5496"/>
                </a:solidFill>
                <a:latin typeface="Times New Roman" panose="02020603050405020304" pitchFamily="18" charset="0"/>
              </a:rPr>
              <a:t>OceanAction26161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7E5D3C-EE75-4AA3-B841-4252A946F4ED}"/>
              </a:ext>
            </a:extLst>
          </p:cNvPr>
          <p:cNvSpPr txBox="1">
            <a:spLocks/>
          </p:cNvSpPr>
          <p:nvPr/>
        </p:nvSpPr>
        <p:spPr>
          <a:xfrm>
            <a:off x="584981" y="-16684"/>
            <a:ext cx="9670486" cy="63039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2F5496"/>
                </a:solidFill>
                <a:latin typeface="Times New Roman" panose="02020603050405020304" pitchFamily="18" charset="0"/>
                <a:ea typeface="+mj-ea"/>
                <a:cs typeface="+mj-cs"/>
              </a:rPr>
              <a:t>Mvuvicard</a:t>
            </a:r>
            <a:r>
              <a:rPr lang="en-US" sz="3200" b="1" dirty="0">
                <a:solidFill>
                  <a:srgbClr val="2F5496"/>
                </a:solidFill>
                <a:latin typeface="Times New Roman" panose="02020603050405020304" pitchFamily="18" charset="0"/>
                <a:ea typeface="+mj-ea"/>
                <a:cs typeface="+mj-cs"/>
              </a:rPr>
              <a:t> IMPLEMENTATION Reviews</a:t>
            </a:r>
            <a:endParaRPr lang="en-GB" b="1" dirty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C2F889E-3C0B-4982-9FDB-0CD7A2AB755D}"/>
              </a:ext>
            </a:extLst>
          </p:cNvPr>
          <p:cNvSpPr txBox="1">
            <a:spLocks/>
          </p:cNvSpPr>
          <p:nvPr/>
        </p:nvSpPr>
        <p:spPr>
          <a:xfrm>
            <a:off x="8142964" y="394443"/>
            <a:ext cx="3464054" cy="43201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solidFill>
                  <a:srgbClr val="2F5496"/>
                </a:solidFill>
                <a:latin typeface="Times New Roman" panose="02020603050405020304" pitchFamily="18" charset="0"/>
              </a:rPr>
              <a:t>UNEP On Mvuvicard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CF7EEB-A2DC-497D-98AE-09C9FC37D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79" y="2639560"/>
            <a:ext cx="1252603" cy="789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2117B2-A921-4BC2-930A-258B3EAD3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19" y="769353"/>
            <a:ext cx="4892197" cy="3031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B46E00-AB6D-41A2-9933-DC3BD0236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29" y="3703086"/>
            <a:ext cx="3180703" cy="19645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7FC4CA3-9E32-4800-8EE9-4EE6A7034B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4939" y="578170"/>
            <a:ext cx="4155464" cy="39675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dirty="0">
                <a:solidFill>
                  <a:srgbClr val="2F5496"/>
                </a:solidFill>
                <a:latin typeface="Times New Roman" panose="02020603050405020304" pitchFamily="18" charset="0"/>
              </a:rPr>
              <a:t>Mvuvicard Impact Report SFCG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EB8FA0-54A9-4062-9D2A-0C96A6733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03" y="3900151"/>
            <a:ext cx="4780619" cy="18822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1001F4-0EB0-4D2B-B191-D752DA957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91" y="896660"/>
            <a:ext cx="2555335" cy="296545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B3E4A290-1C27-420E-A219-4B8645625B3E}"/>
              </a:ext>
            </a:extLst>
          </p:cNvPr>
          <p:cNvSpPr txBox="1">
            <a:spLocks/>
          </p:cNvSpPr>
          <p:nvPr/>
        </p:nvSpPr>
        <p:spPr>
          <a:xfrm>
            <a:off x="4504820" y="433350"/>
            <a:ext cx="3464054" cy="43201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GB" sz="1400" b="1" dirty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" name="Content Placeholder 7">
            <a:extLst>
              <a:ext uri="{FF2B5EF4-FFF2-40B4-BE49-F238E27FC236}">
                <a16:creationId xmlns:a16="http://schemas.microsoft.com/office/drawing/2014/main" id="{AFB63287-38C7-4EE0-90F0-62E128E187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17" y="3846080"/>
            <a:ext cx="3647501" cy="20918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133CC40-663B-4F55-A6A6-5138CBF89D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6" y="976908"/>
            <a:ext cx="4353681" cy="254343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AF50C0AE-5D92-46C1-8713-AE065E13FA4C}"/>
              </a:ext>
            </a:extLst>
          </p:cNvPr>
          <p:cNvSpPr txBox="1">
            <a:spLocks/>
          </p:cNvSpPr>
          <p:nvPr/>
        </p:nvSpPr>
        <p:spPr>
          <a:xfrm>
            <a:off x="32823" y="5586346"/>
            <a:ext cx="4427799" cy="39675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2F5496"/>
                </a:solidFill>
                <a:latin typeface="Times New Roman" panose="02020603050405020304" pitchFamily="18" charset="0"/>
              </a:rPr>
              <a:t>Mvuvicard UN Biodiversity conference Montreal 2019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6655121-58E0-4668-9E1A-433FF9C5975B}"/>
              </a:ext>
            </a:extLst>
          </p:cNvPr>
          <p:cNvSpPr txBox="1">
            <a:spLocks/>
          </p:cNvSpPr>
          <p:nvPr/>
        </p:nvSpPr>
        <p:spPr>
          <a:xfrm>
            <a:off x="5827668" y="5645980"/>
            <a:ext cx="4427799" cy="39675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2F5496"/>
                </a:solidFill>
                <a:latin typeface="Times New Roman" panose="02020603050405020304" pitchFamily="18" charset="0"/>
              </a:rPr>
              <a:t>Mvuvicard Newspaper articles</a:t>
            </a:r>
          </a:p>
        </p:txBody>
      </p:sp>
    </p:spTree>
    <p:extLst>
      <p:ext uri="{BB962C8B-B14F-4D97-AF65-F5344CB8AC3E}">
        <p14:creationId xmlns:p14="http://schemas.microsoft.com/office/powerpoint/2010/main" val="29138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40F3-B355-4448-852C-9F4A44AE2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07" y="261228"/>
            <a:ext cx="10155548" cy="104923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2. In regard to best practices and lessons, what was the main 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</a:rPr>
              <a:t>important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factor that made your VC successful/on-track/impactful? </a:t>
            </a:r>
            <a:endParaRPr lang="en-US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630B3-60F8-4E95-84B8-D07DF20C8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670" y="1424230"/>
            <a:ext cx="9520158" cy="2598471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Project With </a:t>
            </a:r>
            <a:r>
              <a:rPr lang="en-US" sz="24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Benefit To Communities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Planning:  Mooted Largely For Security Operation BUT More Useful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Advocacy,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&amp; Research.</a:t>
            </a:r>
          </a:p>
          <a:p>
            <a:pPr lvl="0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Security: Use Of Data for Trade And Conservation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Technology</a:t>
            </a: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A0A8A9-4626-4749-9830-2B6B544899B1}"/>
              </a:ext>
            </a:extLst>
          </p:cNvPr>
          <p:cNvSpPr txBox="1">
            <a:spLocks/>
          </p:cNvSpPr>
          <p:nvPr/>
        </p:nvSpPr>
        <p:spPr>
          <a:xfrm>
            <a:off x="584981" y="6185399"/>
            <a:ext cx="10515600" cy="63039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F5496"/>
                </a:solidFill>
                <a:latin typeface="Times New Roman" panose="02020603050405020304" pitchFamily="18" charset="0"/>
              </a:rPr>
              <a:t>CAD Voluntary Commitment (VC)? #OceanAction26161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8119C3-994F-414B-822E-92CF8DE4EF23}"/>
              </a:ext>
            </a:extLst>
          </p:cNvPr>
          <p:cNvSpPr txBox="1">
            <a:spLocks/>
          </p:cNvSpPr>
          <p:nvPr/>
        </p:nvSpPr>
        <p:spPr>
          <a:xfrm>
            <a:off x="807209" y="3983768"/>
            <a:ext cx="9520158" cy="6303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F5496"/>
                </a:solidFill>
                <a:latin typeface="Times New Roman" panose="02020603050405020304" pitchFamily="18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Can it easily be replicated in other areas?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74B47-830B-41A3-B700-DB6C64D7D124}"/>
              </a:ext>
            </a:extLst>
          </p:cNvPr>
          <p:cNvSpPr txBox="1"/>
          <p:nvPr/>
        </p:nvSpPr>
        <p:spPr>
          <a:xfrm>
            <a:off x="1643575" y="4726372"/>
            <a:ext cx="8904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implemented at a local, country or regional level with data sharing.</a:t>
            </a:r>
          </a:p>
          <a:p>
            <a:pPr marR="0" lvl="0" rtl="0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Requests from Kisumu, Turkana, Liberia &amp; Uganda.</a:t>
            </a:r>
          </a:p>
        </p:txBody>
      </p:sp>
    </p:spTree>
    <p:extLst>
      <p:ext uri="{BB962C8B-B14F-4D97-AF65-F5344CB8AC3E}">
        <p14:creationId xmlns:p14="http://schemas.microsoft.com/office/powerpoint/2010/main" val="365786787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F4D69121B4CE478CA61578F24456C5" ma:contentTypeVersion="4" ma:contentTypeDescription="Create a new document." ma:contentTypeScope="" ma:versionID="eb9425ba8a7f9f27194e67f6838f595a">
  <xsd:schema xmlns:xsd="http://www.w3.org/2001/XMLSchema" xmlns:xs="http://www.w3.org/2001/XMLSchema" xmlns:p="http://schemas.microsoft.com/office/2006/metadata/properties" xmlns:ns2="a0651869-d67a-4a4b-a57b-10b119e88ec4" xmlns:ns3="56b03175-7221-475e-b04d-644bd21caf70" targetNamespace="http://schemas.microsoft.com/office/2006/metadata/properties" ma:root="true" ma:fieldsID="6a085f8d01a3edb30591356af3d6cf91" ns2:_="" ns3:_="">
    <xsd:import namespace="a0651869-d67a-4a4b-a57b-10b119e88ec4"/>
    <xsd:import namespace="56b03175-7221-475e-b04d-644bd21caf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51869-d67a-4a4b-a57b-10b119e88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b03175-7221-475e-b04d-644bd21caf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45068B-D262-454D-9CF4-D40BEB526662}">
  <ds:schemaRefs>
    <ds:schemaRef ds:uri="http://schemas.microsoft.com/office/2006/documentManagement/types"/>
    <ds:schemaRef ds:uri="http://purl.org/dc/dcmitype/"/>
    <ds:schemaRef ds:uri="56b03175-7221-475e-b04d-644bd21caf70"/>
    <ds:schemaRef ds:uri="http://purl.org/dc/terms/"/>
    <ds:schemaRef ds:uri="http://schemas.microsoft.com/office/infopath/2007/PartnerControls"/>
    <ds:schemaRef ds:uri="http://www.w3.org/XML/1998/namespace"/>
    <ds:schemaRef ds:uri="a0651869-d67a-4a4b-a57b-10b119e88ec4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DF7DD09-05DD-4DAE-BF24-E10774CD27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19B592-313E-4C66-AC6E-55EFB1EAC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651869-d67a-4a4b-a57b-10b119e88ec4"/>
    <ds:schemaRef ds:uri="56b03175-7221-475e-b04d-644bd21caf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1424</TotalTime>
  <Words>827</Words>
  <Application>Microsoft Office PowerPoint</Application>
  <PresentationFormat>Widescreen</PresentationFormat>
  <Paragraphs>137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Palatino Linotype</vt:lpstr>
      <vt:lpstr>Times New Roman</vt:lpstr>
      <vt:lpstr>Gallery</vt:lpstr>
      <vt:lpstr>Voluntary Commitment  VC</vt:lpstr>
      <vt:lpstr>CAD Voluntary Commitment (VC)? #OceanAction26161</vt:lpstr>
      <vt:lpstr>1. What are the main gaps and challenges faced and how did you address them? </vt:lpstr>
      <vt:lpstr>CAD Voluntary Commitment (VC)? #OceanAction26161</vt:lpstr>
      <vt:lpstr>CAD Voluntary Commitment (VC)? #OceanAction26161</vt:lpstr>
      <vt:lpstr>MVUVICARD PORTAL</vt:lpstr>
      <vt:lpstr>CAD Voluntary Commitment (VC)? #OceanAction26161</vt:lpstr>
      <vt:lpstr>CAD Voluntary Commitment (VC)? #OceanAction26161</vt:lpstr>
      <vt:lpstr>2. In regard to best practices and lessons, what was the main important factor that made your VC successful/on-track/impactful? </vt:lpstr>
      <vt:lpstr>3. What is the current overall status of implementation of your VC? </vt:lpstr>
      <vt:lpstr>4. What innovative and science-based solutions emerging from implementing your VCs can be scaled up at the global or national level to address the common challenges in implementing SDG14? </vt:lpstr>
      <vt:lpstr>Mvuvicard Conclusions &amp; Lessons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 Creations Voluntary Commitment VC MVUVICARD2.0 SMARTID</dc:title>
  <dc:creator>francis munyeki</dc:creator>
  <cp:lastModifiedBy>Hillary Koech</cp:lastModifiedBy>
  <cp:revision>58</cp:revision>
  <dcterms:created xsi:type="dcterms:W3CDTF">2019-11-04T15:31:06Z</dcterms:created>
  <dcterms:modified xsi:type="dcterms:W3CDTF">2021-07-14T12:05:39Z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0x01010086F4D69121B4CE478CA61578F24456C5</vt:lpwstr>
  </property>
</Properties>
</file>