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5"/>
  </p:notesMasterIdLst>
  <p:sldIdLst>
    <p:sldId id="256" r:id="rId5"/>
    <p:sldId id="264" r:id="rId6"/>
    <p:sldId id="265" r:id="rId7"/>
    <p:sldId id="257" r:id="rId8"/>
    <p:sldId id="266" r:id="rId9"/>
    <p:sldId id="600" r:id="rId10"/>
    <p:sldId id="267" r:id="rId11"/>
    <p:sldId id="599" r:id="rId12"/>
    <p:sldId id="269" r:id="rId13"/>
    <p:sldId id="270" r:id="rId14"/>
    <p:sldId id="271" r:id="rId15"/>
    <p:sldId id="589" r:id="rId16"/>
    <p:sldId id="586" r:id="rId17"/>
    <p:sldId id="594" r:id="rId18"/>
    <p:sldId id="595" r:id="rId19"/>
    <p:sldId id="601" r:id="rId20"/>
    <p:sldId id="596" r:id="rId21"/>
    <p:sldId id="597" r:id="rId22"/>
    <p:sldId id="598" r:id="rId23"/>
    <p:sldId id="25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tu Sainivalati Sovui Navoti" initials="RSSN" lastIdx="2" clrIdx="0">
    <p:extLst>
      <p:ext uri="{19B8F6BF-5375-455C-9EA6-DF929625EA0E}">
        <p15:presenceInfo xmlns:p15="http://schemas.microsoft.com/office/powerpoint/2012/main" userId="Ratu Sainivalati Sovui Navot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E8BEE4-9F8C-4CE8-9565-833C37A52DF6}" v="8" dt="2021-05-10T16:37:44.3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636"/>
    </p:cViewPr>
  </p:sorterViewPr>
  <p:notesViewPr>
    <p:cSldViewPr snapToGrid="0">
      <p:cViewPr varScale="1">
        <p:scale>
          <a:sx n="65" d="100"/>
          <a:sy n="65" d="100"/>
        </p:scale>
        <p:origin x="315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00F0F3-EB80-4D8D-B805-DE71D6D61729}" type="datetimeFigureOut">
              <a:rPr lang="en-US" smtClean="0"/>
              <a:t>11/05/2021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454011-D6EE-43CA-82F7-7CCAFE6EC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211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Greetings and salutations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454011-D6EE-43CA-82F7-7CCAFE6ECDA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6114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Strong emphasis on resilience and introduces notion of net vulnerability </a:t>
            </a:r>
          </a:p>
          <a:p>
            <a:r>
              <a:rPr lang="en-US" dirty="0"/>
              <a:t>Large coverage with limited data imputation.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454011-D6EE-43CA-82F7-7CCAFE6ECDA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75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N.B. While providing a large coverage (196 countries), it does not include vulnerabilities of other categories of developing countries (e.g. </a:t>
            </a:r>
            <a:r>
              <a:rPr lang="en-US"/>
              <a:t>non-SIDS LDCs) making it somewhat less universal than its coverage might suggest.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454011-D6EE-43CA-82F7-7CCAFE6ECDA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1016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454011-D6EE-43CA-82F7-7CCAFE6ECDA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1660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454011-D6EE-43CA-82F7-7CCAFE6ECDA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339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454011-D6EE-43CA-82F7-7CCAFE6ECDA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4903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454011-D6EE-43CA-82F7-7CCAFE6ECDA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6782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next section focus on….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454011-D6EE-43CA-82F7-7CCAFE6ECDA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0384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next section focus on….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454011-D6EE-43CA-82F7-7CCAFE6ECDA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1589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454011-D6EE-43CA-82F7-7CCAFE6ECDA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3627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454011-D6EE-43CA-82F7-7CCAFE6ECDA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8698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454011-D6EE-43CA-82F7-7CCAFE6ECDA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1229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focus on last 2 </a:t>
            </a:r>
            <a:r>
              <a:rPr lang="en-US" dirty="0" err="1"/>
              <a:t>colomns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454011-D6EE-43CA-82F7-7CCAFE6ECDA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056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C9871-7B0F-4AA5-974A-46FA979EC4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2473B1-327B-4866-83F6-CA7848C81C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6DC67C-DCDF-404F-9388-DD19BA846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03415-2105-4767-9FD4-2B6246AA9BB5}" type="datetimeFigureOut">
              <a:rPr lang="en-US" smtClean="0"/>
              <a:t>11/05/2021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2D2DD4-4E92-4347-9497-28D6F816D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FA3922-5540-438B-AFFC-9F3C5B5B6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B1BC5-9FE4-4C45-9A84-68F8D46AF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376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B4DD5-4798-4351-9199-DE4518248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85573E-7C63-421C-A737-06B2405A0B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D77B28-1764-47A1-B0AC-D5BDA797F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03415-2105-4767-9FD4-2B6246AA9BB5}" type="datetimeFigureOut">
              <a:rPr lang="en-US" smtClean="0"/>
              <a:t>11/05/2021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4D8164-C985-477A-BD77-E6B7BB8C4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24432A-7C79-4DCC-B663-3E3B2D3C2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B1BC5-9FE4-4C45-9A84-68F8D46AF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47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001B2CE-611B-4B43-B177-D291253B6C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DB05F0-4F32-450C-8483-C76E494707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22EF67-E815-461C-9B78-E11B1EF45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03415-2105-4767-9FD4-2B6246AA9BB5}" type="datetimeFigureOut">
              <a:rPr lang="en-US" smtClean="0"/>
              <a:t>11/05/2021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9D92E7-0A3B-4BBF-970B-8C7CEEF3C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580A46-FEA2-41F7-A3CF-47AA59DC7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B1BC5-9FE4-4C45-9A84-68F8D46AF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795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729F2-F2ED-4718-A3C4-1E8C4E1A1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ADD99A-AAC6-44EA-9FE7-3829A2585F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CB391-99D8-4978-BEA3-EED1AB0D3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03415-2105-4767-9FD4-2B6246AA9BB5}" type="datetimeFigureOut">
              <a:rPr lang="en-US" smtClean="0"/>
              <a:t>11/05/2021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E45B5C-66A0-4CD7-A158-78050AE15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89C560-E67B-4F44-86B6-4BA9A4B4B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B1BC5-9FE4-4C45-9A84-68F8D46AF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901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2D8E1-A41E-41A9-97C6-232714CE1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34C11B-725D-446F-9EC0-5BB10B79BC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6B98A9-1AA9-4006-98F5-9974B352A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03415-2105-4767-9FD4-2B6246AA9BB5}" type="datetimeFigureOut">
              <a:rPr lang="en-US" smtClean="0"/>
              <a:t>11/05/2021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B00F43-10A5-4826-8988-432A4C024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D481EB-75FB-4418-AA94-123BC0175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B1BC5-9FE4-4C45-9A84-68F8D46AF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700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7F7A0-6323-4830-9CDA-431C5C5EC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6EB8F0-824D-419A-8D56-F6EF8C6476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EBF5B2-84AA-4FD1-AD9B-60E5BEB989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AADC7F-A980-48F4-8BA1-458989620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03415-2105-4767-9FD4-2B6246AA9BB5}" type="datetimeFigureOut">
              <a:rPr lang="en-US" smtClean="0"/>
              <a:t>11/05/2021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769AF2-D96F-435E-A60D-DAB16AF2C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8FB52B-60C0-48B2-99A6-6490C3318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B1BC5-9FE4-4C45-9A84-68F8D46AF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389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AC2B1-6A9E-4B77-9296-8CADE8D33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8733DA-B363-43C9-B53E-121E8F9B55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F983F4-8DBF-461A-AE63-D9BE244218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303683-2E13-4145-9D73-759250A341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8D2AA7-AED6-468D-8B4E-750B8D715B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7EFE26-2A3E-4F18-9FE1-839689886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03415-2105-4767-9FD4-2B6246AA9BB5}" type="datetimeFigureOut">
              <a:rPr lang="en-US" smtClean="0"/>
              <a:t>11/05/2021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42C2B2-EF66-48BA-B502-81C8EF143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614A22-5C76-4B9B-A48B-0DA7E2DE3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B1BC5-9FE4-4C45-9A84-68F8D46AF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543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D0B0E-2F50-4D9A-9F2D-2FEE26554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934AFD-ED5F-4EFA-A158-D103D5274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03415-2105-4767-9FD4-2B6246AA9BB5}" type="datetimeFigureOut">
              <a:rPr lang="en-US" smtClean="0"/>
              <a:t>11/05/2021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E134BC-A7A5-49CB-9CD4-D4F9F1389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A36989-EED9-4658-8B8B-06BB9C777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B1BC5-9FE4-4C45-9A84-68F8D46AF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787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EE86D6-E77C-4CA1-8F29-CCBF1F989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03415-2105-4767-9FD4-2B6246AA9BB5}" type="datetimeFigureOut">
              <a:rPr lang="en-US" smtClean="0"/>
              <a:t>11/05/2021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1E1B53-F53E-4F22-A23B-F5B59A9A6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42329E-DD7B-4A99-BBD2-2EACD49D1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B1BC5-9FE4-4C45-9A84-68F8D46AF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339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465A3-C77C-45CF-BB4B-88690233F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DD2D39-A202-4B2A-9639-08506C8ED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3D1074-D7E8-43C2-8D06-D68A5AB163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C2A1E3-1914-461A-AF7D-B7BC770FB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03415-2105-4767-9FD4-2B6246AA9BB5}" type="datetimeFigureOut">
              <a:rPr lang="en-US" smtClean="0"/>
              <a:t>11/05/2021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425379-3224-4979-99B6-F512CE63F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CD6F26-B571-4139-9B0B-23D37A010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B1BC5-9FE4-4C45-9A84-68F8D46AF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489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6C441-1375-4D48-9151-A5B13C011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747D30-53F4-4247-86D0-53C3ECBA00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14A207-2839-4765-BB28-0FF87A51E8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7F4DA7-67A3-4B71-B742-5FD34B98E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03415-2105-4767-9FD4-2B6246AA9BB5}" type="datetimeFigureOut">
              <a:rPr lang="en-US" smtClean="0"/>
              <a:t>11/05/2021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B34814-DC83-4C45-84B4-15FEE622A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1D745E-7906-43C7-B66A-415BA7E78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B1BC5-9FE4-4C45-9A84-68F8D46AF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800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418E10-0494-4B8A-B89E-0737BB5AA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61DDDA-67B7-42B7-AB8A-41A0EE333A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AD821A-2C3B-4379-94EB-13A00404A1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03415-2105-4767-9FD4-2B6246AA9BB5}" type="datetimeFigureOut">
              <a:rPr lang="en-US" smtClean="0"/>
              <a:t>11/05/2021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100E81-8242-4DCC-9DCA-520DABEEFB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681694-F555-4278-9D2E-7132995892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B1BC5-9FE4-4C45-9A84-68F8D46AF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229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sv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sv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9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1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3.png"/><Relationship Id="rId10" Type="http://schemas.openxmlformats.org/officeDocument/2006/relationships/image" Target="../media/image9.svg"/><Relationship Id="rId4" Type="http://schemas.openxmlformats.org/officeDocument/2006/relationships/image" Target="../media/image2.svg"/><Relationship Id="rId9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2.svg"/><Relationship Id="rId7" Type="http://schemas.openxmlformats.org/officeDocument/2006/relationships/image" Target="../media/image9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3.jpeg"/><Relationship Id="rId4" Type="http://schemas.openxmlformats.org/officeDocument/2006/relationships/image" Target="../media/image3.png"/><Relationship Id="rId9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1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3.png"/><Relationship Id="rId10" Type="http://schemas.openxmlformats.org/officeDocument/2006/relationships/image" Target="../media/image9.svg"/><Relationship Id="rId4" Type="http://schemas.openxmlformats.org/officeDocument/2006/relationships/image" Target="../media/image2.sv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2.svg"/><Relationship Id="rId7" Type="http://schemas.openxmlformats.org/officeDocument/2006/relationships/image" Target="../media/image4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2.svg"/><Relationship Id="rId7" Type="http://schemas.openxmlformats.org/officeDocument/2006/relationships/image" Target="../media/image9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3.jpeg"/><Relationship Id="rId4" Type="http://schemas.openxmlformats.org/officeDocument/2006/relationships/image" Target="../media/image3.png"/><Relationship Id="rId9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1.jpeg"/><Relationship Id="rId18" Type="http://schemas.openxmlformats.org/officeDocument/2006/relationships/image" Target="../media/image26.png"/><Relationship Id="rId3" Type="http://schemas.openxmlformats.org/officeDocument/2006/relationships/image" Target="../media/image16.png"/><Relationship Id="rId21" Type="http://schemas.openxmlformats.org/officeDocument/2006/relationships/image" Target="../media/image29.jpeg"/><Relationship Id="rId7" Type="http://schemas.openxmlformats.org/officeDocument/2006/relationships/image" Target="../media/image17.png"/><Relationship Id="rId12" Type="http://schemas.openxmlformats.org/officeDocument/2006/relationships/image" Target="../media/image2.svg"/><Relationship Id="rId17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4.jpe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svg"/><Relationship Id="rId11" Type="http://schemas.openxmlformats.org/officeDocument/2006/relationships/image" Target="../media/image1.png"/><Relationship Id="rId5" Type="http://schemas.openxmlformats.org/officeDocument/2006/relationships/image" Target="../media/image8.png"/><Relationship Id="rId15" Type="http://schemas.openxmlformats.org/officeDocument/2006/relationships/image" Target="../media/image23.png"/><Relationship Id="rId23" Type="http://schemas.openxmlformats.org/officeDocument/2006/relationships/image" Target="../media/image31.png"/><Relationship Id="rId10" Type="http://schemas.openxmlformats.org/officeDocument/2006/relationships/image" Target="../media/image20.jpeg"/><Relationship Id="rId19" Type="http://schemas.openxmlformats.org/officeDocument/2006/relationships/image" Target="../media/image27.jpeg"/><Relationship Id="rId4" Type="http://schemas.openxmlformats.org/officeDocument/2006/relationships/image" Target="../media/image3.png"/><Relationship Id="rId9" Type="http://schemas.openxmlformats.org/officeDocument/2006/relationships/image" Target="../media/image19.png"/><Relationship Id="rId14" Type="http://schemas.openxmlformats.org/officeDocument/2006/relationships/image" Target="../media/image22.png"/><Relationship Id="rId22" Type="http://schemas.openxmlformats.org/officeDocument/2006/relationships/image" Target="../media/image3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3.png"/><Relationship Id="rId10" Type="http://schemas.openxmlformats.org/officeDocument/2006/relationships/image" Target="../media/image15.jpeg"/><Relationship Id="rId4" Type="http://schemas.openxmlformats.org/officeDocument/2006/relationships/image" Target="../media/image2.svg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3.png"/><Relationship Id="rId10" Type="http://schemas.openxmlformats.org/officeDocument/2006/relationships/image" Target="../media/image15.jpeg"/><Relationship Id="rId4" Type="http://schemas.openxmlformats.org/officeDocument/2006/relationships/image" Target="../media/image2.svg"/><Relationship Id="rId9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2.svg"/><Relationship Id="rId7" Type="http://schemas.openxmlformats.org/officeDocument/2006/relationships/image" Target="../media/image9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3.jpeg"/><Relationship Id="rId4" Type="http://schemas.openxmlformats.org/officeDocument/2006/relationships/image" Target="../media/image3.png"/><Relationship Id="rId9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B861A8EB-768E-48ED-B135-A55CD2BA5E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6832" y="265661"/>
            <a:ext cx="3927151" cy="7118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D8C36A-3AFE-4993-BE4E-4A70CD77DA0D}"/>
              </a:ext>
            </a:extLst>
          </p:cNvPr>
          <p:cNvSpPr txBox="1"/>
          <p:nvPr/>
        </p:nvSpPr>
        <p:spPr>
          <a:xfrm>
            <a:off x="1662303" y="6263500"/>
            <a:ext cx="52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000" b="1" dirty="0">
                <a:solidFill>
                  <a:srgbClr val="000000"/>
                </a:solidFill>
                <a:latin typeface="Roboto" panose="02000000000000000000" pitchFamily="2" charset="0"/>
              </a:rPr>
              <a:t>Division for Sustainable Development Goals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E493A94-C0CF-4918-8092-E71C296B7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887023" y="6333644"/>
            <a:ext cx="570747" cy="484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751B297-6293-46BE-B6DC-795E7B29F3FD}"/>
              </a:ext>
            </a:extLst>
          </p:cNvPr>
          <p:cNvCxnSpPr/>
          <p:nvPr/>
        </p:nvCxnSpPr>
        <p:spPr>
          <a:xfrm>
            <a:off x="5261317" y="4445391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A52A56F-97F3-43A3-97A0-0A60BC176CDA}"/>
              </a:ext>
            </a:extLst>
          </p:cNvPr>
          <p:cNvCxnSpPr>
            <a:cxnSpLocks/>
          </p:cNvCxnSpPr>
          <p:nvPr/>
        </p:nvCxnSpPr>
        <p:spPr>
          <a:xfrm flipH="1" flipV="1">
            <a:off x="682489" y="6291950"/>
            <a:ext cx="10992678" cy="3364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D72B73A-D13A-46A1-B05C-4B07593198B8}"/>
              </a:ext>
            </a:extLst>
          </p:cNvPr>
          <p:cNvCxnSpPr>
            <a:cxnSpLocks/>
          </p:cNvCxnSpPr>
          <p:nvPr/>
        </p:nvCxnSpPr>
        <p:spPr>
          <a:xfrm>
            <a:off x="682489" y="6276717"/>
            <a:ext cx="0" cy="54183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9B0BAAB-6BC2-488C-8A75-7842EC8ACC19}"/>
              </a:ext>
            </a:extLst>
          </p:cNvPr>
          <p:cNvCxnSpPr>
            <a:cxnSpLocks/>
          </p:cNvCxnSpPr>
          <p:nvPr/>
        </p:nvCxnSpPr>
        <p:spPr>
          <a:xfrm>
            <a:off x="11675166" y="422380"/>
            <a:ext cx="0" cy="590321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09492EA0-E2C5-4806-8942-D17006FFA7B0}"/>
              </a:ext>
            </a:extLst>
          </p:cNvPr>
          <p:cNvSpPr txBox="1"/>
          <p:nvPr/>
        </p:nvSpPr>
        <p:spPr>
          <a:xfrm>
            <a:off x="516832" y="1115479"/>
            <a:ext cx="108270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Briefing to Members UN Member States and Observers</a:t>
            </a:r>
            <a:br>
              <a:rPr lang="en-US" sz="2800" b="1" dirty="0"/>
            </a:br>
            <a:r>
              <a:rPr lang="en-US" sz="2800" b="1" dirty="0">
                <a:solidFill>
                  <a:srgbClr val="00B0F0"/>
                </a:solidFill>
              </a:rPr>
              <a:t>Update on the potential development of a Multidimensional Vulnerability Index for SIDS</a:t>
            </a:r>
          </a:p>
        </p:txBody>
      </p:sp>
      <p:pic>
        <p:nvPicPr>
          <p:cNvPr id="1028" name="Picture 4" descr="palm tree near seashore">
            <a:extLst>
              <a:ext uri="{FF2B5EF4-FFF2-40B4-BE49-F238E27FC236}">
                <a16:creationId xmlns:a16="http://schemas.microsoft.com/office/drawing/2014/main" id="{52D395D5-F202-4C36-8A55-3A71E0FB18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339" y="2526018"/>
            <a:ext cx="1988681" cy="2957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lue and white labeled bottle">
            <a:extLst>
              <a:ext uri="{FF2B5EF4-FFF2-40B4-BE49-F238E27FC236}">
                <a16:creationId xmlns:a16="http://schemas.microsoft.com/office/drawing/2014/main" id="{3CB0ECE4-3F05-42AC-8925-1CBCD8A0FE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716" y="2526018"/>
            <a:ext cx="2218489" cy="3020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blue and red boat during daytime">
            <a:extLst>
              <a:ext uri="{FF2B5EF4-FFF2-40B4-BE49-F238E27FC236}">
                <a16:creationId xmlns:a16="http://schemas.microsoft.com/office/drawing/2014/main" id="{A784184B-2709-45B2-9E79-4F322BABFB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0796" y="2512334"/>
            <a:ext cx="2048079" cy="3000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This Feb. 19, 2016, satellite image released by NASA Goddard Rapid Response shows Cyclone Winston in the South Pacific Ocean.">
            <a:extLst>
              <a:ext uri="{FF2B5EF4-FFF2-40B4-BE49-F238E27FC236}">
                <a16:creationId xmlns:a16="http://schemas.microsoft.com/office/drawing/2014/main" id="{EE05D770-0366-438E-ACB7-7B2CA9CCC6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278" y="2512334"/>
            <a:ext cx="2048079" cy="3000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Graphic 33">
            <a:extLst>
              <a:ext uri="{FF2B5EF4-FFF2-40B4-BE49-F238E27FC236}">
                <a16:creationId xmlns:a16="http://schemas.microsoft.com/office/drawing/2014/main" id="{F4F65786-EEE3-4543-862A-FAED04ACE84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346494" y="4341626"/>
            <a:ext cx="1009863" cy="1141465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3A6346CB-E004-42E8-81A4-F05C926A381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023428" y="4371001"/>
            <a:ext cx="1009863" cy="1141465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828943E9-E3E5-4F2D-A333-EBB9BFD6E2B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197463" y="4406433"/>
            <a:ext cx="1009863" cy="1141465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6FCF0FAA-E276-468D-8CB7-60BFDAEC3CA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746679" y="4285995"/>
            <a:ext cx="1009863" cy="1141465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333C2EB6-46F3-42AA-AD7F-4BFA0DD87922}"/>
              </a:ext>
            </a:extLst>
          </p:cNvPr>
          <p:cNvSpPr txBox="1"/>
          <p:nvPr/>
        </p:nvSpPr>
        <p:spPr>
          <a:xfrm>
            <a:off x="5930346" y="5621735"/>
            <a:ext cx="56719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/>
              <a:t>10 May2021</a:t>
            </a:r>
            <a:br>
              <a:rPr lang="en-US" sz="2000" b="1" dirty="0"/>
            </a:br>
            <a:r>
              <a:rPr lang="en-US" sz="2000" b="1" dirty="0"/>
              <a:t>Mr. Sai S. Navoti Chief, SIDS Unit, DSDG, UNDESA</a:t>
            </a:r>
          </a:p>
        </p:txBody>
      </p:sp>
    </p:spTree>
    <p:extLst>
      <p:ext uri="{BB962C8B-B14F-4D97-AF65-F5344CB8AC3E}">
        <p14:creationId xmlns:p14="http://schemas.microsoft.com/office/powerpoint/2010/main" val="40530182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BD8C36A-3AFE-4993-BE4E-4A70CD77DA0D}"/>
              </a:ext>
            </a:extLst>
          </p:cNvPr>
          <p:cNvSpPr txBox="1"/>
          <p:nvPr/>
        </p:nvSpPr>
        <p:spPr>
          <a:xfrm>
            <a:off x="1609751" y="6261347"/>
            <a:ext cx="52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000" b="1" dirty="0">
                <a:solidFill>
                  <a:srgbClr val="000000"/>
                </a:solidFill>
                <a:latin typeface="Roboto" panose="02000000000000000000" pitchFamily="2" charset="0"/>
              </a:rPr>
              <a:t>Division for Sustainable Development Goals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E493A94-C0CF-4918-8092-E71C296B7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887023" y="6333644"/>
            <a:ext cx="570747" cy="484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A52A56F-97F3-43A3-97A0-0A60BC176CDA}"/>
              </a:ext>
            </a:extLst>
          </p:cNvPr>
          <p:cNvCxnSpPr>
            <a:cxnSpLocks/>
          </p:cNvCxnSpPr>
          <p:nvPr/>
        </p:nvCxnSpPr>
        <p:spPr>
          <a:xfrm flipH="1">
            <a:off x="26927" y="8039667"/>
            <a:ext cx="10992677" cy="5692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D72B73A-D13A-46A1-B05C-4B07593198B8}"/>
              </a:ext>
            </a:extLst>
          </p:cNvPr>
          <p:cNvCxnSpPr>
            <a:cxnSpLocks/>
          </p:cNvCxnSpPr>
          <p:nvPr/>
        </p:nvCxnSpPr>
        <p:spPr>
          <a:xfrm>
            <a:off x="655113" y="6261347"/>
            <a:ext cx="0" cy="55720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789A8C83-0B08-42DA-8BEF-D661BF98B45D}"/>
              </a:ext>
            </a:extLst>
          </p:cNvPr>
          <p:cNvSpPr txBox="1"/>
          <p:nvPr/>
        </p:nvSpPr>
        <p:spPr>
          <a:xfrm>
            <a:off x="3773508" y="2945054"/>
            <a:ext cx="55597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 </a:t>
            </a: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94AB3FB0-4825-4BC9-9E7D-CA9E37903D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56659" y="4139527"/>
            <a:ext cx="1009863" cy="1141465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19F9239-9B77-47E8-93AB-FC81F7DF3187}"/>
              </a:ext>
            </a:extLst>
          </p:cNvPr>
          <p:cNvCxnSpPr>
            <a:cxnSpLocks/>
          </p:cNvCxnSpPr>
          <p:nvPr/>
        </p:nvCxnSpPr>
        <p:spPr>
          <a:xfrm flipH="1" flipV="1">
            <a:off x="655113" y="6261347"/>
            <a:ext cx="11020053" cy="4869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92BC64F0-1D57-4D76-953D-DDED17559816}"/>
              </a:ext>
            </a:extLst>
          </p:cNvPr>
          <p:cNvSpPr txBox="1"/>
          <p:nvPr/>
        </p:nvSpPr>
        <p:spPr>
          <a:xfrm>
            <a:off x="1784987" y="187543"/>
            <a:ext cx="7476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Observations on the EVI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91D0E90-53A5-8E42-B603-F450EB10F56C}"/>
              </a:ext>
            </a:extLst>
          </p:cNvPr>
          <p:cNvSpPr txBox="1"/>
          <p:nvPr/>
        </p:nvSpPr>
        <p:spPr>
          <a:xfrm>
            <a:off x="419590" y="1079715"/>
            <a:ext cx="3117493" cy="9541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Other Elements Not included in the EVI </a:t>
            </a:r>
            <a:r>
              <a:rPr lang="en-GB" sz="2800" dirty="0"/>
              <a:t>: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0EE4404-73C2-644C-8695-9A2A9DA1A8DE}"/>
              </a:ext>
            </a:extLst>
          </p:cNvPr>
          <p:cNvSpPr/>
          <p:nvPr/>
        </p:nvSpPr>
        <p:spPr>
          <a:xfrm>
            <a:off x="436262" y="2267743"/>
            <a:ext cx="3117493" cy="30469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b="1" dirty="0"/>
              <a:t>Social</a:t>
            </a:r>
            <a:r>
              <a:rPr lang="en-US" sz="2400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0000"/>
                </a:solidFill>
              </a:rPr>
              <a:t>Governance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0000"/>
                </a:solidFill>
              </a:rPr>
              <a:t>Ecosystem elements</a:t>
            </a:r>
            <a:endParaRPr lang="en-US" sz="2400" dirty="0">
              <a:solidFill>
                <a:srgbClr val="00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0000"/>
                </a:solidFill>
              </a:rPr>
              <a:t>Debt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0000"/>
                </a:solidFill>
              </a:rPr>
              <a:t>Trade-openness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0000"/>
                </a:solidFill>
              </a:rPr>
              <a:t>Digital divide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0000"/>
                </a:solidFill>
              </a:rPr>
              <a:t>Migration</a:t>
            </a:r>
            <a:r>
              <a:rPr lang="en-US" sz="2400" dirty="0">
                <a:solidFill>
                  <a:srgbClr val="000000"/>
                </a:solidFill>
              </a:rPr>
              <a:t>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0000"/>
                </a:solidFill>
              </a:rPr>
              <a:t>Demographic factors</a:t>
            </a:r>
            <a:endParaRPr lang="en-US" sz="2400" dirty="0">
              <a:solidFill>
                <a:srgbClr val="000000"/>
              </a:solidFill>
              <a:effectLst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2C9D2CC-1154-EF44-80D0-B5F31E523461}"/>
              </a:ext>
            </a:extLst>
          </p:cNvPr>
          <p:cNvSpPr txBox="1"/>
          <p:nvPr/>
        </p:nvSpPr>
        <p:spPr>
          <a:xfrm>
            <a:off x="4619393" y="2191527"/>
            <a:ext cx="3638718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 </a:t>
            </a:r>
            <a:r>
              <a:rPr lang="en-GB" sz="2800" b="1" dirty="0"/>
              <a:t>Other Comments</a:t>
            </a:r>
            <a:endParaRPr lang="en-GB" sz="28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6991277-D33C-F841-9525-155DEC9ED442}"/>
              </a:ext>
            </a:extLst>
          </p:cNvPr>
          <p:cNvSpPr/>
          <p:nvPr/>
        </p:nvSpPr>
        <p:spPr>
          <a:xfrm>
            <a:off x="3773508" y="2948024"/>
            <a:ext cx="8126312" cy="22467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b="1" i="1" dirty="0">
                <a:solidFill>
                  <a:srgbClr val="000000"/>
                </a:solidFill>
              </a:rPr>
              <a:t>Social and Governance: </a:t>
            </a:r>
            <a:br>
              <a:rPr lang="en-US" sz="2000" b="1" i="1" dirty="0">
                <a:solidFill>
                  <a:srgbClr val="000000"/>
                </a:solidFill>
              </a:rPr>
            </a:br>
            <a:r>
              <a:rPr lang="en-US" sz="2000" i="1" dirty="0">
                <a:solidFill>
                  <a:srgbClr val="000000"/>
                </a:solidFill>
              </a:rPr>
              <a:t>Not exogenous ; Small states structural vulnerability driven mainly </a:t>
            </a:r>
            <a:br>
              <a:rPr lang="en-US" sz="2000" i="1" dirty="0">
                <a:solidFill>
                  <a:srgbClr val="000000"/>
                </a:solidFill>
              </a:rPr>
            </a:br>
            <a:r>
              <a:rPr lang="en-US" sz="2000" i="1" dirty="0">
                <a:solidFill>
                  <a:srgbClr val="000000"/>
                </a:solidFill>
              </a:rPr>
              <a:t>by external shocks rather than social and political issues.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i="1" dirty="0">
                <a:solidFill>
                  <a:srgbClr val="000000"/>
                </a:solidFill>
              </a:rPr>
              <a:t>Biodiversity</a:t>
            </a:r>
            <a:r>
              <a:rPr lang="en-US" sz="2000" i="1" dirty="0">
                <a:solidFill>
                  <a:srgbClr val="000000"/>
                </a:solidFill>
              </a:rPr>
              <a:t> is not a direct measure of the vulnerability. Partly a natural endowment, negligible statistical significance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i="1" dirty="0">
                <a:solidFill>
                  <a:srgbClr val="000000"/>
                </a:solidFill>
              </a:rPr>
              <a:t>Debt</a:t>
            </a:r>
            <a:r>
              <a:rPr lang="en-US" sz="2000" i="1" dirty="0">
                <a:solidFill>
                  <a:srgbClr val="000000"/>
                </a:solidFill>
              </a:rPr>
              <a:t>: </a:t>
            </a:r>
            <a:br>
              <a:rPr lang="en-US" sz="2000" i="1" dirty="0">
                <a:solidFill>
                  <a:srgbClr val="000000"/>
                </a:solidFill>
              </a:rPr>
            </a:br>
            <a:r>
              <a:rPr lang="en-US" sz="2000" i="1" dirty="0">
                <a:solidFill>
                  <a:srgbClr val="000000"/>
                </a:solidFill>
              </a:rPr>
              <a:t>SIDS total debt service (% of exports) vs other developing countries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4AE0F9-3E07-49A5-A926-6D212AFC85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77859" y="495143"/>
            <a:ext cx="2321996" cy="18075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EB19466-0FAA-4BCA-82E2-F86494559C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93928" y="1219264"/>
            <a:ext cx="1005927" cy="114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813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BD8C36A-3AFE-4993-BE4E-4A70CD77DA0D}"/>
              </a:ext>
            </a:extLst>
          </p:cNvPr>
          <p:cNvSpPr txBox="1"/>
          <p:nvPr/>
        </p:nvSpPr>
        <p:spPr>
          <a:xfrm>
            <a:off x="1609751" y="6261347"/>
            <a:ext cx="52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000" b="1" dirty="0">
                <a:solidFill>
                  <a:srgbClr val="000000"/>
                </a:solidFill>
                <a:latin typeface="Roboto" panose="02000000000000000000" pitchFamily="2" charset="0"/>
              </a:rPr>
              <a:t>Division for Sustainable Development Goals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E493A94-C0CF-4918-8092-E71C296B7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887023" y="6333644"/>
            <a:ext cx="570747" cy="484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A52A56F-97F3-43A3-97A0-0A60BC176CDA}"/>
              </a:ext>
            </a:extLst>
          </p:cNvPr>
          <p:cNvCxnSpPr>
            <a:cxnSpLocks/>
          </p:cNvCxnSpPr>
          <p:nvPr/>
        </p:nvCxnSpPr>
        <p:spPr>
          <a:xfrm flipH="1">
            <a:off x="26927" y="8039667"/>
            <a:ext cx="10992677" cy="5692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D72B73A-D13A-46A1-B05C-4B07593198B8}"/>
              </a:ext>
            </a:extLst>
          </p:cNvPr>
          <p:cNvCxnSpPr>
            <a:cxnSpLocks/>
          </p:cNvCxnSpPr>
          <p:nvPr/>
        </p:nvCxnSpPr>
        <p:spPr>
          <a:xfrm>
            <a:off x="655113" y="6261347"/>
            <a:ext cx="0" cy="55720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789A8C83-0B08-42DA-8BEF-D661BF98B45D}"/>
              </a:ext>
            </a:extLst>
          </p:cNvPr>
          <p:cNvSpPr txBox="1"/>
          <p:nvPr/>
        </p:nvSpPr>
        <p:spPr>
          <a:xfrm>
            <a:off x="3974999" y="2948744"/>
            <a:ext cx="55597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 </a:t>
            </a: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94AB3FB0-4825-4BC9-9E7D-CA9E37903D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56659" y="4139527"/>
            <a:ext cx="1009863" cy="1141465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19F9239-9B77-47E8-93AB-FC81F7DF3187}"/>
              </a:ext>
            </a:extLst>
          </p:cNvPr>
          <p:cNvCxnSpPr>
            <a:cxnSpLocks/>
          </p:cNvCxnSpPr>
          <p:nvPr/>
        </p:nvCxnSpPr>
        <p:spPr>
          <a:xfrm flipH="1" flipV="1">
            <a:off x="655113" y="6261347"/>
            <a:ext cx="11020053" cy="4869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92BC64F0-1D57-4D76-953D-DDED17559816}"/>
              </a:ext>
            </a:extLst>
          </p:cNvPr>
          <p:cNvSpPr txBox="1"/>
          <p:nvPr/>
        </p:nvSpPr>
        <p:spPr>
          <a:xfrm>
            <a:off x="138912" y="148135"/>
            <a:ext cx="108806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b="1" dirty="0"/>
              <a:t>INDICES USING THE EVI AS THEIR BASIS</a:t>
            </a:r>
            <a:endParaRPr lang="en-US" sz="2800" b="1" u="sng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5B63044-757D-894E-A0FC-1B03AA51D3E1}"/>
              </a:ext>
            </a:extLst>
          </p:cNvPr>
          <p:cNvSpPr/>
          <p:nvPr/>
        </p:nvSpPr>
        <p:spPr>
          <a:xfrm>
            <a:off x="138912" y="2923873"/>
            <a:ext cx="383608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</a:rPr>
              <a:t>International tourism</a:t>
            </a:r>
            <a:r>
              <a:rPr lang="en-US" dirty="0">
                <a:solidFill>
                  <a:srgbClr val="000000"/>
                </a:solidFill>
              </a:rPr>
              <a:t>, receipts (percentage of total exports)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Personal </a:t>
            </a:r>
            <a:r>
              <a:rPr lang="en-US" b="1" dirty="0">
                <a:solidFill>
                  <a:srgbClr val="000000"/>
                </a:solidFill>
              </a:rPr>
              <a:t>remittances</a:t>
            </a:r>
            <a:r>
              <a:rPr lang="en-US" dirty="0">
                <a:solidFill>
                  <a:srgbClr val="000000"/>
                </a:solidFill>
              </a:rPr>
              <a:t>, received (percentage of GDP)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</a:rPr>
              <a:t>Foreign direct investment</a:t>
            </a:r>
            <a:r>
              <a:rPr lang="en-US" dirty="0">
                <a:solidFill>
                  <a:srgbClr val="000000"/>
                </a:solidFill>
              </a:rPr>
              <a:t>, net inflows (percentage of GDP)</a:t>
            </a:r>
            <a:endParaRPr lang="en-US" dirty="0">
              <a:solidFill>
                <a:srgbClr val="000000"/>
              </a:solidFill>
              <a:effectLst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AB694CE-37D7-2C47-B619-9D6F67E034EB}"/>
              </a:ext>
            </a:extLst>
          </p:cNvPr>
          <p:cNvSpPr/>
          <p:nvPr/>
        </p:nvSpPr>
        <p:spPr>
          <a:xfrm>
            <a:off x="4092696" y="2890508"/>
            <a:ext cx="417260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An exposure to </a:t>
            </a:r>
            <a:r>
              <a:rPr lang="en-US" b="1" dirty="0">
                <a:solidFill>
                  <a:srgbClr val="000000"/>
                </a:solidFill>
              </a:rPr>
              <a:t>climate change </a:t>
            </a:r>
            <a:r>
              <a:rPr lang="en-US" dirty="0">
                <a:solidFill>
                  <a:srgbClr val="000000"/>
                </a:solidFill>
              </a:rPr>
              <a:t>indicator: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FERDI’s Physical Vulnerability to Climate Change Index (PVCCI)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An </a:t>
            </a:r>
            <a:r>
              <a:rPr lang="en-US" b="1" dirty="0">
                <a:solidFill>
                  <a:srgbClr val="000000"/>
                </a:solidFill>
              </a:rPr>
              <a:t>economic exposure </a:t>
            </a:r>
            <a:r>
              <a:rPr lang="en-US" dirty="0">
                <a:solidFill>
                  <a:srgbClr val="000000"/>
                </a:solidFill>
              </a:rPr>
              <a:t>indicator: UNCTAD’s Productive Capacities Index </a:t>
            </a:r>
            <a:r>
              <a:rPr lang="en-US" i="1" dirty="0">
                <a:solidFill>
                  <a:srgbClr val="000000"/>
                </a:solidFill>
              </a:rPr>
              <a:t>(to replace the “share of primary sectors in GDP”)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b="1" i="1" dirty="0">
                <a:solidFill>
                  <a:srgbClr val="000000"/>
                </a:solidFill>
              </a:rPr>
              <a:t>Note</a:t>
            </a:r>
            <a:r>
              <a:rPr lang="en-US" i="1" dirty="0">
                <a:solidFill>
                  <a:srgbClr val="000000"/>
                </a:solidFill>
              </a:rPr>
              <a:t>: UNCTAD’s Productive Capacities Index does not appear to be strictly structural (institutions, governance, etc.).</a:t>
            </a:r>
            <a:endParaRPr lang="en-US" i="1" dirty="0">
              <a:solidFill>
                <a:srgbClr val="000000"/>
              </a:solidFill>
              <a:effectLst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BC8904F-2139-8846-B793-1010B240A05A}"/>
              </a:ext>
            </a:extLst>
          </p:cNvPr>
          <p:cNvSpPr/>
          <p:nvPr/>
        </p:nvSpPr>
        <p:spPr>
          <a:xfrm>
            <a:off x="8383001" y="2881834"/>
            <a:ext cx="364709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covering the </a:t>
            </a:r>
            <a:r>
              <a:rPr lang="en-US" b="1" dirty="0">
                <a:solidFill>
                  <a:srgbClr val="000000"/>
                </a:solidFill>
              </a:rPr>
              <a:t>3 dimensions </a:t>
            </a:r>
            <a:r>
              <a:rPr lang="en-US" dirty="0">
                <a:solidFill>
                  <a:srgbClr val="000000"/>
                </a:solidFill>
              </a:rPr>
              <a:t>of SD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</a:rPr>
              <a:t>biodiversity</a:t>
            </a:r>
            <a:r>
              <a:rPr lang="en-US" dirty="0">
                <a:solidFill>
                  <a:srgbClr val="000000"/>
                </a:solidFill>
              </a:rPr>
              <a:t> -tree cover, etc. (not only climate change)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</a:rPr>
              <a:t>debt</a:t>
            </a:r>
            <a:r>
              <a:rPr lang="en-US" dirty="0">
                <a:solidFill>
                  <a:srgbClr val="000000"/>
                </a:solidFill>
              </a:rPr>
              <a:t>.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</a:rPr>
              <a:t>Openness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</a:rPr>
              <a:t>Migration</a:t>
            </a:r>
            <a:r>
              <a:rPr lang="en-US" dirty="0">
                <a:solidFill>
                  <a:srgbClr val="000000"/>
                </a:solidFill>
              </a:rPr>
              <a:t> (only some aspects)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</a:rPr>
              <a:t>Tourism</a:t>
            </a:r>
            <a:endParaRPr lang="en-US" dirty="0">
              <a:solidFill>
                <a:srgbClr val="00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</a:rPr>
              <a:t>Financial flows </a:t>
            </a:r>
            <a:endParaRPr lang="en-US" dirty="0">
              <a:solidFill>
                <a:srgbClr val="00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</a:rPr>
              <a:t>Homicide &amp; Gender based violence</a:t>
            </a:r>
            <a:endParaRPr lang="en-US" dirty="0">
              <a:solidFill>
                <a:srgbClr val="00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</a:rPr>
              <a:t>Poverty          </a:t>
            </a:r>
            <a:endParaRPr lang="en-US" dirty="0">
              <a:solidFill>
                <a:srgbClr val="000000"/>
              </a:solidFill>
              <a:effectLst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5B5388E-9303-D741-ADDF-B2AE0F424D7F}"/>
              </a:ext>
            </a:extLst>
          </p:cNvPr>
          <p:cNvSpPr txBox="1"/>
          <p:nvPr/>
        </p:nvSpPr>
        <p:spPr>
          <a:xfrm>
            <a:off x="199711" y="821632"/>
            <a:ext cx="11830380" cy="138499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b="1" dirty="0"/>
              <a:t>Variations on the EVI: Considering SIDS Characteristics (EVI+): </a:t>
            </a:r>
          </a:p>
          <a:p>
            <a:endParaRPr lang="en-GB" sz="2800" b="1" dirty="0"/>
          </a:p>
          <a:p>
            <a:r>
              <a:rPr lang="en-GB" sz="2800" b="1" dirty="0"/>
              <a:t>3 Institutions: UNDP, UNCTAD, Caribbean Development Bank (CDB)</a:t>
            </a:r>
            <a:endParaRPr lang="en-GB" sz="2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15AF107-8464-4F0D-8E03-8E88DE822AD0}"/>
              </a:ext>
            </a:extLst>
          </p:cNvPr>
          <p:cNvSpPr txBox="1"/>
          <p:nvPr/>
        </p:nvSpPr>
        <p:spPr>
          <a:xfrm>
            <a:off x="455611" y="2400983"/>
            <a:ext cx="1601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UNDP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350D32A-5739-4C8E-8ED4-FC1EBDEC4066}"/>
              </a:ext>
            </a:extLst>
          </p:cNvPr>
          <p:cNvSpPr txBox="1"/>
          <p:nvPr/>
        </p:nvSpPr>
        <p:spPr>
          <a:xfrm>
            <a:off x="4722593" y="2392069"/>
            <a:ext cx="1601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UNCTAD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9C3323B-6E67-457C-BDE0-11F3B2FF28A7}"/>
              </a:ext>
            </a:extLst>
          </p:cNvPr>
          <p:cNvSpPr txBox="1"/>
          <p:nvPr/>
        </p:nvSpPr>
        <p:spPr>
          <a:xfrm>
            <a:off x="8852601" y="2330664"/>
            <a:ext cx="1601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CDB</a:t>
            </a:r>
          </a:p>
        </p:txBody>
      </p:sp>
    </p:spTree>
    <p:extLst>
      <p:ext uri="{BB962C8B-B14F-4D97-AF65-F5344CB8AC3E}">
        <p14:creationId xmlns:p14="http://schemas.microsoft.com/office/powerpoint/2010/main" val="40657489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A52A56F-97F3-43A3-97A0-0A60BC176CDA}"/>
              </a:ext>
            </a:extLst>
          </p:cNvPr>
          <p:cNvCxnSpPr>
            <a:cxnSpLocks/>
          </p:cNvCxnSpPr>
          <p:nvPr/>
        </p:nvCxnSpPr>
        <p:spPr>
          <a:xfrm flipH="1">
            <a:off x="26927" y="8039667"/>
            <a:ext cx="10992677" cy="5692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Graphic 23">
            <a:extLst>
              <a:ext uri="{FF2B5EF4-FFF2-40B4-BE49-F238E27FC236}">
                <a16:creationId xmlns:a16="http://schemas.microsoft.com/office/drawing/2014/main" id="{94AB3FB0-4825-4BC9-9E7D-CA9E37903D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56659" y="4139527"/>
            <a:ext cx="1009863" cy="114146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49AEF24-F0AB-422A-845E-958D056B3A1D}"/>
              </a:ext>
            </a:extLst>
          </p:cNvPr>
          <p:cNvSpPr txBox="1"/>
          <p:nvPr/>
        </p:nvSpPr>
        <p:spPr>
          <a:xfrm>
            <a:off x="97968" y="-29289"/>
            <a:ext cx="108806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b="1" dirty="0"/>
              <a:t>“Multidimensional” Indices: Strategic elements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BFFD1F1-D459-4C52-96CA-CDAA07C6C2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9409837"/>
              </p:ext>
            </p:extLst>
          </p:nvPr>
        </p:nvGraphicFramePr>
        <p:xfrm>
          <a:off x="138913" y="466635"/>
          <a:ext cx="11830169" cy="58829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94313">
                  <a:extLst>
                    <a:ext uri="{9D8B030D-6E8A-4147-A177-3AD203B41FA5}">
                      <a16:colId xmlns:a16="http://schemas.microsoft.com/office/drawing/2014/main" val="3549591322"/>
                    </a:ext>
                  </a:extLst>
                </a:gridCol>
                <a:gridCol w="1505824">
                  <a:extLst>
                    <a:ext uri="{9D8B030D-6E8A-4147-A177-3AD203B41FA5}">
                      <a16:colId xmlns:a16="http://schemas.microsoft.com/office/drawing/2014/main" val="2696548132"/>
                    </a:ext>
                  </a:extLst>
                </a:gridCol>
                <a:gridCol w="1505824">
                  <a:extLst>
                    <a:ext uri="{9D8B030D-6E8A-4147-A177-3AD203B41FA5}">
                      <a16:colId xmlns:a16="http://schemas.microsoft.com/office/drawing/2014/main" val="1494563159"/>
                    </a:ext>
                  </a:extLst>
                </a:gridCol>
                <a:gridCol w="1505824">
                  <a:extLst>
                    <a:ext uri="{9D8B030D-6E8A-4147-A177-3AD203B41FA5}">
                      <a16:colId xmlns:a16="http://schemas.microsoft.com/office/drawing/2014/main" val="2038079048"/>
                    </a:ext>
                  </a:extLst>
                </a:gridCol>
                <a:gridCol w="1505824">
                  <a:extLst>
                    <a:ext uri="{9D8B030D-6E8A-4147-A177-3AD203B41FA5}">
                      <a16:colId xmlns:a16="http://schemas.microsoft.com/office/drawing/2014/main" val="3795931669"/>
                    </a:ext>
                  </a:extLst>
                </a:gridCol>
                <a:gridCol w="1505824">
                  <a:extLst>
                    <a:ext uri="{9D8B030D-6E8A-4147-A177-3AD203B41FA5}">
                      <a16:colId xmlns:a16="http://schemas.microsoft.com/office/drawing/2014/main" val="2067505867"/>
                    </a:ext>
                  </a:extLst>
                </a:gridCol>
                <a:gridCol w="1506736">
                  <a:extLst>
                    <a:ext uri="{9D8B030D-6E8A-4147-A177-3AD203B41FA5}">
                      <a16:colId xmlns:a16="http://schemas.microsoft.com/office/drawing/2014/main" val="2300416084"/>
                    </a:ext>
                  </a:extLst>
                </a:gridCol>
              </a:tblGrid>
              <a:tr h="16087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STRATEGIC ELEMENTS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UNDP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UNCTAD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CDB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CDP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ComSec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RCO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75" marR="63575" marT="0" marB="0"/>
                </a:tc>
                <a:extLst>
                  <a:ext uri="{0D108BD9-81ED-4DB2-BD59-A6C34878D82A}">
                    <a16:rowId xmlns:a16="http://schemas.microsoft.com/office/drawing/2014/main" val="642389990"/>
                  </a:ext>
                </a:extLst>
              </a:tr>
              <a:tr h="16087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Foundation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EVI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75" marR="63575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EVI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75" marR="63575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EVI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75" marR="63575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EVI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75" marR="63575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Original</a:t>
                      </a:r>
                    </a:p>
                  </a:txBody>
                  <a:tcPr marL="63575" marR="63575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Original</a:t>
                      </a:r>
                    </a:p>
                  </a:txBody>
                  <a:tcPr marL="63575" marR="63575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3760924"/>
                  </a:ext>
                </a:extLst>
              </a:tr>
              <a:tr h="30835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Data 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b="0" dirty="0">
                          <a:effectLst/>
                        </a:rPr>
                        <a:t>(easy access/management?)</a:t>
                      </a:r>
                      <a:endParaRPr lang="en-US" sz="1200" b="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Yes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Yes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Yes </a:t>
                      </a:r>
                      <a:r>
                        <a:rPr lang="en-US" sz="1200" dirty="0">
                          <a:effectLst/>
                        </a:rPr>
                        <a:t>(proxy indicator)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Yes</a:t>
                      </a: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Yes</a:t>
                      </a:r>
                      <a:r>
                        <a:rPr lang="en-US" sz="1200" b="1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(proxy indicator)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Yes</a:t>
                      </a:r>
                      <a:r>
                        <a:rPr lang="en-US" sz="1200" b="1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(proxy indicator)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75" marR="63575" marT="0" marB="0"/>
                </a:tc>
                <a:extLst>
                  <a:ext uri="{0D108BD9-81ED-4DB2-BD59-A6C34878D82A}">
                    <a16:rowId xmlns:a16="http://schemas.microsoft.com/office/drawing/2014/main" val="953565942"/>
                  </a:ext>
                </a:extLst>
              </a:tr>
              <a:tr h="32175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Geographical Coverage</a:t>
                      </a:r>
                      <a:br>
                        <a:rPr lang="en-US" sz="1200" dirty="0">
                          <a:effectLst/>
                        </a:rPr>
                      </a:br>
                      <a:r>
                        <a:rPr lang="en-US" sz="1200" b="0" dirty="0">
                          <a:effectLst/>
                        </a:rPr>
                        <a:t>(Universal/SIDS?)</a:t>
                      </a:r>
                      <a:endParaRPr lang="en-US" sz="1200" b="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Universal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Universal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SIDS </a:t>
                      </a:r>
                      <a:r>
                        <a:rPr lang="en-US" sz="1000" b="0" dirty="0">
                          <a:effectLst/>
                        </a:rPr>
                        <a:t>only but could be exp.</a:t>
                      </a:r>
                      <a:endParaRPr lang="en-US" sz="1000" b="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Universal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Universal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Universal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75" marR="63575" marT="0" marB="0"/>
                </a:tc>
                <a:extLst>
                  <a:ext uri="{0D108BD9-81ED-4DB2-BD59-A6C34878D82A}">
                    <a16:rowId xmlns:a16="http://schemas.microsoft.com/office/drawing/2014/main" val="3380994358"/>
                  </a:ext>
                </a:extLst>
              </a:tr>
              <a:tr h="32175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Debt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b="0" dirty="0">
                          <a:effectLst/>
                        </a:rPr>
                        <a:t>(is debt included?)</a:t>
                      </a:r>
                      <a:endParaRPr lang="en-US" sz="1200" b="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No 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No 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Yes</a:t>
                      </a: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No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Yes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No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75" marR="63575" marT="0" marB="0"/>
                </a:tc>
                <a:extLst>
                  <a:ext uri="{0D108BD9-81ED-4DB2-BD59-A6C34878D82A}">
                    <a16:rowId xmlns:a16="http://schemas.microsoft.com/office/drawing/2014/main" val="3645861480"/>
                  </a:ext>
                </a:extLst>
              </a:tr>
              <a:tr h="13533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 Dimensions of S.D</a:t>
                      </a:r>
                      <a:endParaRPr lang="en-US" sz="1200" b="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2</a:t>
                      </a: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2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3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2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3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2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75" marR="63575" marT="0" marB="0"/>
                </a:tc>
                <a:extLst>
                  <a:ext uri="{0D108BD9-81ED-4DB2-BD59-A6C34878D82A}">
                    <a16:rowId xmlns:a16="http://schemas.microsoft.com/office/drawing/2014/main" val="3957894295"/>
                  </a:ext>
                </a:extLst>
              </a:tr>
              <a:tr h="128702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LDC </a:t>
                      </a:r>
                      <a:r>
                        <a:rPr lang="en-US" sz="1800" dirty="0" err="1">
                          <a:effectLst/>
                        </a:rPr>
                        <a:t>Comparaison</a:t>
                      </a:r>
                      <a:r>
                        <a:rPr lang="en-US" sz="1800" dirty="0">
                          <a:effectLst/>
                        </a:rPr>
                        <a:t>/ranking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</a:rPr>
                        <a:t>(are SIDS more vulnerable than LDC?)</a:t>
                      </a:r>
                      <a:endParaRPr lang="en-US" sz="1200" b="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“Of the top 25 most vulnerable countries in MVI, </a:t>
                      </a:r>
                      <a:r>
                        <a:rPr lang="en-US" sz="1200" b="1" dirty="0">
                          <a:effectLst/>
                        </a:rPr>
                        <a:t>14 are SIDS</a:t>
                      </a:r>
                      <a:r>
                        <a:rPr lang="en-US" sz="1200" dirty="0">
                          <a:effectLst/>
                        </a:rPr>
                        <a:t>. MVI has more SIDS in its top ranks than the EVI”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“</a:t>
                      </a:r>
                      <a:r>
                        <a:rPr lang="en-US" sz="1200" b="1" dirty="0">
                          <a:effectLst/>
                        </a:rPr>
                        <a:t>SIDS are more vulnerable </a:t>
                      </a:r>
                      <a:r>
                        <a:rPr lang="en-US" sz="1200" dirty="0">
                          <a:effectLst/>
                        </a:rPr>
                        <a:t>than other developing countries” (without quantitative measurement)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n/a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“</a:t>
                      </a:r>
                      <a:r>
                        <a:rPr lang="en-US" sz="1200" b="1" dirty="0">
                          <a:effectLst/>
                        </a:rPr>
                        <a:t>SIDS on average more vulnerable </a:t>
                      </a:r>
                      <a:r>
                        <a:rPr lang="en-US" sz="1200" dirty="0">
                          <a:effectLst/>
                        </a:rPr>
                        <a:t>than non-SIDS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SIDS that are LDCs are more vulnerable than SIDS that are non-LDCs“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</a:rPr>
                        <a:t>“</a:t>
                      </a:r>
                      <a:r>
                        <a:rPr lang="en-US" sz="1200" b="1" dirty="0">
                          <a:effectLst/>
                        </a:rPr>
                        <a:t>SIDS are second to LDC small states </a:t>
                      </a:r>
                      <a:r>
                        <a:rPr lang="en-US" sz="1200" dirty="0">
                          <a:effectLst/>
                        </a:rPr>
                        <a:t>most vulnerable group.”</a:t>
                      </a:r>
                      <a:br>
                        <a:rPr lang="en-US" sz="1200" dirty="0">
                          <a:effectLst/>
                        </a:rPr>
                      </a:br>
                      <a:r>
                        <a:rPr lang="en-US" sz="1200" dirty="0">
                          <a:effectLst/>
                        </a:rPr>
                        <a:t>Also interesting to note </a:t>
                      </a: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=&gt; below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“</a:t>
                      </a:r>
                      <a:r>
                        <a:rPr lang="en-US" sz="1200" b="1" dirty="0">
                          <a:effectLst/>
                        </a:rPr>
                        <a:t>SIDS are more vulnerable </a:t>
                      </a:r>
                      <a:r>
                        <a:rPr lang="en-US" sz="1200" dirty="0">
                          <a:effectLst/>
                        </a:rPr>
                        <a:t>than other countries in the world”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75" marR="63575" marT="0" marB="0"/>
                </a:tc>
                <a:extLst>
                  <a:ext uri="{0D108BD9-81ED-4DB2-BD59-A6C34878D82A}">
                    <a16:rowId xmlns:a16="http://schemas.microsoft.com/office/drawing/2014/main" val="3233993492"/>
                  </a:ext>
                </a:extLst>
              </a:tr>
              <a:tr h="8043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Resilience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(Is resilience included?)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No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No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Yes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Albeit not separable and not defined as such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Considered independently</a:t>
                      </a:r>
                      <a:br>
                        <a:rPr lang="en-US" sz="1200" dirty="0">
                          <a:effectLst/>
                        </a:rPr>
                      </a:br>
                      <a:r>
                        <a:rPr lang="en-US" sz="1200" dirty="0">
                          <a:effectLst/>
                        </a:rPr>
                        <a:t>HAI and </a:t>
                      </a:r>
                      <a:r>
                        <a:rPr lang="en-US" sz="1200" dirty="0" err="1">
                          <a:effectLst/>
                        </a:rPr>
                        <a:t>GNIpc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+ 48 SGI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Yes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separable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Structural and non-structural resilience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Maybe </a:t>
                      </a:r>
                      <a:br>
                        <a:rPr lang="en-US" sz="1200" dirty="0">
                          <a:effectLst/>
                        </a:rPr>
                      </a:br>
                      <a:r>
                        <a:rPr lang="en-US" sz="1200" dirty="0">
                          <a:effectLst/>
                        </a:rPr>
                        <a:t>(ongoing)</a:t>
                      </a:r>
                    </a:p>
                  </a:txBody>
                  <a:tcPr marL="63575" marR="63575" marT="0" marB="0"/>
                </a:tc>
                <a:extLst>
                  <a:ext uri="{0D108BD9-81ED-4DB2-BD59-A6C34878D82A}">
                    <a16:rowId xmlns:a16="http://schemas.microsoft.com/office/drawing/2014/main" val="4083329668"/>
                  </a:ext>
                </a:extLst>
              </a:tr>
              <a:tr h="48263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Shocks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</a:rPr>
                        <a:t>(are the effects of past shocks included or only exposure factors?)</a:t>
                      </a:r>
                      <a:endParaRPr lang="en-US" sz="1200" b="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Past Shocks &amp; Exposure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Past Shocks &amp; Exposure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Past Shocks &amp; Exposure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Past Shocks &amp; Exposure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Past Shocks &amp; Exposure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Exposure &amp; Past natural disasters only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75" marR="63575" marT="0" marB="0"/>
                </a:tc>
                <a:extLst>
                  <a:ext uri="{0D108BD9-81ED-4DB2-BD59-A6C34878D82A}">
                    <a16:rowId xmlns:a16="http://schemas.microsoft.com/office/drawing/2014/main" val="3665600329"/>
                  </a:ext>
                </a:extLst>
              </a:tr>
              <a:tr h="64351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Focus on SIDS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</a:rPr>
                        <a:t>(is the index considering only unique </a:t>
                      </a:r>
                      <a:r>
                        <a:rPr lang="en-US" sz="1200" b="0" dirty="0" err="1">
                          <a:effectLst/>
                        </a:rPr>
                        <a:t>sids</a:t>
                      </a:r>
                      <a:r>
                        <a:rPr lang="en-US" sz="1200" b="0" dirty="0">
                          <a:effectLst/>
                        </a:rPr>
                        <a:t> characteristics or a broader set of factors?)</a:t>
                      </a:r>
                      <a:endParaRPr lang="en-US" sz="1200" b="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Broad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Broad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7030A0"/>
                          </a:solidFill>
                          <a:effectLst/>
                        </a:rPr>
                        <a:t>SIDS</a:t>
                      </a:r>
                      <a:endParaRPr lang="en-US" sz="1800" b="1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Broad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Broad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SIDS</a:t>
                      </a:r>
                    </a:p>
                  </a:txBody>
                  <a:tcPr marL="63575" marR="63575" marT="0" marB="0"/>
                </a:tc>
                <a:extLst>
                  <a:ext uri="{0D108BD9-81ED-4DB2-BD59-A6C34878D82A}">
                    <a16:rowId xmlns:a16="http://schemas.microsoft.com/office/drawing/2014/main" val="403762641"/>
                  </a:ext>
                </a:extLst>
              </a:tr>
              <a:tr h="48263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Number of indicators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11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65 </a:t>
                      </a:r>
                      <a:br>
                        <a:rPr lang="en-US" sz="1200" dirty="0">
                          <a:effectLst/>
                        </a:rPr>
                      </a:br>
                      <a:r>
                        <a:rPr lang="en-US" sz="1000" dirty="0">
                          <a:effectLst/>
                        </a:rPr>
                        <a:t>(46 for PCI, 10 for PVCCI, 7 for EVI)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24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8 </a:t>
                      </a:r>
                      <a:br>
                        <a:rPr lang="en-US" sz="1200" dirty="0">
                          <a:effectLst/>
                        </a:rPr>
                      </a:br>
                      <a:r>
                        <a:rPr lang="en-US" sz="1000" dirty="0">
                          <a:effectLst/>
                        </a:rPr>
                        <a:t>(48 SGI)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48 </a:t>
                      </a:r>
                      <a:br>
                        <a:rPr lang="en-US" sz="1200" dirty="0">
                          <a:effectLst/>
                        </a:rPr>
                      </a:br>
                      <a:r>
                        <a:rPr lang="en-US" sz="1000" dirty="0">
                          <a:effectLst/>
                        </a:rPr>
                        <a:t>(30 for vulnerability &amp; 18 for resilience)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11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75" marR="63575" marT="0" marB="0"/>
                </a:tc>
                <a:extLst>
                  <a:ext uri="{0D108BD9-81ED-4DB2-BD59-A6C34878D82A}">
                    <a16:rowId xmlns:a16="http://schemas.microsoft.com/office/drawing/2014/main" val="112455521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017A7BF4-517C-4CC5-86C4-374DD33FBFE2}"/>
              </a:ext>
            </a:extLst>
          </p:cNvPr>
          <p:cNvSpPr txBox="1"/>
          <p:nvPr/>
        </p:nvSpPr>
        <p:spPr>
          <a:xfrm>
            <a:off x="133744" y="6288625"/>
            <a:ext cx="11935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=&gt;</a:t>
            </a:r>
            <a:r>
              <a:rPr lang="en-US" b="1" i="1" dirty="0"/>
              <a:t> “Small states structural vulnerability driven mainly by vulnerability to economic and natural disaster shocks and climate change rather than social and political issues”.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604894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BD8C36A-3AFE-4993-BE4E-4A70CD77DA0D}"/>
              </a:ext>
            </a:extLst>
          </p:cNvPr>
          <p:cNvSpPr txBox="1"/>
          <p:nvPr/>
        </p:nvSpPr>
        <p:spPr>
          <a:xfrm>
            <a:off x="1609751" y="6261347"/>
            <a:ext cx="52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000" b="1" dirty="0">
                <a:solidFill>
                  <a:srgbClr val="000000"/>
                </a:solidFill>
                <a:latin typeface="Roboto" panose="02000000000000000000" pitchFamily="2" charset="0"/>
              </a:rPr>
              <a:t>Division for Sustainable Development Goals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E493A94-C0CF-4918-8092-E71C296B7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887023" y="6333644"/>
            <a:ext cx="570747" cy="484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A52A56F-97F3-43A3-97A0-0A60BC176CDA}"/>
              </a:ext>
            </a:extLst>
          </p:cNvPr>
          <p:cNvCxnSpPr>
            <a:cxnSpLocks/>
          </p:cNvCxnSpPr>
          <p:nvPr/>
        </p:nvCxnSpPr>
        <p:spPr>
          <a:xfrm flipH="1">
            <a:off x="26927" y="8039667"/>
            <a:ext cx="10992677" cy="5692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D72B73A-D13A-46A1-B05C-4B07593198B8}"/>
              </a:ext>
            </a:extLst>
          </p:cNvPr>
          <p:cNvCxnSpPr>
            <a:cxnSpLocks/>
          </p:cNvCxnSpPr>
          <p:nvPr/>
        </p:nvCxnSpPr>
        <p:spPr>
          <a:xfrm>
            <a:off x="655113" y="6261347"/>
            <a:ext cx="0" cy="55720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789A8C83-0B08-42DA-8BEF-D661BF98B45D}"/>
              </a:ext>
            </a:extLst>
          </p:cNvPr>
          <p:cNvSpPr txBox="1"/>
          <p:nvPr/>
        </p:nvSpPr>
        <p:spPr>
          <a:xfrm>
            <a:off x="3773508" y="2945054"/>
            <a:ext cx="55597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 </a:t>
            </a: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94AB3FB0-4825-4BC9-9E7D-CA9E37903D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56659" y="4139527"/>
            <a:ext cx="1009863" cy="1141465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19F9239-9B77-47E8-93AB-FC81F7DF3187}"/>
              </a:ext>
            </a:extLst>
          </p:cNvPr>
          <p:cNvCxnSpPr>
            <a:cxnSpLocks/>
          </p:cNvCxnSpPr>
          <p:nvPr/>
        </p:nvCxnSpPr>
        <p:spPr>
          <a:xfrm flipH="1" flipV="1">
            <a:off x="655113" y="6261347"/>
            <a:ext cx="11020053" cy="4869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92BC64F0-1D57-4D76-953D-DDED17559816}"/>
              </a:ext>
            </a:extLst>
          </p:cNvPr>
          <p:cNvSpPr txBox="1"/>
          <p:nvPr/>
        </p:nvSpPr>
        <p:spPr>
          <a:xfrm>
            <a:off x="138912" y="148135"/>
            <a:ext cx="108806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The Commonwealth Approach  - A Universal Vulnerability Index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661192A-C0F1-40EC-8BC7-DD65B96B2E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0271086"/>
              </p:ext>
            </p:extLst>
          </p:nvPr>
        </p:nvGraphicFramePr>
        <p:xfrm>
          <a:off x="2591622" y="864039"/>
          <a:ext cx="9501352" cy="26235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50676">
                  <a:extLst>
                    <a:ext uri="{9D8B030D-6E8A-4147-A177-3AD203B41FA5}">
                      <a16:colId xmlns:a16="http://schemas.microsoft.com/office/drawing/2014/main" val="492476024"/>
                    </a:ext>
                  </a:extLst>
                </a:gridCol>
                <a:gridCol w="4750676">
                  <a:extLst>
                    <a:ext uri="{9D8B030D-6E8A-4147-A177-3AD203B41FA5}">
                      <a16:colId xmlns:a16="http://schemas.microsoft.com/office/drawing/2014/main" val="2728154354"/>
                    </a:ext>
                  </a:extLst>
                </a:gridCol>
              </a:tblGrid>
              <a:tr h="379370">
                <a:tc>
                  <a:txBody>
                    <a:bodyPr/>
                    <a:lstStyle/>
                    <a:p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Structural Vulnerability Index</a:t>
                      </a: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Resilience Index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7902721"/>
                  </a:ext>
                </a:extLst>
              </a:tr>
              <a:tr h="16213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Economic Vulnerability to External and Natural Shocks Index: exposure and shock</a:t>
                      </a:r>
                      <a:b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 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Physical Vulnerability to Climate Change Index (PVCCI)</a:t>
                      </a:r>
                      <a:b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 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Internal Violence Index</a:t>
                      </a: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Structural Resilience Index </a:t>
                      </a:r>
                      <a:b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(built-up)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Non-structural resilience index (policy performance) 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9026071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191D0E90-53A5-8E42-B603-F450EB10F56C}"/>
              </a:ext>
            </a:extLst>
          </p:cNvPr>
          <p:cNvSpPr txBox="1"/>
          <p:nvPr/>
        </p:nvSpPr>
        <p:spPr>
          <a:xfrm>
            <a:off x="94592" y="868799"/>
            <a:ext cx="2211391" cy="95410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b="1" dirty="0"/>
              <a:t>UVI </a:t>
            </a:r>
          </a:p>
          <a:p>
            <a:r>
              <a:rPr lang="en-GB" sz="2800" b="1" dirty="0"/>
              <a:t>Structure</a:t>
            </a:r>
            <a:r>
              <a:rPr lang="en-GB" sz="2800" dirty="0"/>
              <a:t>: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6AC912-C04C-4340-9EA0-FE98F00F8EFB}"/>
              </a:ext>
            </a:extLst>
          </p:cNvPr>
          <p:cNvSpPr txBox="1"/>
          <p:nvPr/>
        </p:nvSpPr>
        <p:spPr>
          <a:xfrm>
            <a:off x="94592" y="3847917"/>
            <a:ext cx="2211391" cy="95410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b="1" dirty="0"/>
              <a:t>UVI Advantages</a:t>
            </a:r>
            <a:r>
              <a:rPr lang="en-GB" sz="2800" dirty="0"/>
              <a:t>: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BB4FF58-F54F-CC4B-9F07-ADD157ED567A}"/>
              </a:ext>
            </a:extLst>
          </p:cNvPr>
          <p:cNvSpPr/>
          <p:nvPr/>
        </p:nvSpPr>
        <p:spPr>
          <a:xfrm>
            <a:off x="2591622" y="3806311"/>
            <a:ext cx="8765333" cy="1200329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- The matrix allows the isolation of exogeneous (structural) factor </a:t>
            </a:r>
            <a:br>
              <a:rPr lang="en-US" sz="2400" dirty="0">
                <a:solidFill>
                  <a:srgbClr val="000000"/>
                </a:solidFill>
              </a:rPr>
            </a:br>
            <a:r>
              <a:rPr lang="en-US" sz="2400" dirty="0">
                <a:solidFill>
                  <a:srgbClr val="000000"/>
                </a:solidFill>
              </a:rPr>
              <a:t>from non-exogeneous (non-structural) ones </a:t>
            </a:r>
            <a:br>
              <a:rPr lang="en-US" sz="2400" dirty="0">
                <a:solidFill>
                  <a:srgbClr val="000000"/>
                </a:solidFill>
              </a:rPr>
            </a:br>
            <a:r>
              <a:rPr lang="en-US" sz="2400" dirty="0">
                <a:solidFill>
                  <a:srgbClr val="000000"/>
                </a:solidFill>
              </a:rPr>
              <a:t>            =&gt; allowing for smart resources allocations (key sectors)</a:t>
            </a:r>
          </a:p>
        </p:txBody>
      </p:sp>
    </p:spTree>
    <p:extLst>
      <p:ext uri="{BB962C8B-B14F-4D97-AF65-F5344CB8AC3E}">
        <p14:creationId xmlns:p14="http://schemas.microsoft.com/office/powerpoint/2010/main" val="23514784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BD8C36A-3AFE-4993-BE4E-4A70CD77DA0D}"/>
              </a:ext>
            </a:extLst>
          </p:cNvPr>
          <p:cNvSpPr txBox="1"/>
          <p:nvPr/>
        </p:nvSpPr>
        <p:spPr>
          <a:xfrm>
            <a:off x="1609751" y="6261347"/>
            <a:ext cx="52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000" b="1" dirty="0">
                <a:solidFill>
                  <a:srgbClr val="000000"/>
                </a:solidFill>
                <a:latin typeface="Roboto" panose="02000000000000000000" pitchFamily="2" charset="0"/>
              </a:rPr>
              <a:t>Division for Sustainable Development Goals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E493A94-C0CF-4918-8092-E71C296B7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887023" y="6333644"/>
            <a:ext cx="570747" cy="484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A52A56F-97F3-43A3-97A0-0A60BC176CDA}"/>
              </a:ext>
            </a:extLst>
          </p:cNvPr>
          <p:cNvCxnSpPr>
            <a:cxnSpLocks/>
          </p:cNvCxnSpPr>
          <p:nvPr/>
        </p:nvCxnSpPr>
        <p:spPr>
          <a:xfrm flipH="1">
            <a:off x="26927" y="8039667"/>
            <a:ext cx="10992677" cy="5692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D72B73A-D13A-46A1-B05C-4B07593198B8}"/>
              </a:ext>
            </a:extLst>
          </p:cNvPr>
          <p:cNvCxnSpPr>
            <a:cxnSpLocks/>
          </p:cNvCxnSpPr>
          <p:nvPr/>
        </p:nvCxnSpPr>
        <p:spPr>
          <a:xfrm>
            <a:off x="655113" y="6261347"/>
            <a:ext cx="0" cy="55720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789A8C83-0B08-42DA-8BEF-D661BF98B45D}"/>
              </a:ext>
            </a:extLst>
          </p:cNvPr>
          <p:cNvSpPr txBox="1"/>
          <p:nvPr/>
        </p:nvSpPr>
        <p:spPr>
          <a:xfrm>
            <a:off x="3773508" y="2945054"/>
            <a:ext cx="55597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 </a:t>
            </a: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94AB3FB0-4825-4BC9-9E7D-CA9E37903D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56659" y="4139527"/>
            <a:ext cx="1009863" cy="1141465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19F9239-9B77-47E8-93AB-FC81F7DF3187}"/>
              </a:ext>
            </a:extLst>
          </p:cNvPr>
          <p:cNvCxnSpPr>
            <a:cxnSpLocks/>
          </p:cNvCxnSpPr>
          <p:nvPr/>
        </p:nvCxnSpPr>
        <p:spPr>
          <a:xfrm flipH="1" flipV="1">
            <a:off x="655113" y="6261347"/>
            <a:ext cx="11020053" cy="4869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92BC64F0-1D57-4D76-953D-DDED17559816}"/>
              </a:ext>
            </a:extLst>
          </p:cNvPr>
          <p:cNvSpPr txBox="1"/>
          <p:nvPr/>
        </p:nvSpPr>
        <p:spPr>
          <a:xfrm>
            <a:off x="138912" y="148135"/>
            <a:ext cx="108806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SIDS UN Resident Coordinators developed Multidimensional Vulnerability Index</a:t>
            </a:r>
            <a:endParaRPr lang="en-US" sz="2800" b="1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661192A-C0F1-40EC-8BC7-DD65B96B2E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6023047"/>
              </p:ext>
            </p:extLst>
          </p:nvPr>
        </p:nvGraphicFramePr>
        <p:xfrm>
          <a:off x="2590658" y="1133392"/>
          <a:ext cx="8765332" cy="34555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72126">
                  <a:extLst>
                    <a:ext uri="{9D8B030D-6E8A-4147-A177-3AD203B41FA5}">
                      <a16:colId xmlns:a16="http://schemas.microsoft.com/office/drawing/2014/main" val="492476024"/>
                    </a:ext>
                  </a:extLst>
                </a:gridCol>
                <a:gridCol w="2746603">
                  <a:extLst>
                    <a:ext uri="{9D8B030D-6E8A-4147-A177-3AD203B41FA5}">
                      <a16:colId xmlns:a16="http://schemas.microsoft.com/office/drawing/2014/main" val="2728154354"/>
                    </a:ext>
                  </a:extLst>
                </a:gridCol>
                <a:gridCol w="2746603">
                  <a:extLst>
                    <a:ext uri="{9D8B030D-6E8A-4147-A177-3AD203B41FA5}">
                      <a16:colId xmlns:a16="http://schemas.microsoft.com/office/drawing/2014/main" val="3092355747"/>
                    </a:ext>
                  </a:extLst>
                </a:gridCol>
              </a:tblGrid>
              <a:tr h="685003">
                <a:tc>
                  <a:txBody>
                    <a:bodyPr/>
                    <a:lstStyle/>
                    <a:p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Economical </a:t>
                      </a:r>
                      <a:b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Vulnerability</a:t>
                      </a: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Structural Development Limitations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Environmental Vulnerabilities</a:t>
                      </a: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7902721"/>
                  </a:ext>
                </a:extLst>
              </a:tr>
              <a:tr h="2298875">
                <a:tc>
                  <a:txBody>
                    <a:bodyPr/>
                    <a:lstStyle/>
                    <a:p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-Economic diversification</a:t>
                      </a:r>
                    </a:p>
                    <a:p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-Trade openness</a:t>
                      </a:r>
                    </a:p>
                    <a:p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-Income dependency from abroad (remittances, tourism receipts, ODA)</a:t>
                      </a:r>
                    </a:p>
                    <a:p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-Dependence on strategic imports (food, fuel)</a:t>
                      </a: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-Physical size</a:t>
                      </a:r>
                    </a:p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-Location</a:t>
                      </a:r>
                    </a:p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-Water scarcity</a:t>
                      </a:r>
                    </a:p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-Arable land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-Frequency of hydrometeorological and seismic disasters</a:t>
                      </a:r>
                    </a:p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-Severity of hydrometeorological and seismic disasters (deaths and damages)</a:t>
                      </a:r>
                    </a:p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-Land area vulnerable</a:t>
                      </a: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9026071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191D0E90-53A5-8E42-B603-F450EB10F56C}"/>
              </a:ext>
            </a:extLst>
          </p:cNvPr>
          <p:cNvSpPr txBox="1"/>
          <p:nvPr/>
        </p:nvSpPr>
        <p:spPr>
          <a:xfrm>
            <a:off x="138912" y="1369246"/>
            <a:ext cx="2211391" cy="95410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b="1" dirty="0"/>
              <a:t>RCO MVI</a:t>
            </a:r>
          </a:p>
          <a:p>
            <a:r>
              <a:rPr lang="en-GB" sz="2800" b="1" dirty="0"/>
              <a:t>Structure</a:t>
            </a:r>
            <a:r>
              <a:rPr lang="en-GB" sz="2800" dirty="0"/>
              <a:t>: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6AC912-C04C-4340-9EA0-FE98F00F8EFB}"/>
              </a:ext>
            </a:extLst>
          </p:cNvPr>
          <p:cNvSpPr txBox="1"/>
          <p:nvPr/>
        </p:nvSpPr>
        <p:spPr>
          <a:xfrm>
            <a:off x="150199" y="4768981"/>
            <a:ext cx="2211391" cy="95410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b="1" dirty="0"/>
              <a:t>RCO MVI Advantages</a:t>
            </a:r>
            <a:r>
              <a:rPr lang="en-GB" sz="2800" dirty="0"/>
              <a:t>: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BB4FF58-F54F-CC4B-9F07-ADD157ED567A}"/>
              </a:ext>
            </a:extLst>
          </p:cNvPr>
          <p:cNvSpPr/>
          <p:nvPr/>
        </p:nvSpPr>
        <p:spPr>
          <a:xfrm>
            <a:off x="2590657" y="4659292"/>
            <a:ext cx="8765333" cy="830997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/>
              <a:t>Indicators precisely chosen to reflect SIDS specific vulnerability</a:t>
            </a:r>
          </a:p>
          <a:p>
            <a:pPr marL="342900" indent="-342900">
              <a:buFontTx/>
              <a:buChar char="-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00705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BD8C36A-3AFE-4993-BE4E-4A70CD77DA0D}"/>
              </a:ext>
            </a:extLst>
          </p:cNvPr>
          <p:cNvSpPr txBox="1"/>
          <p:nvPr/>
        </p:nvSpPr>
        <p:spPr>
          <a:xfrm>
            <a:off x="1609751" y="6261347"/>
            <a:ext cx="52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000" b="1" dirty="0">
                <a:solidFill>
                  <a:srgbClr val="000000"/>
                </a:solidFill>
                <a:latin typeface="Roboto" panose="02000000000000000000" pitchFamily="2" charset="0"/>
              </a:rPr>
              <a:t>Division for Sustainable Development Goals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E493A94-C0CF-4918-8092-E71C296B7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887023" y="6333644"/>
            <a:ext cx="570747" cy="484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A52A56F-97F3-43A3-97A0-0A60BC176CDA}"/>
              </a:ext>
            </a:extLst>
          </p:cNvPr>
          <p:cNvCxnSpPr>
            <a:cxnSpLocks/>
          </p:cNvCxnSpPr>
          <p:nvPr/>
        </p:nvCxnSpPr>
        <p:spPr>
          <a:xfrm flipH="1">
            <a:off x="26927" y="8039667"/>
            <a:ext cx="10992677" cy="5692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D72B73A-D13A-46A1-B05C-4B07593198B8}"/>
              </a:ext>
            </a:extLst>
          </p:cNvPr>
          <p:cNvCxnSpPr>
            <a:cxnSpLocks/>
          </p:cNvCxnSpPr>
          <p:nvPr/>
        </p:nvCxnSpPr>
        <p:spPr>
          <a:xfrm>
            <a:off x="655113" y="6261347"/>
            <a:ext cx="0" cy="55720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789A8C83-0B08-42DA-8BEF-D661BF98B45D}"/>
              </a:ext>
            </a:extLst>
          </p:cNvPr>
          <p:cNvSpPr txBox="1"/>
          <p:nvPr/>
        </p:nvSpPr>
        <p:spPr>
          <a:xfrm>
            <a:off x="4574039" y="639392"/>
            <a:ext cx="55597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 </a:t>
            </a: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94AB3FB0-4825-4BC9-9E7D-CA9E37903D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56659" y="4139527"/>
            <a:ext cx="1009863" cy="1141465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19F9239-9B77-47E8-93AB-FC81F7DF3187}"/>
              </a:ext>
            </a:extLst>
          </p:cNvPr>
          <p:cNvCxnSpPr>
            <a:cxnSpLocks/>
          </p:cNvCxnSpPr>
          <p:nvPr/>
        </p:nvCxnSpPr>
        <p:spPr>
          <a:xfrm flipH="1" flipV="1">
            <a:off x="655113" y="6261347"/>
            <a:ext cx="11020053" cy="4869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191D0E90-53A5-8E42-B603-F450EB10F56C}"/>
              </a:ext>
            </a:extLst>
          </p:cNvPr>
          <p:cNvSpPr txBox="1"/>
          <p:nvPr/>
        </p:nvSpPr>
        <p:spPr>
          <a:xfrm>
            <a:off x="1565667" y="1670996"/>
            <a:ext cx="7725295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Not included (observations based on discussions)</a:t>
            </a:r>
            <a:r>
              <a:rPr lang="en-GB" sz="2800" dirty="0"/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0EE4404-73C2-644C-8695-9A2A9DA1A8DE}"/>
              </a:ext>
            </a:extLst>
          </p:cNvPr>
          <p:cNvSpPr/>
          <p:nvPr/>
        </p:nvSpPr>
        <p:spPr>
          <a:xfrm>
            <a:off x="1754878" y="2958807"/>
            <a:ext cx="297694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- Social vulnerability</a:t>
            </a:r>
            <a:r>
              <a:rPr lang="en-US" sz="2400" dirty="0"/>
              <a:t> </a:t>
            </a:r>
            <a:r>
              <a:rPr lang="en-US" sz="2400" b="1" dirty="0"/>
              <a:t> </a:t>
            </a:r>
          </a:p>
          <a:p>
            <a:r>
              <a:rPr lang="en-US" sz="2400" b="1" dirty="0"/>
              <a:t>- Migration</a:t>
            </a:r>
            <a:endParaRPr lang="en-US" sz="2400" dirty="0"/>
          </a:p>
          <a:p>
            <a:r>
              <a:rPr lang="en-US" sz="2400" b="1" dirty="0"/>
              <a:t>- Digital</a:t>
            </a:r>
            <a:endParaRPr lang="en-US" sz="2400" dirty="0"/>
          </a:p>
          <a:p>
            <a:r>
              <a:rPr lang="en-US" sz="2400" b="1" dirty="0"/>
              <a:t>- Biodiversity</a:t>
            </a:r>
            <a:endParaRPr lang="en-US" sz="2400" dirty="0"/>
          </a:p>
          <a:p>
            <a:r>
              <a:rPr lang="en-US" sz="2400" b="1" dirty="0"/>
              <a:t>- Debt</a:t>
            </a:r>
            <a:endParaRPr lang="en-US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D186B73-5488-7248-8770-CD6C0C2CC63A}"/>
              </a:ext>
            </a:extLst>
          </p:cNvPr>
          <p:cNvSpPr txBox="1"/>
          <p:nvPr/>
        </p:nvSpPr>
        <p:spPr>
          <a:xfrm>
            <a:off x="1067380" y="317605"/>
            <a:ext cx="108806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SIDS UN Resident Coordinators developed Multidimensional Vulnerability Index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B95192-57A0-4C55-A33D-A3BFA8C15B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97117" y="2838577"/>
            <a:ext cx="4325011" cy="26019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053F0A8-5208-4523-A1EF-45DD398F4F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34689" y="3801405"/>
            <a:ext cx="1587439" cy="1690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9518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B861A8EB-768E-48ED-B135-A55CD2BA5E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6832" y="265661"/>
            <a:ext cx="3927151" cy="7118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D8C36A-3AFE-4993-BE4E-4A70CD77DA0D}"/>
              </a:ext>
            </a:extLst>
          </p:cNvPr>
          <p:cNvSpPr txBox="1"/>
          <p:nvPr/>
        </p:nvSpPr>
        <p:spPr>
          <a:xfrm>
            <a:off x="1662303" y="6242480"/>
            <a:ext cx="52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000" b="1" dirty="0">
                <a:solidFill>
                  <a:srgbClr val="000000"/>
                </a:solidFill>
                <a:latin typeface="Roboto" panose="02000000000000000000" pitchFamily="2" charset="0"/>
              </a:rPr>
              <a:t>Division for Sustainable Development Goals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E493A94-C0CF-4918-8092-E71C296B7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887023" y="6333644"/>
            <a:ext cx="570747" cy="484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A52A56F-97F3-43A3-97A0-0A60BC176CDA}"/>
              </a:ext>
            </a:extLst>
          </p:cNvPr>
          <p:cNvCxnSpPr>
            <a:cxnSpLocks/>
          </p:cNvCxnSpPr>
          <p:nvPr/>
        </p:nvCxnSpPr>
        <p:spPr>
          <a:xfrm flipH="1">
            <a:off x="682490" y="6276717"/>
            <a:ext cx="1099267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D72B73A-D13A-46A1-B05C-4B07593198B8}"/>
              </a:ext>
            </a:extLst>
          </p:cNvPr>
          <p:cNvCxnSpPr>
            <a:cxnSpLocks/>
          </p:cNvCxnSpPr>
          <p:nvPr/>
        </p:nvCxnSpPr>
        <p:spPr>
          <a:xfrm>
            <a:off x="682489" y="6276717"/>
            <a:ext cx="0" cy="54183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9B0BAAB-6BC2-488C-8A75-7842EC8ACC19}"/>
              </a:ext>
            </a:extLst>
          </p:cNvPr>
          <p:cNvCxnSpPr>
            <a:cxnSpLocks/>
          </p:cNvCxnSpPr>
          <p:nvPr/>
        </p:nvCxnSpPr>
        <p:spPr>
          <a:xfrm>
            <a:off x="11675166" y="479307"/>
            <a:ext cx="0" cy="579741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>
            <a:extLst>
              <a:ext uri="{FF2B5EF4-FFF2-40B4-BE49-F238E27FC236}">
                <a16:creationId xmlns:a16="http://schemas.microsoft.com/office/drawing/2014/main" id="{304B2A01-CEF7-4CFE-A199-CAB62B4DD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834" y="539167"/>
            <a:ext cx="3059881" cy="1835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1F450CBF-BE76-4E33-A26E-4F98D19E4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835" y="2482012"/>
            <a:ext cx="3059882" cy="1720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A4A2D479-B724-473D-83E9-D154C2310E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835" y="4309662"/>
            <a:ext cx="3059882" cy="1491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94AB3FB0-4825-4BC9-9E7D-CA9E37903D6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186851" y="1313818"/>
            <a:ext cx="1009863" cy="1141465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C1F79F63-FA93-46F7-AD71-B9F8829AC5A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186851" y="3114739"/>
            <a:ext cx="1009863" cy="1141465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E2A3F790-78E0-4F1D-836C-5DF5A3314A6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186852" y="4660180"/>
            <a:ext cx="1009863" cy="114146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402FFB2-60CE-4499-8FA0-AE8B01D59442}"/>
              </a:ext>
            </a:extLst>
          </p:cNvPr>
          <p:cNvSpPr txBox="1"/>
          <p:nvPr/>
        </p:nvSpPr>
        <p:spPr>
          <a:xfrm>
            <a:off x="1015501" y="2743405"/>
            <a:ext cx="6823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“Thematic Indices &amp; Frameworks</a:t>
            </a:r>
          </a:p>
        </p:txBody>
      </p:sp>
    </p:spTree>
    <p:extLst>
      <p:ext uri="{BB962C8B-B14F-4D97-AF65-F5344CB8AC3E}">
        <p14:creationId xmlns:p14="http://schemas.microsoft.com/office/powerpoint/2010/main" val="21509793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7F3318B-CA18-E541-807B-29AF25FE3B52}"/>
              </a:ext>
            </a:extLst>
          </p:cNvPr>
          <p:cNvSpPr/>
          <p:nvPr/>
        </p:nvSpPr>
        <p:spPr>
          <a:xfrm>
            <a:off x="881661" y="579573"/>
            <a:ext cx="45458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</a:rPr>
              <a:t>Multidimensional poverty indices:</a:t>
            </a:r>
            <a:endParaRPr lang="en-US" sz="2400" dirty="0">
              <a:solidFill>
                <a:srgbClr val="000000"/>
              </a:solidFill>
              <a:effectLst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758BB2-0B41-E149-9B3E-B603A4121959}"/>
              </a:ext>
            </a:extLst>
          </p:cNvPr>
          <p:cNvSpPr/>
          <p:nvPr/>
        </p:nvSpPr>
        <p:spPr>
          <a:xfrm>
            <a:off x="6527221" y="513182"/>
            <a:ext cx="541302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</a:rPr>
              <a:t>Disaster risk and Humanitarian risk index</a:t>
            </a:r>
          </a:p>
          <a:p>
            <a:r>
              <a:rPr lang="en-US" sz="2400" b="1" dirty="0">
                <a:solidFill>
                  <a:srgbClr val="000000"/>
                </a:solidFill>
              </a:rPr>
              <a:t>/indicators</a:t>
            </a:r>
            <a:endParaRPr lang="en-US" sz="2400" dirty="0">
              <a:solidFill>
                <a:srgbClr val="000000"/>
              </a:solidFill>
              <a:effectLst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02CBE0-3DF7-6E40-8551-D1D34357F104}"/>
              </a:ext>
            </a:extLst>
          </p:cNvPr>
          <p:cNvSpPr/>
          <p:nvPr/>
        </p:nvSpPr>
        <p:spPr>
          <a:xfrm>
            <a:off x="6807750" y="1218707"/>
            <a:ext cx="30399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WMO </a:t>
            </a:r>
            <a:r>
              <a:rPr lang="en-US" sz="2000" dirty="0">
                <a:solidFill>
                  <a:srgbClr val="000000"/>
                </a:solidFill>
              </a:rPr>
              <a:t>- Global Draught Risk</a:t>
            </a:r>
            <a:endParaRPr lang="en-US" sz="2000" dirty="0">
              <a:solidFill>
                <a:srgbClr val="000000"/>
              </a:solidFill>
              <a:effectLst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B808EC-D03D-B246-8F57-D8381533921D}"/>
              </a:ext>
            </a:extLst>
          </p:cNvPr>
          <p:cNvSpPr/>
          <p:nvPr/>
        </p:nvSpPr>
        <p:spPr>
          <a:xfrm>
            <a:off x="6807750" y="1698613"/>
            <a:ext cx="496728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UNFPA</a:t>
            </a:r>
            <a:r>
              <a:rPr lang="en-US" sz="2000" dirty="0">
                <a:solidFill>
                  <a:srgbClr val="000000"/>
                </a:solidFill>
              </a:rPr>
              <a:t> - Population adjusted INFORM index and the Demographic explorer for climate adaptation (DECA)</a:t>
            </a:r>
          </a:p>
          <a:p>
            <a:endParaRPr lang="en-US" sz="2000" dirty="0">
              <a:solidFill>
                <a:srgbClr val="000000"/>
              </a:solidFill>
              <a:effectLst/>
            </a:endParaRPr>
          </a:p>
          <a:p>
            <a:r>
              <a:rPr lang="en-US" sz="2000" b="1" dirty="0">
                <a:solidFill>
                  <a:srgbClr val="C00000"/>
                </a:solidFill>
                <a:effectLst/>
              </a:rPr>
              <a:t>UNDRR</a:t>
            </a:r>
            <a:r>
              <a:rPr lang="en-US" sz="2000" dirty="0">
                <a:solidFill>
                  <a:srgbClr val="000000"/>
                </a:solidFill>
                <a:effectLst/>
              </a:rPr>
              <a:t>- Global Risk Assessment Framework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215D8B6-3666-5543-A385-E1A151BFC5EF}"/>
              </a:ext>
            </a:extLst>
          </p:cNvPr>
          <p:cNvSpPr/>
          <p:nvPr/>
        </p:nvSpPr>
        <p:spPr>
          <a:xfrm>
            <a:off x="491505" y="3556199"/>
            <a:ext cx="54510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</a:rPr>
              <a:t>Human, Fragility  and Other frameworks</a:t>
            </a:r>
            <a:endParaRPr lang="en-US" sz="2400" dirty="0">
              <a:solidFill>
                <a:srgbClr val="000000"/>
              </a:solidFill>
              <a:effectLst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BB7B496-16F3-324E-9857-486FF78654E0}"/>
              </a:ext>
            </a:extLst>
          </p:cNvPr>
          <p:cNvSpPr/>
          <p:nvPr/>
        </p:nvSpPr>
        <p:spPr>
          <a:xfrm>
            <a:off x="755986" y="4048114"/>
            <a:ext cx="30288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OECD</a:t>
            </a:r>
            <a:r>
              <a:rPr lang="en-US" sz="2000" dirty="0">
                <a:solidFill>
                  <a:srgbClr val="000000"/>
                </a:solidFill>
              </a:rPr>
              <a:t> - Fragility Framework</a:t>
            </a:r>
            <a:endParaRPr lang="en-US" sz="2000" dirty="0">
              <a:solidFill>
                <a:srgbClr val="000000"/>
              </a:solidFill>
              <a:effectLst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3B15368-151A-814A-823B-08701D6E45E9}"/>
              </a:ext>
            </a:extLst>
          </p:cNvPr>
          <p:cNvSpPr/>
          <p:nvPr/>
        </p:nvSpPr>
        <p:spPr>
          <a:xfrm>
            <a:off x="736828" y="4430452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AfDB</a:t>
            </a:r>
            <a:r>
              <a:rPr lang="en-US" sz="2000" dirty="0">
                <a:solidFill>
                  <a:srgbClr val="000000"/>
                </a:solidFill>
              </a:rPr>
              <a:t> - Country Resilience and </a:t>
            </a:r>
            <a:br>
              <a:rPr lang="en-US" sz="2000" dirty="0">
                <a:solidFill>
                  <a:srgbClr val="000000"/>
                </a:solidFill>
              </a:rPr>
            </a:br>
            <a:r>
              <a:rPr lang="en-US" sz="2000" dirty="0">
                <a:solidFill>
                  <a:srgbClr val="000000"/>
                </a:solidFill>
              </a:rPr>
              <a:t>Fragility Assessment (CRFA) framework</a:t>
            </a:r>
            <a:endParaRPr lang="en-US" sz="2000" dirty="0">
              <a:solidFill>
                <a:srgbClr val="000000"/>
              </a:solidFill>
              <a:effectLst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D51B2AD-5CCB-B546-8EB5-90A9D49F7365}"/>
              </a:ext>
            </a:extLst>
          </p:cNvPr>
          <p:cNvSpPr/>
          <p:nvPr/>
        </p:nvSpPr>
        <p:spPr>
          <a:xfrm>
            <a:off x="1073317" y="1148908"/>
            <a:ext cx="45859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Oxford University </a:t>
            </a:r>
            <a:r>
              <a:rPr lang="en-US" sz="2000" dirty="0">
                <a:solidFill>
                  <a:srgbClr val="000000"/>
                </a:solidFill>
              </a:rPr>
              <a:t>- Poverty index (Oxford)</a:t>
            </a:r>
            <a:endParaRPr lang="en-US" sz="2000" dirty="0">
              <a:solidFill>
                <a:srgbClr val="000000"/>
              </a:solidFill>
              <a:effectLst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2A5C2CA-6B9D-6849-84BD-ED9975BA446A}"/>
              </a:ext>
            </a:extLst>
          </p:cNvPr>
          <p:cNvSpPr/>
          <p:nvPr/>
        </p:nvSpPr>
        <p:spPr>
          <a:xfrm>
            <a:off x="1078826" y="1706784"/>
            <a:ext cx="34554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FAO </a:t>
            </a:r>
            <a:r>
              <a:rPr lang="en-US" sz="2000" dirty="0">
                <a:solidFill>
                  <a:srgbClr val="000000"/>
                </a:solidFill>
              </a:rPr>
              <a:t>- Rural poverty index (FAO)</a:t>
            </a:r>
            <a:endParaRPr lang="en-US" sz="2000" dirty="0">
              <a:solidFill>
                <a:srgbClr val="000000"/>
              </a:solidFill>
              <a:effectLst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EB7E04F-7063-A042-B6E7-E0A1F0901360}"/>
              </a:ext>
            </a:extLst>
          </p:cNvPr>
          <p:cNvSpPr/>
          <p:nvPr/>
        </p:nvSpPr>
        <p:spPr>
          <a:xfrm>
            <a:off x="1073317" y="2264661"/>
            <a:ext cx="33778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kern="0" dirty="0">
                <a:solidFill>
                  <a:srgbClr val="C00000"/>
                </a:solidFill>
                <a:ea typeface="Roboto" panose="02000000000000000000" pitchFamily="2" charset="0"/>
                <a:cs typeface="Roboto" panose="02000000000000000000" pitchFamily="2" charset="0"/>
              </a:rPr>
              <a:t>UNEP</a:t>
            </a:r>
            <a:r>
              <a:rPr lang="en-US" sz="2000" kern="0" dirty="0">
                <a:ea typeface="Roboto" panose="02000000000000000000" pitchFamily="2" charset="0"/>
                <a:cs typeface="Roboto" panose="02000000000000000000" pitchFamily="2" charset="0"/>
              </a:rPr>
              <a:t> - Inclusive Wealth Index </a:t>
            </a:r>
            <a:endParaRPr lang="en-GB" sz="2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AE9B9E8-4BEE-3F40-9DA6-42926CCE3185}"/>
              </a:ext>
            </a:extLst>
          </p:cNvPr>
          <p:cNvSpPr txBox="1"/>
          <p:nvPr/>
        </p:nvSpPr>
        <p:spPr>
          <a:xfrm>
            <a:off x="6565556" y="4043873"/>
            <a:ext cx="52720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KEY MESSAGE: </a:t>
            </a:r>
          </a:p>
          <a:p>
            <a:r>
              <a:rPr lang="en-US" sz="2400" dirty="0"/>
              <a:t>Those thematic indices and frameworks strengthen the </a:t>
            </a:r>
            <a:r>
              <a:rPr lang="en-US" sz="2400" b="1" dirty="0"/>
              <a:t>rationale for the integration of economic, environmental and social factors in a multidimensional vulnerability index</a:t>
            </a:r>
          </a:p>
          <a:p>
            <a:endParaRPr lang="en-GB" dirty="0"/>
          </a:p>
        </p:txBody>
      </p:sp>
      <p:sp>
        <p:nvSpPr>
          <p:cNvPr id="16" name="Chevron 15">
            <a:extLst>
              <a:ext uri="{FF2B5EF4-FFF2-40B4-BE49-F238E27FC236}">
                <a16:creationId xmlns:a16="http://schemas.microsoft.com/office/drawing/2014/main" id="{34BA119F-6C69-7449-A4B5-5033FFD5A52A}"/>
              </a:ext>
            </a:extLst>
          </p:cNvPr>
          <p:cNvSpPr/>
          <p:nvPr/>
        </p:nvSpPr>
        <p:spPr>
          <a:xfrm>
            <a:off x="5913917" y="4742888"/>
            <a:ext cx="290513" cy="32743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8" name="Chevron 17">
            <a:extLst>
              <a:ext uri="{FF2B5EF4-FFF2-40B4-BE49-F238E27FC236}">
                <a16:creationId xmlns:a16="http://schemas.microsoft.com/office/drawing/2014/main" id="{9B86F391-AC58-6249-B7B0-0731E7A3332C}"/>
              </a:ext>
            </a:extLst>
          </p:cNvPr>
          <p:cNvSpPr/>
          <p:nvPr/>
        </p:nvSpPr>
        <p:spPr>
          <a:xfrm rot="2123019">
            <a:off x="5691535" y="3059949"/>
            <a:ext cx="290513" cy="32743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9" name="Chevron 18">
            <a:extLst>
              <a:ext uri="{FF2B5EF4-FFF2-40B4-BE49-F238E27FC236}">
                <a16:creationId xmlns:a16="http://schemas.microsoft.com/office/drawing/2014/main" id="{2D6EAA06-6AB3-6242-9808-B649888DA48B}"/>
              </a:ext>
            </a:extLst>
          </p:cNvPr>
          <p:cNvSpPr/>
          <p:nvPr/>
        </p:nvSpPr>
        <p:spPr>
          <a:xfrm rot="5202890">
            <a:off x="9001479" y="3504980"/>
            <a:ext cx="290513" cy="32743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AEA2AE15-0AFD-A448-86E0-F073B5E2787B}"/>
              </a:ext>
            </a:extLst>
          </p:cNvPr>
          <p:cNvSpPr/>
          <p:nvPr/>
        </p:nvSpPr>
        <p:spPr>
          <a:xfrm>
            <a:off x="436337" y="433188"/>
            <a:ext cx="5289849" cy="256745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689263F4-BFA4-D042-9DCD-AFDBFE8D106C}"/>
              </a:ext>
            </a:extLst>
          </p:cNvPr>
          <p:cNvSpPr/>
          <p:nvPr/>
        </p:nvSpPr>
        <p:spPr>
          <a:xfrm>
            <a:off x="436337" y="3434688"/>
            <a:ext cx="5406968" cy="317861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8E959E9F-1636-5F45-9994-AF35153364A9}"/>
              </a:ext>
            </a:extLst>
          </p:cNvPr>
          <p:cNvSpPr/>
          <p:nvPr/>
        </p:nvSpPr>
        <p:spPr>
          <a:xfrm>
            <a:off x="6373854" y="452487"/>
            <a:ext cx="5566387" cy="297253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66F13E5-3574-3B40-AE90-0149C348B0E8}"/>
              </a:ext>
            </a:extLst>
          </p:cNvPr>
          <p:cNvSpPr/>
          <p:nvPr/>
        </p:nvSpPr>
        <p:spPr>
          <a:xfrm>
            <a:off x="6401176" y="3912374"/>
            <a:ext cx="5539065" cy="245192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C17643D-1A1E-4B70-8C1F-438986D1383C}"/>
              </a:ext>
            </a:extLst>
          </p:cNvPr>
          <p:cNvSpPr/>
          <p:nvPr/>
        </p:nvSpPr>
        <p:spPr>
          <a:xfrm>
            <a:off x="736828" y="5157284"/>
            <a:ext cx="460786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IMF</a:t>
            </a:r>
            <a:r>
              <a:rPr lang="en-US" sz="2000" dirty="0">
                <a:solidFill>
                  <a:srgbClr val="000000"/>
                </a:solidFill>
              </a:rPr>
              <a:t> – Debt Sustainability Analysis Framework</a:t>
            </a:r>
            <a:endParaRPr lang="en-US" sz="2000" dirty="0">
              <a:solidFill>
                <a:srgbClr val="000000"/>
              </a:solidFill>
              <a:effectLst/>
            </a:endParaRPr>
          </a:p>
          <a:p>
            <a:r>
              <a:rPr lang="en-US" sz="2000" b="1" dirty="0">
                <a:solidFill>
                  <a:srgbClr val="C00000"/>
                </a:solidFill>
              </a:rPr>
              <a:t>UNESCO</a:t>
            </a:r>
            <a:r>
              <a:rPr lang="en-US" sz="2000" dirty="0">
                <a:solidFill>
                  <a:srgbClr val="000000"/>
                </a:solidFill>
              </a:rPr>
              <a:t> – Human and Institutional Capacity</a:t>
            </a:r>
            <a:endParaRPr lang="en-US" sz="2000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586281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B861A8EB-768E-48ED-B135-A55CD2BA5E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6832" y="265661"/>
            <a:ext cx="3927151" cy="7118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D8C36A-3AFE-4993-BE4E-4A70CD77DA0D}"/>
              </a:ext>
            </a:extLst>
          </p:cNvPr>
          <p:cNvSpPr txBox="1"/>
          <p:nvPr/>
        </p:nvSpPr>
        <p:spPr>
          <a:xfrm>
            <a:off x="1662303" y="6261853"/>
            <a:ext cx="52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000" b="1" dirty="0">
                <a:solidFill>
                  <a:srgbClr val="000000"/>
                </a:solidFill>
                <a:latin typeface="Roboto" panose="02000000000000000000" pitchFamily="2" charset="0"/>
              </a:rPr>
              <a:t>Division for Sustainable Development Goals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E493A94-C0CF-4918-8092-E71C296B7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887023" y="6333644"/>
            <a:ext cx="570747" cy="484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A52A56F-97F3-43A3-97A0-0A60BC176CDA}"/>
              </a:ext>
            </a:extLst>
          </p:cNvPr>
          <p:cNvCxnSpPr>
            <a:cxnSpLocks/>
          </p:cNvCxnSpPr>
          <p:nvPr/>
        </p:nvCxnSpPr>
        <p:spPr>
          <a:xfrm flipH="1">
            <a:off x="26927" y="8039667"/>
            <a:ext cx="10992677" cy="5692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D72B73A-D13A-46A1-B05C-4B07593198B8}"/>
              </a:ext>
            </a:extLst>
          </p:cNvPr>
          <p:cNvCxnSpPr>
            <a:cxnSpLocks/>
          </p:cNvCxnSpPr>
          <p:nvPr/>
        </p:nvCxnSpPr>
        <p:spPr>
          <a:xfrm>
            <a:off x="655113" y="6261347"/>
            <a:ext cx="0" cy="55720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9B0BAAB-6BC2-488C-8A75-7842EC8ACC19}"/>
              </a:ext>
            </a:extLst>
          </p:cNvPr>
          <p:cNvCxnSpPr>
            <a:cxnSpLocks/>
          </p:cNvCxnSpPr>
          <p:nvPr/>
        </p:nvCxnSpPr>
        <p:spPr>
          <a:xfrm>
            <a:off x="11675166" y="422380"/>
            <a:ext cx="0" cy="589089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789A8C83-0B08-42DA-8BEF-D661BF98B45D}"/>
              </a:ext>
            </a:extLst>
          </p:cNvPr>
          <p:cNvSpPr txBox="1"/>
          <p:nvPr/>
        </p:nvSpPr>
        <p:spPr>
          <a:xfrm>
            <a:off x="3773508" y="2945054"/>
            <a:ext cx="55597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USE / USERS (potentially) </a:t>
            </a:r>
          </a:p>
        </p:txBody>
      </p:sp>
      <p:pic>
        <p:nvPicPr>
          <p:cNvPr id="5122" name="Picture 2" descr="Image result for Low lying coastal areas">
            <a:extLst>
              <a:ext uri="{FF2B5EF4-FFF2-40B4-BE49-F238E27FC236}">
                <a16:creationId xmlns:a16="http://schemas.microsoft.com/office/drawing/2014/main" id="{934E0AFE-714F-4414-88C1-8219357701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662" y="1260039"/>
            <a:ext cx="1991874" cy="1512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94AB3FB0-4825-4BC9-9E7D-CA9E37903D6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56659" y="4139527"/>
            <a:ext cx="1009863" cy="1141465"/>
          </a:xfrm>
          <a:prstGeom prst="rect">
            <a:avLst/>
          </a:prstGeom>
        </p:spPr>
      </p:pic>
      <p:pic>
        <p:nvPicPr>
          <p:cNvPr id="5128" name="Picture 8" descr="Image result for Low lying coastal areas">
            <a:extLst>
              <a:ext uri="{FF2B5EF4-FFF2-40B4-BE49-F238E27FC236}">
                <a16:creationId xmlns:a16="http://schemas.microsoft.com/office/drawing/2014/main" id="{5A50BB53-4CCD-45F6-8D61-EE64EB41E8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448" y="2847551"/>
            <a:ext cx="2026071" cy="1519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Image result for Low lying coastal areas">
            <a:extLst>
              <a:ext uri="{FF2B5EF4-FFF2-40B4-BE49-F238E27FC236}">
                <a16:creationId xmlns:a16="http://schemas.microsoft.com/office/drawing/2014/main" id="{EF078A0E-525B-47BB-958C-2AA278A80C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956" y="4440544"/>
            <a:ext cx="2039054" cy="1582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B7988DE7-259D-492A-A8B2-DF8E0E16BA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74673" y="3237442"/>
            <a:ext cx="1009863" cy="1141465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1FE4A1A5-65B4-48BF-AD7F-E82DE203C2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66835" y="1631645"/>
            <a:ext cx="1009863" cy="1141465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19F9239-9B77-47E8-93AB-FC81F7DF3187}"/>
              </a:ext>
            </a:extLst>
          </p:cNvPr>
          <p:cNvCxnSpPr>
            <a:cxnSpLocks/>
          </p:cNvCxnSpPr>
          <p:nvPr/>
        </p:nvCxnSpPr>
        <p:spPr>
          <a:xfrm flipH="1" flipV="1">
            <a:off x="655113" y="6261347"/>
            <a:ext cx="11020053" cy="4869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Graphic 24">
            <a:extLst>
              <a:ext uri="{FF2B5EF4-FFF2-40B4-BE49-F238E27FC236}">
                <a16:creationId xmlns:a16="http://schemas.microsoft.com/office/drawing/2014/main" id="{C1F79F63-FA93-46F7-AD71-B9F8829AC5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88599" y="4893630"/>
            <a:ext cx="1009863" cy="114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808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AFC144E-71A8-470E-92EA-6BD3DD257761}"/>
              </a:ext>
            </a:extLst>
          </p:cNvPr>
          <p:cNvSpPr/>
          <p:nvPr/>
        </p:nvSpPr>
        <p:spPr>
          <a:xfrm>
            <a:off x="202188" y="982756"/>
            <a:ext cx="11471649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00" b="1" dirty="0">
                <a:solidFill>
                  <a:srgbClr val="C00000"/>
                </a:solidFill>
                <a:ea typeface="DengXian" panose="02010600030101010101" pitchFamily="2" charset="-122"/>
              </a:rPr>
              <a:t>Advocacy </a:t>
            </a:r>
            <a:r>
              <a:rPr lang="en-US" sz="2300" dirty="0">
                <a:ea typeface="DengXian" panose="02010600030101010101" pitchFamily="2" charset="-122"/>
              </a:rPr>
              <a:t> - Emphasis on the vulnerability of SIDS; Leave no one behind</a:t>
            </a:r>
          </a:p>
          <a:p>
            <a:endParaRPr lang="en-US" sz="2300" b="1" dirty="0">
              <a:ea typeface="DengXian" panose="02010600030101010101" pitchFamily="2" charset="-122"/>
            </a:endParaRPr>
          </a:p>
          <a:p>
            <a:r>
              <a:rPr lang="en-US" sz="2300" b="1" dirty="0">
                <a:solidFill>
                  <a:srgbClr val="C00000"/>
                </a:solidFill>
                <a:ea typeface="DengXian" panose="02010600030101010101" pitchFamily="2" charset="-122"/>
              </a:rPr>
              <a:t>Monitoring, Evaluation &amp; Measurement </a:t>
            </a:r>
            <a:r>
              <a:rPr lang="en-US" sz="2300" b="1" dirty="0">
                <a:ea typeface="DengXian" panose="02010600030101010101" pitchFamily="2" charset="-122"/>
              </a:rPr>
              <a:t>-</a:t>
            </a:r>
            <a:r>
              <a:rPr lang="en-US" sz="2300" dirty="0">
                <a:ea typeface="DengXian" panose="02010600030101010101" pitchFamily="2" charset="-122"/>
              </a:rPr>
              <a:t> Measurement of vulnerability (including exogenous shocks); Monitoring and evaluation of vulnerability and targeted policies</a:t>
            </a:r>
          </a:p>
          <a:p>
            <a:endParaRPr lang="en-US" sz="2300" dirty="0">
              <a:solidFill>
                <a:srgbClr val="C00000"/>
              </a:solidFill>
              <a:ea typeface="DengXian" panose="02010600030101010101" pitchFamily="2" charset="-122"/>
            </a:endParaRPr>
          </a:p>
          <a:p>
            <a:r>
              <a:rPr lang="en-US" sz="2300" b="1" dirty="0">
                <a:solidFill>
                  <a:srgbClr val="C00000"/>
                </a:solidFill>
                <a:ea typeface="DengXian" panose="02010600030101010101" pitchFamily="2" charset="-122"/>
              </a:rPr>
              <a:t>Evidence-based decision making </a:t>
            </a:r>
            <a:r>
              <a:rPr lang="en-US" sz="2300" b="1" dirty="0">
                <a:ea typeface="DengXian" panose="02010600030101010101" pitchFamily="2" charset="-122"/>
              </a:rPr>
              <a:t>- </a:t>
            </a:r>
            <a:r>
              <a:rPr lang="en-US" sz="2300" dirty="0">
                <a:ea typeface="DengXian" panose="02010600030101010101" pitchFamily="2" charset="-122"/>
              </a:rPr>
              <a:t>Supports evidence-based policy formulation and smart resource allocation (Tool for policy makers, development of country strategy papers, country vulnerability profiles, policy-based loans, theories of change </a:t>
            </a:r>
            <a:r>
              <a:rPr lang="en-US" sz="2300" dirty="0" err="1">
                <a:ea typeface="DengXian" panose="02010600030101010101" pitchFamily="2" charset="-122"/>
              </a:rPr>
              <a:t>etc</a:t>
            </a:r>
            <a:r>
              <a:rPr lang="en-US" sz="2300" dirty="0">
                <a:ea typeface="DengXian" panose="02010600030101010101" pitchFamily="2" charset="-122"/>
              </a:rPr>
              <a:t>)</a:t>
            </a:r>
            <a:endParaRPr lang="en-US" sz="2300" dirty="0">
              <a:ea typeface="Times New Roman" panose="02020603050405020304" pitchFamily="18" charset="0"/>
            </a:endParaRPr>
          </a:p>
          <a:p>
            <a:endParaRPr lang="en-US" sz="2300" b="1" dirty="0">
              <a:ea typeface="DengXian" panose="02010600030101010101" pitchFamily="2" charset="-122"/>
            </a:endParaRPr>
          </a:p>
          <a:p>
            <a:r>
              <a:rPr lang="en-US" sz="2300" b="1" dirty="0">
                <a:solidFill>
                  <a:srgbClr val="C00000"/>
                </a:solidFill>
                <a:ea typeface="DengXian" panose="02010600030101010101" pitchFamily="2" charset="-122"/>
              </a:rPr>
              <a:t>Debt</a:t>
            </a:r>
            <a:r>
              <a:rPr lang="en-US" sz="2300" b="1" dirty="0">
                <a:ea typeface="DengXian" panose="02010600030101010101" pitchFamily="2" charset="-122"/>
              </a:rPr>
              <a:t> - </a:t>
            </a:r>
            <a:r>
              <a:rPr lang="en-US" sz="2300" dirty="0">
                <a:ea typeface="DengXian" panose="02010600030101010101" pitchFamily="2" charset="-122"/>
              </a:rPr>
              <a:t>Could assist in addressing debt vulnerability and support the achievement of debt sustainability </a:t>
            </a:r>
          </a:p>
          <a:p>
            <a:endParaRPr lang="en-US" sz="2300" dirty="0">
              <a:ea typeface="DengXian" panose="02010600030101010101" pitchFamily="2" charset="-122"/>
            </a:endParaRPr>
          </a:p>
          <a:p>
            <a:r>
              <a:rPr lang="en-US" sz="2300" b="1" dirty="0">
                <a:solidFill>
                  <a:srgbClr val="C00000"/>
                </a:solidFill>
                <a:ea typeface="DengXian" panose="02010600030101010101" pitchFamily="2" charset="-122"/>
              </a:rPr>
              <a:t>Finance</a:t>
            </a:r>
            <a:r>
              <a:rPr lang="en-US" sz="2300" b="1" dirty="0">
                <a:ea typeface="DengXian" panose="02010600030101010101" pitchFamily="2" charset="-122"/>
              </a:rPr>
              <a:t> - </a:t>
            </a:r>
            <a:r>
              <a:rPr lang="en-US" sz="2300" dirty="0">
                <a:ea typeface="DengXian" panose="02010600030101010101" pitchFamily="2" charset="-122"/>
              </a:rPr>
              <a:t>Access to concessional finance; MVI might co-exist with GDP per capita criteria; Potentially could be used to improve resource allocation in IFIs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7E7981-9493-455F-83F4-DF12AF2BDA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485" y="6239030"/>
            <a:ext cx="10784352" cy="895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B068C2-F952-486B-934E-915DF3F39C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485" y="6276538"/>
            <a:ext cx="30483" cy="5608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7D8BFF2-86A4-4F56-8A78-17E2F1AD3A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43354" y="408868"/>
            <a:ext cx="30483" cy="59136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4541C25-4995-463D-8ADF-100C40659F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7777" y="6322501"/>
            <a:ext cx="566977" cy="4877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93BE8F9-EB54-4C91-A57B-864C441EF6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42563" y="6322501"/>
            <a:ext cx="5303980" cy="5364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9297D39-5400-42EE-9369-08D21C7181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0175" y="66822"/>
            <a:ext cx="3926164" cy="7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267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B861A8EB-768E-48ED-B135-A55CD2BA5E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6832" y="265661"/>
            <a:ext cx="3927151" cy="7118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D8C36A-3AFE-4993-BE4E-4A70CD77DA0D}"/>
              </a:ext>
            </a:extLst>
          </p:cNvPr>
          <p:cNvSpPr txBox="1"/>
          <p:nvPr/>
        </p:nvSpPr>
        <p:spPr>
          <a:xfrm>
            <a:off x="1662303" y="6242480"/>
            <a:ext cx="52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000" b="1" dirty="0">
                <a:solidFill>
                  <a:srgbClr val="000000"/>
                </a:solidFill>
                <a:latin typeface="Roboto" panose="02000000000000000000" pitchFamily="2" charset="0"/>
              </a:rPr>
              <a:t>Division for Sustainable Development Goals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E493A94-C0CF-4918-8092-E71C296B7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887023" y="6333644"/>
            <a:ext cx="570747" cy="484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A52A56F-97F3-43A3-97A0-0A60BC176CDA}"/>
              </a:ext>
            </a:extLst>
          </p:cNvPr>
          <p:cNvCxnSpPr>
            <a:cxnSpLocks/>
          </p:cNvCxnSpPr>
          <p:nvPr/>
        </p:nvCxnSpPr>
        <p:spPr>
          <a:xfrm flipH="1">
            <a:off x="682490" y="6276717"/>
            <a:ext cx="1099267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D72B73A-D13A-46A1-B05C-4B07593198B8}"/>
              </a:ext>
            </a:extLst>
          </p:cNvPr>
          <p:cNvCxnSpPr>
            <a:cxnSpLocks/>
          </p:cNvCxnSpPr>
          <p:nvPr/>
        </p:nvCxnSpPr>
        <p:spPr>
          <a:xfrm>
            <a:off x="682489" y="6276717"/>
            <a:ext cx="0" cy="54183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9B0BAAB-6BC2-488C-8A75-7842EC8ACC19}"/>
              </a:ext>
            </a:extLst>
          </p:cNvPr>
          <p:cNvCxnSpPr>
            <a:cxnSpLocks/>
          </p:cNvCxnSpPr>
          <p:nvPr/>
        </p:nvCxnSpPr>
        <p:spPr>
          <a:xfrm>
            <a:off x="11675166" y="479307"/>
            <a:ext cx="0" cy="579741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>
            <a:extLst>
              <a:ext uri="{FF2B5EF4-FFF2-40B4-BE49-F238E27FC236}">
                <a16:creationId xmlns:a16="http://schemas.microsoft.com/office/drawing/2014/main" id="{304B2A01-CEF7-4CFE-A199-CAB62B4DD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834" y="539167"/>
            <a:ext cx="3059881" cy="1835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1F450CBF-BE76-4E33-A26E-4F98D19E4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835" y="2482012"/>
            <a:ext cx="3059882" cy="1720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A4A2D479-B724-473D-83E9-D154C2310E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835" y="4309662"/>
            <a:ext cx="3059882" cy="1491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94AB3FB0-4825-4BC9-9E7D-CA9E37903D6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186851" y="1313818"/>
            <a:ext cx="1009863" cy="1141465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C1F79F63-FA93-46F7-AD71-B9F8829AC5A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186851" y="3114739"/>
            <a:ext cx="1009863" cy="1141465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E2A3F790-78E0-4F1D-836C-5DF5A3314A6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186852" y="4660180"/>
            <a:ext cx="1009863" cy="114146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3D4F501-E481-4881-875A-52BFF9822BDD}"/>
              </a:ext>
            </a:extLst>
          </p:cNvPr>
          <p:cNvSpPr txBox="1"/>
          <p:nvPr/>
        </p:nvSpPr>
        <p:spPr>
          <a:xfrm>
            <a:off x="2400354" y="2933374"/>
            <a:ext cx="424178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00" b="1" dirty="0"/>
          </a:p>
          <a:p>
            <a:r>
              <a:rPr lang="en-US" sz="2800" b="1" dirty="0"/>
              <a:t>CONTEXT &amp; BACKGROUND</a:t>
            </a:r>
          </a:p>
          <a:p>
            <a:endParaRPr lang="en-US" sz="2800" b="1" dirty="0"/>
          </a:p>
          <a:p>
            <a:r>
              <a:rPr lang="en-US" sz="2800" b="1" dirty="0"/>
              <a:t>MVI DEVELOPMENT</a:t>
            </a:r>
          </a:p>
          <a:p>
            <a:endParaRPr lang="en-US" sz="2800" b="1" dirty="0"/>
          </a:p>
          <a:p>
            <a:r>
              <a:rPr lang="en-US" sz="2800" b="1" dirty="0"/>
              <a:t>MVI USE / USERS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9A8C83-0B08-42DA-8BEF-D661BF98B45D}"/>
              </a:ext>
            </a:extLst>
          </p:cNvPr>
          <p:cNvSpPr txBox="1"/>
          <p:nvPr/>
        </p:nvSpPr>
        <p:spPr>
          <a:xfrm>
            <a:off x="1538144" y="1523969"/>
            <a:ext cx="56063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TABLE OF CONTENTS</a:t>
            </a:r>
          </a:p>
        </p:txBody>
      </p:sp>
    </p:spTree>
    <p:extLst>
      <p:ext uri="{BB962C8B-B14F-4D97-AF65-F5344CB8AC3E}">
        <p14:creationId xmlns:p14="http://schemas.microsoft.com/office/powerpoint/2010/main" val="36870892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B861A8EB-768E-48ED-B135-A55CD2BA5E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6832" y="265661"/>
            <a:ext cx="3927151" cy="7118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D8C36A-3AFE-4993-BE4E-4A70CD77DA0D}"/>
              </a:ext>
            </a:extLst>
          </p:cNvPr>
          <p:cNvSpPr txBox="1"/>
          <p:nvPr/>
        </p:nvSpPr>
        <p:spPr>
          <a:xfrm>
            <a:off x="1662303" y="6392284"/>
            <a:ext cx="52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000" b="1" dirty="0">
                <a:solidFill>
                  <a:srgbClr val="000000"/>
                </a:solidFill>
                <a:latin typeface="Roboto" panose="02000000000000000000" pitchFamily="2" charset="0"/>
              </a:rPr>
              <a:t>Division for Sustainable Development Goals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E493A94-C0CF-4918-8092-E71C296B7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887023" y="6333644"/>
            <a:ext cx="570747" cy="484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A52A56F-97F3-43A3-97A0-0A60BC176CDA}"/>
              </a:ext>
            </a:extLst>
          </p:cNvPr>
          <p:cNvCxnSpPr>
            <a:cxnSpLocks/>
          </p:cNvCxnSpPr>
          <p:nvPr/>
        </p:nvCxnSpPr>
        <p:spPr>
          <a:xfrm flipH="1" flipV="1">
            <a:off x="682490" y="6276717"/>
            <a:ext cx="10992676" cy="5692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D72B73A-D13A-46A1-B05C-4B07593198B8}"/>
              </a:ext>
            </a:extLst>
          </p:cNvPr>
          <p:cNvCxnSpPr>
            <a:cxnSpLocks/>
          </p:cNvCxnSpPr>
          <p:nvPr/>
        </p:nvCxnSpPr>
        <p:spPr>
          <a:xfrm>
            <a:off x="682489" y="6276717"/>
            <a:ext cx="0" cy="54183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9B0BAAB-6BC2-488C-8A75-7842EC8ACC19}"/>
              </a:ext>
            </a:extLst>
          </p:cNvPr>
          <p:cNvCxnSpPr>
            <a:cxnSpLocks/>
          </p:cNvCxnSpPr>
          <p:nvPr/>
        </p:nvCxnSpPr>
        <p:spPr>
          <a:xfrm>
            <a:off x="11675166" y="422380"/>
            <a:ext cx="0" cy="591126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Graphic 27">
            <a:extLst>
              <a:ext uri="{FF2B5EF4-FFF2-40B4-BE49-F238E27FC236}">
                <a16:creationId xmlns:a16="http://schemas.microsoft.com/office/drawing/2014/main" id="{E2A3F790-78E0-4F1D-836C-5DF5A3314A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186852" y="4660180"/>
            <a:ext cx="1009863" cy="1141465"/>
          </a:xfrm>
          <a:prstGeom prst="rect">
            <a:avLst/>
          </a:prstGeom>
        </p:spPr>
      </p:pic>
      <p:pic>
        <p:nvPicPr>
          <p:cNvPr id="2050" name="Picture 2" descr="Image result for UN General Assembly">
            <a:extLst>
              <a:ext uri="{FF2B5EF4-FFF2-40B4-BE49-F238E27FC236}">
                <a16:creationId xmlns:a16="http://schemas.microsoft.com/office/drawing/2014/main" id="{7F013EC4-294D-4390-8BC5-2392A51FE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9631" y="1392983"/>
            <a:ext cx="3059880" cy="179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94AB3FB0-4825-4BC9-9E7D-CA9E37903D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518152" y="2133235"/>
            <a:ext cx="1009863" cy="1141465"/>
          </a:xfrm>
          <a:prstGeom prst="rect">
            <a:avLst/>
          </a:prstGeom>
        </p:spPr>
      </p:pic>
      <p:pic>
        <p:nvPicPr>
          <p:cNvPr id="2" name="Picture 4" descr="Image result for Ecosoc Chambers">
            <a:extLst>
              <a:ext uri="{FF2B5EF4-FFF2-40B4-BE49-F238E27FC236}">
                <a16:creationId xmlns:a16="http://schemas.microsoft.com/office/drawing/2014/main" id="{23CA54D7-991A-4F86-9841-3A2223EFD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8136" y="3310132"/>
            <a:ext cx="3059879" cy="1970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C1F79F63-FA93-46F7-AD71-B9F8829AC5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539994" y="4174979"/>
            <a:ext cx="1009863" cy="114146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47188FB-C583-A045-8D51-732593BA9C86}"/>
              </a:ext>
            </a:extLst>
          </p:cNvPr>
          <p:cNvSpPr txBox="1"/>
          <p:nvPr/>
        </p:nvSpPr>
        <p:spPr>
          <a:xfrm>
            <a:off x="2924282" y="2020288"/>
            <a:ext cx="3156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/>
              <a:t>Thank you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231937A-0283-4935-B34D-3E08EBAB0EE7}"/>
              </a:ext>
            </a:extLst>
          </p:cNvPr>
          <p:cNvSpPr/>
          <p:nvPr/>
        </p:nvSpPr>
        <p:spPr>
          <a:xfrm>
            <a:off x="154006" y="3440630"/>
            <a:ext cx="81669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https://sdgs.un.org/topics/small-island-developing-states/mvi</a:t>
            </a:r>
          </a:p>
        </p:txBody>
      </p:sp>
    </p:spTree>
    <p:extLst>
      <p:ext uri="{BB962C8B-B14F-4D97-AF65-F5344CB8AC3E}">
        <p14:creationId xmlns:p14="http://schemas.microsoft.com/office/powerpoint/2010/main" val="2354547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B861A8EB-768E-48ED-B135-A55CD2BA5E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6832" y="265661"/>
            <a:ext cx="3927151" cy="7118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D8C36A-3AFE-4993-BE4E-4A70CD77DA0D}"/>
              </a:ext>
            </a:extLst>
          </p:cNvPr>
          <p:cNvSpPr txBox="1"/>
          <p:nvPr/>
        </p:nvSpPr>
        <p:spPr>
          <a:xfrm>
            <a:off x="1662303" y="6347581"/>
            <a:ext cx="52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000" b="1" dirty="0">
                <a:solidFill>
                  <a:srgbClr val="000000"/>
                </a:solidFill>
                <a:latin typeface="Roboto" panose="02000000000000000000" pitchFamily="2" charset="0"/>
              </a:rPr>
              <a:t>Division for Sustainable Development Goals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E493A94-C0CF-4918-8092-E71C296B7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887023" y="6333644"/>
            <a:ext cx="570747" cy="484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A52A56F-97F3-43A3-97A0-0A60BC176CDA}"/>
              </a:ext>
            </a:extLst>
          </p:cNvPr>
          <p:cNvCxnSpPr>
            <a:cxnSpLocks/>
          </p:cNvCxnSpPr>
          <p:nvPr/>
        </p:nvCxnSpPr>
        <p:spPr>
          <a:xfrm flipH="1">
            <a:off x="26927" y="8039667"/>
            <a:ext cx="10992677" cy="5692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D72B73A-D13A-46A1-B05C-4B07593198B8}"/>
              </a:ext>
            </a:extLst>
          </p:cNvPr>
          <p:cNvCxnSpPr>
            <a:cxnSpLocks/>
          </p:cNvCxnSpPr>
          <p:nvPr/>
        </p:nvCxnSpPr>
        <p:spPr>
          <a:xfrm>
            <a:off x="655113" y="6261347"/>
            <a:ext cx="0" cy="55720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9B0BAAB-6BC2-488C-8A75-7842EC8ACC19}"/>
              </a:ext>
            </a:extLst>
          </p:cNvPr>
          <p:cNvCxnSpPr>
            <a:cxnSpLocks/>
          </p:cNvCxnSpPr>
          <p:nvPr/>
        </p:nvCxnSpPr>
        <p:spPr>
          <a:xfrm>
            <a:off x="11675166" y="422380"/>
            <a:ext cx="0" cy="589089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789A8C83-0B08-42DA-8BEF-D661BF98B45D}"/>
              </a:ext>
            </a:extLst>
          </p:cNvPr>
          <p:cNvSpPr txBox="1"/>
          <p:nvPr/>
        </p:nvSpPr>
        <p:spPr>
          <a:xfrm>
            <a:off x="4443983" y="2945054"/>
            <a:ext cx="55597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CONTEXT &amp; BACKGROUND</a:t>
            </a:r>
          </a:p>
        </p:txBody>
      </p:sp>
      <p:pic>
        <p:nvPicPr>
          <p:cNvPr id="5122" name="Picture 2" descr="Image result for Low lying coastal areas">
            <a:extLst>
              <a:ext uri="{FF2B5EF4-FFF2-40B4-BE49-F238E27FC236}">
                <a16:creationId xmlns:a16="http://schemas.microsoft.com/office/drawing/2014/main" id="{934E0AFE-714F-4414-88C1-8219357701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662" y="1260039"/>
            <a:ext cx="1991874" cy="1512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94AB3FB0-4825-4BC9-9E7D-CA9E37903D6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56659" y="4139527"/>
            <a:ext cx="1009863" cy="1141465"/>
          </a:xfrm>
          <a:prstGeom prst="rect">
            <a:avLst/>
          </a:prstGeom>
        </p:spPr>
      </p:pic>
      <p:pic>
        <p:nvPicPr>
          <p:cNvPr id="5128" name="Picture 8" descr="Image result for Low lying coastal areas">
            <a:extLst>
              <a:ext uri="{FF2B5EF4-FFF2-40B4-BE49-F238E27FC236}">
                <a16:creationId xmlns:a16="http://schemas.microsoft.com/office/drawing/2014/main" id="{5A50BB53-4CCD-45F6-8D61-EE64EB41E8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448" y="2847551"/>
            <a:ext cx="2026071" cy="1519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Image result for Low lying coastal areas">
            <a:extLst>
              <a:ext uri="{FF2B5EF4-FFF2-40B4-BE49-F238E27FC236}">
                <a16:creationId xmlns:a16="http://schemas.microsoft.com/office/drawing/2014/main" id="{EF078A0E-525B-47BB-958C-2AA278A80C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956" y="4440544"/>
            <a:ext cx="2039054" cy="1582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B7988DE7-259D-492A-A8B2-DF8E0E16BA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74673" y="3237442"/>
            <a:ext cx="1009863" cy="1141465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1FE4A1A5-65B4-48BF-AD7F-E82DE203C2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66835" y="1631645"/>
            <a:ext cx="1009863" cy="1141465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19F9239-9B77-47E8-93AB-FC81F7DF3187}"/>
              </a:ext>
            </a:extLst>
          </p:cNvPr>
          <p:cNvCxnSpPr>
            <a:cxnSpLocks/>
          </p:cNvCxnSpPr>
          <p:nvPr/>
        </p:nvCxnSpPr>
        <p:spPr>
          <a:xfrm flipH="1" flipV="1">
            <a:off x="655113" y="6261347"/>
            <a:ext cx="11020053" cy="4869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Graphic 24">
            <a:extLst>
              <a:ext uri="{FF2B5EF4-FFF2-40B4-BE49-F238E27FC236}">
                <a16:creationId xmlns:a16="http://schemas.microsoft.com/office/drawing/2014/main" id="{C1F79F63-FA93-46F7-AD71-B9F8829AC5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88599" y="4893630"/>
            <a:ext cx="1009863" cy="114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853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C7749B65-A57F-4BA5-A5EA-787EAE3615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7733" y="2309526"/>
            <a:ext cx="1972597" cy="117489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D8C36A-3AFE-4993-BE4E-4A70CD77DA0D}"/>
              </a:ext>
            </a:extLst>
          </p:cNvPr>
          <p:cNvSpPr txBox="1"/>
          <p:nvPr/>
        </p:nvSpPr>
        <p:spPr>
          <a:xfrm>
            <a:off x="1662303" y="6263501"/>
            <a:ext cx="52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000" b="1" dirty="0">
                <a:solidFill>
                  <a:srgbClr val="000000"/>
                </a:solidFill>
                <a:latin typeface="Roboto" panose="02000000000000000000" pitchFamily="2" charset="0"/>
              </a:rPr>
              <a:t>Division for Sustainable Development Goals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E493A94-C0CF-4918-8092-E71C296B7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887023" y="6333644"/>
            <a:ext cx="570747" cy="484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A52A56F-97F3-43A3-97A0-0A60BC176CDA}"/>
              </a:ext>
            </a:extLst>
          </p:cNvPr>
          <p:cNvCxnSpPr>
            <a:cxnSpLocks/>
          </p:cNvCxnSpPr>
          <p:nvPr/>
        </p:nvCxnSpPr>
        <p:spPr>
          <a:xfrm flipH="1">
            <a:off x="682490" y="6276717"/>
            <a:ext cx="1099267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D72B73A-D13A-46A1-B05C-4B07593198B8}"/>
              </a:ext>
            </a:extLst>
          </p:cNvPr>
          <p:cNvCxnSpPr>
            <a:cxnSpLocks/>
          </p:cNvCxnSpPr>
          <p:nvPr/>
        </p:nvCxnSpPr>
        <p:spPr>
          <a:xfrm>
            <a:off x="682489" y="6276717"/>
            <a:ext cx="0" cy="54183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Graphic 23">
            <a:extLst>
              <a:ext uri="{FF2B5EF4-FFF2-40B4-BE49-F238E27FC236}">
                <a16:creationId xmlns:a16="http://schemas.microsoft.com/office/drawing/2014/main" id="{94AB3FB0-4825-4BC9-9E7D-CA9E37903D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186851" y="1313818"/>
            <a:ext cx="1009863" cy="1141465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C1F79F63-FA93-46F7-AD71-B9F8829AC5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45919" y="4789890"/>
            <a:ext cx="1009863" cy="1141465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E2A3F790-78E0-4F1D-836C-5DF5A3314A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604421" y="6389865"/>
            <a:ext cx="301934" cy="3412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9A8C83-0B08-42DA-8BEF-D661BF98B45D}"/>
              </a:ext>
            </a:extLst>
          </p:cNvPr>
          <p:cNvSpPr txBox="1"/>
          <p:nvPr/>
        </p:nvSpPr>
        <p:spPr>
          <a:xfrm>
            <a:off x="3292839" y="308888"/>
            <a:ext cx="5606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CONTEXT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258EEC7-BEE8-4CDD-88A6-1214C68A218B}"/>
              </a:ext>
            </a:extLst>
          </p:cNvPr>
          <p:cNvSpPr txBox="1"/>
          <p:nvPr/>
        </p:nvSpPr>
        <p:spPr>
          <a:xfrm>
            <a:off x="123034" y="910478"/>
            <a:ext cx="1194593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00" b="1" dirty="0"/>
          </a:p>
          <a:p>
            <a:r>
              <a:rPr lang="en-US" sz="2800" b="1" dirty="0"/>
              <a:t>GA Mandate: RES 75/215; 8a </a:t>
            </a:r>
            <a:r>
              <a:rPr lang="en-US" sz="2000" i="1" dirty="0"/>
              <a:t>To provide recommendations (…) on the </a:t>
            </a:r>
            <a:r>
              <a:rPr lang="en-US" sz="2000" b="1" i="1" dirty="0">
                <a:solidFill>
                  <a:srgbClr val="00B0F0"/>
                </a:solidFill>
              </a:rPr>
              <a:t>potential development and coordination</a:t>
            </a:r>
            <a:r>
              <a:rPr lang="en-US" sz="2000" i="1" dirty="0">
                <a:solidFill>
                  <a:srgbClr val="00B0F0"/>
                </a:solidFill>
              </a:rPr>
              <a:t> </a:t>
            </a:r>
            <a:r>
              <a:rPr lang="en-US" sz="2000" i="1" dirty="0"/>
              <a:t>of work within the United Nations system on a </a:t>
            </a:r>
            <a:r>
              <a:rPr lang="en-US" sz="2000" b="1" i="1" dirty="0">
                <a:solidFill>
                  <a:srgbClr val="00B0F0"/>
                </a:solidFill>
              </a:rPr>
              <a:t>multidimensional vulnerability index for small island developing States</a:t>
            </a:r>
            <a:r>
              <a:rPr lang="en-US" sz="2000" i="1" dirty="0"/>
              <a:t>, including on its </a:t>
            </a:r>
            <a:r>
              <a:rPr lang="en-US" sz="2000" b="1" i="1" dirty="0">
                <a:solidFill>
                  <a:srgbClr val="00B0F0"/>
                </a:solidFill>
              </a:rPr>
              <a:t>potential finalization and use</a:t>
            </a:r>
            <a:r>
              <a:rPr lang="en-US" sz="2000" b="1" dirty="0"/>
              <a:t>”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727B826-91CC-4F86-8FBE-73572F2EF684}"/>
              </a:ext>
            </a:extLst>
          </p:cNvPr>
          <p:cNvSpPr/>
          <p:nvPr/>
        </p:nvSpPr>
        <p:spPr>
          <a:xfrm>
            <a:off x="378011" y="2669595"/>
            <a:ext cx="623333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ea typeface="DengXian" panose="02010600030101010101" pitchFamily="2" charset="-122"/>
              </a:rPr>
              <a:t>Session 1</a:t>
            </a:r>
            <a:r>
              <a:rPr lang="en-US" sz="2800" b="1" dirty="0">
                <a:ea typeface="DengXian" panose="02010600030101010101" pitchFamily="2" charset="-122"/>
              </a:rPr>
              <a:t>:</a:t>
            </a:r>
            <a:r>
              <a:rPr lang="en-US" sz="2800" dirty="0">
                <a:solidFill>
                  <a:srgbClr val="00B050"/>
                </a:solidFill>
                <a:ea typeface="DengXian" panose="02010600030101010101" pitchFamily="2" charset="-122"/>
              </a:rPr>
              <a:t> </a:t>
            </a:r>
            <a:r>
              <a:rPr lang="en-US" sz="2800" dirty="0">
                <a:solidFill>
                  <a:srgbClr val="00B0F0"/>
                </a:solidFill>
                <a:ea typeface="DengXian" panose="02010600030101010101" pitchFamily="2" charset="-122"/>
              </a:rPr>
              <a:t>UNDP, Malta University, ADB</a:t>
            </a:r>
          </a:p>
          <a:p>
            <a:r>
              <a:rPr lang="en-US" sz="2800" b="1" dirty="0">
                <a:solidFill>
                  <a:srgbClr val="000000"/>
                </a:solidFill>
                <a:ea typeface="DengXian" panose="02010600030101010101" pitchFamily="2" charset="-122"/>
              </a:rPr>
              <a:t>Session 2:</a:t>
            </a:r>
            <a:r>
              <a:rPr lang="en-US" sz="2800" dirty="0">
                <a:solidFill>
                  <a:srgbClr val="000000"/>
                </a:solidFill>
                <a:ea typeface="DengXian" panose="02010600030101010101" pitchFamily="2" charset="-122"/>
              </a:rPr>
              <a:t> </a:t>
            </a:r>
            <a:r>
              <a:rPr lang="en-US" sz="2800" dirty="0">
                <a:solidFill>
                  <a:srgbClr val="00B0F0"/>
                </a:solidFill>
                <a:ea typeface="DengXian" panose="02010600030101010101" pitchFamily="2" charset="-122"/>
              </a:rPr>
              <a:t>OECD, Com-Sec</a:t>
            </a:r>
            <a:br>
              <a:rPr lang="en-US" sz="2800" dirty="0">
                <a:solidFill>
                  <a:srgbClr val="00B050"/>
                </a:solidFill>
                <a:ea typeface="DengXian" panose="02010600030101010101" pitchFamily="2" charset="-122"/>
              </a:rPr>
            </a:br>
            <a:r>
              <a:rPr lang="en-US" sz="2800" b="1" dirty="0">
                <a:solidFill>
                  <a:srgbClr val="000000"/>
                </a:solidFill>
                <a:ea typeface="DengXian" panose="02010600030101010101" pitchFamily="2" charset="-122"/>
              </a:rPr>
              <a:t>Session 3:</a:t>
            </a:r>
            <a:r>
              <a:rPr lang="en-US" sz="2800" dirty="0">
                <a:solidFill>
                  <a:srgbClr val="000000"/>
                </a:solidFill>
                <a:ea typeface="DengXian" panose="02010600030101010101" pitchFamily="2" charset="-122"/>
              </a:rPr>
              <a:t> </a:t>
            </a:r>
            <a:r>
              <a:rPr lang="en-US" sz="2800" dirty="0">
                <a:solidFill>
                  <a:srgbClr val="00B0F0"/>
                </a:solidFill>
                <a:ea typeface="DengXian" panose="02010600030101010101" pitchFamily="2" charset="-122"/>
              </a:rPr>
              <a:t>UNEP, UNDRR</a:t>
            </a:r>
          </a:p>
          <a:p>
            <a:r>
              <a:rPr lang="en-US" sz="2800" b="1" dirty="0">
                <a:ea typeface="DengXian" panose="02010600030101010101" pitchFamily="2" charset="-122"/>
              </a:rPr>
              <a:t>Session</a:t>
            </a:r>
            <a:r>
              <a:rPr lang="en-US" sz="2800" b="1" dirty="0">
                <a:solidFill>
                  <a:srgbClr val="000000"/>
                </a:solidFill>
                <a:ea typeface="DengXian" panose="02010600030101010101" pitchFamily="2" charset="-122"/>
              </a:rPr>
              <a:t> 4:</a:t>
            </a:r>
            <a:r>
              <a:rPr lang="en-US" sz="2800" dirty="0">
                <a:solidFill>
                  <a:srgbClr val="000000"/>
                </a:solidFill>
                <a:ea typeface="DengXian" panose="02010600030101010101" pitchFamily="2" charset="-122"/>
              </a:rPr>
              <a:t> </a:t>
            </a:r>
            <a:r>
              <a:rPr lang="en-US" sz="2800" dirty="0">
                <a:solidFill>
                  <a:srgbClr val="00B0F0"/>
                </a:solidFill>
                <a:ea typeface="DengXian" panose="02010600030101010101" pitchFamily="2" charset="-122"/>
              </a:rPr>
              <a:t>DESA, CDB</a:t>
            </a:r>
          </a:p>
          <a:p>
            <a:r>
              <a:rPr lang="en-US" sz="2800" b="1" dirty="0">
                <a:solidFill>
                  <a:srgbClr val="000000"/>
                </a:solidFill>
                <a:ea typeface="DengXian" panose="02010600030101010101" pitchFamily="2" charset="-122"/>
              </a:rPr>
              <a:t>Session 5:</a:t>
            </a:r>
            <a:r>
              <a:rPr lang="en-US" sz="2800" dirty="0">
                <a:solidFill>
                  <a:srgbClr val="000000"/>
                </a:solidFill>
                <a:ea typeface="DengXian" panose="02010600030101010101" pitchFamily="2" charset="-122"/>
              </a:rPr>
              <a:t> </a:t>
            </a:r>
            <a:r>
              <a:rPr lang="en-US" sz="2800" dirty="0">
                <a:solidFill>
                  <a:srgbClr val="00B0F0"/>
                </a:solidFill>
                <a:ea typeface="DengXian" panose="02010600030101010101" pitchFamily="2" charset="-122"/>
              </a:rPr>
              <a:t>IMF, UNCTAD</a:t>
            </a:r>
          </a:p>
          <a:p>
            <a:r>
              <a:rPr lang="en-US" sz="2800" b="1" dirty="0">
                <a:solidFill>
                  <a:srgbClr val="000000"/>
                </a:solidFill>
                <a:ea typeface="DengXian" panose="02010600030101010101" pitchFamily="2" charset="-122"/>
              </a:rPr>
              <a:t>Session 6:</a:t>
            </a:r>
            <a:r>
              <a:rPr lang="en-US" sz="2800" dirty="0">
                <a:solidFill>
                  <a:srgbClr val="000000"/>
                </a:solidFill>
                <a:ea typeface="DengXian" panose="02010600030101010101" pitchFamily="2" charset="-122"/>
              </a:rPr>
              <a:t> </a:t>
            </a:r>
            <a:r>
              <a:rPr lang="en-US" sz="2800" dirty="0">
                <a:solidFill>
                  <a:srgbClr val="00B0F0"/>
                </a:solidFill>
                <a:ea typeface="DengXian" panose="02010600030101010101" pitchFamily="2" charset="-122"/>
              </a:rPr>
              <a:t>FAO, WMO, Oxford</a:t>
            </a:r>
          </a:p>
          <a:p>
            <a:r>
              <a:rPr lang="en-US" sz="2800" b="1" dirty="0">
                <a:solidFill>
                  <a:srgbClr val="000000"/>
                </a:solidFill>
                <a:ea typeface="DengXian" panose="02010600030101010101" pitchFamily="2" charset="-122"/>
              </a:rPr>
              <a:t>Session 7:</a:t>
            </a:r>
            <a:r>
              <a:rPr lang="en-US" sz="2800" dirty="0">
                <a:solidFill>
                  <a:srgbClr val="000000"/>
                </a:solidFill>
                <a:ea typeface="DengXian" panose="02010600030101010101" pitchFamily="2" charset="-122"/>
              </a:rPr>
              <a:t> </a:t>
            </a:r>
            <a:r>
              <a:rPr lang="en-US" sz="2800" dirty="0">
                <a:solidFill>
                  <a:srgbClr val="00B0F0"/>
                </a:solidFill>
                <a:ea typeface="DengXian" panose="02010600030101010101" pitchFamily="2" charset="-122"/>
              </a:rPr>
              <a:t>RCO, CDP, UNESCO</a:t>
            </a:r>
          </a:p>
          <a:p>
            <a:r>
              <a:rPr lang="es-ES" sz="2800" b="1" dirty="0" err="1">
                <a:solidFill>
                  <a:srgbClr val="000000"/>
                </a:solidFill>
                <a:ea typeface="DengXian" panose="02010600030101010101" pitchFamily="2" charset="-122"/>
              </a:rPr>
              <a:t>Session</a:t>
            </a:r>
            <a:r>
              <a:rPr lang="es-ES" sz="2800" b="1" dirty="0">
                <a:solidFill>
                  <a:srgbClr val="000000"/>
                </a:solidFill>
                <a:ea typeface="DengXian" panose="02010600030101010101" pitchFamily="2" charset="-122"/>
              </a:rPr>
              <a:t> 8:</a:t>
            </a:r>
            <a:r>
              <a:rPr lang="es-ES" sz="2800" dirty="0">
                <a:solidFill>
                  <a:srgbClr val="000000"/>
                </a:solidFill>
                <a:ea typeface="DengXian" panose="02010600030101010101" pitchFamily="2" charset="-122"/>
              </a:rPr>
              <a:t> </a:t>
            </a:r>
            <a:r>
              <a:rPr lang="es-ES" sz="2800" dirty="0" err="1">
                <a:solidFill>
                  <a:srgbClr val="00B0F0"/>
                </a:solidFill>
                <a:ea typeface="DengXian" panose="02010600030101010101" pitchFamily="2" charset="-122"/>
              </a:rPr>
              <a:t>AfDB</a:t>
            </a:r>
            <a:r>
              <a:rPr lang="es-ES" sz="2800" dirty="0">
                <a:solidFill>
                  <a:srgbClr val="00B0F0"/>
                </a:solidFill>
                <a:ea typeface="DengXian" panose="02010600030101010101" pitchFamily="2" charset="-122"/>
              </a:rPr>
              <a:t>, UNFPA</a:t>
            </a:r>
            <a:endParaRPr lang="en-US" sz="2800" dirty="0">
              <a:solidFill>
                <a:srgbClr val="00B0F0"/>
              </a:solidFill>
              <a:effectLst/>
              <a:ea typeface="DengXian" panose="02010600030101010101" pitchFamily="2" charset="-122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8F21B4F-28D8-4979-9735-083C43462E8E}"/>
              </a:ext>
            </a:extLst>
          </p:cNvPr>
          <p:cNvSpPr txBox="1"/>
          <p:nvPr/>
        </p:nvSpPr>
        <p:spPr>
          <a:xfrm>
            <a:off x="123033" y="1978054"/>
            <a:ext cx="1155212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00" b="1" dirty="0"/>
          </a:p>
          <a:p>
            <a:r>
              <a:rPr lang="en-US" sz="2800" b="1" dirty="0"/>
              <a:t>8 MVI Technical Sessions: April 2021- 19 Institutions; Average participants 77</a:t>
            </a:r>
          </a:p>
        </p:txBody>
      </p:sp>
      <p:pic>
        <p:nvPicPr>
          <p:cNvPr id="20" name="Picture 14" descr="Image result for unctad logo">
            <a:extLst>
              <a:ext uri="{FF2B5EF4-FFF2-40B4-BE49-F238E27FC236}">
                <a16:creationId xmlns:a16="http://schemas.microsoft.com/office/drawing/2014/main" id="{1A041EE3-A984-4966-8CD8-F366243DA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0947" y="4389782"/>
            <a:ext cx="1742663" cy="667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Image result for FAO LOGO">
            <a:extLst>
              <a:ext uri="{FF2B5EF4-FFF2-40B4-BE49-F238E27FC236}">
                <a16:creationId xmlns:a16="http://schemas.microsoft.com/office/drawing/2014/main" id="{8C9F7463-5582-4319-9FD8-836688D73E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779" y="4337856"/>
            <a:ext cx="647383" cy="657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0" descr="Image result for UNEP LOGO">
            <a:extLst>
              <a:ext uri="{FF2B5EF4-FFF2-40B4-BE49-F238E27FC236}">
                <a16:creationId xmlns:a16="http://schemas.microsoft.com/office/drawing/2014/main" id="{F10530F0-1FE1-43A2-85FF-71226E8D52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924" y="3619658"/>
            <a:ext cx="576262" cy="677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 descr="Image result for UN committee on development planing">
            <a:extLst>
              <a:ext uri="{FF2B5EF4-FFF2-40B4-BE49-F238E27FC236}">
                <a16:creationId xmlns:a16="http://schemas.microsoft.com/office/drawing/2014/main" id="{3B1C26B9-BAD9-47FA-AC0D-51BD313B0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271" y="3535386"/>
            <a:ext cx="1540151" cy="55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D78000DC-D83B-4854-AE2F-0C351038D89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579899" y="3685480"/>
            <a:ext cx="1776515" cy="322027"/>
          </a:xfrm>
          <a:prstGeom prst="rect">
            <a:avLst/>
          </a:prstGeom>
        </p:spPr>
      </p:pic>
      <p:pic>
        <p:nvPicPr>
          <p:cNvPr id="30" name="Picture 2" descr="Image result for Caribbean Development Bank">
            <a:extLst>
              <a:ext uri="{FF2B5EF4-FFF2-40B4-BE49-F238E27FC236}">
                <a16:creationId xmlns:a16="http://schemas.microsoft.com/office/drawing/2014/main" id="{6D59FD99-3750-461E-B170-69228F1E8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044" y="2509958"/>
            <a:ext cx="1289991" cy="967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Image result for IMF">
            <a:extLst>
              <a:ext uri="{FF2B5EF4-FFF2-40B4-BE49-F238E27FC236}">
                <a16:creationId xmlns:a16="http://schemas.microsoft.com/office/drawing/2014/main" id="{BFDB8F92-0149-4BF1-AAF5-11029AD20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2387" y="2592827"/>
            <a:ext cx="949352" cy="967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Image result for undp logo">
            <a:extLst>
              <a:ext uri="{FF2B5EF4-FFF2-40B4-BE49-F238E27FC236}">
                <a16:creationId xmlns:a16="http://schemas.microsoft.com/office/drawing/2014/main" id="{924518E3-25AD-40B7-A483-BACB73DC2E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2560" y="4373833"/>
            <a:ext cx="1246694" cy="677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sian Development Bank (ADB) Visiting Fellows Program 2020 for Researchers  and Academics | Opportunity Desk">
            <a:extLst>
              <a:ext uri="{FF2B5EF4-FFF2-40B4-BE49-F238E27FC236}">
                <a16:creationId xmlns:a16="http://schemas.microsoft.com/office/drawing/2014/main" id="{4FBA0F3E-DC89-4EA9-BBC0-636397849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5675" y="2777373"/>
            <a:ext cx="1000049" cy="539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ecd-logo - SUN">
            <a:extLst>
              <a:ext uri="{FF2B5EF4-FFF2-40B4-BE49-F238E27FC236}">
                <a16:creationId xmlns:a16="http://schemas.microsoft.com/office/drawing/2014/main" id="{C4658233-C3F8-4839-9CB1-8529E0E38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7212" y="4396526"/>
            <a:ext cx="651748" cy="672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18DF0AAA-4C2B-4DFC-B81B-90F8D5D9C6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073" y="5269551"/>
            <a:ext cx="1318238" cy="477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World Meteorological Organization (@WMO) | Twitter">
            <a:extLst>
              <a:ext uri="{FF2B5EF4-FFF2-40B4-BE49-F238E27FC236}">
                <a16:creationId xmlns:a16="http://schemas.microsoft.com/office/drawing/2014/main" id="{5B9BEDD3-E0F3-4EBE-AD9D-0B5E4F1BB0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3694" y="5037825"/>
            <a:ext cx="1139132" cy="1139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University of Oxford Logo - PNG and Vector - Logo Download">
            <a:extLst>
              <a:ext uri="{FF2B5EF4-FFF2-40B4-BE49-F238E27FC236}">
                <a16:creationId xmlns:a16="http://schemas.microsoft.com/office/drawing/2014/main" id="{1D48C5DD-F64F-4967-A614-685926782E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4733" y="3358095"/>
            <a:ext cx="1071563" cy="107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UNESCO Withdrawal Will Slow Progress on Global Library Initiatives |  American Libraries Magazine">
            <a:extLst>
              <a:ext uri="{FF2B5EF4-FFF2-40B4-BE49-F238E27FC236}">
                <a16:creationId xmlns:a16="http://schemas.microsoft.com/office/drawing/2014/main" id="{45FE53C9-9E34-48D7-A3E8-384797C283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2108" y="4471138"/>
            <a:ext cx="715224" cy="543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African Development Bank - Building today, a better Africa tomorrow">
            <a:extLst>
              <a:ext uri="{FF2B5EF4-FFF2-40B4-BE49-F238E27FC236}">
                <a16:creationId xmlns:a16="http://schemas.microsoft.com/office/drawing/2014/main" id="{FC824391-A5F7-4468-96DE-A3382CF4A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0455" y="5211059"/>
            <a:ext cx="1352517" cy="900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UNFPA Internship Program 2021 | Application process, salary, costs, etc.">
            <a:extLst>
              <a:ext uri="{FF2B5EF4-FFF2-40B4-BE49-F238E27FC236}">
                <a16:creationId xmlns:a16="http://schemas.microsoft.com/office/drawing/2014/main" id="{E7C90E81-B85C-495A-8DDE-561FDB72B7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015" y="5170732"/>
            <a:ext cx="1234787" cy="649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2253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B861A8EB-768E-48ED-B135-A55CD2BA5E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6832" y="265661"/>
            <a:ext cx="3927151" cy="7118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D8C36A-3AFE-4993-BE4E-4A70CD77DA0D}"/>
              </a:ext>
            </a:extLst>
          </p:cNvPr>
          <p:cNvSpPr txBox="1"/>
          <p:nvPr/>
        </p:nvSpPr>
        <p:spPr>
          <a:xfrm>
            <a:off x="1662303" y="6261853"/>
            <a:ext cx="52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000" b="1" dirty="0">
                <a:solidFill>
                  <a:srgbClr val="000000"/>
                </a:solidFill>
                <a:latin typeface="Roboto" panose="02000000000000000000" pitchFamily="2" charset="0"/>
              </a:rPr>
              <a:t>Division for Sustainable Development Goals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E493A94-C0CF-4918-8092-E71C296B7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887023" y="6333644"/>
            <a:ext cx="570747" cy="484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A52A56F-97F3-43A3-97A0-0A60BC176CDA}"/>
              </a:ext>
            </a:extLst>
          </p:cNvPr>
          <p:cNvCxnSpPr>
            <a:cxnSpLocks/>
          </p:cNvCxnSpPr>
          <p:nvPr/>
        </p:nvCxnSpPr>
        <p:spPr>
          <a:xfrm flipH="1">
            <a:off x="26927" y="8039667"/>
            <a:ext cx="10992677" cy="5692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D72B73A-D13A-46A1-B05C-4B07593198B8}"/>
              </a:ext>
            </a:extLst>
          </p:cNvPr>
          <p:cNvCxnSpPr>
            <a:cxnSpLocks/>
          </p:cNvCxnSpPr>
          <p:nvPr/>
        </p:nvCxnSpPr>
        <p:spPr>
          <a:xfrm>
            <a:off x="655113" y="6261347"/>
            <a:ext cx="0" cy="55720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9B0BAAB-6BC2-488C-8A75-7842EC8ACC19}"/>
              </a:ext>
            </a:extLst>
          </p:cNvPr>
          <p:cNvCxnSpPr>
            <a:cxnSpLocks/>
          </p:cNvCxnSpPr>
          <p:nvPr/>
        </p:nvCxnSpPr>
        <p:spPr>
          <a:xfrm>
            <a:off x="11675166" y="422380"/>
            <a:ext cx="0" cy="589089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789A8C83-0B08-42DA-8BEF-D661BF98B45D}"/>
              </a:ext>
            </a:extLst>
          </p:cNvPr>
          <p:cNvSpPr txBox="1"/>
          <p:nvPr/>
        </p:nvSpPr>
        <p:spPr>
          <a:xfrm>
            <a:off x="4156785" y="2844225"/>
            <a:ext cx="55597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MVI DEVELOPMENT</a:t>
            </a:r>
          </a:p>
        </p:txBody>
      </p:sp>
      <p:pic>
        <p:nvPicPr>
          <p:cNvPr id="5122" name="Picture 2" descr="Image result for Low lying coastal areas">
            <a:extLst>
              <a:ext uri="{FF2B5EF4-FFF2-40B4-BE49-F238E27FC236}">
                <a16:creationId xmlns:a16="http://schemas.microsoft.com/office/drawing/2014/main" id="{934E0AFE-714F-4414-88C1-8219357701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662" y="1260039"/>
            <a:ext cx="1991874" cy="1512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94AB3FB0-4825-4BC9-9E7D-CA9E37903D6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856659" y="4139527"/>
            <a:ext cx="1009863" cy="1141465"/>
          </a:xfrm>
          <a:prstGeom prst="rect">
            <a:avLst/>
          </a:prstGeom>
        </p:spPr>
      </p:pic>
      <p:pic>
        <p:nvPicPr>
          <p:cNvPr id="5128" name="Picture 8" descr="Image result for Low lying coastal areas">
            <a:extLst>
              <a:ext uri="{FF2B5EF4-FFF2-40B4-BE49-F238E27FC236}">
                <a16:creationId xmlns:a16="http://schemas.microsoft.com/office/drawing/2014/main" id="{5A50BB53-4CCD-45F6-8D61-EE64EB41E8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448" y="2847551"/>
            <a:ext cx="2026071" cy="1519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Image result for Low lying coastal areas">
            <a:extLst>
              <a:ext uri="{FF2B5EF4-FFF2-40B4-BE49-F238E27FC236}">
                <a16:creationId xmlns:a16="http://schemas.microsoft.com/office/drawing/2014/main" id="{EF078A0E-525B-47BB-958C-2AA278A80C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956" y="4440544"/>
            <a:ext cx="2039054" cy="1582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B7988DE7-259D-492A-A8B2-DF8E0E16BA3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874673" y="3237442"/>
            <a:ext cx="1009863" cy="1141465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1FE4A1A5-65B4-48BF-AD7F-E82DE203C26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866835" y="1631645"/>
            <a:ext cx="1009863" cy="1141465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19F9239-9B77-47E8-93AB-FC81F7DF3187}"/>
              </a:ext>
            </a:extLst>
          </p:cNvPr>
          <p:cNvCxnSpPr>
            <a:cxnSpLocks/>
          </p:cNvCxnSpPr>
          <p:nvPr/>
        </p:nvCxnSpPr>
        <p:spPr>
          <a:xfrm flipH="1" flipV="1">
            <a:off x="655113" y="6261347"/>
            <a:ext cx="11020053" cy="4869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Graphic 24">
            <a:extLst>
              <a:ext uri="{FF2B5EF4-FFF2-40B4-BE49-F238E27FC236}">
                <a16:creationId xmlns:a16="http://schemas.microsoft.com/office/drawing/2014/main" id="{C1F79F63-FA93-46F7-AD71-B9F8829AC5A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888599" y="4893630"/>
            <a:ext cx="1009863" cy="114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024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B861A8EB-768E-48ED-B135-A55CD2BA5E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6832" y="265661"/>
            <a:ext cx="3927151" cy="7118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D8C36A-3AFE-4993-BE4E-4A70CD77DA0D}"/>
              </a:ext>
            </a:extLst>
          </p:cNvPr>
          <p:cNvSpPr txBox="1"/>
          <p:nvPr/>
        </p:nvSpPr>
        <p:spPr>
          <a:xfrm>
            <a:off x="1662303" y="6261853"/>
            <a:ext cx="52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000" b="1" dirty="0">
                <a:solidFill>
                  <a:srgbClr val="000000"/>
                </a:solidFill>
                <a:latin typeface="Roboto" panose="02000000000000000000" pitchFamily="2" charset="0"/>
              </a:rPr>
              <a:t>Division for Sustainable Development Goals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E493A94-C0CF-4918-8092-E71C296B7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887023" y="6333644"/>
            <a:ext cx="570747" cy="484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A52A56F-97F3-43A3-97A0-0A60BC176CDA}"/>
              </a:ext>
            </a:extLst>
          </p:cNvPr>
          <p:cNvCxnSpPr>
            <a:cxnSpLocks/>
          </p:cNvCxnSpPr>
          <p:nvPr/>
        </p:nvCxnSpPr>
        <p:spPr>
          <a:xfrm flipH="1">
            <a:off x="26927" y="8039667"/>
            <a:ext cx="10992677" cy="5692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D72B73A-D13A-46A1-B05C-4B07593198B8}"/>
              </a:ext>
            </a:extLst>
          </p:cNvPr>
          <p:cNvCxnSpPr>
            <a:cxnSpLocks/>
          </p:cNvCxnSpPr>
          <p:nvPr/>
        </p:nvCxnSpPr>
        <p:spPr>
          <a:xfrm>
            <a:off x="655113" y="6261347"/>
            <a:ext cx="0" cy="55720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9B0BAAB-6BC2-488C-8A75-7842EC8ACC19}"/>
              </a:ext>
            </a:extLst>
          </p:cNvPr>
          <p:cNvCxnSpPr>
            <a:cxnSpLocks/>
          </p:cNvCxnSpPr>
          <p:nvPr/>
        </p:nvCxnSpPr>
        <p:spPr>
          <a:xfrm>
            <a:off x="11675166" y="422380"/>
            <a:ext cx="0" cy="589089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789A8C83-0B08-42DA-8BEF-D661BF98B45D}"/>
              </a:ext>
            </a:extLst>
          </p:cNvPr>
          <p:cNvSpPr txBox="1"/>
          <p:nvPr/>
        </p:nvSpPr>
        <p:spPr>
          <a:xfrm>
            <a:off x="4482645" y="416871"/>
            <a:ext cx="55597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MVI DEVELOPMENT</a:t>
            </a:r>
          </a:p>
        </p:txBody>
      </p:sp>
      <p:pic>
        <p:nvPicPr>
          <p:cNvPr id="5122" name="Picture 2" descr="Image result for Low lying coastal areas">
            <a:extLst>
              <a:ext uri="{FF2B5EF4-FFF2-40B4-BE49-F238E27FC236}">
                <a16:creationId xmlns:a16="http://schemas.microsoft.com/office/drawing/2014/main" id="{934E0AFE-714F-4414-88C1-8219357701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662" y="1260039"/>
            <a:ext cx="1991874" cy="1512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94AB3FB0-4825-4BC9-9E7D-CA9E37903D6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856659" y="4139527"/>
            <a:ext cx="1009863" cy="1141465"/>
          </a:xfrm>
          <a:prstGeom prst="rect">
            <a:avLst/>
          </a:prstGeom>
        </p:spPr>
      </p:pic>
      <p:pic>
        <p:nvPicPr>
          <p:cNvPr id="5128" name="Picture 8" descr="Image result for Low lying coastal areas">
            <a:extLst>
              <a:ext uri="{FF2B5EF4-FFF2-40B4-BE49-F238E27FC236}">
                <a16:creationId xmlns:a16="http://schemas.microsoft.com/office/drawing/2014/main" id="{5A50BB53-4CCD-45F6-8D61-EE64EB41E8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448" y="2847551"/>
            <a:ext cx="2026071" cy="1519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Image result for Low lying coastal areas">
            <a:extLst>
              <a:ext uri="{FF2B5EF4-FFF2-40B4-BE49-F238E27FC236}">
                <a16:creationId xmlns:a16="http://schemas.microsoft.com/office/drawing/2014/main" id="{EF078A0E-525B-47BB-958C-2AA278A80C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956" y="4440544"/>
            <a:ext cx="2039054" cy="1582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B7988DE7-259D-492A-A8B2-DF8E0E16BA3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874673" y="3237442"/>
            <a:ext cx="1009863" cy="1141465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1FE4A1A5-65B4-48BF-AD7F-E82DE203C26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866835" y="1631645"/>
            <a:ext cx="1009863" cy="1141465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19F9239-9B77-47E8-93AB-FC81F7DF3187}"/>
              </a:ext>
            </a:extLst>
          </p:cNvPr>
          <p:cNvCxnSpPr>
            <a:cxnSpLocks/>
          </p:cNvCxnSpPr>
          <p:nvPr/>
        </p:nvCxnSpPr>
        <p:spPr>
          <a:xfrm flipH="1" flipV="1">
            <a:off x="655113" y="6261347"/>
            <a:ext cx="11020053" cy="4869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Graphic 24">
            <a:extLst>
              <a:ext uri="{FF2B5EF4-FFF2-40B4-BE49-F238E27FC236}">
                <a16:creationId xmlns:a16="http://schemas.microsoft.com/office/drawing/2014/main" id="{C1F79F63-FA93-46F7-AD71-B9F8829AC5A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888599" y="4893630"/>
            <a:ext cx="1009863" cy="114146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927B8B9-3ECF-4415-915A-E7289F182314}"/>
              </a:ext>
            </a:extLst>
          </p:cNvPr>
          <p:cNvSpPr txBox="1"/>
          <p:nvPr/>
        </p:nvSpPr>
        <p:spPr>
          <a:xfrm>
            <a:off x="8281433" y="1193003"/>
            <a:ext cx="3017905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Thematic Indices </a:t>
            </a:r>
          </a:p>
          <a:p>
            <a:pPr algn="ctr"/>
            <a:r>
              <a:rPr lang="en-US" sz="2800" b="1" dirty="0">
                <a:solidFill>
                  <a:srgbClr val="C00000"/>
                </a:solidFill>
              </a:rPr>
              <a:t>and Frameworks</a:t>
            </a:r>
          </a:p>
          <a:p>
            <a:pPr algn="ctr"/>
            <a:endParaRPr lang="en-US" sz="1000" b="1" dirty="0">
              <a:solidFill>
                <a:srgbClr val="C0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b="1" dirty="0"/>
              <a:t>AfDB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b="1" dirty="0"/>
              <a:t>FAO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b="1" dirty="0"/>
              <a:t>IMF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b="1" dirty="0"/>
              <a:t>OECD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b="1" dirty="0"/>
              <a:t>Oxford University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b="1" dirty="0"/>
              <a:t>UNDRR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b="1" dirty="0"/>
              <a:t>UNEP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b="1" dirty="0"/>
              <a:t>UNESCO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b="1" dirty="0"/>
              <a:t>UNFPA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b="1" dirty="0"/>
              <a:t>WMO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1CDFB1-CAE2-4A7C-B66C-0BAF92CFA4B5}"/>
              </a:ext>
            </a:extLst>
          </p:cNvPr>
          <p:cNvSpPr txBox="1"/>
          <p:nvPr/>
        </p:nvSpPr>
        <p:spPr>
          <a:xfrm>
            <a:off x="3575691" y="1197732"/>
            <a:ext cx="3165229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Multidimensional Indices</a:t>
            </a:r>
          </a:p>
          <a:p>
            <a:pPr algn="ctr"/>
            <a:endParaRPr lang="en-US" sz="1000" b="1" dirty="0">
              <a:solidFill>
                <a:srgbClr val="C0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b="1" dirty="0"/>
              <a:t>UNDP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b="1" dirty="0"/>
              <a:t>UNCTAD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b="1" dirty="0"/>
              <a:t>CDB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b="1" dirty="0"/>
              <a:t>CPD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b="1" dirty="0"/>
              <a:t>COMSEC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b="1" dirty="0"/>
              <a:t>RCO Network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14EE6A-3D97-47AA-B717-20F91605A463}"/>
              </a:ext>
            </a:extLst>
          </p:cNvPr>
          <p:cNvSpPr txBox="1"/>
          <p:nvPr/>
        </p:nvSpPr>
        <p:spPr>
          <a:xfrm>
            <a:off x="3655043" y="4367105"/>
            <a:ext cx="460339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Comments &amp; Observations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b="1" dirty="0"/>
              <a:t>ADB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b="1" dirty="0"/>
              <a:t>University of Malta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b="1" dirty="0"/>
              <a:t>UNDESA</a:t>
            </a:r>
          </a:p>
        </p:txBody>
      </p:sp>
    </p:spTree>
    <p:extLst>
      <p:ext uri="{BB962C8B-B14F-4D97-AF65-F5344CB8AC3E}">
        <p14:creationId xmlns:p14="http://schemas.microsoft.com/office/powerpoint/2010/main" val="4275875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A52A56F-97F3-43A3-97A0-0A60BC176CDA}"/>
              </a:ext>
            </a:extLst>
          </p:cNvPr>
          <p:cNvCxnSpPr>
            <a:cxnSpLocks/>
          </p:cNvCxnSpPr>
          <p:nvPr/>
        </p:nvCxnSpPr>
        <p:spPr>
          <a:xfrm flipH="1">
            <a:off x="26927" y="8039667"/>
            <a:ext cx="10992677" cy="5692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Graphic 23">
            <a:extLst>
              <a:ext uri="{FF2B5EF4-FFF2-40B4-BE49-F238E27FC236}">
                <a16:creationId xmlns:a16="http://schemas.microsoft.com/office/drawing/2014/main" id="{94AB3FB0-4825-4BC9-9E7D-CA9E37903D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56659" y="4139527"/>
            <a:ext cx="1009863" cy="114146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49AEF24-F0AB-422A-845E-958D056B3A1D}"/>
              </a:ext>
            </a:extLst>
          </p:cNvPr>
          <p:cNvSpPr txBox="1"/>
          <p:nvPr/>
        </p:nvSpPr>
        <p:spPr>
          <a:xfrm>
            <a:off x="97968" y="-29289"/>
            <a:ext cx="108806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b="1" dirty="0"/>
              <a:t>“Multidimensional” Indices: Strategic elements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BFFD1F1-D459-4C52-96CA-CDAA07C6C2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5107858"/>
              </p:ext>
            </p:extLst>
          </p:nvPr>
        </p:nvGraphicFramePr>
        <p:xfrm>
          <a:off x="138913" y="466635"/>
          <a:ext cx="11830169" cy="58829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94313">
                  <a:extLst>
                    <a:ext uri="{9D8B030D-6E8A-4147-A177-3AD203B41FA5}">
                      <a16:colId xmlns:a16="http://schemas.microsoft.com/office/drawing/2014/main" val="3549591322"/>
                    </a:ext>
                  </a:extLst>
                </a:gridCol>
                <a:gridCol w="1505824">
                  <a:extLst>
                    <a:ext uri="{9D8B030D-6E8A-4147-A177-3AD203B41FA5}">
                      <a16:colId xmlns:a16="http://schemas.microsoft.com/office/drawing/2014/main" val="2696548132"/>
                    </a:ext>
                  </a:extLst>
                </a:gridCol>
                <a:gridCol w="1505824">
                  <a:extLst>
                    <a:ext uri="{9D8B030D-6E8A-4147-A177-3AD203B41FA5}">
                      <a16:colId xmlns:a16="http://schemas.microsoft.com/office/drawing/2014/main" val="1494563159"/>
                    </a:ext>
                  </a:extLst>
                </a:gridCol>
                <a:gridCol w="1505824">
                  <a:extLst>
                    <a:ext uri="{9D8B030D-6E8A-4147-A177-3AD203B41FA5}">
                      <a16:colId xmlns:a16="http://schemas.microsoft.com/office/drawing/2014/main" val="2038079048"/>
                    </a:ext>
                  </a:extLst>
                </a:gridCol>
                <a:gridCol w="1505824">
                  <a:extLst>
                    <a:ext uri="{9D8B030D-6E8A-4147-A177-3AD203B41FA5}">
                      <a16:colId xmlns:a16="http://schemas.microsoft.com/office/drawing/2014/main" val="3795931669"/>
                    </a:ext>
                  </a:extLst>
                </a:gridCol>
                <a:gridCol w="1505824">
                  <a:extLst>
                    <a:ext uri="{9D8B030D-6E8A-4147-A177-3AD203B41FA5}">
                      <a16:colId xmlns:a16="http://schemas.microsoft.com/office/drawing/2014/main" val="2067505867"/>
                    </a:ext>
                  </a:extLst>
                </a:gridCol>
                <a:gridCol w="1506736">
                  <a:extLst>
                    <a:ext uri="{9D8B030D-6E8A-4147-A177-3AD203B41FA5}">
                      <a16:colId xmlns:a16="http://schemas.microsoft.com/office/drawing/2014/main" val="2300416084"/>
                    </a:ext>
                  </a:extLst>
                </a:gridCol>
              </a:tblGrid>
              <a:tr h="11627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STRATEGIC ELEMENTS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UNDP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UNCTAD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CDB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CDP (Original)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ComSec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RCO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75" marR="63575" marT="0" marB="0"/>
                </a:tc>
                <a:extLst>
                  <a:ext uri="{0D108BD9-81ED-4DB2-BD59-A6C34878D82A}">
                    <a16:rowId xmlns:a16="http://schemas.microsoft.com/office/drawing/2014/main" val="642389990"/>
                  </a:ext>
                </a:extLst>
              </a:tr>
              <a:tr h="16087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Foundation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EVI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75" marR="63575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EVI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75" marR="63575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EVI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75" marR="63575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EVI</a:t>
                      </a:r>
                    </a:p>
                  </a:txBody>
                  <a:tcPr marL="63575" marR="63575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Original</a:t>
                      </a:r>
                    </a:p>
                  </a:txBody>
                  <a:tcPr marL="63575" marR="63575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Original</a:t>
                      </a:r>
                    </a:p>
                  </a:txBody>
                  <a:tcPr marL="63575" marR="63575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3760924"/>
                  </a:ext>
                </a:extLst>
              </a:tr>
              <a:tr h="30835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Data 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b="0" dirty="0">
                          <a:effectLst/>
                        </a:rPr>
                        <a:t>(easy access/management?)</a:t>
                      </a:r>
                      <a:endParaRPr lang="en-US" sz="1200" b="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Yes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Yes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Yes </a:t>
                      </a:r>
                      <a:r>
                        <a:rPr lang="en-US" sz="1200" dirty="0">
                          <a:effectLst/>
                        </a:rPr>
                        <a:t>(proxy indicator)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Yes</a:t>
                      </a: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Yes</a:t>
                      </a:r>
                      <a:r>
                        <a:rPr lang="en-US" sz="1200" b="1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(proxy indicator)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Yes</a:t>
                      </a:r>
                      <a:r>
                        <a:rPr lang="en-US" sz="1200" b="1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(proxy indicator)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75" marR="63575" marT="0" marB="0"/>
                </a:tc>
                <a:extLst>
                  <a:ext uri="{0D108BD9-81ED-4DB2-BD59-A6C34878D82A}">
                    <a16:rowId xmlns:a16="http://schemas.microsoft.com/office/drawing/2014/main" val="953565942"/>
                  </a:ext>
                </a:extLst>
              </a:tr>
              <a:tr h="32175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Geographical Coverage</a:t>
                      </a:r>
                      <a:br>
                        <a:rPr lang="en-US" sz="1200" dirty="0">
                          <a:effectLst/>
                        </a:rPr>
                      </a:br>
                      <a:r>
                        <a:rPr lang="en-US" sz="1200" b="0" dirty="0">
                          <a:effectLst/>
                        </a:rPr>
                        <a:t>(Universal/SIDS?)</a:t>
                      </a:r>
                      <a:endParaRPr lang="en-US" sz="1200" b="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Universal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Universal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SIDS </a:t>
                      </a:r>
                      <a:r>
                        <a:rPr lang="en-US" sz="1000" b="0" dirty="0">
                          <a:effectLst/>
                        </a:rPr>
                        <a:t>only but could be exp.</a:t>
                      </a:r>
                      <a:endParaRPr lang="en-US" sz="1000" b="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Universal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Universal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Universal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75" marR="63575" marT="0" marB="0"/>
                </a:tc>
                <a:extLst>
                  <a:ext uri="{0D108BD9-81ED-4DB2-BD59-A6C34878D82A}">
                    <a16:rowId xmlns:a16="http://schemas.microsoft.com/office/drawing/2014/main" val="3380994358"/>
                  </a:ext>
                </a:extLst>
              </a:tr>
              <a:tr h="32175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Debt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b="0" dirty="0">
                          <a:effectLst/>
                        </a:rPr>
                        <a:t>(is debt included?)</a:t>
                      </a:r>
                      <a:endParaRPr lang="en-US" sz="1200" b="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No 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No 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Yes</a:t>
                      </a: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No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Yes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No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75" marR="63575" marT="0" marB="0"/>
                </a:tc>
                <a:extLst>
                  <a:ext uri="{0D108BD9-81ED-4DB2-BD59-A6C34878D82A}">
                    <a16:rowId xmlns:a16="http://schemas.microsoft.com/office/drawing/2014/main" val="3645861480"/>
                  </a:ext>
                </a:extLst>
              </a:tr>
              <a:tr h="13533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 Dimensions of S.D</a:t>
                      </a:r>
                      <a:endParaRPr lang="en-US" sz="1200" b="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2</a:t>
                      </a: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2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3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2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3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2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75" marR="63575" marT="0" marB="0"/>
                </a:tc>
                <a:extLst>
                  <a:ext uri="{0D108BD9-81ED-4DB2-BD59-A6C34878D82A}">
                    <a16:rowId xmlns:a16="http://schemas.microsoft.com/office/drawing/2014/main" val="3957894295"/>
                  </a:ext>
                </a:extLst>
              </a:tr>
              <a:tr h="128702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LDC Comparison/ranking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</a:rPr>
                        <a:t>(are SIDS more vulnerable than LDC?)</a:t>
                      </a:r>
                      <a:endParaRPr lang="en-US" sz="1200" b="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“Of the top 25 most vulnerable countries in MVI, </a:t>
                      </a:r>
                      <a:r>
                        <a:rPr lang="en-US" sz="1200" b="1" dirty="0">
                          <a:effectLst/>
                        </a:rPr>
                        <a:t>14 are SIDS</a:t>
                      </a:r>
                      <a:r>
                        <a:rPr lang="en-US" sz="1200" dirty="0">
                          <a:effectLst/>
                        </a:rPr>
                        <a:t>. MVI has more SIDS in its top ranks than the EVI”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“</a:t>
                      </a:r>
                      <a:r>
                        <a:rPr lang="en-US" sz="1200" b="1" dirty="0">
                          <a:effectLst/>
                        </a:rPr>
                        <a:t>SIDS are more vulnerable </a:t>
                      </a:r>
                      <a:r>
                        <a:rPr lang="en-US" sz="1200" dirty="0">
                          <a:effectLst/>
                        </a:rPr>
                        <a:t>than other developing countries” (without quantitative measurement)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n/a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“</a:t>
                      </a:r>
                      <a:r>
                        <a:rPr lang="en-US" sz="1200" b="1" dirty="0">
                          <a:effectLst/>
                        </a:rPr>
                        <a:t>SIDS on average more vulnerable </a:t>
                      </a:r>
                      <a:r>
                        <a:rPr lang="en-US" sz="1200" dirty="0">
                          <a:effectLst/>
                        </a:rPr>
                        <a:t>than non-SIDS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SIDS that are LDCs are more vulnerable than SIDS that are non-LDCs“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“</a:t>
                      </a:r>
                      <a:r>
                        <a:rPr lang="en-US" sz="1200" b="1" dirty="0">
                          <a:effectLst/>
                        </a:rPr>
                        <a:t>SIDS are second to LDC small states </a:t>
                      </a:r>
                      <a:r>
                        <a:rPr lang="en-US" sz="1200" dirty="0">
                          <a:effectLst/>
                        </a:rPr>
                        <a:t>most vulnerable group.”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Also interesting to note </a:t>
                      </a: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=&gt; below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“</a:t>
                      </a:r>
                      <a:r>
                        <a:rPr lang="en-US" sz="1200" b="1" dirty="0">
                          <a:effectLst/>
                        </a:rPr>
                        <a:t>SIDS are more vulnerable </a:t>
                      </a:r>
                      <a:r>
                        <a:rPr lang="en-US" sz="1200" dirty="0">
                          <a:effectLst/>
                        </a:rPr>
                        <a:t>than other countries in the world”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75" marR="63575" marT="0" marB="0"/>
                </a:tc>
                <a:extLst>
                  <a:ext uri="{0D108BD9-81ED-4DB2-BD59-A6C34878D82A}">
                    <a16:rowId xmlns:a16="http://schemas.microsoft.com/office/drawing/2014/main" val="3233993492"/>
                  </a:ext>
                </a:extLst>
              </a:tr>
              <a:tr h="8043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Resilience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(Is resilience included?)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No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No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Yes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Albeit not separable and not defined as such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Considered independently</a:t>
                      </a:r>
                      <a:br>
                        <a:rPr lang="en-US" sz="1200" dirty="0">
                          <a:effectLst/>
                        </a:rPr>
                      </a:br>
                      <a:r>
                        <a:rPr lang="en-US" sz="1200" dirty="0">
                          <a:effectLst/>
                        </a:rPr>
                        <a:t>HAI and </a:t>
                      </a:r>
                      <a:r>
                        <a:rPr lang="en-US" sz="1200" dirty="0" err="1">
                          <a:effectLst/>
                        </a:rPr>
                        <a:t>GNIpc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+ 48 SGI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Yes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separable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Structural and non-structural resilience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Maybe </a:t>
                      </a:r>
                      <a:br>
                        <a:rPr lang="en-US" sz="1200" dirty="0">
                          <a:effectLst/>
                        </a:rPr>
                      </a:br>
                      <a:r>
                        <a:rPr lang="en-US" sz="1200" dirty="0">
                          <a:effectLst/>
                        </a:rPr>
                        <a:t>(ongoing)</a:t>
                      </a:r>
                    </a:p>
                  </a:txBody>
                  <a:tcPr marL="63575" marR="63575" marT="0" marB="0"/>
                </a:tc>
                <a:extLst>
                  <a:ext uri="{0D108BD9-81ED-4DB2-BD59-A6C34878D82A}">
                    <a16:rowId xmlns:a16="http://schemas.microsoft.com/office/drawing/2014/main" val="4083329668"/>
                  </a:ext>
                </a:extLst>
              </a:tr>
              <a:tr h="48263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Shocks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</a:rPr>
                        <a:t>(are the effects of past shocks included or only exposure factors?)</a:t>
                      </a:r>
                      <a:endParaRPr lang="en-US" sz="1200" b="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Past Shocks &amp; Exposure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Past Shocks &amp; Exposure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Past Shocks &amp; Exposure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Past Shocks &amp; Exposure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Past Shocks &amp; Exposure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Exposure &amp; Past natural disasters only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75" marR="63575" marT="0" marB="0"/>
                </a:tc>
                <a:extLst>
                  <a:ext uri="{0D108BD9-81ED-4DB2-BD59-A6C34878D82A}">
                    <a16:rowId xmlns:a16="http://schemas.microsoft.com/office/drawing/2014/main" val="3665600329"/>
                  </a:ext>
                </a:extLst>
              </a:tr>
              <a:tr h="64351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Focus on SIDS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</a:rPr>
                        <a:t>(is the index considering only unique </a:t>
                      </a:r>
                      <a:r>
                        <a:rPr lang="en-US" sz="1200" b="0" dirty="0" err="1">
                          <a:effectLst/>
                        </a:rPr>
                        <a:t>sids</a:t>
                      </a:r>
                      <a:r>
                        <a:rPr lang="en-US" sz="1200" b="0" dirty="0">
                          <a:effectLst/>
                        </a:rPr>
                        <a:t> characteristics or a broader set of factors?)</a:t>
                      </a:r>
                      <a:endParaRPr lang="en-US" sz="1200" b="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Broad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Broad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SIDS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Broad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Broad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SIDS</a:t>
                      </a:r>
                    </a:p>
                  </a:txBody>
                  <a:tcPr marL="63575" marR="63575" marT="0" marB="0"/>
                </a:tc>
                <a:extLst>
                  <a:ext uri="{0D108BD9-81ED-4DB2-BD59-A6C34878D82A}">
                    <a16:rowId xmlns:a16="http://schemas.microsoft.com/office/drawing/2014/main" val="403762641"/>
                  </a:ext>
                </a:extLst>
              </a:tr>
              <a:tr h="48263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Number of indicators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11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65 </a:t>
                      </a:r>
                      <a:br>
                        <a:rPr lang="en-US" sz="1200" dirty="0">
                          <a:effectLst/>
                        </a:rPr>
                      </a:br>
                      <a:r>
                        <a:rPr lang="en-US" sz="1000" dirty="0">
                          <a:effectLst/>
                        </a:rPr>
                        <a:t>(46 for PCI, 10 for PVCCI, 7 for EVI)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24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8 </a:t>
                      </a:r>
                      <a:br>
                        <a:rPr lang="en-US" sz="1200" dirty="0">
                          <a:effectLst/>
                        </a:rPr>
                      </a:br>
                      <a:r>
                        <a:rPr lang="en-US" sz="1000" dirty="0">
                          <a:effectLst/>
                        </a:rPr>
                        <a:t>(48 SGI)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48 </a:t>
                      </a:r>
                      <a:br>
                        <a:rPr lang="en-US" sz="1200" dirty="0">
                          <a:effectLst/>
                        </a:rPr>
                      </a:br>
                      <a:r>
                        <a:rPr lang="en-US" sz="1000" dirty="0">
                          <a:effectLst/>
                        </a:rPr>
                        <a:t>(30 for vulnerability &amp; 18 for resilience)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11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75" marR="63575" marT="0" marB="0"/>
                </a:tc>
                <a:extLst>
                  <a:ext uri="{0D108BD9-81ED-4DB2-BD59-A6C34878D82A}">
                    <a16:rowId xmlns:a16="http://schemas.microsoft.com/office/drawing/2014/main" val="112455521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017A7BF4-517C-4CC5-86C4-374DD33FBFE2}"/>
              </a:ext>
            </a:extLst>
          </p:cNvPr>
          <p:cNvSpPr txBox="1"/>
          <p:nvPr/>
        </p:nvSpPr>
        <p:spPr>
          <a:xfrm>
            <a:off x="133744" y="6288625"/>
            <a:ext cx="11935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=&gt;</a:t>
            </a:r>
            <a:r>
              <a:rPr lang="en-US" b="1" i="1" dirty="0"/>
              <a:t> “</a:t>
            </a:r>
            <a:r>
              <a:rPr lang="en-US" sz="1400" b="1" i="1" dirty="0"/>
              <a:t>Small states structural vulnerability driven mainly by vulnerability to economic and natural disaster shocks and climate change rather than social and political issues”. 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7483654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B861A8EB-768E-48ED-B135-A55CD2BA5E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6832" y="265661"/>
            <a:ext cx="3927151" cy="7118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D8C36A-3AFE-4993-BE4E-4A70CD77DA0D}"/>
              </a:ext>
            </a:extLst>
          </p:cNvPr>
          <p:cNvSpPr txBox="1"/>
          <p:nvPr/>
        </p:nvSpPr>
        <p:spPr>
          <a:xfrm>
            <a:off x="1662303" y="6347581"/>
            <a:ext cx="52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000" b="1" dirty="0">
                <a:solidFill>
                  <a:srgbClr val="000000"/>
                </a:solidFill>
                <a:latin typeface="Roboto" panose="02000000000000000000" pitchFamily="2" charset="0"/>
              </a:rPr>
              <a:t>Division for Sustainable Development Goals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E493A94-C0CF-4918-8092-E71C296B7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887023" y="6333644"/>
            <a:ext cx="570747" cy="484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A52A56F-97F3-43A3-97A0-0A60BC176CDA}"/>
              </a:ext>
            </a:extLst>
          </p:cNvPr>
          <p:cNvCxnSpPr>
            <a:cxnSpLocks/>
          </p:cNvCxnSpPr>
          <p:nvPr/>
        </p:nvCxnSpPr>
        <p:spPr>
          <a:xfrm flipH="1">
            <a:off x="26927" y="8039667"/>
            <a:ext cx="10992677" cy="5692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D72B73A-D13A-46A1-B05C-4B07593198B8}"/>
              </a:ext>
            </a:extLst>
          </p:cNvPr>
          <p:cNvCxnSpPr>
            <a:cxnSpLocks/>
          </p:cNvCxnSpPr>
          <p:nvPr/>
        </p:nvCxnSpPr>
        <p:spPr>
          <a:xfrm>
            <a:off x="655113" y="6261347"/>
            <a:ext cx="0" cy="55720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9B0BAAB-6BC2-488C-8A75-7842EC8ACC19}"/>
              </a:ext>
            </a:extLst>
          </p:cNvPr>
          <p:cNvCxnSpPr>
            <a:cxnSpLocks/>
          </p:cNvCxnSpPr>
          <p:nvPr/>
        </p:nvCxnSpPr>
        <p:spPr>
          <a:xfrm>
            <a:off x="11675166" y="422380"/>
            <a:ext cx="0" cy="589089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789A8C83-0B08-42DA-8BEF-D661BF98B45D}"/>
              </a:ext>
            </a:extLst>
          </p:cNvPr>
          <p:cNvSpPr txBox="1"/>
          <p:nvPr/>
        </p:nvSpPr>
        <p:spPr>
          <a:xfrm>
            <a:off x="3773508" y="2945054"/>
            <a:ext cx="55597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EVI Related Index</a:t>
            </a:r>
          </a:p>
        </p:txBody>
      </p:sp>
      <p:pic>
        <p:nvPicPr>
          <p:cNvPr id="5122" name="Picture 2" descr="Image result for Low lying coastal areas">
            <a:extLst>
              <a:ext uri="{FF2B5EF4-FFF2-40B4-BE49-F238E27FC236}">
                <a16:creationId xmlns:a16="http://schemas.microsoft.com/office/drawing/2014/main" id="{934E0AFE-714F-4414-88C1-8219357701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662" y="1260039"/>
            <a:ext cx="1991874" cy="1512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94AB3FB0-4825-4BC9-9E7D-CA9E37903D6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56659" y="4139527"/>
            <a:ext cx="1009863" cy="1141465"/>
          </a:xfrm>
          <a:prstGeom prst="rect">
            <a:avLst/>
          </a:prstGeom>
        </p:spPr>
      </p:pic>
      <p:pic>
        <p:nvPicPr>
          <p:cNvPr id="5128" name="Picture 8" descr="Image result for Low lying coastal areas">
            <a:extLst>
              <a:ext uri="{FF2B5EF4-FFF2-40B4-BE49-F238E27FC236}">
                <a16:creationId xmlns:a16="http://schemas.microsoft.com/office/drawing/2014/main" id="{5A50BB53-4CCD-45F6-8D61-EE64EB41E8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448" y="2847551"/>
            <a:ext cx="2026071" cy="1519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Image result for Low lying coastal areas">
            <a:extLst>
              <a:ext uri="{FF2B5EF4-FFF2-40B4-BE49-F238E27FC236}">
                <a16:creationId xmlns:a16="http://schemas.microsoft.com/office/drawing/2014/main" id="{EF078A0E-525B-47BB-958C-2AA278A80C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956" y="4440544"/>
            <a:ext cx="2039054" cy="1582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B7988DE7-259D-492A-A8B2-DF8E0E16BA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74673" y="3237442"/>
            <a:ext cx="1009863" cy="1141465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1FE4A1A5-65B4-48BF-AD7F-E82DE203C2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66835" y="1631645"/>
            <a:ext cx="1009863" cy="1141465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19F9239-9B77-47E8-93AB-FC81F7DF3187}"/>
              </a:ext>
            </a:extLst>
          </p:cNvPr>
          <p:cNvCxnSpPr>
            <a:cxnSpLocks/>
          </p:cNvCxnSpPr>
          <p:nvPr/>
        </p:nvCxnSpPr>
        <p:spPr>
          <a:xfrm flipH="1" flipV="1">
            <a:off x="655113" y="6261347"/>
            <a:ext cx="11020053" cy="4869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Graphic 24">
            <a:extLst>
              <a:ext uri="{FF2B5EF4-FFF2-40B4-BE49-F238E27FC236}">
                <a16:creationId xmlns:a16="http://schemas.microsoft.com/office/drawing/2014/main" id="{C1F79F63-FA93-46F7-AD71-B9F8829AC5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88599" y="4893630"/>
            <a:ext cx="1009863" cy="114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066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BD8C36A-3AFE-4993-BE4E-4A70CD77DA0D}"/>
              </a:ext>
            </a:extLst>
          </p:cNvPr>
          <p:cNvSpPr txBox="1"/>
          <p:nvPr/>
        </p:nvSpPr>
        <p:spPr>
          <a:xfrm>
            <a:off x="1609751" y="6261347"/>
            <a:ext cx="52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000" b="1" dirty="0">
                <a:solidFill>
                  <a:srgbClr val="000000"/>
                </a:solidFill>
                <a:latin typeface="Roboto" panose="02000000000000000000" pitchFamily="2" charset="0"/>
              </a:rPr>
              <a:t>Division for Sustainable Development Goals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E493A94-C0CF-4918-8092-E71C296B7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887023" y="6333644"/>
            <a:ext cx="570747" cy="484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A52A56F-97F3-43A3-97A0-0A60BC176CDA}"/>
              </a:ext>
            </a:extLst>
          </p:cNvPr>
          <p:cNvCxnSpPr>
            <a:cxnSpLocks/>
          </p:cNvCxnSpPr>
          <p:nvPr/>
        </p:nvCxnSpPr>
        <p:spPr>
          <a:xfrm flipH="1">
            <a:off x="26927" y="8039667"/>
            <a:ext cx="10992677" cy="5692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D72B73A-D13A-46A1-B05C-4B07593198B8}"/>
              </a:ext>
            </a:extLst>
          </p:cNvPr>
          <p:cNvCxnSpPr>
            <a:cxnSpLocks/>
          </p:cNvCxnSpPr>
          <p:nvPr/>
        </p:nvCxnSpPr>
        <p:spPr>
          <a:xfrm>
            <a:off x="655113" y="6261347"/>
            <a:ext cx="0" cy="55720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789A8C83-0B08-42DA-8BEF-D661BF98B45D}"/>
              </a:ext>
            </a:extLst>
          </p:cNvPr>
          <p:cNvSpPr txBox="1"/>
          <p:nvPr/>
        </p:nvSpPr>
        <p:spPr>
          <a:xfrm>
            <a:off x="3773508" y="2945054"/>
            <a:ext cx="55597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 </a:t>
            </a: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94AB3FB0-4825-4BC9-9E7D-CA9E37903D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56659" y="4139527"/>
            <a:ext cx="1009863" cy="1141465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19F9239-9B77-47E8-93AB-FC81F7DF3187}"/>
              </a:ext>
            </a:extLst>
          </p:cNvPr>
          <p:cNvCxnSpPr>
            <a:cxnSpLocks/>
          </p:cNvCxnSpPr>
          <p:nvPr/>
        </p:nvCxnSpPr>
        <p:spPr>
          <a:xfrm flipH="1" flipV="1">
            <a:off x="655113" y="6261347"/>
            <a:ext cx="11020053" cy="4869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92BC64F0-1D57-4D76-953D-DDED17559816}"/>
              </a:ext>
            </a:extLst>
          </p:cNvPr>
          <p:cNvSpPr txBox="1"/>
          <p:nvPr/>
        </p:nvSpPr>
        <p:spPr>
          <a:xfrm>
            <a:off x="138912" y="148135"/>
            <a:ext cx="108806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Committee for Development Policy Economic &amp; Environmental Vulnerability Index (EVI) </a:t>
            </a:r>
            <a:r>
              <a:rPr lang="en-US" sz="2800" b="1" u="sng" dirty="0"/>
              <a:t> 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661192A-C0F1-40EC-8BC7-DD65B96B2E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8635061"/>
              </p:ext>
            </p:extLst>
          </p:nvPr>
        </p:nvGraphicFramePr>
        <p:xfrm>
          <a:off x="2540449" y="1351461"/>
          <a:ext cx="9501352" cy="23866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50676">
                  <a:extLst>
                    <a:ext uri="{9D8B030D-6E8A-4147-A177-3AD203B41FA5}">
                      <a16:colId xmlns:a16="http://schemas.microsoft.com/office/drawing/2014/main" val="492476024"/>
                    </a:ext>
                  </a:extLst>
                </a:gridCol>
                <a:gridCol w="4750676">
                  <a:extLst>
                    <a:ext uri="{9D8B030D-6E8A-4147-A177-3AD203B41FA5}">
                      <a16:colId xmlns:a16="http://schemas.microsoft.com/office/drawing/2014/main" val="2728154354"/>
                    </a:ext>
                  </a:extLst>
                </a:gridCol>
              </a:tblGrid>
              <a:tr h="37937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The Economic Vulnerability </a:t>
                      </a:r>
                      <a:b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sub-index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The Environmental Vulnerability sub-index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7902721"/>
                  </a:ext>
                </a:extLst>
              </a:tr>
              <a:tr h="162131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• Share of agriculture (as well as fishing, forestry, and hunting) in GDP </a:t>
                      </a:r>
                      <a:b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• Remoteness and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</a:rPr>
                        <a:t>landlockedness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b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• Merchandise export concentration </a:t>
                      </a:r>
                      <a:b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• Instability of exports of goods and services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• Share of population in low elevated coast zones </a:t>
                      </a:r>
                      <a:b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• Share of population living in drylands </a:t>
                      </a:r>
                      <a:b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• Victims of disasters as a proportion of the population</a:t>
                      </a:r>
                      <a:b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• Instability of agricultural production</a:t>
                      </a: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9026071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191D0E90-53A5-8E42-B603-F450EB10F56C}"/>
              </a:ext>
            </a:extLst>
          </p:cNvPr>
          <p:cNvSpPr txBox="1"/>
          <p:nvPr/>
        </p:nvSpPr>
        <p:spPr>
          <a:xfrm>
            <a:off x="150199" y="1340972"/>
            <a:ext cx="2211391" cy="95410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b="1" dirty="0"/>
              <a:t>EVI </a:t>
            </a:r>
          </a:p>
          <a:p>
            <a:r>
              <a:rPr lang="en-GB" sz="2800" b="1" dirty="0"/>
              <a:t>Structure</a:t>
            </a:r>
            <a:r>
              <a:rPr lang="en-GB" sz="2800" dirty="0"/>
              <a:t>: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6AC912-C04C-4340-9EA0-FE98F00F8EFB}"/>
              </a:ext>
            </a:extLst>
          </p:cNvPr>
          <p:cNvSpPr txBox="1"/>
          <p:nvPr/>
        </p:nvSpPr>
        <p:spPr>
          <a:xfrm>
            <a:off x="94592" y="4350490"/>
            <a:ext cx="2211391" cy="95410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b="1" dirty="0"/>
              <a:t>EVI Advantages</a:t>
            </a:r>
            <a:r>
              <a:rPr lang="en-GB" sz="2800" dirty="0"/>
              <a:t>: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9458E3D-72A3-1947-B2A5-3ACB13F1B12B}"/>
              </a:ext>
            </a:extLst>
          </p:cNvPr>
          <p:cNvSpPr/>
          <p:nvPr/>
        </p:nvSpPr>
        <p:spPr>
          <a:xfrm>
            <a:off x="2540449" y="3710479"/>
            <a:ext cx="39805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=&gt; Focus on exogenous components</a:t>
            </a:r>
            <a:endParaRPr lang="en-US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6331DC-E8E1-A543-8A3E-E3C52AD4B746}"/>
              </a:ext>
            </a:extLst>
          </p:cNvPr>
          <p:cNvSpPr/>
          <p:nvPr/>
        </p:nvSpPr>
        <p:spPr>
          <a:xfrm>
            <a:off x="2596055" y="4209808"/>
            <a:ext cx="8860994" cy="1938992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- Already Official UN index, </a:t>
            </a:r>
          </a:p>
          <a:p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- Consistent coverage across countries (143) and time (since 2000) </a:t>
            </a:r>
          </a:p>
          <a:p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- Methodology agreed and reviewed every three years</a:t>
            </a:r>
          </a:p>
          <a:p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- Already used to assess the vulnerability beyond the income criterion by some IFIs and MDBs</a:t>
            </a:r>
          </a:p>
        </p:txBody>
      </p:sp>
    </p:spTree>
    <p:extLst>
      <p:ext uri="{BB962C8B-B14F-4D97-AF65-F5344CB8AC3E}">
        <p14:creationId xmlns:p14="http://schemas.microsoft.com/office/powerpoint/2010/main" val="25491617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A5B2DA51C23884EAA7E8A5493BEA835" ma:contentTypeVersion="13" ma:contentTypeDescription="Create a new document." ma:contentTypeScope="" ma:versionID="65e649d25e2264eabff6a680abc9231d">
  <xsd:schema xmlns:xsd="http://www.w3.org/2001/XMLSchema" xmlns:xs="http://www.w3.org/2001/XMLSchema" xmlns:p="http://schemas.microsoft.com/office/2006/metadata/properties" xmlns:ns3="b527ab26-6623-4a6f-a51b-db4ee6d2151d" xmlns:ns4="e1db65f6-076e-4536-b540-a50b19eefd36" targetNamespace="http://schemas.microsoft.com/office/2006/metadata/properties" ma:root="true" ma:fieldsID="42d2d223a2411a6102727a093dfc5915" ns3:_="" ns4:_="">
    <xsd:import namespace="b527ab26-6623-4a6f-a51b-db4ee6d2151d"/>
    <xsd:import namespace="e1db65f6-076e-4536-b540-a50b19eefd3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27ab26-6623-4a6f-a51b-db4ee6d215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db65f6-076e-4536-b540-a50b19eefd3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1EC6E07-F541-4A17-8E4C-5438D14829A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9FA69D5-E67F-43E3-AA93-4296AE52EFE3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b527ab26-6623-4a6f-a51b-db4ee6d2151d"/>
    <ds:schemaRef ds:uri="e1db65f6-076e-4536-b540-a50b19eefd36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9C50D52-8B45-476C-B879-94591DD6F3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527ab26-6623-4a6f-a51b-db4ee6d2151d"/>
    <ds:schemaRef ds:uri="e1db65f6-076e-4536-b540-a50b19eefd3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8357</TotalTime>
  <Words>1984</Words>
  <Application>Microsoft Office PowerPoint</Application>
  <PresentationFormat>Widescreen</PresentationFormat>
  <Paragraphs>383</Paragraphs>
  <Slides>20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Roboto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Ratu Sainivalati Sovui Navoti</dc:creator>
  <cp:lastModifiedBy>Suzana Hrvatin</cp:lastModifiedBy>
  <cp:revision>98</cp:revision>
  <dcterms:created xsi:type="dcterms:W3CDTF">2021-02-10T16:02:29Z</dcterms:created>
  <dcterms:modified xsi:type="dcterms:W3CDTF">2021-05-11T15:10:18Z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0x010100BA5B2DA51C23884EAA7E8A5493BEA835</vt:lpwstr>
  </property>
</Properties>
</file>