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320" r:id="rId3"/>
    <p:sldId id="319" r:id="rId4"/>
    <p:sldId id="321" r:id="rId5"/>
    <p:sldId id="30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06" autoAdjust="0"/>
    <p:restoredTop sz="94650" autoAdjust="0"/>
  </p:normalViewPr>
  <p:slideViewPr>
    <p:cSldViewPr snapToGrid="0">
      <p:cViewPr varScale="1">
        <p:scale>
          <a:sx n="73" d="100"/>
          <a:sy n="73" d="100"/>
        </p:scale>
        <p:origin x="528" y="72"/>
      </p:cViewPr>
      <p:guideLst/>
    </p:cSldViewPr>
  </p:slideViewPr>
  <p:outlineViewPr>
    <p:cViewPr>
      <p:scale>
        <a:sx n="33" d="100"/>
        <a:sy n="33" d="100"/>
      </p:scale>
      <p:origin x="0" y="-8496"/>
    </p:cViewPr>
  </p:outlin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D068C6-7325-408C-921E-B389FF684A63}" type="datetimeFigureOut">
              <a:rPr lang="en-GB" smtClean="0"/>
              <a:t>11/06/2020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26FEE-2901-4F80-B040-94DEDE5C3ECF}" type="slidenum">
              <a:rPr lang="en-GB" smtClean="0"/>
              <a:t>‹#›</a:t>
            </a:fld>
            <a:endParaRPr lang="en-GB"/>
          </a:p>
        </p:txBody>
      </p:sp>
    </p:spTree>
    <p:extLst>
      <p:ext uri="{BB962C8B-B14F-4D97-AF65-F5344CB8AC3E}">
        <p14:creationId xmlns:p14="http://schemas.microsoft.com/office/powerpoint/2010/main" val="1475438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9.emf"/><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90538" y="2873014"/>
            <a:ext cx="7200000" cy="608525"/>
          </a:xfrm>
        </p:spPr>
        <p:txBody>
          <a:bodyPr wrap="square" bIns="54000" anchor="t" anchorCtr="0">
            <a:noAutofit/>
          </a:bodyPr>
          <a:lstStyle>
            <a:lvl1pPr algn="l">
              <a:defRPr sz="4000"/>
            </a:lvl1pPr>
          </a:lstStyle>
          <a:p>
            <a:r>
              <a:rPr lang="en-US" smtClean="0"/>
              <a:t>Click to edit Master title style</a:t>
            </a:r>
            <a:endParaRPr lang="en-GB"/>
          </a:p>
        </p:txBody>
      </p:sp>
      <p:sp>
        <p:nvSpPr>
          <p:cNvPr id="3" name="Subtitle 2"/>
          <p:cNvSpPr>
            <a:spLocks noGrp="1"/>
          </p:cNvSpPr>
          <p:nvPr>
            <p:ph type="subTitle" idx="1"/>
          </p:nvPr>
        </p:nvSpPr>
        <p:spPr>
          <a:xfrm>
            <a:off x="490538" y="3481539"/>
            <a:ext cx="7200000" cy="1655762"/>
          </a:xfrm>
        </p:spPr>
        <p:txBody>
          <a:bodyPr>
            <a:noAutofit/>
          </a:bodyPr>
          <a:lstStyle>
            <a:lvl1pPr marL="0" indent="0" algn="l">
              <a:lnSpc>
                <a:spcPct val="90000"/>
              </a:lnSpc>
              <a:spcAft>
                <a:spcPts val="1200"/>
              </a:spcAft>
              <a:buNone/>
              <a:defRPr sz="4000" b="0">
                <a:solidFill>
                  <a:schemeClr val="accent1"/>
                </a:solidFill>
              </a:defRPr>
            </a:lvl1pPr>
            <a:lvl2pPr marL="0" indent="0" algn="l">
              <a:buNone/>
              <a:defRPr sz="1400">
                <a:solidFill>
                  <a:schemeClr val="accent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a:xfrm>
            <a:off x="490538" y="6180035"/>
            <a:ext cx="2743200" cy="216000"/>
          </a:xfrm>
        </p:spPr>
        <p:txBody>
          <a:bodyPr anchor="b" anchorCtr="0">
            <a:noAutofit/>
          </a:bodyPr>
          <a:lstStyle>
            <a:lvl1pPr>
              <a:defRPr sz="1000">
                <a:solidFill>
                  <a:schemeClr val="accent1"/>
                </a:solidFill>
              </a:defRPr>
            </a:lvl1pPr>
          </a:lstStyle>
          <a:p>
            <a:r>
              <a:rPr lang="en-GB" smtClean="0"/>
              <a:t>Date: Monday / 01 / October / 2019</a:t>
            </a:r>
            <a:endParaRPr lang="en-GB"/>
          </a:p>
        </p:txBody>
      </p:sp>
      <p:sp>
        <p:nvSpPr>
          <p:cNvPr id="5" name="Footer Placeholder 4"/>
          <p:cNvSpPr>
            <a:spLocks noGrp="1"/>
          </p:cNvSpPr>
          <p:nvPr>
            <p:ph type="ftr" sz="quarter" idx="11"/>
          </p:nvPr>
        </p:nvSpPr>
        <p:spPr>
          <a:xfrm>
            <a:off x="490538" y="6858000"/>
            <a:ext cx="5605462" cy="180000"/>
          </a:xfrm>
        </p:spPr>
        <p:txBody>
          <a:bodyPr>
            <a:noAutofit/>
          </a:bodyPr>
          <a:lstStyle>
            <a:lvl1pPr>
              <a:defRPr>
                <a:noFill/>
              </a:defRPr>
            </a:lvl1pPr>
          </a:lstStyle>
          <a:p>
            <a:r>
              <a:rPr lang="en-GB" smtClean="0"/>
              <a:t>Advancing social justice, promoting decent work</a:t>
            </a:r>
            <a:endParaRPr lang="en-GB"/>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11" name="Picture Placeholder 10"/>
          <p:cNvSpPr>
            <a:spLocks noGrp="1"/>
          </p:cNvSpPr>
          <p:nvPr>
            <p:ph type="pic" sz="quarter" idx="13" hasCustomPrompt="1"/>
          </p:nvPr>
        </p:nvSpPr>
        <p:spPr>
          <a:xfrm>
            <a:off x="2946400" y="0"/>
            <a:ext cx="9245600" cy="5321300"/>
          </a:xfrm>
          <a:custGeom>
            <a:avLst/>
            <a:gdLst>
              <a:gd name="connsiteX0" fmla="*/ 0 w 9245600"/>
              <a:gd name="connsiteY0" fmla="*/ 0 h 5321300"/>
              <a:gd name="connsiteX1" fmla="*/ 9245600 w 9245600"/>
              <a:gd name="connsiteY1" fmla="*/ 0 h 5321300"/>
              <a:gd name="connsiteX2" fmla="*/ 9245600 w 9245600"/>
              <a:gd name="connsiteY2" fmla="*/ 5321300 h 5321300"/>
              <a:gd name="connsiteX3" fmla="*/ 0 w 9245600"/>
              <a:gd name="connsiteY3" fmla="*/ 5321300 h 5321300"/>
              <a:gd name="connsiteX4" fmla="*/ 0 w 9245600"/>
              <a:gd name="connsiteY4" fmla="*/ 0 h 5321300"/>
              <a:gd name="connsiteX0" fmla="*/ 0 w 9245600"/>
              <a:gd name="connsiteY0" fmla="*/ 0 h 5321300"/>
              <a:gd name="connsiteX1" fmla="*/ 9245600 w 9245600"/>
              <a:gd name="connsiteY1" fmla="*/ 0 h 5321300"/>
              <a:gd name="connsiteX2" fmla="*/ 9245600 w 9245600"/>
              <a:gd name="connsiteY2" fmla="*/ 5321300 h 5321300"/>
              <a:gd name="connsiteX3" fmla="*/ 0 w 9245600"/>
              <a:gd name="connsiteY3" fmla="*/ 0 h 5321300"/>
            </a:gdLst>
            <a:ahLst/>
            <a:cxnLst>
              <a:cxn ang="0">
                <a:pos x="connsiteX0" y="connsiteY0"/>
              </a:cxn>
              <a:cxn ang="0">
                <a:pos x="connsiteX1" y="connsiteY1"/>
              </a:cxn>
              <a:cxn ang="0">
                <a:pos x="connsiteX2" y="connsiteY2"/>
              </a:cxn>
              <a:cxn ang="0">
                <a:pos x="connsiteX3" y="connsiteY3"/>
              </a:cxn>
            </a:cxnLst>
            <a:rect l="l" t="t" r="r" b="b"/>
            <a:pathLst>
              <a:path w="9245600" h="5321300">
                <a:moveTo>
                  <a:pt x="0" y="0"/>
                </a:moveTo>
                <a:lnTo>
                  <a:pt x="9245600" y="0"/>
                </a:lnTo>
                <a:lnTo>
                  <a:pt x="9245600" y="5321300"/>
                </a:lnTo>
                <a:lnTo>
                  <a:pt x="0" y="0"/>
                </a:lnTo>
                <a:close/>
              </a:path>
            </a:pathLst>
          </a:custGeom>
          <a:solidFill>
            <a:schemeClr val="accent1"/>
          </a:solidFill>
        </p:spPr>
        <p:txBody>
          <a:bodyPr>
            <a:noAutofit/>
          </a:bodyPr>
          <a:lstStyle>
            <a:lvl1pPr algn="r">
              <a:defRPr sz="1000">
                <a:solidFill>
                  <a:schemeClr val="bg1"/>
                </a:solidFill>
              </a:defRPr>
            </a:lvl1pPr>
          </a:lstStyle>
          <a:p>
            <a:r>
              <a:rPr lang="en-GB" smtClean="0"/>
              <a:t>Click icon to insert picture, or leave unchanged for plain colour fill</a:t>
            </a:r>
            <a:endParaRPr lang="en-GB"/>
          </a:p>
        </p:txBody>
      </p:sp>
    </p:spTree>
    <p:extLst>
      <p:ext uri="{BB962C8B-B14F-4D97-AF65-F5344CB8AC3E}">
        <p14:creationId xmlns:p14="http://schemas.microsoft.com/office/powerpoint/2010/main" val="31661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smtClean="0"/>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noAutofit/>
          </a:bodyPr>
          <a:lstStyle/>
          <a:p>
            <a:r>
              <a:rPr lang="en-GB" smtClean="0"/>
              <a:t>Date: Monday / 01 / October / 2019</a:t>
            </a:r>
            <a:endParaRPr lang="en-GB"/>
          </a:p>
        </p:txBody>
      </p:sp>
      <p:sp>
        <p:nvSpPr>
          <p:cNvPr id="5" name="Footer Placeholder 4"/>
          <p:cNvSpPr>
            <a:spLocks noGrp="1"/>
          </p:cNvSpPr>
          <p:nvPr>
            <p:ph type="ftr" sz="quarter" idx="11"/>
          </p:nvPr>
        </p:nvSpPr>
        <p:spPr>
          <a:xfrm>
            <a:off x="3621088" y="6867374"/>
            <a:ext cx="5605462" cy="180000"/>
          </a:xfrm>
        </p:spPr>
        <p:txBody>
          <a:bodyPr>
            <a:noAutofit/>
          </a:bodyPr>
          <a:lstStyle>
            <a:lvl1pPr>
              <a:defRPr>
                <a:noFill/>
              </a:defRPr>
            </a:lvl1pPr>
          </a:lstStyle>
          <a:p>
            <a:r>
              <a:rPr lang="en-GB" smtClean="0"/>
              <a:t>Advancing social justice, promoting decent work</a:t>
            </a:r>
            <a:endParaRPr lang="en-GB"/>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8" name="Right Triangle 7"/>
          <p:cNvSpPr/>
          <p:nvPr userDrawn="1"/>
        </p:nvSpPr>
        <p:spPr>
          <a:xfrm flipH="1">
            <a:off x="5529262" y="3007518"/>
            <a:ext cx="6662738" cy="3850481"/>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577579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Section Header B">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smtClean="0"/>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noAutofit/>
          </a:bodyPr>
          <a:lstStyle/>
          <a:p>
            <a:r>
              <a:rPr lang="en-GB" smtClean="0"/>
              <a:t>Date: Monday / 01 / October / 2019</a:t>
            </a:r>
            <a:endParaRPr lang="en-GB"/>
          </a:p>
        </p:txBody>
      </p:sp>
      <p:sp>
        <p:nvSpPr>
          <p:cNvPr id="5" name="Footer Placeholder 4"/>
          <p:cNvSpPr>
            <a:spLocks noGrp="1"/>
          </p:cNvSpPr>
          <p:nvPr>
            <p:ph type="ftr" sz="quarter" idx="11"/>
          </p:nvPr>
        </p:nvSpPr>
        <p:spPr>
          <a:xfrm>
            <a:off x="3602038" y="6866325"/>
            <a:ext cx="5605462" cy="180000"/>
          </a:xfrm>
        </p:spPr>
        <p:txBody>
          <a:bodyPr>
            <a:noAutofit/>
          </a:bodyPr>
          <a:lstStyle>
            <a:lvl1pPr>
              <a:defRPr>
                <a:noFill/>
              </a:defRPr>
            </a:lvl1pPr>
          </a:lstStyle>
          <a:p>
            <a:r>
              <a:rPr lang="en-GB" smtClean="0"/>
              <a:t>Advancing social justice, promoting decent work</a:t>
            </a:r>
            <a:endParaRPr lang="en-GB"/>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8" name="Right Triangle 7"/>
          <p:cNvSpPr/>
          <p:nvPr userDrawn="1"/>
        </p:nvSpPr>
        <p:spPr>
          <a:xfrm flipH="1">
            <a:off x="8286750" y="4601106"/>
            <a:ext cx="3905250" cy="2256894"/>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
        <p:nvSpPr>
          <p:cNvPr id="10" name="Right Triangle 9"/>
          <p:cNvSpPr/>
          <p:nvPr userDrawn="1"/>
        </p:nvSpPr>
        <p:spPr>
          <a:xfrm rot="10800000">
            <a:off x="3191027" y="2238"/>
            <a:ext cx="8999022" cy="520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Tree>
    <p:extLst>
      <p:ext uri="{BB962C8B-B14F-4D97-AF65-F5344CB8AC3E}">
        <p14:creationId xmlns:p14="http://schemas.microsoft.com/office/powerpoint/2010/main" val="3072045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ection Header C">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smtClean="0"/>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noAutofit/>
          </a:bodyPr>
          <a:lstStyle/>
          <a:p>
            <a:r>
              <a:rPr lang="en-GB" smtClean="0"/>
              <a:t>Date: Monday / 01 / October / 2019</a:t>
            </a:r>
            <a:endParaRPr lang="en-GB"/>
          </a:p>
        </p:txBody>
      </p:sp>
      <p:sp>
        <p:nvSpPr>
          <p:cNvPr id="5" name="Footer Placeholder 4"/>
          <p:cNvSpPr>
            <a:spLocks noGrp="1"/>
          </p:cNvSpPr>
          <p:nvPr>
            <p:ph type="ftr" sz="quarter" idx="11"/>
          </p:nvPr>
        </p:nvSpPr>
        <p:spPr>
          <a:xfrm>
            <a:off x="3602038" y="6866325"/>
            <a:ext cx="5605462" cy="180000"/>
          </a:xfrm>
        </p:spPr>
        <p:txBody>
          <a:bodyPr>
            <a:noAutofit/>
          </a:bodyPr>
          <a:lstStyle>
            <a:lvl1pPr>
              <a:defRPr>
                <a:noFill/>
              </a:defRPr>
            </a:lvl1pPr>
          </a:lstStyle>
          <a:p>
            <a:r>
              <a:rPr lang="en-GB" smtClean="0"/>
              <a:t>Advancing social justice, promoting decent work</a:t>
            </a:r>
            <a:endParaRPr lang="en-GB"/>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
        <p:nvSpPr>
          <p:cNvPr id="10" name="Right Triangle 9"/>
          <p:cNvSpPr/>
          <p:nvPr userDrawn="1"/>
        </p:nvSpPr>
        <p:spPr>
          <a:xfrm rot="10800000">
            <a:off x="5307376" y="0"/>
            <a:ext cx="6884624" cy="3978712"/>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Tree>
    <p:extLst>
      <p:ext uri="{BB962C8B-B14F-4D97-AF65-F5344CB8AC3E}">
        <p14:creationId xmlns:p14="http://schemas.microsoft.com/office/powerpoint/2010/main" val="1319992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Section Header Pho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bg1"/>
                </a:solidFill>
              </a:defRPr>
            </a:lvl1pPr>
          </a:lstStyle>
          <a:p>
            <a:r>
              <a:rPr lang="en-US" smtClean="0"/>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noAutofit/>
          </a:bodyPr>
          <a:lstStyle/>
          <a:p>
            <a:r>
              <a:rPr lang="en-GB" smtClean="0"/>
              <a:t>Date: Monday / 01 / October / 2019</a:t>
            </a:r>
            <a:endParaRPr lang="en-GB"/>
          </a:p>
        </p:txBody>
      </p:sp>
      <p:sp>
        <p:nvSpPr>
          <p:cNvPr id="5" name="Footer Placeholder 4"/>
          <p:cNvSpPr>
            <a:spLocks noGrp="1"/>
          </p:cNvSpPr>
          <p:nvPr>
            <p:ph type="ftr" sz="quarter" idx="11"/>
          </p:nvPr>
        </p:nvSpPr>
        <p:spPr>
          <a:xfrm>
            <a:off x="3602038" y="6870450"/>
            <a:ext cx="5605462" cy="180000"/>
          </a:xfrm>
        </p:spPr>
        <p:txBody>
          <a:bodyPr>
            <a:noAutofit/>
          </a:bodyPr>
          <a:lstStyle>
            <a:lvl1pPr>
              <a:defRPr>
                <a:noFill/>
              </a:defRPr>
            </a:lvl1pPr>
          </a:lstStyle>
          <a:p>
            <a:r>
              <a:rPr lang="en-GB" smtClean="0"/>
              <a:t>Advancing social justice, promoting decent work</a:t>
            </a:r>
            <a:endParaRPr lang="en-GB"/>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602" y="490538"/>
            <a:ext cx="1371472" cy="494482"/>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3808222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attern">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1" t="21407" r="38481" b="40746"/>
          <a:stretch/>
        </p:blipFill>
        <p:spPr>
          <a:xfrm>
            <a:off x="-1397975" y="1085561"/>
            <a:ext cx="13604217" cy="5784889"/>
          </a:xfrm>
          <a:prstGeom prst="rect">
            <a:avLst/>
          </a:prstGeom>
        </p:spPr>
      </p:pic>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smtClean="0"/>
              <a:t>Click to edit Master title style</a:t>
            </a:r>
            <a:endParaRPr lang="en-GB"/>
          </a:p>
        </p:txBody>
      </p:sp>
      <p:sp>
        <p:nvSpPr>
          <p:cNvPr id="3" name="Text Placeholder 2"/>
          <p:cNvSpPr>
            <a:spLocks noGrp="1"/>
          </p:cNvSpPr>
          <p:nvPr>
            <p:ph type="body" idx="1"/>
          </p:nvPr>
        </p:nvSpPr>
        <p:spPr>
          <a:xfrm>
            <a:off x="490538" y="3481324"/>
            <a:ext cx="5868000" cy="648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noAutofit/>
          </a:bodyPr>
          <a:lstStyle/>
          <a:p>
            <a:r>
              <a:rPr lang="en-GB" smtClean="0"/>
              <a:t>Date: Monday / 01 / October / 2019</a:t>
            </a:r>
            <a:endParaRPr lang="en-GB"/>
          </a:p>
        </p:txBody>
      </p:sp>
      <p:sp>
        <p:nvSpPr>
          <p:cNvPr id="5" name="Footer Placeholder 4"/>
          <p:cNvSpPr>
            <a:spLocks noGrp="1"/>
          </p:cNvSpPr>
          <p:nvPr>
            <p:ph type="ftr" sz="quarter" idx="11"/>
          </p:nvPr>
        </p:nvSpPr>
        <p:spPr>
          <a:xfrm>
            <a:off x="3649663" y="6870450"/>
            <a:ext cx="5605462" cy="180000"/>
          </a:xfrm>
        </p:spPr>
        <p:txBody>
          <a:bodyPr>
            <a:noAutofit/>
          </a:bodyPr>
          <a:lstStyle>
            <a:lvl1pPr>
              <a:defRPr>
                <a:noFill/>
              </a:defRPr>
            </a:lvl1pPr>
          </a:lstStyle>
          <a:p>
            <a:r>
              <a:rPr lang="en-GB" smtClean="0"/>
              <a:t>Advancing social justice, promoting decent work</a:t>
            </a:r>
            <a:endParaRPr lang="en-GB"/>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3006282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GB" smtClean="0"/>
              <a:t>Date: Monday / 01 / October / 2019</a:t>
            </a:r>
            <a:endParaRPr lang="en-GB"/>
          </a:p>
        </p:txBody>
      </p:sp>
      <p:sp>
        <p:nvSpPr>
          <p:cNvPr id="4" name="Footer Placeholder 3"/>
          <p:cNvSpPr>
            <a:spLocks noGrp="1"/>
          </p:cNvSpPr>
          <p:nvPr>
            <p:ph type="ftr" sz="quarter" idx="11"/>
          </p:nvPr>
        </p:nvSpPr>
        <p:spPr/>
        <p:txBody>
          <a:bodyPr/>
          <a:lstStyle/>
          <a:p>
            <a:r>
              <a:rPr lang="en-GB" smtClean="0"/>
              <a:t>Advancing social justice, promoting decent work</a:t>
            </a:r>
            <a:endParaRPr lang="en-GB"/>
          </a:p>
        </p:txBody>
      </p:sp>
      <p:sp>
        <p:nvSpPr>
          <p:cNvPr id="5" name="Slide Number Placeholder 4"/>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642088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Date: Monday / 01 / October / 2019</a:t>
            </a:r>
            <a:endParaRPr lang="en-GB"/>
          </a:p>
        </p:txBody>
      </p:sp>
      <p:sp>
        <p:nvSpPr>
          <p:cNvPr id="3" name="Footer Placeholder 2"/>
          <p:cNvSpPr>
            <a:spLocks noGrp="1"/>
          </p:cNvSpPr>
          <p:nvPr>
            <p:ph type="ftr" sz="quarter" idx="11"/>
          </p:nvPr>
        </p:nvSpPr>
        <p:spPr/>
        <p:txBody>
          <a:bodyPr/>
          <a:lstStyle/>
          <a:p>
            <a:r>
              <a:rPr lang="en-GB" smtClean="0"/>
              <a:t>Advancing social justice, promoting decent work</a:t>
            </a:r>
            <a:endParaRPr lang="en-GB"/>
          </a:p>
        </p:txBody>
      </p:sp>
      <p:sp>
        <p:nvSpPr>
          <p:cNvPr id="4" name="Slide Number Placeholder 3"/>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1711956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GB" smtClean="0"/>
              <a:t>Date: Monday / 01 / October / 2019</a:t>
            </a:r>
            <a:endParaRPr lang="en-GB"/>
          </a:p>
        </p:txBody>
      </p:sp>
      <p:sp>
        <p:nvSpPr>
          <p:cNvPr id="5" name="Footer Placeholder 4"/>
          <p:cNvSpPr>
            <a:spLocks noGrp="1"/>
          </p:cNvSpPr>
          <p:nvPr>
            <p:ph type="ftr" sz="quarter" idx="11"/>
          </p:nvPr>
        </p:nvSpPr>
        <p:spPr/>
        <p:txBody>
          <a:bodyPr/>
          <a:lstStyle/>
          <a:p>
            <a:r>
              <a:rPr lang="en-GB" smtClean="0"/>
              <a:t>Advancing social justice, promoting decent work</a:t>
            </a:r>
            <a:endParaRPr lang="en-GB"/>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75829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Patter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GB" smtClean="0"/>
              <a:t>Date: Monday / 01 / October / 2019</a:t>
            </a:r>
            <a:endParaRPr lang="en-GB"/>
          </a:p>
        </p:txBody>
      </p:sp>
      <p:sp>
        <p:nvSpPr>
          <p:cNvPr id="5" name="Footer Placeholder 4"/>
          <p:cNvSpPr>
            <a:spLocks noGrp="1"/>
          </p:cNvSpPr>
          <p:nvPr>
            <p:ph type="ftr" sz="quarter" idx="11"/>
          </p:nvPr>
        </p:nvSpPr>
        <p:spPr/>
        <p:txBody>
          <a:bodyPr/>
          <a:lstStyle/>
          <a:p>
            <a:r>
              <a:rPr lang="en-GB" smtClean="0"/>
              <a:t>Advancing social justice, promoting decent work</a:t>
            </a:r>
            <a:endParaRPr lang="en-GB"/>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7834" b="41970"/>
          <a:stretch/>
        </p:blipFill>
        <p:spPr>
          <a:xfrm>
            <a:off x="4581526" y="3244430"/>
            <a:ext cx="7619999" cy="3623095"/>
          </a:xfrm>
          <a:prstGeom prst="rect">
            <a:avLst/>
          </a:prstGeom>
        </p:spPr>
      </p:pic>
      <p:sp>
        <p:nvSpPr>
          <p:cNvPr id="10" name="Text Placeholder 9"/>
          <p:cNvSpPr>
            <a:spLocks noGrp="1"/>
          </p:cNvSpPr>
          <p:nvPr>
            <p:ph type="body" sz="quarter" idx="13"/>
          </p:nvPr>
        </p:nvSpPr>
        <p:spPr>
          <a:xfrm>
            <a:off x="490538" y="4796725"/>
            <a:ext cx="3412800" cy="970829"/>
          </a:xfrm>
        </p:spPr>
        <p:txBody>
          <a:bodyPr tIns="108000">
            <a:spAutoFit/>
          </a:bodyPr>
          <a:lstStyle>
            <a:lvl1pPr marL="489600" indent="-489600">
              <a:buSzPct val="150000"/>
              <a:buFontTx/>
              <a:buBlip>
                <a:blip r:embed="rId3"/>
              </a:buBlip>
              <a:defRPr b="0">
                <a:solidFill>
                  <a:schemeClr val="tx1"/>
                </a:solidFill>
              </a:defRPr>
            </a:lvl1pPr>
            <a:lvl2pPr marL="669600" indent="-180000">
              <a:buClr>
                <a:schemeClr val="accent2"/>
              </a:buClr>
              <a:buSzPct val="80000"/>
              <a:buFont typeface="Wingdings 3" panose="05040102010807070707" pitchFamily="18" charset="2"/>
              <a:buChar char="u"/>
              <a:defRPr sz="1000"/>
            </a:lvl2pPr>
          </a:lstStyle>
          <a:p>
            <a:pPr lvl="0"/>
            <a:r>
              <a:rPr lang="en-US" smtClean="0"/>
              <a:t>Edit Master text styles</a:t>
            </a:r>
          </a:p>
          <a:p>
            <a:pPr lvl="1"/>
            <a:r>
              <a:rPr lang="en-US" smtClean="0"/>
              <a:t>Second level</a:t>
            </a:r>
          </a:p>
        </p:txBody>
      </p:sp>
    </p:spTree>
    <p:extLst>
      <p:ext uri="{BB962C8B-B14F-4D97-AF65-F5344CB8AC3E}">
        <p14:creationId xmlns:p14="http://schemas.microsoft.com/office/powerpoint/2010/main" val="181085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Corner Image">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4692650" y="2538000"/>
            <a:ext cx="7499350" cy="4320000"/>
          </a:xfrm>
          <a:custGeom>
            <a:avLst/>
            <a:gdLst>
              <a:gd name="connsiteX0" fmla="*/ 0 w 7499350"/>
              <a:gd name="connsiteY0" fmla="*/ 0 h 4320000"/>
              <a:gd name="connsiteX1" fmla="*/ 7499350 w 7499350"/>
              <a:gd name="connsiteY1" fmla="*/ 0 h 4320000"/>
              <a:gd name="connsiteX2" fmla="*/ 7499350 w 7499350"/>
              <a:gd name="connsiteY2" fmla="*/ 4320000 h 4320000"/>
              <a:gd name="connsiteX3" fmla="*/ 0 w 7499350"/>
              <a:gd name="connsiteY3" fmla="*/ 4320000 h 4320000"/>
              <a:gd name="connsiteX4" fmla="*/ 0 w 7499350"/>
              <a:gd name="connsiteY4" fmla="*/ 0 h 4320000"/>
              <a:gd name="connsiteX0" fmla="*/ 0 w 7499350"/>
              <a:gd name="connsiteY0" fmla="*/ 4320000 h 4320000"/>
              <a:gd name="connsiteX1" fmla="*/ 7499350 w 7499350"/>
              <a:gd name="connsiteY1" fmla="*/ 0 h 4320000"/>
              <a:gd name="connsiteX2" fmla="*/ 7499350 w 7499350"/>
              <a:gd name="connsiteY2" fmla="*/ 4320000 h 4320000"/>
              <a:gd name="connsiteX3" fmla="*/ 0 w 7499350"/>
              <a:gd name="connsiteY3" fmla="*/ 4320000 h 4320000"/>
            </a:gdLst>
            <a:ahLst/>
            <a:cxnLst>
              <a:cxn ang="0">
                <a:pos x="connsiteX0" y="connsiteY0"/>
              </a:cxn>
              <a:cxn ang="0">
                <a:pos x="connsiteX1" y="connsiteY1"/>
              </a:cxn>
              <a:cxn ang="0">
                <a:pos x="connsiteX2" y="connsiteY2"/>
              </a:cxn>
              <a:cxn ang="0">
                <a:pos x="connsiteX3" y="connsiteY3"/>
              </a:cxn>
            </a:cxnLst>
            <a:rect l="l" t="t" r="r" b="b"/>
            <a:pathLst>
              <a:path w="7499350" h="4320000">
                <a:moveTo>
                  <a:pt x="0" y="4320000"/>
                </a:moveTo>
                <a:lnTo>
                  <a:pt x="7499350" y="0"/>
                </a:lnTo>
                <a:lnTo>
                  <a:pt x="7499350" y="4320000"/>
                </a:lnTo>
                <a:lnTo>
                  <a:pt x="0" y="4320000"/>
                </a:lnTo>
                <a:close/>
              </a:path>
            </a:pathLst>
          </a:custGeom>
        </p:spPr>
        <p:txBody>
          <a:bodyPr anchor="b" anchorCtr="0"/>
          <a:lstStyle>
            <a:lvl1pPr algn="r">
              <a:defRPr sz="1000" b="1">
                <a:solidFill>
                  <a:schemeClr val="tx1"/>
                </a:solidFill>
              </a:defRPr>
            </a:lvl1pPr>
          </a:lstStyle>
          <a:p>
            <a:r>
              <a:rPr lang="en-GB" smtClean="0"/>
              <a:t>Click icon to insert picture</a:t>
            </a: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GB" smtClean="0"/>
              <a:t>Date: Monday / 01 / October / 2019</a:t>
            </a:r>
            <a:endParaRPr lang="en-GB"/>
          </a:p>
        </p:txBody>
      </p:sp>
      <p:sp>
        <p:nvSpPr>
          <p:cNvPr id="5" name="Footer Placeholder 4"/>
          <p:cNvSpPr>
            <a:spLocks noGrp="1"/>
          </p:cNvSpPr>
          <p:nvPr>
            <p:ph type="ftr" sz="quarter" idx="11"/>
          </p:nvPr>
        </p:nvSpPr>
        <p:spPr/>
        <p:txBody>
          <a:bodyPr/>
          <a:lstStyle/>
          <a:p>
            <a:r>
              <a:rPr lang="en-GB" smtClean="0"/>
              <a:t>Advancing social justice, promoting decent work</a:t>
            </a:r>
            <a:endParaRPr lang="en-GB"/>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
        <p:nvSpPr>
          <p:cNvPr id="9" name="TextBox 8"/>
          <p:cNvSpPr txBox="1"/>
          <p:nvPr userDrawn="1"/>
        </p:nvSpPr>
        <p:spPr>
          <a:xfrm>
            <a:off x="4686300" y="6870450"/>
            <a:ext cx="7505700" cy="153888"/>
          </a:xfrm>
          <a:prstGeom prst="rect">
            <a:avLst/>
          </a:prstGeom>
          <a:noFill/>
        </p:spPr>
        <p:txBody>
          <a:bodyPr wrap="square" lIns="0" tIns="0" rIns="0" bIns="0" rtlCol="0">
            <a:spAutoFit/>
          </a:bodyPr>
          <a:lstStyle/>
          <a:p>
            <a:pPr algn="r"/>
            <a:r>
              <a:rPr lang="en-GB" sz="1000" smtClean="0"/>
              <a:t>NB Manually place “ilo.org” device in front of image</a:t>
            </a:r>
            <a:endParaRPr lang="en-GB" sz="1000"/>
          </a:p>
        </p:txBody>
      </p:sp>
    </p:spTree>
    <p:extLst>
      <p:ext uri="{BB962C8B-B14F-4D97-AF65-F5344CB8AC3E}">
        <p14:creationId xmlns:p14="http://schemas.microsoft.com/office/powerpoint/2010/main" val="259065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Image/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GB" smtClean="0"/>
              <a:t>Date: Monday / 01 / October / 2019</a:t>
            </a:r>
            <a:endParaRPr lang="en-GB"/>
          </a:p>
        </p:txBody>
      </p:sp>
      <p:sp>
        <p:nvSpPr>
          <p:cNvPr id="5" name="Footer Placeholder 4"/>
          <p:cNvSpPr>
            <a:spLocks noGrp="1"/>
          </p:cNvSpPr>
          <p:nvPr>
            <p:ph type="ftr" sz="quarter" idx="11"/>
          </p:nvPr>
        </p:nvSpPr>
        <p:spPr/>
        <p:txBody>
          <a:bodyPr/>
          <a:lstStyle/>
          <a:p>
            <a:r>
              <a:rPr lang="en-GB" smtClean="0"/>
              <a:t>Advancing social justice, promoting decent work</a:t>
            </a:r>
            <a:endParaRPr lang="en-GB"/>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
        <p:nvSpPr>
          <p:cNvPr id="9" name="TextBox 8"/>
          <p:cNvSpPr txBox="1"/>
          <p:nvPr userDrawn="1"/>
        </p:nvSpPr>
        <p:spPr>
          <a:xfrm>
            <a:off x="4686300" y="6870450"/>
            <a:ext cx="7505700" cy="153888"/>
          </a:xfrm>
          <a:prstGeom prst="rect">
            <a:avLst/>
          </a:prstGeom>
          <a:noFill/>
        </p:spPr>
        <p:txBody>
          <a:bodyPr wrap="square" lIns="0" tIns="0" rIns="0" bIns="0" rtlCol="0">
            <a:spAutoFit/>
          </a:bodyPr>
          <a:lstStyle/>
          <a:p>
            <a:pPr algn="r"/>
            <a:r>
              <a:rPr lang="en-GB" sz="1000" smtClean="0"/>
              <a:t>NB Manually place “ilo.org” device in front of image</a:t>
            </a:r>
            <a:endParaRPr lang="en-GB" sz="1000"/>
          </a:p>
        </p:txBody>
      </p:sp>
      <p:sp>
        <p:nvSpPr>
          <p:cNvPr id="10" name="Picture Placeholder 9"/>
          <p:cNvSpPr>
            <a:spLocks noGrp="1"/>
          </p:cNvSpPr>
          <p:nvPr>
            <p:ph type="pic" sz="quarter" idx="13" hasCustomPrompt="1"/>
          </p:nvPr>
        </p:nvSpPr>
        <p:spPr>
          <a:xfrm>
            <a:off x="8289130" y="981075"/>
            <a:ext cx="3902869" cy="5876925"/>
          </a:xfrm>
          <a:custGeom>
            <a:avLst/>
            <a:gdLst>
              <a:gd name="connsiteX0" fmla="*/ 0 w 3902869"/>
              <a:gd name="connsiteY0" fmla="*/ 0 h 5876925"/>
              <a:gd name="connsiteX1" fmla="*/ 3902869 w 3902869"/>
              <a:gd name="connsiteY1" fmla="*/ 0 h 5876925"/>
              <a:gd name="connsiteX2" fmla="*/ 3902869 w 3902869"/>
              <a:gd name="connsiteY2" fmla="*/ 5876925 h 5876925"/>
              <a:gd name="connsiteX3" fmla="*/ 0 w 3902869"/>
              <a:gd name="connsiteY3" fmla="*/ 5876925 h 5876925"/>
              <a:gd name="connsiteX4" fmla="*/ 0 w 3902869"/>
              <a:gd name="connsiteY4" fmla="*/ 0 h 5876925"/>
              <a:gd name="connsiteX0" fmla="*/ 0 w 3902869"/>
              <a:gd name="connsiteY0" fmla="*/ 0 h 5876925"/>
              <a:gd name="connsiteX1" fmla="*/ 3898107 w 3902869"/>
              <a:gd name="connsiteY1" fmla="*/ 2252663 h 5876925"/>
              <a:gd name="connsiteX2" fmla="*/ 3902869 w 3902869"/>
              <a:gd name="connsiteY2" fmla="*/ 5876925 h 5876925"/>
              <a:gd name="connsiteX3" fmla="*/ 0 w 3902869"/>
              <a:gd name="connsiteY3" fmla="*/ 5876925 h 5876925"/>
              <a:gd name="connsiteX4" fmla="*/ 0 w 3902869"/>
              <a:gd name="connsiteY4" fmla="*/ 0 h 5876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869" h="5876925">
                <a:moveTo>
                  <a:pt x="0" y="0"/>
                </a:moveTo>
                <a:lnTo>
                  <a:pt x="3898107" y="2252663"/>
                </a:lnTo>
                <a:cubicBezTo>
                  <a:pt x="3899694" y="3460750"/>
                  <a:pt x="3901282" y="4668838"/>
                  <a:pt x="3902869" y="5876925"/>
                </a:cubicBezTo>
                <a:lnTo>
                  <a:pt x="0" y="5876925"/>
                </a:lnTo>
                <a:lnTo>
                  <a:pt x="0" y="0"/>
                </a:lnTo>
                <a:close/>
              </a:path>
            </a:pathLst>
          </a:custGeom>
        </p:spPr>
        <p:txBody>
          <a:bodyPr anchor="b" anchorCtr="0"/>
          <a:lstStyle>
            <a:lvl1pPr algn="r">
              <a:defRPr sz="1000">
                <a:solidFill>
                  <a:schemeClr val="tx1"/>
                </a:solidFill>
              </a:defRPr>
            </a:lvl1pPr>
          </a:lstStyle>
          <a:p>
            <a:r>
              <a:rPr lang="en-GB" smtClean="0"/>
              <a:t>Click icon to insert picture</a:t>
            </a:r>
            <a:endParaRPr lang="en-GB"/>
          </a:p>
        </p:txBody>
      </p:sp>
      <p:sp>
        <p:nvSpPr>
          <p:cNvPr id="12" name="Text Placeholder 11"/>
          <p:cNvSpPr>
            <a:spLocks noGrp="1"/>
          </p:cNvSpPr>
          <p:nvPr>
            <p:ph type="body" sz="quarter" idx="14"/>
          </p:nvPr>
        </p:nvSpPr>
        <p:spPr>
          <a:xfrm>
            <a:off x="8288338" y="5876925"/>
            <a:ext cx="3413125" cy="247650"/>
          </a:xfrm>
          <a:custGeom>
            <a:avLst/>
            <a:gdLst>
              <a:gd name="connsiteX0" fmla="*/ 0 w 3413125"/>
              <a:gd name="connsiteY0" fmla="*/ 0 h 247650"/>
              <a:gd name="connsiteX1" fmla="*/ 3413125 w 3413125"/>
              <a:gd name="connsiteY1" fmla="*/ 0 h 247650"/>
              <a:gd name="connsiteX2" fmla="*/ 3413125 w 3413125"/>
              <a:gd name="connsiteY2" fmla="*/ 247650 h 247650"/>
              <a:gd name="connsiteX3" fmla="*/ 0 w 3413125"/>
              <a:gd name="connsiteY3" fmla="*/ 247650 h 247650"/>
              <a:gd name="connsiteX4" fmla="*/ 0 w 3413125"/>
              <a:gd name="connsiteY4" fmla="*/ 0 h 247650"/>
              <a:gd name="connsiteX0" fmla="*/ 0 w 3413125"/>
              <a:gd name="connsiteY0" fmla="*/ 0 h 247650"/>
              <a:gd name="connsiteX1" fmla="*/ 3153569 w 3413125"/>
              <a:gd name="connsiteY1" fmla="*/ 0 h 247650"/>
              <a:gd name="connsiteX2" fmla="*/ 3413125 w 3413125"/>
              <a:gd name="connsiteY2" fmla="*/ 247650 h 247650"/>
              <a:gd name="connsiteX3" fmla="*/ 0 w 3413125"/>
              <a:gd name="connsiteY3" fmla="*/ 247650 h 247650"/>
              <a:gd name="connsiteX4" fmla="*/ 0 w 3413125"/>
              <a:gd name="connsiteY4" fmla="*/ 0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3125" h="247650">
                <a:moveTo>
                  <a:pt x="0" y="0"/>
                </a:moveTo>
                <a:lnTo>
                  <a:pt x="3153569" y="0"/>
                </a:lnTo>
                <a:lnTo>
                  <a:pt x="3413125" y="247650"/>
                </a:lnTo>
                <a:lnTo>
                  <a:pt x="0" y="247650"/>
                </a:lnTo>
                <a:lnTo>
                  <a:pt x="0" y="0"/>
                </a:lnTo>
                <a:close/>
              </a:path>
            </a:pathLst>
          </a:custGeom>
          <a:solidFill>
            <a:schemeClr val="accent2"/>
          </a:solidFill>
        </p:spPr>
        <p:txBody>
          <a:bodyPr lIns="108000" anchor="ctr" anchorCtr="0"/>
          <a:lstStyle>
            <a:lvl1pPr>
              <a:defRPr sz="1000" b="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smtClean="0"/>
              <a:t>Edit Master text styles</a:t>
            </a:r>
          </a:p>
        </p:txBody>
      </p:sp>
    </p:spTree>
    <p:extLst>
      <p:ext uri="{BB962C8B-B14F-4D97-AF65-F5344CB8AC3E}">
        <p14:creationId xmlns:p14="http://schemas.microsoft.com/office/powerpoint/2010/main" val="1657128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90538" y="2393950"/>
            <a:ext cx="5360400" cy="34829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341062" y="2393949"/>
            <a:ext cx="5360400" cy="348297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GB" smtClean="0"/>
              <a:t>Date: Monday / 01 / October / 2019</a:t>
            </a:r>
            <a:endParaRPr lang="en-GB"/>
          </a:p>
        </p:txBody>
      </p:sp>
      <p:sp>
        <p:nvSpPr>
          <p:cNvPr id="6" name="Footer Placeholder 5"/>
          <p:cNvSpPr>
            <a:spLocks noGrp="1"/>
          </p:cNvSpPr>
          <p:nvPr>
            <p:ph type="ftr" sz="quarter" idx="11"/>
          </p:nvPr>
        </p:nvSpPr>
        <p:spPr/>
        <p:txBody>
          <a:bodyPr/>
          <a:lstStyle/>
          <a:p>
            <a:r>
              <a:rPr lang="en-GB" smtClean="0"/>
              <a:t>Advancing social justice, promoting decent work</a:t>
            </a:r>
            <a:endParaRPr lang="en-GB"/>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947130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90538" y="2393950"/>
            <a:ext cx="3412800" cy="34829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389600" y="2393949"/>
            <a:ext cx="3412800" cy="348297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GB" smtClean="0"/>
              <a:t>Date: Monday / 01 / October / 2019</a:t>
            </a:r>
            <a:endParaRPr lang="en-GB"/>
          </a:p>
        </p:txBody>
      </p:sp>
      <p:sp>
        <p:nvSpPr>
          <p:cNvPr id="6" name="Footer Placeholder 5"/>
          <p:cNvSpPr>
            <a:spLocks noGrp="1"/>
          </p:cNvSpPr>
          <p:nvPr>
            <p:ph type="ftr" sz="quarter" idx="11"/>
          </p:nvPr>
        </p:nvSpPr>
        <p:spPr/>
        <p:txBody>
          <a:bodyPr/>
          <a:lstStyle/>
          <a:p>
            <a:r>
              <a:rPr lang="en-GB" smtClean="0"/>
              <a:t>Advancing social justice, promoting decent work</a:t>
            </a:r>
            <a:endParaRPr lang="en-GB"/>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
        <p:nvSpPr>
          <p:cNvPr id="8" name="Content Placeholder 3"/>
          <p:cNvSpPr>
            <a:spLocks noGrp="1"/>
          </p:cNvSpPr>
          <p:nvPr>
            <p:ph sz="half" idx="13"/>
          </p:nvPr>
        </p:nvSpPr>
        <p:spPr>
          <a:xfrm>
            <a:off x="8288662" y="2393949"/>
            <a:ext cx="3412800" cy="348297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3414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with Sta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90538" y="2393950"/>
            <a:ext cx="3412800" cy="34829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389600" y="2393949"/>
            <a:ext cx="3412800" cy="348297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GB" smtClean="0"/>
              <a:t>Date: Monday / 01 / October / 2019</a:t>
            </a:r>
            <a:endParaRPr lang="en-GB"/>
          </a:p>
        </p:txBody>
      </p:sp>
      <p:sp>
        <p:nvSpPr>
          <p:cNvPr id="6" name="Footer Placeholder 5"/>
          <p:cNvSpPr>
            <a:spLocks noGrp="1"/>
          </p:cNvSpPr>
          <p:nvPr>
            <p:ph type="ftr" sz="quarter" idx="11"/>
          </p:nvPr>
        </p:nvSpPr>
        <p:spPr/>
        <p:txBody>
          <a:bodyPr/>
          <a:lstStyle/>
          <a:p>
            <a:r>
              <a:rPr lang="en-GB" smtClean="0"/>
              <a:t>Advancing social justice, promoting decent work</a:t>
            </a:r>
            <a:endParaRPr lang="en-GB"/>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
        <p:nvSpPr>
          <p:cNvPr id="10" name="Text Placeholder 9"/>
          <p:cNvSpPr>
            <a:spLocks noGrp="1"/>
          </p:cNvSpPr>
          <p:nvPr>
            <p:ph type="body" sz="quarter" idx="13" hasCustomPrompt="1"/>
          </p:nvPr>
        </p:nvSpPr>
        <p:spPr>
          <a:xfrm>
            <a:off x="8288662" y="2393950"/>
            <a:ext cx="3412801" cy="3482975"/>
          </a:xfrm>
        </p:spPr>
        <p:txBody>
          <a:bodyPr tIns="54000"/>
          <a:lstStyle>
            <a:lvl1pPr marL="360000" indent="-360000">
              <a:lnSpc>
                <a:spcPct val="80000"/>
              </a:lnSpc>
              <a:spcBef>
                <a:spcPts val="3200"/>
              </a:spcBef>
              <a:spcAft>
                <a:spcPts val="0"/>
              </a:spcAft>
              <a:buClr>
                <a:schemeClr val="accent2"/>
              </a:buClr>
              <a:buFontTx/>
              <a:buBlip>
                <a:blip r:embed="rId2"/>
              </a:buBlip>
              <a:defRPr sz="6000" b="0" spc="-200" baseline="0">
                <a:solidFill>
                  <a:schemeClr val="accent1"/>
                </a:solidFill>
              </a:defRPr>
            </a:lvl1pPr>
            <a:lvl2pPr marL="360000" indent="0">
              <a:lnSpc>
                <a:spcPct val="100000"/>
              </a:lnSpc>
              <a:spcBef>
                <a:spcPts val="0"/>
              </a:spcBef>
              <a:spcAft>
                <a:spcPts val="0"/>
              </a:spcAft>
              <a:buFontTx/>
              <a:buNone/>
              <a:defRPr sz="1000"/>
            </a:lvl2pPr>
          </a:lstStyle>
          <a:p>
            <a:pPr lvl="0"/>
            <a:r>
              <a:rPr lang="en-US" smtClean="0"/>
              <a:t>00.0%</a:t>
            </a:r>
          </a:p>
          <a:p>
            <a:pPr lvl="1"/>
            <a:r>
              <a:rPr lang="en-US" smtClean="0"/>
              <a:t>Supporting text</a:t>
            </a:r>
            <a:endParaRPr lang="en-GB"/>
          </a:p>
        </p:txBody>
      </p:sp>
    </p:spTree>
    <p:extLst>
      <p:ext uri="{BB962C8B-B14F-4D97-AF65-F5344CB8AC3E}">
        <p14:creationId xmlns:p14="http://schemas.microsoft.com/office/powerpoint/2010/main" val="2400062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and Imag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GB" smtClean="0"/>
              <a:t>Date: Monday / 01 / October / 2019</a:t>
            </a:r>
            <a:endParaRPr lang="en-GB"/>
          </a:p>
        </p:txBody>
      </p:sp>
      <p:sp>
        <p:nvSpPr>
          <p:cNvPr id="4" name="Footer Placeholder 3"/>
          <p:cNvSpPr>
            <a:spLocks noGrp="1"/>
          </p:cNvSpPr>
          <p:nvPr>
            <p:ph type="ftr" sz="quarter" idx="11"/>
          </p:nvPr>
        </p:nvSpPr>
        <p:spPr/>
        <p:txBody>
          <a:bodyPr/>
          <a:lstStyle/>
          <a:p>
            <a:r>
              <a:rPr lang="en-GB" smtClean="0"/>
              <a:t>Advancing social justice, promoting decent work</a:t>
            </a:r>
            <a:endParaRPr lang="en-GB"/>
          </a:p>
        </p:txBody>
      </p:sp>
      <p:sp>
        <p:nvSpPr>
          <p:cNvPr id="5" name="Slide Number Placeholder 4"/>
          <p:cNvSpPr>
            <a:spLocks noGrp="1"/>
          </p:cNvSpPr>
          <p:nvPr>
            <p:ph type="sldNum" sz="quarter" idx="12"/>
          </p:nvPr>
        </p:nvSpPr>
        <p:spPr/>
        <p:txBody>
          <a:bodyPr/>
          <a:lstStyle/>
          <a:p>
            <a:fld id="{856227C0-AD57-4F9B-BAE3-EEFB0D0EE427}" type="slidenum">
              <a:rPr lang="en-GB" smtClean="0"/>
              <a:t>‹#›</a:t>
            </a:fld>
            <a:endParaRPr lang="en-GB"/>
          </a:p>
        </p:txBody>
      </p:sp>
      <p:sp>
        <p:nvSpPr>
          <p:cNvPr id="6" name="Text Placeholder 9"/>
          <p:cNvSpPr>
            <a:spLocks noGrp="1"/>
          </p:cNvSpPr>
          <p:nvPr>
            <p:ph type="body" sz="quarter" idx="13" hasCustomPrompt="1"/>
          </p:nvPr>
        </p:nvSpPr>
        <p:spPr>
          <a:xfrm>
            <a:off x="490538" y="2393950"/>
            <a:ext cx="7380000" cy="3482976"/>
          </a:xfrm>
        </p:spPr>
        <p:txBody>
          <a:bodyPr tIns="0">
            <a:noAutofit/>
          </a:bodyPr>
          <a:lstStyle>
            <a:lvl1pPr marL="489600" indent="-489600">
              <a:buSzPct val="120000"/>
              <a:buFontTx/>
              <a:buBlip>
                <a:blip r:embed="rId2"/>
              </a:buBlip>
              <a:defRPr sz="2300" b="0">
                <a:solidFill>
                  <a:schemeClr val="tx1"/>
                </a:solidFill>
              </a:defRPr>
            </a:lvl1pPr>
            <a:lvl2pPr marL="489600" indent="0">
              <a:buClr>
                <a:schemeClr val="accent2"/>
              </a:buClr>
              <a:buSzPct val="80000"/>
              <a:buFont typeface="Wingdings 3" panose="05040102010807070707" pitchFamily="18" charset="2"/>
              <a:buNone/>
              <a:defRPr sz="2300" baseline="0"/>
            </a:lvl2pPr>
            <a:lvl3pPr marL="669600" indent="-180000">
              <a:spcBef>
                <a:spcPts val="1800"/>
              </a:spcBef>
              <a:defRPr sz="1000"/>
            </a:lvl3pPr>
          </a:lstStyle>
          <a:p>
            <a:pPr lvl="0"/>
            <a:r>
              <a:rPr lang="en-US" smtClean="0"/>
              <a:t>Quote (level 1)</a:t>
            </a:r>
          </a:p>
          <a:p>
            <a:pPr lvl="1"/>
            <a:r>
              <a:rPr lang="en-US" smtClean="0"/>
              <a:t>Continuation paras (level 2)</a:t>
            </a:r>
          </a:p>
          <a:p>
            <a:pPr lvl="2"/>
            <a:r>
              <a:rPr lang="en-GB" smtClean="0"/>
              <a:t>Source (level 3)</a:t>
            </a:r>
            <a:endParaRPr lang="en-GB"/>
          </a:p>
        </p:txBody>
      </p:sp>
      <p:sp>
        <p:nvSpPr>
          <p:cNvPr id="8" name="Picture Placeholder 7"/>
          <p:cNvSpPr>
            <a:spLocks noGrp="1"/>
          </p:cNvSpPr>
          <p:nvPr>
            <p:ph type="pic" sz="quarter" idx="14"/>
          </p:nvPr>
        </p:nvSpPr>
        <p:spPr>
          <a:xfrm>
            <a:off x="8270663" y="2447925"/>
            <a:ext cx="3430800" cy="3429000"/>
          </a:xfrm>
        </p:spPr>
        <p:txBody>
          <a:bodyPr/>
          <a:lstStyle>
            <a:lvl1pPr>
              <a:defRPr sz="1000">
                <a:solidFill>
                  <a:schemeClr val="tx1"/>
                </a:solidFill>
              </a:defRPr>
            </a:lvl1pPr>
          </a:lstStyle>
          <a:p>
            <a:r>
              <a:rPr lang="en-US" smtClean="0"/>
              <a:t>Click icon to add picture</a:t>
            </a:r>
            <a:endParaRPr lang="en-GB"/>
          </a:p>
        </p:txBody>
      </p:sp>
    </p:spTree>
    <p:extLst>
      <p:ext uri="{BB962C8B-B14F-4D97-AF65-F5344CB8AC3E}">
        <p14:creationId xmlns:p14="http://schemas.microsoft.com/office/powerpoint/2010/main" val="261044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538" y="1423195"/>
            <a:ext cx="11210924" cy="720000"/>
          </a:xfrm>
          <a:prstGeom prst="rect">
            <a:avLst/>
          </a:prstGeom>
        </p:spPr>
        <p:txBody>
          <a:bodyPr vert="horz" lIns="0" tIns="0" rIns="0" bIns="0" rtlCol="0" anchor="t" anchorCtr="0">
            <a:noAutofit/>
          </a:bodyPr>
          <a:lstStyle/>
          <a:p>
            <a:r>
              <a:rPr lang="en-US" smtClean="0"/>
              <a:t>Click to edit Master title style</a:t>
            </a:r>
            <a:endParaRPr lang="en-GB"/>
          </a:p>
        </p:txBody>
      </p:sp>
      <p:sp>
        <p:nvSpPr>
          <p:cNvPr id="3" name="Text Placeholder 2"/>
          <p:cNvSpPr>
            <a:spLocks noGrp="1"/>
          </p:cNvSpPr>
          <p:nvPr>
            <p:ph type="body" idx="1"/>
          </p:nvPr>
        </p:nvSpPr>
        <p:spPr>
          <a:xfrm>
            <a:off x="490538" y="2393950"/>
            <a:ext cx="11210924" cy="3482975"/>
          </a:xfrm>
          <a:prstGeom prst="rect">
            <a:avLst/>
          </a:prstGeom>
        </p:spPr>
        <p:txBody>
          <a:bodyPr vert="horz" lIns="0" tIns="0" rIns="0" bIns="0" rtlCol="0">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90538" y="6870450"/>
            <a:ext cx="2743200" cy="216000"/>
          </a:xfrm>
          <a:prstGeom prst="rect">
            <a:avLst/>
          </a:prstGeom>
        </p:spPr>
        <p:txBody>
          <a:bodyPr vert="horz" lIns="0" tIns="0" rIns="0" bIns="0" rtlCol="0" anchor="ctr">
            <a:noAutofit/>
          </a:bodyPr>
          <a:lstStyle>
            <a:lvl1pPr algn="l">
              <a:defRPr sz="1000">
                <a:noFill/>
              </a:defRPr>
            </a:lvl1pPr>
          </a:lstStyle>
          <a:p>
            <a:r>
              <a:rPr lang="en-GB" smtClean="0"/>
              <a:t>Date: Monday / 01 / October / 2019</a:t>
            </a:r>
            <a:endParaRPr lang="en-GB"/>
          </a:p>
        </p:txBody>
      </p:sp>
      <p:sp>
        <p:nvSpPr>
          <p:cNvPr id="5" name="Footer Placeholder 4"/>
          <p:cNvSpPr>
            <a:spLocks noGrp="1"/>
          </p:cNvSpPr>
          <p:nvPr>
            <p:ph type="ftr" sz="quarter" idx="3"/>
          </p:nvPr>
        </p:nvSpPr>
        <p:spPr>
          <a:xfrm>
            <a:off x="490538" y="6337302"/>
            <a:ext cx="5605462" cy="180000"/>
          </a:xfrm>
          <a:prstGeom prst="rect">
            <a:avLst/>
          </a:prstGeom>
        </p:spPr>
        <p:txBody>
          <a:bodyPr vert="horz" lIns="0" tIns="0" rIns="0" bIns="0" rtlCol="0" anchor="t" anchorCtr="0">
            <a:noAutofit/>
          </a:bodyPr>
          <a:lstStyle>
            <a:lvl1pPr algn="l">
              <a:defRPr sz="1000" b="1">
                <a:solidFill>
                  <a:schemeClr val="tx1"/>
                </a:solidFill>
              </a:defRPr>
            </a:lvl1pPr>
          </a:lstStyle>
          <a:p>
            <a:r>
              <a:rPr lang="en-GB" smtClean="0"/>
              <a:t>Advancing social justice, promoting decent work</a:t>
            </a:r>
            <a:endParaRPr lang="en-GB"/>
          </a:p>
        </p:txBody>
      </p:sp>
      <p:sp>
        <p:nvSpPr>
          <p:cNvPr id="6" name="Slide Number Placeholder 5"/>
          <p:cNvSpPr>
            <a:spLocks noGrp="1"/>
          </p:cNvSpPr>
          <p:nvPr>
            <p:ph type="sldNum" sz="quarter" idx="4"/>
          </p:nvPr>
        </p:nvSpPr>
        <p:spPr>
          <a:xfrm>
            <a:off x="11161462" y="432000"/>
            <a:ext cx="540000" cy="288000"/>
          </a:xfrm>
          <a:prstGeom prst="rect">
            <a:avLst/>
          </a:prstGeom>
        </p:spPr>
        <p:txBody>
          <a:bodyPr vert="horz" lIns="0" tIns="0" rIns="0" bIns="0" rtlCol="0" anchor="t" anchorCtr="0">
            <a:noAutofit/>
          </a:bodyPr>
          <a:lstStyle>
            <a:lvl1pPr algn="r">
              <a:defRPr sz="1800">
                <a:solidFill>
                  <a:schemeClr val="accent1"/>
                </a:solidFill>
              </a:defRPr>
            </a:lvl1pPr>
          </a:lstStyle>
          <a:p>
            <a:fld id="{856227C0-AD57-4F9B-BAE3-EEFB0D0EE427}" type="slidenum">
              <a:rPr lang="en-GB" smtClean="0"/>
              <a:pPr/>
              <a:t>‹#›</a:t>
            </a:fld>
            <a:endParaRPr lang="en-GB"/>
          </a:p>
        </p:txBody>
      </p:sp>
      <p:pic>
        <p:nvPicPr>
          <p:cNvPr id="8" name="Picture 7"/>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11" name="Picture 10"/>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2381" y="1519079"/>
            <a:ext cx="119513" cy="140298"/>
          </a:xfrm>
          <a:prstGeom prst="rect">
            <a:avLst/>
          </a:prstGeom>
        </p:spPr>
      </p:pic>
      <p:pic>
        <p:nvPicPr>
          <p:cNvPr id="12" name="Picture 11"/>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11057063" y="6367463"/>
            <a:ext cx="644400" cy="172266"/>
          </a:xfrm>
          <a:prstGeom prst="rect">
            <a:avLst/>
          </a:prstGeom>
        </p:spPr>
      </p:pic>
    </p:spTree>
    <p:extLst>
      <p:ext uri="{BB962C8B-B14F-4D97-AF65-F5344CB8AC3E}">
        <p14:creationId xmlns:p14="http://schemas.microsoft.com/office/powerpoint/2010/main" val="1767613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7" r:id="rId3"/>
    <p:sldLayoutId id="2147483665" r:id="rId4"/>
    <p:sldLayoutId id="2147483666" r:id="rId5"/>
    <p:sldLayoutId id="2147483652" r:id="rId6"/>
    <p:sldLayoutId id="2147483664" r:id="rId7"/>
    <p:sldLayoutId id="2147483668" r:id="rId8"/>
    <p:sldLayoutId id="2147483669" r:id="rId9"/>
    <p:sldLayoutId id="2147483651" r:id="rId10"/>
    <p:sldLayoutId id="2147483660" r:id="rId11"/>
    <p:sldLayoutId id="2147483661" r:id="rId12"/>
    <p:sldLayoutId id="2147483662" r:id="rId13"/>
    <p:sldLayoutId id="2147483663" r:id="rId14"/>
    <p:sldLayoutId id="2147483654" r:id="rId15"/>
    <p:sldLayoutId id="2147483655" r:id="rId16"/>
  </p:sldLayoutIdLst>
  <p:hf hdr="0"/>
  <p:txStyles>
    <p:titleStyle>
      <a:lvl1pPr algn="l" defTabSz="914400" rtl="0" eaLnBrk="1" latinLnBrk="0" hangingPunct="1">
        <a:lnSpc>
          <a:spcPct val="90000"/>
        </a:lnSpc>
        <a:spcBef>
          <a:spcPct val="0"/>
        </a:spcBef>
        <a:buNone/>
        <a:defRPr sz="2500" b="1"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09" userDrawn="1">
          <p15:clr>
            <a:srgbClr val="F26B43"/>
          </p15:clr>
        </p15:guide>
        <p15:guide id="4" pos="7371" userDrawn="1">
          <p15:clr>
            <a:srgbClr val="F26B43"/>
          </p15:clr>
        </p15:guide>
        <p15:guide id="5" orient="horz" pos="309" userDrawn="1">
          <p15:clr>
            <a:srgbClr val="F26B43"/>
          </p15:clr>
        </p15:guide>
        <p15:guide id="6" orient="horz" pos="4011" userDrawn="1">
          <p15:clr>
            <a:srgbClr val="F26B43"/>
          </p15:clr>
        </p15:guide>
        <p15:guide id="7" orient="horz" pos="1508" userDrawn="1">
          <p15:clr>
            <a:srgbClr val="F26B43"/>
          </p15:clr>
        </p15:guide>
        <p15:guide id="8" orient="horz" pos="3702" userDrawn="1">
          <p15:clr>
            <a:srgbClr val="F26B43"/>
          </p15:clr>
        </p15:guide>
        <p15:guide id="9" orient="horz" pos="154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4861" y="3868653"/>
            <a:ext cx="8509505" cy="1087492"/>
          </a:xfrm>
        </p:spPr>
        <p:txBody>
          <a:bodyPr/>
          <a:lstStyle/>
          <a:p>
            <a:r>
              <a:rPr lang="en-US" sz="3200" dirty="0" smtClean="0"/>
              <a:t>Fostering a sustainable recovery with more and better jobs</a:t>
            </a:r>
            <a:endParaRPr lang="en-US" sz="3200" dirty="0"/>
          </a:p>
        </p:txBody>
      </p:sp>
      <p:sp>
        <p:nvSpPr>
          <p:cNvPr id="3" name="Subtitle 2"/>
          <p:cNvSpPr>
            <a:spLocks noGrp="1"/>
          </p:cNvSpPr>
          <p:nvPr>
            <p:ph type="subTitle" idx="1"/>
          </p:nvPr>
        </p:nvSpPr>
        <p:spPr>
          <a:xfrm>
            <a:off x="386301" y="5392912"/>
            <a:ext cx="7200000" cy="515832"/>
          </a:xfrm>
        </p:spPr>
        <p:txBody>
          <a:bodyPr/>
          <a:lstStyle/>
          <a:p>
            <a:pPr lvl="1"/>
            <a:r>
              <a:rPr lang="en-GB" sz="1800" dirty="0" smtClean="0"/>
              <a:t>Moustapha Kamal Gueye, Head, ILO Green Jobs Programme </a:t>
            </a:r>
            <a:endParaRPr lang="en-GB" sz="1800" dirty="0"/>
          </a:p>
        </p:txBody>
      </p:sp>
      <p:sp>
        <p:nvSpPr>
          <p:cNvPr id="4" name="Date Placeholder 3"/>
          <p:cNvSpPr>
            <a:spLocks noGrp="1"/>
          </p:cNvSpPr>
          <p:nvPr>
            <p:ph type="dt" sz="half" idx="10"/>
          </p:nvPr>
        </p:nvSpPr>
        <p:spPr>
          <a:xfrm>
            <a:off x="490538" y="6345511"/>
            <a:ext cx="2743200" cy="216000"/>
          </a:xfrm>
        </p:spPr>
        <p:txBody>
          <a:bodyPr/>
          <a:lstStyle/>
          <a:p>
            <a:r>
              <a:rPr lang="en-GB" dirty="0" smtClean="0"/>
              <a:t>Date:  11 / 06/ 2020</a:t>
            </a:r>
            <a:endParaRPr lang="en-GB" dirty="0"/>
          </a:p>
        </p:txBody>
      </p:sp>
      <p:sp>
        <p:nvSpPr>
          <p:cNvPr id="5" name="Footer Placeholder 4"/>
          <p:cNvSpPr>
            <a:spLocks noGrp="1"/>
          </p:cNvSpPr>
          <p:nvPr>
            <p:ph type="ftr" sz="quarter" idx="11"/>
          </p:nvPr>
        </p:nvSpPr>
        <p:spPr/>
        <p:txBody>
          <a:bodyPr/>
          <a:lstStyle/>
          <a:p>
            <a:r>
              <a:rPr lang="en-GB" smtClean="0"/>
              <a:t>Advancing social justice, promoting decent work</a:t>
            </a:r>
            <a:endParaRPr lang="en-GB"/>
          </a:p>
        </p:txBody>
      </p:sp>
      <p:sp>
        <p:nvSpPr>
          <p:cNvPr id="6" name="Slide Number Placeholder 5"/>
          <p:cNvSpPr>
            <a:spLocks noGrp="1"/>
          </p:cNvSpPr>
          <p:nvPr>
            <p:ph type="sldNum" sz="quarter" idx="12"/>
          </p:nvPr>
        </p:nvSpPr>
        <p:spPr/>
        <p:txBody>
          <a:bodyPr/>
          <a:lstStyle/>
          <a:p>
            <a:fld id="{856227C0-AD57-4F9B-BAE3-EEFB0D0EE427}" type="slidenum">
              <a:rPr lang="en-GB" smtClean="0"/>
              <a:pPr/>
              <a:t>1</a:t>
            </a:fld>
            <a:endParaRPr lang="en-GB"/>
          </a:p>
        </p:txBody>
      </p:sp>
      <p:sp>
        <p:nvSpPr>
          <p:cNvPr id="12" name="Picture Placeholder 11"/>
          <p:cNvSpPr>
            <a:spLocks noGrp="1"/>
          </p:cNvSpPr>
          <p:nvPr>
            <p:ph type="pic" sz="quarter" idx="13"/>
          </p:nvPr>
        </p:nvSpPr>
        <p:spPr/>
      </p:sp>
      <p:sp>
        <p:nvSpPr>
          <p:cNvPr id="7" name="Rectangle 6"/>
          <p:cNvSpPr/>
          <p:nvPr/>
        </p:nvSpPr>
        <p:spPr>
          <a:xfrm>
            <a:off x="185738" y="1388995"/>
            <a:ext cx="6096000" cy="2031325"/>
          </a:xfrm>
          <a:prstGeom prst="rect">
            <a:avLst/>
          </a:prstGeom>
        </p:spPr>
        <p:txBody>
          <a:bodyPr>
            <a:spAutoFit/>
          </a:bodyPr>
          <a:lstStyle/>
          <a:p>
            <a:r>
              <a:rPr lang="en-US" b="1" dirty="0" smtClean="0"/>
              <a:t>UNFCCC-UNDESA</a:t>
            </a:r>
          </a:p>
          <a:p>
            <a:r>
              <a:rPr lang="en-US" b="1" dirty="0" smtClean="0"/>
              <a:t>Harnessing </a:t>
            </a:r>
            <a:r>
              <a:rPr lang="en-US" b="1" dirty="0"/>
              <a:t>Climate &amp; SDGs Synergies to </a:t>
            </a:r>
            <a:endParaRPr lang="en-US" dirty="0"/>
          </a:p>
          <a:p>
            <a:r>
              <a:rPr lang="en-US" b="1" dirty="0"/>
              <a:t>Recover Better and Stronger from the Covid-19 Pandemic </a:t>
            </a:r>
            <a:endParaRPr lang="en-US" dirty="0"/>
          </a:p>
          <a:p>
            <a:r>
              <a:rPr lang="en-US" b="1" dirty="0"/>
              <a:t>Webinar 2: Synergies for Just Transitions &amp; Economic Recovery </a:t>
            </a:r>
            <a:endParaRPr lang="en-US" dirty="0"/>
          </a:p>
          <a:p>
            <a:r>
              <a:rPr lang="en-US" b="1" dirty="0"/>
              <a:t>Thursday, 11 June, 10:00-11:30AM (NY time)</a:t>
            </a:r>
            <a:endParaRPr lang="en-US" dirty="0"/>
          </a:p>
        </p:txBody>
      </p:sp>
    </p:spTree>
    <p:extLst>
      <p:ext uri="{BB962C8B-B14F-4D97-AF65-F5344CB8AC3E}">
        <p14:creationId xmlns:p14="http://schemas.microsoft.com/office/powerpoint/2010/main" val="900002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Winning the narrative on a green and just recovery from </a:t>
            </a:r>
            <a:r>
              <a:rPr lang="en-US" dirty="0" smtClean="0">
                <a:solidFill>
                  <a:srgbClr val="FF0000"/>
                </a:solidFill>
              </a:rPr>
              <a:t>COVID-19</a:t>
            </a:r>
            <a:r>
              <a:rPr lang="en-US" dirty="0"/>
              <a:t/>
            </a:r>
            <a:br>
              <a:rPr lang="en-US" dirty="0"/>
            </a:br>
            <a:endParaRPr lang="en-US" dirty="0"/>
          </a:p>
        </p:txBody>
      </p:sp>
      <p:sp>
        <p:nvSpPr>
          <p:cNvPr id="3" name="Content Placeholder 2"/>
          <p:cNvSpPr>
            <a:spLocks noGrp="1"/>
          </p:cNvSpPr>
          <p:nvPr>
            <p:ph idx="1"/>
          </p:nvPr>
        </p:nvSpPr>
        <p:spPr>
          <a:xfrm>
            <a:off x="490538" y="2143195"/>
            <a:ext cx="11210924" cy="4113914"/>
          </a:xfrm>
        </p:spPr>
        <p:txBody>
          <a:bodyPr/>
          <a:lstStyle/>
          <a:p>
            <a:pPr marL="285750" lvl="1" indent="-285750">
              <a:spcBef>
                <a:spcPts val="0"/>
              </a:spcBef>
              <a:spcAft>
                <a:spcPts val="1000"/>
              </a:spcAft>
              <a:buFont typeface="Wingdings" panose="05000000000000000000" pitchFamily="2" charset="2"/>
              <a:buChar char="Ø"/>
            </a:pPr>
            <a:r>
              <a:rPr lang="en-GB" dirty="0"/>
              <a:t>The COVID-19 pandemic exposed the multiple links between public health and the environment and made it evident that a healthy life and workplace and productive economies depend on a healthy environment. </a:t>
            </a:r>
          </a:p>
          <a:p>
            <a:pPr marL="285750" lvl="1" indent="-285750">
              <a:spcBef>
                <a:spcPts val="0"/>
              </a:spcBef>
              <a:spcAft>
                <a:spcPts val="1000"/>
              </a:spcAft>
              <a:buFont typeface="Wingdings" panose="05000000000000000000" pitchFamily="2" charset="2"/>
              <a:buChar char="Ø"/>
            </a:pPr>
            <a:r>
              <a:rPr lang="en-GB" dirty="0"/>
              <a:t>The lockdown measures and economic downturn resulted in improvements in air quality and emissions reduction. </a:t>
            </a:r>
          </a:p>
          <a:p>
            <a:pPr marL="285750" lvl="1" indent="-285750">
              <a:spcBef>
                <a:spcPts val="0"/>
              </a:spcBef>
              <a:spcAft>
                <a:spcPts val="1000"/>
              </a:spcAft>
              <a:buFont typeface="Wingdings" panose="05000000000000000000" pitchFamily="2" charset="2"/>
              <a:buChar char="Ø"/>
            </a:pPr>
            <a:r>
              <a:rPr lang="en-GB" dirty="0"/>
              <a:t>However, we must engage actively to correct what could be a false public perception and negative message, that the natural corollary of improving environmental conditions is economic and social damage of the scale experienced today, which could lead people to draw the wrong conclusions of what a green deal requires. </a:t>
            </a:r>
          </a:p>
          <a:p>
            <a:pPr marL="285750" lvl="1" indent="-285750">
              <a:spcBef>
                <a:spcPts val="0"/>
              </a:spcBef>
              <a:spcAft>
                <a:spcPts val="1000"/>
              </a:spcAft>
              <a:buFont typeface="Wingdings" panose="05000000000000000000" pitchFamily="2" charset="2"/>
              <a:buChar char="Ø"/>
            </a:pPr>
            <a:r>
              <a:rPr lang="en-GB" dirty="0"/>
              <a:t>The way governments, workers, employers and society at large responded to the COVID-19 pandemic shows that “where there is a will, there is a way”. </a:t>
            </a:r>
          </a:p>
          <a:p>
            <a:pPr marL="285750" lvl="1" indent="-285750">
              <a:spcBef>
                <a:spcPts val="0"/>
              </a:spcBef>
              <a:spcAft>
                <a:spcPts val="1000"/>
              </a:spcAft>
              <a:buFont typeface="Wingdings" panose="05000000000000000000" pitchFamily="2" charset="2"/>
              <a:buChar char="Ø"/>
            </a:pPr>
            <a:r>
              <a:rPr lang="en-GB" dirty="0"/>
              <a:t>There are no mutually exclusive choices to be made between environmental sustainability on the one hand, and vibrant economic activity, jobs and incomes, on the other. </a:t>
            </a:r>
          </a:p>
          <a:p>
            <a:pPr marL="537750" lvl="2" indent="-285750">
              <a:buFont typeface="Wingdings" panose="05000000000000000000" pitchFamily="2" charset="2"/>
              <a:buChar char="Ø"/>
            </a:pPr>
            <a:endParaRPr lang="en-US" dirty="0"/>
          </a:p>
        </p:txBody>
      </p:sp>
      <p:sp>
        <p:nvSpPr>
          <p:cNvPr id="4" name="Date Placeholder 3"/>
          <p:cNvSpPr>
            <a:spLocks noGrp="1"/>
          </p:cNvSpPr>
          <p:nvPr>
            <p:ph type="dt" sz="half" idx="10"/>
          </p:nvPr>
        </p:nvSpPr>
        <p:spPr/>
        <p:txBody>
          <a:bodyPr/>
          <a:lstStyle/>
          <a:p>
            <a:r>
              <a:rPr lang="en-GB" smtClean="0"/>
              <a:t>Date: Monday / 01 / October / 2019</a:t>
            </a:r>
            <a:endParaRPr lang="en-GB"/>
          </a:p>
        </p:txBody>
      </p:sp>
      <p:sp>
        <p:nvSpPr>
          <p:cNvPr id="5" name="Footer Placeholder 4"/>
          <p:cNvSpPr>
            <a:spLocks noGrp="1"/>
          </p:cNvSpPr>
          <p:nvPr>
            <p:ph type="ftr" sz="quarter" idx="11"/>
          </p:nvPr>
        </p:nvSpPr>
        <p:spPr/>
        <p:txBody>
          <a:bodyPr/>
          <a:lstStyle/>
          <a:p>
            <a:r>
              <a:rPr lang="en-GB" dirty="0" smtClean="0"/>
              <a:t>Advancing social justice, promoting decent work</a:t>
            </a:r>
            <a:endParaRPr lang="en-GB" dirty="0"/>
          </a:p>
        </p:txBody>
      </p:sp>
      <p:sp>
        <p:nvSpPr>
          <p:cNvPr id="6" name="Slide Number Placeholder 5"/>
          <p:cNvSpPr>
            <a:spLocks noGrp="1"/>
          </p:cNvSpPr>
          <p:nvPr>
            <p:ph type="sldNum" sz="quarter" idx="12"/>
          </p:nvPr>
        </p:nvSpPr>
        <p:spPr/>
        <p:txBody>
          <a:bodyPr/>
          <a:lstStyle/>
          <a:p>
            <a:fld id="{856227C0-AD57-4F9B-BAE3-EEFB0D0EE427}" type="slidenum">
              <a:rPr lang="en-GB" smtClean="0"/>
              <a:t>2</a:t>
            </a:fld>
            <a:endParaRPr lang="en-GB"/>
          </a:p>
        </p:txBody>
      </p:sp>
    </p:spTree>
    <p:extLst>
      <p:ext uri="{BB962C8B-B14F-4D97-AF65-F5344CB8AC3E}">
        <p14:creationId xmlns:p14="http://schemas.microsoft.com/office/powerpoint/2010/main" val="2377071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295596"/>
            <a:ext cx="11210924" cy="366852"/>
          </a:xfrm>
        </p:spPr>
        <p:txBody>
          <a:bodyPr/>
          <a:lstStyle/>
          <a:p>
            <a:r>
              <a:rPr lang="en-US" dirty="0" smtClean="0">
                <a:solidFill>
                  <a:srgbClr val="FF0000"/>
                </a:solidFill>
              </a:rPr>
              <a:t>ILO policy response based on International </a:t>
            </a:r>
            <a:r>
              <a:rPr lang="en-US" dirty="0" err="1" smtClean="0">
                <a:solidFill>
                  <a:srgbClr val="FF0000"/>
                </a:solidFill>
              </a:rPr>
              <a:t>Labour</a:t>
            </a:r>
            <a:r>
              <a:rPr lang="en-US" dirty="0" smtClean="0">
                <a:solidFill>
                  <a:srgbClr val="FF0000"/>
                </a:solidFill>
              </a:rPr>
              <a:t> Standards</a:t>
            </a:r>
            <a:endParaRPr lang="en-US" dirty="0">
              <a:solidFill>
                <a:srgbClr val="FF0000"/>
              </a:solidFill>
            </a:endParaRPr>
          </a:p>
        </p:txBody>
      </p:sp>
      <p:sp>
        <p:nvSpPr>
          <p:cNvPr id="4" name="Date Placeholder 3"/>
          <p:cNvSpPr>
            <a:spLocks noGrp="1"/>
          </p:cNvSpPr>
          <p:nvPr>
            <p:ph type="dt" sz="half" idx="10"/>
          </p:nvPr>
        </p:nvSpPr>
        <p:spPr/>
        <p:txBody>
          <a:bodyPr/>
          <a:lstStyle/>
          <a:p>
            <a:r>
              <a:rPr lang="en-GB" smtClean="0"/>
              <a:t>Date: Monday / 01 / October / 2019</a:t>
            </a:r>
            <a:endParaRPr lang="en-GB"/>
          </a:p>
        </p:txBody>
      </p:sp>
      <p:sp>
        <p:nvSpPr>
          <p:cNvPr id="5" name="Footer Placeholder 4"/>
          <p:cNvSpPr>
            <a:spLocks noGrp="1"/>
          </p:cNvSpPr>
          <p:nvPr>
            <p:ph type="ftr" sz="quarter" idx="11"/>
          </p:nvPr>
        </p:nvSpPr>
        <p:spPr/>
        <p:txBody>
          <a:bodyPr/>
          <a:lstStyle/>
          <a:p>
            <a:r>
              <a:rPr lang="en-GB" smtClean="0"/>
              <a:t>Advancing social justice, promoting decent work</a:t>
            </a:r>
            <a:endParaRPr lang="en-GB"/>
          </a:p>
        </p:txBody>
      </p:sp>
      <p:sp>
        <p:nvSpPr>
          <p:cNvPr id="6" name="Slide Number Placeholder 5"/>
          <p:cNvSpPr>
            <a:spLocks noGrp="1"/>
          </p:cNvSpPr>
          <p:nvPr>
            <p:ph type="sldNum" sz="quarter" idx="12"/>
          </p:nvPr>
        </p:nvSpPr>
        <p:spPr/>
        <p:txBody>
          <a:bodyPr/>
          <a:lstStyle/>
          <a:p>
            <a:fld id="{856227C0-AD57-4F9B-BAE3-EEFB0D0EE427}" type="slidenum">
              <a:rPr lang="en-GB" smtClean="0"/>
              <a:t>3</a:t>
            </a:fld>
            <a:endParaRPr lang="en-GB"/>
          </a:p>
        </p:txBody>
      </p:sp>
      <p:pic>
        <p:nvPicPr>
          <p:cNvPr id="8" name="Picture 7"/>
          <p:cNvPicPr>
            <a:picLocks noChangeAspect="1"/>
          </p:cNvPicPr>
          <p:nvPr/>
        </p:nvPicPr>
        <p:blipFill>
          <a:blip r:embed="rId2"/>
          <a:stretch>
            <a:fillRect/>
          </a:stretch>
        </p:blipFill>
        <p:spPr>
          <a:xfrm>
            <a:off x="490538" y="1694267"/>
            <a:ext cx="10458676" cy="4823035"/>
          </a:xfrm>
          <a:prstGeom prst="rect">
            <a:avLst/>
          </a:prstGeom>
        </p:spPr>
      </p:pic>
    </p:spTree>
    <p:extLst>
      <p:ext uri="{BB962C8B-B14F-4D97-AF65-F5344CB8AC3E}">
        <p14:creationId xmlns:p14="http://schemas.microsoft.com/office/powerpoint/2010/main" val="3875836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423195"/>
            <a:ext cx="11210924" cy="513555"/>
          </a:xfrm>
        </p:spPr>
        <p:txBody>
          <a:bodyPr/>
          <a:lstStyle/>
          <a:p>
            <a:r>
              <a:rPr lang="en-US" dirty="0" smtClean="0">
                <a:solidFill>
                  <a:srgbClr val="FF0000"/>
                </a:solidFill>
              </a:rPr>
              <a:t>Capturing the quick wins</a:t>
            </a:r>
            <a:endParaRPr lang="en-US" dirty="0">
              <a:solidFill>
                <a:srgbClr val="FF0000"/>
              </a:solidFill>
            </a:endParaRPr>
          </a:p>
        </p:txBody>
      </p:sp>
      <p:sp>
        <p:nvSpPr>
          <p:cNvPr id="3" name="Content Placeholder 2"/>
          <p:cNvSpPr>
            <a:spLocks noGrp="1"/>
          </p:cNvSpPr>
          <p:nvPr>
            <p:ph idx="1"/>
          </p:nvPr>
        </p:nvSpPr>
        <p:spPr>
          <a:xfrm>
            <a:off x="391886" y="2037806"/>
            <a:ext cx="11309576" cy="4299496"/>
          </a:xfrm>
        </p:spPr>
        <p:txBody>
          <a:bodyPr/>
          <a:lstStyle/>
          <a:p>
            <a:pPr marL="285750" indent="-285750">
              <a:spcBef>
                <a:spcPts val="1200"/>
              </a:spcBef>
              <a:buFont typeface="Wingdings" panose="05000000000000000000" pitchFamily="2" charset="2"/>
              <a:buChar char="Ø"/>
            </a:pPr>
            <a:r>
              <a:rPr lang="en-US" sz="2000" b="0" dirty="0">
                <a:solidFill>
                  <a:schemeClr val="tx1"/>
                </a:solidFill>
              </a:rPr>
              <a:t>Fostering innovation, entrepreneurship and decent work in </a:t>
            </a:r>
            <a:r>
              <a:rPr lang="en-US" sz="2000" b="0" dirty="0" smtClean="0">
                <a:solidFill>
                  <a:schemeClr val="tx1"/>
                </a:solidFill>
              </a:rPr>
              <a:t>ITC-based solutions, telemedicine</a:t>
            </a:r>
            <a:r>
              <a:rPr lang="en-US" sz="2000" b="0" dirty="0">
                <a:solidFill>
                  <a:schemeClr val="tx1"/>
                </a:solidFill>
              </a:rPr>
              <a:t>, urban farming, and sustainable </a:t>
            </a:r>
            <a:r>
              <a:rPr lang="en-US" sz="2000" b="0" dirty="0" smtClean="0">
                <a:solidFill>
                  <a:schemeClr val="tx1"/>
                </a:solidFill>
              </a:rPr>
              <a:t>mobility. Some examples:</a:t>
            </a:r>
            <a:endParaRPr lang="en-US" sz="2000" b="0" dirty="0">
              <a:solidFill>
                <a:schemeClr val="tx1"/>
              </a:solidFill>
            </a:endParaRPr>
          </a:p>
          <a:p>
            <a:pPr marL="537750" lvl="2" indent="-285750">
              <a:spcBef>
                <a:spcPts val="1200"/>
              </a:spcBef>
              <a:spcAft>
                <a:spcPts val="600"/>
              </a:spcAft>
              <a:buFont typeface="Wingdings" panose="05000000000000000000" pitchFamily="2" charset="2"/>
              <a:buChar char="Ø"/>
            </a:pPr>
            <a:r>
              <a:rPr lang="en-GB" sz="2000" b="0" dirty="0">
                <a:solidFill>
                  <a:schemeClr val="tx1"/>
                </a:solidFill>
              </a:rPr>
              <a:t>In many low-income countries, several prototypes of touch-less hand washing systems were produced using recycled and/or reused materials from carpenters and welders. </a:t>
            </a:r>
          </a:p>
          <a:p>
            <a:pPr marL="537750" lvl="2" indent="-285750">
              <a:spcBef>
                <a:spcPts val="1200"/>
              </a:spcBef>
              <a:spcAft>
                <a:spcPts val="600"/>
              </a:spcAft>
              <a:buFont typeface="Wingdings" panose="05000000000000000000" pitchFamily="2" charset="2"/>
              <a:buChar char="Ø"/>
            </a:pPr>
            <a:r>
              <a:rPr lang="en-GB" sz="2000" b="0" dirty="0" smtClean="0">
                <a:solidFill>
                  <a:schemeClr val="tx1"/>
                </a:solidFill>
              </a:rPr>
              <a:t>The </a:t>
            </a:r>
            <a:r>
              <a:rPr lang="en-GB" sz="2000" b="0" dirty="0">
                <a:solidFill>
                  <a:schemeClr val="tx1"/>
                </a:solidFill>
              </a:rPr>
              <a:t>REMA Medical technologies platform, based in Benin, allowed more than 5000 African medical doctors from more than 20 countries to exchange information and data in real time and to develop a community of practice. </a:t>
            </a:r>
          </a:p>
          <a:p>
            <a:pPr marL="537750" lvl="2" indent="-285750">
              <a:spcBef>
                <a:spcPts val="1200"/>
              </a:spcBef>
              <a:spcAft>
                <a:spcPts val="600"/>
              </a:spcAft>
              <a:buFont typeface="Wingdings" panose="05000000000000000000" pitchFamily="2" charset="2"/>
              <a:buChar char="Ø"/>
            </a:pPr>
            <a:r>
              <a:rPr lang="en-GB" sz="2000" b="0" dirty="0">
                <a:solidFill>
                  <a:schemeClr val="tx1"/>
                </a:solidFill>
              </a:rPr>
              <a:t>In Ghana, a start-up is using drones to deliver medicines, blood and medical materials to health centres located in rural area, avoiding traditional road-based transportation. </a:t>
            </a:r>
            <a:endParaRPr lang="en-GB" sz="2000" b="0" dirty="0" smtClean="0">
              <a:solidFill>
                <a:schemeClr val="tx1"/>
              </a:solidFill>
            </a:endParaRPr>
          </a:p>
          <a:p>
            <a:pPr marL="285750" lvl="1" indent="-285750">
              <a:spcBef>
                <a:spcPts val="1200"/>
              </a:spcBef>
              <a:buFont typeface="Wingdings" panose="05000000000000000000" pitchFamily="2" charset="2"/>
              <a:buChar char="Ø"/>
            </a:pPr>
            <a:r>
              <a:rPr lang="en-GB" sz="2000" dirty="0" smtClean="0"/>
              <a:t>Taking </a:t>
            </a:r>
            <a:r>
              <a:rPr lang="en-GB" sz="2000" dirty="0"/>
              <a:t>a just transition perspective in fostering a green and sustainable </a:t>
            </a:r>
            <a:r>
              <a:rPr lang="en-GB" sz="2000" dirty="0" smtClean="0"/>
              <a:t>recovery.</a:t>
            </a:r>
            <a:endParaRPr lang="en-GB" sz="2000" dirty="0"/>
          </a:p>
          <a:p>
            <a:pPr marL="537750" lvl="2" indent="-285750">
              <a:buFont typeface="Wingdings" panose="05000000000000000000" pitchFamily="2" charset="2"/>
              <a:buChar char="Ø"/>
            </a:pPr>
            <a:endParaRPr lang="en-US" sz="2000" dirty="0"/>
          </a:p>
        </p:txBody>
      </p:sp>
      <p:sp>
        <p:nvSpPr>
          <p:cNvPr id="4" name="Date Placeholder 3"/>
          <p:cNvSpPr>
            <a:spLocks noGrp="1"/>
          </p:cNvSpPr>
          <p:nvPr>
            <p:ph type="dt" sz="half" idx="10"/>
          </p:nvPr>
        </p:nvSpPr>
        <p:spPr/>
        <p:txBody>
          <a:bodyPr/>
          <a:lstStyle/>
          <a:p>
            <a:r>
              <a:rPr lang="en-GB" smtClean="0"/>
              <a:t>Date: Monday / 01 / October / 2019</a:t>
            </a:r>
            <a:endParaRPr lang="en-GB"/>
          </a:p>
        </p:txBody>
      </p:sp>
      <p:sp>
        <p:nvSpPr>
          <p:cNvPr id="5" name="Footer Placeholder 4"/>
          <p:cNvSpPr>
            <a:spLocks noGrp="1"/>
          </p:cNvSpPr>
          <p:nvPr>
            <p:ph type="ftr" sz="quarter" idx="11"/>
          </p:nvPr>
        </p:nvSpPr>
        <p:spPr/>
        <p:txBody>
          <a:bodyPr/>
          <a:lstStyle/>
          <a:p>
            <a:r>
              <a:rPr lang="en-GB" smtClean="0"/>
              <a:t>Advancing social justice, promoting decent work</a:t>
            </a:r>
            <a:endParaRPr lang="en-GB"/>
          </a:p>
        </p:txBody>
      </p:sp>
      <p:sp>
        <p:nvSpPr>
          <p:cNvPr id="6" name="Slide Number Placeholder 5"/>
          <p:cNvSpPr>
            <a:spLocks noGrp="1"/>
          </p:cNvSpPr>
          <p:nvPr>
            <p:ph type="sldNum" sz="quarter" idx="12"/>
          </p:nvPr>
        </p:nvSpPr>
        <p:spPr/>
        <p:txBody>
          <a:bodyPr/>
          <a:lstStyle/>
          <a:p>
            <a:fld id="{856227C0-AD57-4F9B-BAE3-EEFB0D0EE427}" type="slidenum">
              <a:rPr lang="en-GB" smtClean="0"/>
              <a:t>4</a:t>
            </a:fld>
            <a:endParaRPr lang="en-GB"/>
          </a:p>
        </p:txBody>
      </p:sp>
    </p:spTree>
    <p:extLst>
      <p:ext uri="{BB962C8B-B14F-4D97-AF65-F5344CB8AC3E}">
        <p14:creationId xmlns:p14="http://schemas.microsoft.com/office/powerpoint/2010/main" val="2922426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4" y="1299465"/>
            <a:ext cx="6609806" cy="555462"/>
          </a:xfrm>
        </p:spPr>
        <p:txBody>
          <a:bodyPr>
            <a:normAutofit/>
          </a:bodyPr>
          <a:lstStyle/>
          <a:p>
            <a:r>
              <a:rPr lang="en-US" dirty="0" smtClean="0"/>
              <a:t>The Climate Action for Jobs Initiative</a:t>
            </a:r>
            <a:endParaRPr lang="en-US" dirty="0"/>
          </a:p>
        </p:txBody>
      </p:sp>
      <p:sp>
        <p:nvSpPr>
          <p:cNvPr id="3" name="Content Placeholder 2"/>
          <p:cNvSpPr>
            <a:spLocks noGrp="1"/>
          </p:cNvSpPr>
          <p:nvPr>
            <p:ph idx="1"/>
          </p:nvPr>
        </p:nvSpPr>
        <p:spPr>
          <a:xfrm>
            <a:off x="378823" y="2181497"/>
            <a:ext cx="4467498" cy="4167052"/>
          </a:xfrm>
        </p:spPr>
        <p:txBody>
          <a:bodyPr>
            <a:noAutofit/>
          </a:bodyPr>
          <a:lstStyle/>
          <a:p>
            <a:pPr marL="0" indent="0">
              <a:buNone/>
            </a:pPr>
            <a:r>
              <a:rPr lang="en-GB" dirty="0" smtClean="0"/>
              <a:t>Action area resulting from the 2019 UN Climate Action Summit</a:t>
            </a:r>
          </a:p>
          <a:p>
            <a:pPr marL="285750" indent="-285750">
              <a:buFont typeface="Wingdings" panose="05000000000000000000" pitchFamily="2" charset="2"/>
              <a:buChar char="Ø"/>
            </a:pPr>
            <a:r>
              <a:rPr lang="en-GB" dirty="0" smtClean="0"/>
              <a:t> 46 countries made a commitment on just transition</a:t>
            </a:r>
          </a:p>
          <a:p>
            <a:pPr marL="285750" indent="-285750">
              <a:buFont typeface="Wingdings" panose="05000000000000000000" pitchFamily="2" charset="2"/>
              <a:buChar char="q"/>
            </a:pPr>
            <a:r>
              <a:rPr lang="en-GB" dirty="0" smtClean="0"/>
              <a:t>Announced by the UN Secretary-General in Sept. 2019 and launched at COP25, Madrid, 12 December 2019</a:t>
            </a:r>
          </a:p>
          <a:p>
            <a:pPr marL="285750" indent="-285750">
              <a:buFont typeface="Wingdings" panose="05000000000000000000" pitchFamily="2" charset="2"/>
              <a:buChar char="q"/>
            </a:pPr>
            <a:r>
              <a:rPr lang="en-GB" dirty="0" smtClean="0"/>
              <a:t>Placing decent work and livelihoods at the heart of climate action and a green recovery based on just transition principles</a:t>
            </a:r>
            <a:r>
              <a:rPr lang="en-GB" dirty="0"/>
              <a:t/>
            </a:r>
            <a:br>
              <a:rPr lang="en-GB" dirty="0"/>
            </a:br>
            <a:endParaRPr lang="en-US" dirty="0" smtClean="0"/>
          </a:p>
          <a:p>
            <a:endParaRPr lang="en-US" dirty="0"/>
          </a:p>
        </p:txBody>
      </p:sp>
      <p:pic>
        <p:nvPicPr>
          <p:cNvPr id="5" name="Picture 4"/>
          <p:cNvPicPr/>
          <p:nvPr/>
        </p:nvPicPr>
        <p:blipFill>
          <a:blip r:embed="rId2" cstate="print"/>
          <a:srcRect/>
          <a:stretch>
            <a:fillRect/>
          </a:stretch>
        </p:blipFill>
        <p:spPr bwMode="auto">
          <a:xfrm>
            <a:off x="17502" y="29627"/>
            <a:ext cx="1051278" cy="920399"/>
          </a:xfrm>
          <a:prstGeom prst="rect">
            <a:avLst/>
          </a:prstGeom>
          <a:noFill/>
          <a:ln w="9525">
            <a:noFill/>
            <a:miter lim="800000"/>
            <a:headEnd/>
            <a:tailEnd/>
          </a:ln>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39764" y="2181496"/>
            <a:ext cx="6814728" cy="4034653"/>
          </a:xfrm>
          <a:prstGeom prst="rect">
            <a:avLst/>
          </a:prstGeom>
        </p:spPr>
      </p:pic>
    </p:spTree>
    <p:extLst>
      <p:ext uri="{BB962C8B-B14F-4D97-AF65-F5344CB8AC3E}">
        <p14:creationId xmlns:p14="http://schemas.microsoft.com/office/powerpoint/2010/main" val="3242502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ILO 2020">
  <a:themeElements>
    <a:clrScheme name="ILO Jan 2020">
      <a:dk1>
        <a:srgbClr val="230050"/>
      </a:dk1>
      <a:lt1>
        <a:sysClr val="window" lastClr="FFFFFF"/>
      </a:lt1>
      <a:dk2>
        <a:srgbClr val="000000"/>
      </a:dk2>
      <a:lt2>
        <a:srgbClr val="F8FCFE"/>
      </a:lt2>
      <a:accent1>
        <a:srgbClr val="1E2DBE"/>
      </a:accent1>
      <a:accent2>
        <a:srgbClr val="FA3C4B"/>
      </a:accent2>
      <a:accent3>
        <a:srgbClr val="FFCD2D"/>
      </a:accent3>
      <a:accent4>
        <a:srgbClr val="960A55"/>
      </a:accent4>
      <a:accent5>
        <a:srgbClr val="05D2D2"/>
      </a:accent5>
      <a:accent6>
        <a:srgbClr val="8CE164"/>
      </a:accent6>
      <a:hlink>
        <a:srgbClr val="230050"/>
      </a:hlink>
      <a:folHlink>
        <a:srgbClr val="23005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een Jobs Workplan 2020-2021.potx" id="{AAC29E8B-A2C4-4BB7-98C2-516262E8EA5E}" vid="{B9159B07-1651-4EC7-BFD4-3B44CF82FE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Green Jobs Workplan 2020-2021</Template>
  <TotalTime>592</TotalTime>
  <Words>496</Words>
  <Application>Microsoft Office PowerPoint</Application>
  <PresentationFormat>Widescreen</PresentationFormat>
  <Paragraphs>37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Wingdings</vt:lpstr>
      <vt:lpstr>Wingdings 3</vt:lpstr>
      <vt:lpstr>ILO 2020</vt:lpstr>
      <vt:lpstr>Fostering a sustainable recovery with more and better jobs</vt:lpstr>
      <vt:lpstr>Winning the narrative on a green and just recovery from COVID-19 </vt:lpstr>
      <vt:lpstr>ILO policy response based on International Labour Standards</vt:lpstr>
      <vt:lpstr>Capturing the quick wins</vt:lpstr>
      <vt:lpstr>The Climate Action for Jobs Initiative</vt:lpstr>
    </vt:vector>
  </TitlesOfParts>
  <Company>ILO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Jobs workplan 2020-2021</dc:title>
  <dc:creator>Gueye, Moustapha Kamal</dc:creator>
  <cp:lastModifiedBy>Gueye, Moustapha Kamal</cp:lastModifiedBy>
  <cp:revision>19</cp:revision>
  <dcterms:created xsi:type="dcterms:W3CDTF">2020-02-28T06:04:20Z</dcterms:created>
  <dcterms:modified xsi:type="dcterms:W3CDTF">2020-06-11T14:14:36Z</dcterms:modified>
</cp:coreProperties>
</file>