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7.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8.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9.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10.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1.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2" r:id="rId5"/>
    <p:sldMasterId id="2147483684" r:id="rId6"/>
    <p:sldMasterId id="2147483696" r:id="rId7"/>
    <p:sldMasterId id="2147483710" r:id="rId8"/>
    <p:sldMasterId id="2147483738" r:id="rId9"/>
    <p:sldMasterId id="2147483750" r:id="rId10"/>
    <p:sldMasterId id="2147483767" r:id="rId11"/>
    <p:sldMasterId id="2147483779" r:id="rId12"/>
    <p:sldMasterId id="2147483792" r:id="rId13"/>
    <p:sldMasterId id="2147483805" r:id="rId14"/>
    <p:sldMasterId id="2147483818" r:id="rId15"/>
  </p:sldMasterIdLst>
  <p:notesMasterIdLst>
    <p:notesMasterId r:id="rId57"/>
  </p:notesMasterIdLst>
  <p:sldIdLst>
    <p:sldId id="268" r:id="rId16"/>
    <p:sldId id="1707" r:id="rId17"/>
    <p:sldId id="1708" r:id="rId18"/>
    <p:sldId id="1709" r:id="rId19"/>
    <p:sldId id="547" r:id="rId20"/>
    <p:sldId id="1549" r:id="rId21"/>
    <p:sldId id="1567" r:id="rId22"/>
    <p:sldId id="1514" r:id="rId23"/>
    <p:sldId id="2240" r:id="rId24"/>
    <p:sldId id="2245" r:id="rId25"/>
    <p:sldId id="2244" r:id="rId26"/>
    <p:sldId id="2246" r:id="rId27"/>
    <p:sldId id="2247" r:id="rId28"/>
    <p:sldId id="2248" r:id="rId29"/>
    <p:sldId id="2249" r:id="rId30"/>
    <p:sldId id="1710" r:id="rId31"/>
    <p:sldId id="1512" r:id="rId32"/>
    <p:sldId id="2303" r:id="rId33"/>
    <p:sldId id="336" r:id="rId34"/>
    <p:sldId id="1521" r:id="rId35"/>
    <p:sldId id="2301" r:id="rId36"/>
    <p:sldId id="2084" r:id="rId37"/>
    <p:sldId id="2082" r:id="rId38"/>
    <p:sldId id="305" r:id="rId39"/>
    <p:sldId id="2302" r:id="rId40"/>
    <p:sldId id="1583" r:id="rId41"/>
    <p:sldId id="1585" r:id="rId42"/>
    <p:sldId id="1586" r:id="rId43"/>
    <p:sldId id="1513" r:id="rId44"/>
    <p:sldId id="2065" r:id="rId45"/>
    <p:sldId id="2066" r:id="rId46"/>
    <p:sldId id="2067" r:id="rId47"/>
    <p:sldId id="2068" r:id="rId48"/>
    <p:sldId id="2069" r:id="rId49"/>
    <p:sldId id="2070" r:id="rId50"/>
    <p:sldId id="2071" r:id="rId51"/>
    <p:sldId id="2073" r:id="rId52"/>
    <p:sldId id="2304" r:id="rId53"/>
    <p:sldId id="2074" r:id="rId54"/>
    <p:sldId id="2064" r:id="rId55"/>
    <p:sldId id="2266" r:id="rId5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0000"/>
    <a:srgbClr val="8E4D48"/>
    <a:srgbClr val="9B423B"/>
    <a:srgbClr val="A63830"/>
    <a:srgbClr val="D4DAE2"/>
    <a:srgbClr val="FFF6E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347" autoAdjust="0"/>
    <p:restoredTop sz="96322" autoAdjust="0"/>
  </p:normalViewPr>
  <p:slideViewPr>
    <p:cSldViewPr>
      <p:cViewPr varScale="1">
        <p:scale>
          <a:sx n="72" d="100"/>
          <a:sy n="72" d="100"/>
        </p:scale>
        <p:origin x="1332" y="66"/>
      </p:cViewPr>
      <p:guideLst>
        <p:guide orient="horz" pos="2160"/>
        <p:guide pos="2880"/>
      </p:guideLst>
    </p:cSldViewPr>
  </p:slideViewPr>
  <p:outlineViewPr>
    <p:cViewPr>
      <p:scale>
        <a:sx n="33" d="100"/>
        <a:sy n="33" d="100"/>
      </p:scale>
      <p:origin x="0" y="3264"/>
    </p:cViewPr>
  </p:outlineViewPr>
  <p:notesTextViewPr>
    <p:cViewPr>
      <p:scale>
        <a:sx n="1" d="1"/>
        <a:sy n="1" d="1"/>
      </p:scale>
      <p:origin x="0" y="0"/>
    </p:cViewPr>
  </p:notesTextViewPr>
  <p:notesViewPr>
    <p:cSldViewPr>
      <p:cViewPr varScale="1">
        <p:scale>
          <a:sx n="57" d="100"/>
          <a:sy n="57" d="100"/>
        </p:scale>
        <p:origin x="-2730"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3.xml"/><Relationship Id="rId26" Type="http://schemas.openxmlformats.org/officeDocument/2006/relationships/slide" Target="slides/slide11.xml"/><Relationship Id="rId39" Type="http://schemas.openxmlformats.org/officeDocument/2006/relationships/slide" Target="slides/slide24.xml"/><Relationship Id="rId21" Type="http://schemas.openxmlformats.org/officeDocument/2006/relationships/slide" Target="slides/slide6.xml"/><Relationship Id="rId34" Type="http://schemas.openxmlformats.org/officeDocument/2006/relationships/slide" Target="slides/slide19.xml"/><Relationship Id="rId42" Type="http://schemas.openxmlformats.org/officeDocument/2006/relationships/slide" Target="slides/slide27.xml"/><Relationship Id="rId47" Type="http://schemas.openxmlformats.org/officeDocument/2006/relationships/slide" Target="slides/slide32.xml"/><Relationship Id="rId50" Type="http://schemas.openxmlformats.org/officeDocument/2006/relationships/slide" Target="slides/slide35.xml"/><Relationship Id="rId55" Type="http://schemas.openxmlformats.org/officeDocument/2006/relationships/slide" Target="slides/slide40.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1.xml"/><Relationship Id="rId20" Type="http://schemas.openxmlformats.org/officeDocument/2006/relationships/slide" Target="slides/slide5.xml"/><Relationship Id="rId29" Type="http://schemas.openxmlformats.org/officeDocument/2006/relationships/slide" Target="slides/slide14.xml"/><Relationship Id="rId41" Type="http://schemas.openxmlformats.org/officeDocument/2006/relationships/slide" Target="slides/slide26.xml"/><Relationship Id="rId54" Type="http://schemas.openxmlformats.org/officeDocument/2006/relationships/slide" Target="slides/slide39.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slide" Target="slides/slide22.xml"/><Relationship Id="rId40" Type="http://schemas.openxmlformats.org/officeDocument/2006/relationships/slide" Target="slides/slide25.xml"/><Relationship Id="rId45" Type="http://schemas.openxmlformats.org/officeDocument/2006/relationships/slide" Target="slides/slide30.xml"/><Relationship Id="rId53" Type="http://schemas.openxmlformats.org/officeDocument/2006/relationships/slide" Target="slides/slide38.xml"/><Relationship Id="rId58"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Master" Target="slideMasters/slideMaster12.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slide" Target="slides/slide34.xml"/><Relationship Id="rId57" Type="http://schemas.openxmlformats.org/officeDocument/2006/relationships/notesMaster" Target="notesMasters/notesMaster1.xml"/><Relationship Id="rId61" Type="http://schemas.openxmlformats.org/officeDocument/2006/relationships/tableStyles" Target="tableStyles.xml"/><Relationship Id="rId10" Type="http://schemas.openxmlformats.org/officeDocument/2006/relationships/slideMaster" Target="slideMasters/slideMaster7.xml"/><Relationship Id="rId19" Type="http://schemas.openxmlformats.org/officeDocument/2006/relationships/slide" Target="slides/slide4.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slide" Target="slides/slide37.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slide" Target="slides/slide28.xml"/><Relationship Id="rId48" Type="http://schemas.openxmlformats.org/officeDocument/2006/relationships/slide" Target="slides/slide33.xml"/><Relationship Id="rId56" Type="http://schemas.openxmlformats.org/officeDocument/2006/relationships/slide" Target="slides/slide41.xml"/><Relationship Id="rId8" Type="http://schemas.openxmlformats.org/officeDocument/2006/relationships/slideMaster" Target="slideMasters/slideMaster5.xml"/><Relationship Id="rId51" Type="http://schemas.openxmlformats.org/officeDocument/2006/relationships/slide" Target="slides/slide36.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slide" Target="slides/slide31.xml"/><Relationship Id="rId5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152D5FD-0536-4E4F-8F45-E19126BB8CB6}" type="datetimeFigureOut">
              <a:rPr lang="en-US" smtClean="0"/>
              <a:t>27/04/2021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8386AFC-A7C7-4A9F-A5C6-4FAAF5510BF8}" type="slidenum">
              <a:rPr lang="en-US" smtClean="0"/>
              <a:t>‹#›</a:t>
            </a:fld>
            <a:endParaRPr lang="en-US"/>
          </a:p>
        </p:txBody>
      </p:sp>
    </p:spTree>
    <p:extLst>
      <p:ext uri="{BB962C8B-B14F-4D97-AF65-F5344CB8AC3E}">
        <p14:creationId xmlns:p14="http://schemas.microsoft.com/office/powerpoint/2010/main" val="22104324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7485167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6" name="Rectangle 7"/>
          <p:cNvSpPr>
            <a:spLocks noGrp="1" noChangeArrowheads="1"/>
          </p:cNvSpPr>
          <p:nvPr>
            <p:ph type="sldNum" sz="quarter" idx="5"/>
          </p:nvPr>
        </p:nvSpPr>
        <p:spPr>
          <a:xfrm>
            <a:off x="4021138" y="9721850"/>
            <a:ext cx="3076575" cy="5111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F997E16B-6782-432F-B183-E8364AAFF35F}" type="slidenum">
              <a:rPr kumimoji="0" lang="en-US" altLang="en-US" sz="4200" b="0" i="0" u="none" strike="noStrike" kern="1200" cap="none" spc="0" normalizeH="0" baseline="0" noProof="0" smtClean="0">
                <a:ln>
                  <a:noFill/>
                </a:ln>
                <a:solidFill>
                  <a:srgbClr val="000000"/>
                </a:solidFill>
                <a:effectLst/>
                <a:uLnTx/>
                <a:uFillTx/>
                <a:latin typeface="Gill Sans" pitchFamily="2" charset="0"/>
                <a:ea typeface="MS PGothic" panose="020B0600070205080204" pitchFamily="34" charset="-128"/>
                <a:cs typeface="Arial" panose="020B0604020202020204" pitchFamily="34" charset="0"/>
                <a:sym typeface="Gill Sans"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3</a:t>
            </a:fld>
            <a:endParaRPr kumimoji="0" lang="en-US" altLang="en-US" sz="4200" b="0" i="0" u="none" strike="noStrike" kern="1200" cap="none" spc="0" normalizeH="0" baseline="0" noProof="0">
              <a:ln>
                <a:noFill/>
              </a:ln>
              <a:solidFill>
                <a:srgbClr val="000000"/>
              </a:solidFill>
              <a:effectLst/>
              <a:uLnTx/>
              <a:uFillTx/>
              <a:latin typeface="Gill Sans" pitchFamily="2" charset="0"/>
              <a:ea typeface="MS PGothic" panose="020B0600070205080204" pitchFamily="34" charset="-128"/>
              <a:cs typeface="Arial" panose="020B0604020202020204" pitchFamily="34" charset="0"/>
              <a:sym typeface="Gill Sans" pitchFamily="2" charset="0"/>
            </a:endParaRPr>
          </a:p>
        </p:txBody>
      </p:sp>
      <p:sp>
        <p:nvSpPr>
          <p:cNvPr id="461827" name="Rectangle 2"/>
          <p:cNvSpPr>
            <a:spLocks noGrp="1" noRot="1" noChangeAspect="1" noChangeArrowheads="1" noTextEdit="1"/>
          </p:cNvSpPr>
          <p:nvPr>
            <p:ph type="sldImg"/>
          </p:nvPr>
        </p:nvSpPr>
        <p:spPr>
          <a:solidFill>
            <a:srgbClr val="FFFFFF"/>
          </a:solidFill>
          <a:ln/>
        </p:spPr>
      </p:sp>
      <p:sp>
        <p:nvSpPr>
          <p:cNvPr id="46182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GB" altLang="en-US">
              <a:latin typeface="Times" panose="02020603050405020304" pitchFamily="18" charset="0"/>
            </a:endParaRPr>
          </a:p>
        </p:txBody>
      </p:sp>
    </p:spTree>
    <p:extLst>
      <p:ext uri="{BB962C8B-B14F-4D97-AF65-F5344CB8AC3E}">
        <p14:creationId xmlns:p14="http://schemas.microsoft.com/office/powerpoint/2010/main" val="5684275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xfrm>
            <a:off x="4327278" y="9401623"/>
            <a:ext cx="3310803" cy="49433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88456372-0E57-4291-9B95-FD0E3070BECD}" type="slidenum">
              <a:rPr kumimoji="0" lang="en-US" altLang="en-US" sz="4200" b="0" i="0" u="none" strike="noStrike" kern="1200" cap="none" spc="0" normalizeH="0" baseline="0" noProof="0" smtClean="0">
                <a:ln>
                  <a:noFill/>
                </a:ln>
                <a:solidFill>
                  <a:srgbClr val="000000"/>
                </a:solidFill>
                <a:effectLst/>
                <a:uLnTx/>
                <a:uFillTx/>
                <a:latin typeface="Gill Sans"/>
                <a:ea typeface="+mn-ea"/>
                <a:cs typeface="Arial" panose="020B0604020202020204" pitchFamily="34" charset="0"/>
                <a:sym typeface="Gill Sans"/>
              </a:rPr>
              <a:pPr marL="0" marR="0" lvl="0" indent="0" algn="ctr" defTabSz="914400" rtl="0" eaLnBrk="1" fontAlgn="base" latinLnBrk="0" hangingPunct="1">
                <a:lnSpc>
                  <a:spcPct val="100000"/>
                </a:lnSpc>
                <a:spcBef>
                  <a:spcPct val="0"/>
                </a:spcBef>
                <a:spcAft>
                  <a:spcPct val="0"/>
                </a:spcAft>
                <a:buClrTx/>
                <a:buSzTx/>
                <a:buFontTx/>
                <a:buNone/>
                <a:tabLst/>
                <a:defRPr/>
              </a:pPr>
              <a:t>4</a:t>
            </a:fld>
            <a:endParaRPr kumimoji="0" lang="en-US" altLang="en-US" sz="4200" b="0" i="0" u="none" strike="noStrike" kern="1200" cap="none" spc="0" normalizeH="0" baseline="0" noProof="0">
              <a:ln>
                <a:noFill/>
              </a:ln>
              <a:solidFill>
                <a:srgbClr val="000000"/>
              </a:solidFill>
              <a:effectLst/>
              <a:uLnTx/>
              <a:uFillTx/>
              <a:latin typeface="Gill Sans"/>
              <a:ea typeface="+mn-ea"/>
              <a:cs typeface="Arial" panose="020B0604020202020204" pitchFamily="34" charset="0"/>
              <a:sym typeface="Gill Sans"/>
            </a:endParaRPr>
          </a:p>
        </p:txBody>
      </p:sp>
      <p:sp>
        <p:nvSpPr>
          <p:cNvPr id="106499" name="Rectangle 2"/>
          <p:cNvSpPr>
            <a:spLocks noGrp="1" noRot="1" noChangeAspect="1" noChangeArrowheads="1" noTextEdit="1"/>
          </p:cNvSpPr>
          <p:nvPr>
            <p:ph type="sldImg"/>
          </p:nvPr>
        </p:nvSpPr>
        <p:spPr>
          <a:solidFill>
            <a:srgbClr val="FFFFFF"/>
          </a:solidFill>
          <a:ln/>
        </p:spPr>
      </p:sp>
      <p:sp>
        <p:nvSpPr>
          <p:cNvPr id="10650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GB" altLang="en-US"/>
          </a:p>
        </p:txBody>
      </p:sp>
    </p:spTree>
    <p:extLst>
      <p:ext uri="{BB962C8B-B14F-4D97-AF65-F5344CB8AC3E}">
        <p14:creationId xmlns:p14="http://schemas.microsoft.com/office/powerpoint/2010/main" val="33227099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2570471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9272107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t>In</a:t>
            </a:r>
            <a:r>
              <a:rPr lang="en-GB" baseline="0" dirty="0"/>
              <a:t> sum, t</a:t>
            </a:r>
            <a:r>
              <a:rPr lang="en-GB" dirty="0"/>
              <a:t>he global MPI examines each person’s deprivations across 10 indicators in three equally weighted dimensions—health, education and standard of living and offers a high-resolution lens to identify both who is poor and how they are poor.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t>The MPI is the product of the incidence of poverty (proportion of poor people) and the intensity of poverty (average deprivation score of poor people).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t>The</a:t>
            </a:r>
            <a:r>
              <a:rPr lang="en-GB" baseline="0" dirty="0"/>
              <a:t> MPI </a:t>
            </a:r>
            <a:r>
              <a:rPr lang="en-GB" dirty="0"/>
              <a:t>is therefore sensitive to changes in both components – the H &amp; A. The MPI ranges from 0 to 1, and higher values imply higher poverty</a:t>
            </a:r>
          </a:p>
          <a:p>
            <a:endParaRPr lang="en-GB" dirty="0"/>
          </a:p>
        </p:txBody>
      </p:sp>
    </p:spTree>
    <p:extLst>
      <p:ext uri="{BB962C8B-B14F-4D97-AF65-F5344CB8AC3E}">
        <p14:creationId xmlns:p14="http://schemas.microsoft.com/office/powerpoint/2010/main" val="1630991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sz="1200" kern="1200" dirty="0">
                <a:solidFill>
                  <a:schemeClr val="tx1"/>
                </a:solidFill>
                <a:effectLst/>
                <a:latin typeface="+mn-lt"/>
                <a:ea typeface="+mn-ea"/>
                <a:cs typeface="+mn-cs"/>
              </a:rPr>
              <a:t>The proposed MMPI builds on the same principles and aligns itself with these three dimensions of well-being: Health, Education, and Living Standards. </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This choice of dimensions enables comparisons between the global MPI and MMPI estimates of poverty and facilitates communication around the indices as the main structure is widely known in the international policy fora.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MMPI – like the global MPI – is geared towards defining a set of universal, enhanced capabilities required to enable people to move out of poverty in any development context. </a:t>
            </a:r>
            <a:endParaRPr lang="sv-SE" dirty="0"/>
          </a:p>
        </p:txBody>
      </p:sp>
      <p:sp>
        <p:nvSpPr>
          <p:cNvPr id="4" name="Slide Number Placeholder 3"/>
          <p:cNvSpPr>
            <a:spLocks noGrp="1"/>
          </p:cNvSpPr>
          <p:nvPr>
            <p:ph type="sldNum" sz="quarter" idx="5"/>
          </p:nvPr>
        </p:nvSpPr>
        <p:spPr/>
        <p:txBody>
          <a:bodyPr/>
          <a:lstStyle/>
          <a:p>
            <a:fld id="{82C159EB-393E-4870-B616-084627740212}" type="slidenum">
              <a:rPr lang="sv-SE" smtClean="0"/>
              <a:t>24</a:t>
            </a:fld>
            <a:endParaRPr lang="sv-SE"/>
          </a:p>
        </p:txBody>
      </p:sp>
    </p:spTree>
    <p:extLst>
      <p:ext uri="{BB962C8B-B14F-4D97-AF65-F5344CB8AC3E}">
        <p14:creationId xmlns:p14="http://schemas.microsoft.com/office/powerpoint/2010/main" val="18071660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846C7ED2-9923-46DA-B55E-99081583173A}" type="slidenum">
              <a:rPr lang="en-US" smtClean="0">
                <a:solidFill>
                  <a:srgbClr val="000000"/>
                </a:solidFill>
                <a:latin typeface="Arial" pitchFamily="34" charset="0"/>
              </a:rPr>
              <a:pPr/>
              <a:t>29</a:t>
            </a:fld>
            <a:endParaRPr lang="en-US" dirty="0">
              <a:solidFill>
                <a:srgbClr val="000000"/>
              </a:solidFill>
              <a:latin typeface="Arial" pitchFamily="34" charset="0"/>
            </a:endParaRPr>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p:spPr>
        <p:txBody>
          <a:bodyPr/>
          <a:lstStyle/>
          <a:p>
            <a:pPr eaLnBrk="1" hangingPunct="1"/>
            <a:endParaRPr lang="en-GB" dirty="0">
              <a:latin typeface="Arial" pitchFamily="34" charset="0"/>
            </a:endParaRPr>
          </a:p>
        </p:txBody>
      </p:sp>
    </p:spTree>
    <p:extLst>
      <p:ext uri="{BB962C8B-B14F-4D97-AF65-F5344CB8AC3E}">
        <p14:creationId xmlns:p14="http://schemas.microsoft.com/office/powerpoint/2010/main" val="16420705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a:prstGeom prst="rect">
            <a:avLst/>
          </a:prstGeom>
        </p:spPr>
        <p:txBody>
          <a:bodyPr/>
          <a:lstStyle/>
          <a:p>
            <a:r>
              <a:rPr lang="es-ES"/>
              <a:t>Haga clic para modificar el estilo de título del patrón</a:t>
            </a:r>
            <a:endParaRPr lang="es-AR"/>
          </a:p>
        </p:txBody>
      </p:sp>
      <p:sp>
        <p:nvSpPr>
          <p:cNvPr id="3" name="2 Subtítulo"/>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a:t>Haga clic para modificar el estilo de subtítulo del patrón</a:t>
            </a:r>
            <a:endParaRPr lang="es-AR"/>
          </a:p>
        </p:txBody>
      </p:sp>
      <p:sp>
        <p:nvSpPr>
          <p:cNvPr id="4" name="3 Marcador de número de diapositiva"/>
          <p:cNvSpPr>
            <a:spLocks noGrp="1"/>
          </p:cNvSpPr>
          <p:nvPr>
            <p:ph type="sldNum" sz="quarter" idx="10"/>
          </p:nvPr>
        </p:nvSpPr>
        <p:spPr/>
        <p:txBody>
          <a:bodyPr/>
          <a:lstStyle>
            <a:lvl1pPr>
              <a:defRPr/>
            </a:lvl1pPr>
          </a:lstStyle>
          <a:p>
            <a:fld id="{0A70F76D-8026-43C6-8460-42BED0B5D3C9}" type="slidenum">
              <a:rPr lang="en-US"/>
              <a:pPr/>
              <a:t>‹#›</a:t>
            </a:fld>
            <a:endParaRPr lang="en-US" dirty="0"/>
          </a:p>
        </p:txBody>
      </p:sp>
    </p:spTree>
    <p:extLst>
      <p:ext uri="{BB962C8B-B14F-4D97-AF65-F5344CB8AC3E}">
        <p14:creationId xmlns:p14="http://schemas.microsoft.com/office/powerpoint/2010/main" val="1538336088"/>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a:t>Haga clic para modificar el estilo de título del patrón</a:t>
            </a:r>
            <a:endParaRPr lang="es-AR"/>
          </a:p>
        </p:txBody>
      </p:sp>
      <p:sp>
        <p:nvSpPr>
          <p:cNvPr id="3" name="2 Marcador de texto vertical"/>
          <p:cNvSpPr>
            <a:spLocks noGrp="1"/>
          </p:cNvSpPr>
          <p:nvPr>
            <p:ph type="body" orient="vert" idx="1"/>
          </p:nvPr>
        </p:nvSpPr>
        <p:spPr>
          <a:xfrm>
            <a:off x="457200" y="1600200"/>
            <a:ext cx="8229600" cy="4525963"/>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3 Marcador de número de diapositiva"/>
          <p:cNvSpPr>
            <a:spLocks noGrp="1"/>
          </p:cNvSpPr>
          <p:nvPr>
            <p:ph type="sldNum" sz="quarter" idx="10"/>
          </p:nvPr>
        </p:nvSpPr>
        <p:spPr/>
        <p:txBody>
          <a:bodyPr/>
          <a:lstStyle>
            <a:lvl1pPr>
              <a:defRPr/>
            </a:lvl1pPr>
          </a:lstStyle>
          <a:p>
            <a:fld id="{AA60C4A2-453A-419C-85F4-D5C27665BEF9}" type="slidenum">
              <a:rPr lang="en-US"/>
              <a:pPr/>
              <a:t>‹#›</a:t>
            </a:fld>
            <a:endParaRPr lang="en-US" dirty="0"/>
          </a:p>
        </p:txBody>
      </p:sp>
    </p:spTree>
    <p:extLst>
      <p:ext uri="{BB962C8B-B14F-4D97-AF65-F5344CB8AC3E}">
        <p14:creationId xmlns:p14="http://schemas.microsoft.com/office/powerpoint/2010/main" val="2499538082"/>
      </p:ext>
    </p:extLst>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87081E3-AA37-43DF-9B6F-AE6684817D6B}"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606819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786E772-D305-4DF7-B048-316749B35F4A}"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4956794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0A85CA3-2C82-48E6-A77A-D854CD68AEE1}"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3594350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FE6D61C-05F5-4567-9D79-B792301787B9}"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8292673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C4041F0-697E-4387-957B-408E8B59D3C4}"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7131707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1FF4B4C-B94D-4A96-A189-C203731C0C3E}"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1498889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4"/>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4"/>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7F23978-D3DA-4547-91BD-3892573A94F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3235225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0" fontAlgn="auto" latinLnBrk="0" hangingPunct="0">
              <a:lnSpc>
                <a:spcPct val="100000"/>
              </a:lnSpc>
              <a:spcBef>
                <a:spcPts val="0"/>
              </a:spcBef>
              <a:spcAft>
                <a:spcPts val="0"/>
              </a:spcAft>
              <a:buClrTx/>
              <a:buSzTx/>
              <a:buFontTx/>
              <a:buNone/>
              <a:tabLst/>
              <a:defRPr/>
            </a:pPr>
            <a:fld id="{58BC9853-2ED4-4683-B8A9-3C053A88A8AE}" type="slidenum">
              <a:rPr kumimoji="0" lang="en-US" sz="1400" b="0" i="0" u="none" strike="noStrike" kern="1200" cap="none" spc="0" normalizeH="0" baseline="0" noProof="0">
                <a:ln>
                  <a:noFill/>
                </a:ln>
                <a:solidFill>
                  <a:srgbClr val="000000"/>
                </a:solidFill>
                <a:effectLst/>
                <a:uLnTx/>
                <a:uFillTx/>
                <a:latin typeface="Times" charset="0"/>
                <a:ea typeface="+mn-ea"/>
                <a:cs typeface="+mn-cs"/>
              </a:rPr>
              <a:pPr marL="0" marR="0" lvl="0" indent="0" algn="r" defTabSz="914400" rtl="0" eaLnBrk="0" fontAlgn="auto" latinLnBrk="0" hangingPunct="0">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Times" charset="0"/>
              <a:ea typeface="+mn-ea"/>
              <a:cs typeface="+mn-cs"/>
            </a:endParaRPr>
          </a:p>
        </p:txBody>
      </p:sp>
    </p:spTree>
    <p:extLst>
      <p:ext uri="{BB962C8B-B14F-4D97-AF65-F5344CB8AC3E}">
        <p14:creationId xmlns:p14="http://schemas.microsoft.com/office/powerpoint/2010/main" val="346996929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0" fontAlgn="auto" latinLnBrk="0" hangingPunct="0">
              <a:lnSpc>
                <a:spcPct val="100000"/>
              </a:lnSpc>
              <a:spcBef>
                <a:spcPts val="0"/>
              </a:spcBef>
              <a:spcAft>
                <a:spcPts val="0"/>
              </a:spcAft>
              <a:buClrTx/>
              <a:buSzTx/>
              <a:buFontTx/>
              <a:buNone/>
              <a:tabLst/>
              <a:defRPr/>
            </a:pPr>
            <a:fld id="{8C963A99-2220-4E5A-9472-C79F2FFFB598}" type="slidenum">
              <a:rPr kumimoji="0" lang="en-US" sz="1400" b="0" i="0" u="none" strike="noStrike" kern="1200" cap="none" spc="0" normalizeH="0" baseline="0" noProof="0">
                <a:ln>
                  <a:noFill/>
                </a:ln>
                <a:solidFill>
                  <a:srgbClr val="000000"/>
                </a:solidFill>
                <a:effectLst/>
                <a:uLnTx/>
                <a:uFillTx/>
                <a:latin typeface="Times" charset="0"/>
                <a:ea typeface="+mn-ea"/>
                <a:cs typeface="+mn-cs"/>
              </a:rPr>
              <a:pPr marL="0" marR="0" lvl="0" indent="0" algn="r" defTabSz="914400" rtl="0" eaLnBrk="0" fontAlgn="auto" latinLnBrk="0" hangingPunct="0">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Times" charset="0"/>
              <a:ea typeface="+mn-ea"/>
              <a:cs typeface="+mn-cs"/>
            </a:endParaRPr>
          </a:p>
        </p:txBody>
      </p:sp>
    </p:spTree>
    <p:extLst>
      <p:ext uri="{BB962C8B-B14F-4D97-AF65-F5344CB8AC3E}">
        <p14:creationId xmlns:p14="http://schemas.microsoft.com/office/powerpoint/2010/main" val="155729512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0" fontAlgn="auto" latinLnBrk="0" hangingPunct="0">
              <a:lnSpc>
                <a:spcPct val="100000"/>
              </a:lnSpc>
              <a:spcBef>
                <a:spcPts val="0"/>
              </a:spcBef>
              <a:spcAft>
                <a:spcPts val="0"/>
              </a:spcAft>
              <a:buClrTx/>
              <a:buSzTx/>
              <a:buFontTx/>
              <a:buNone/>
              <a:tabLst/>
              <a:defRPr/>
            </a:pPr>
            <a:fld id="{E5506303-B9C3-4E16-9E6F-2344E80B4BD8}" type="slidenum">
              <a:rPr kumimoji="0" lang="en-US" sz="1400" b="0" i="0" u="none" strike="noStrike" kern="1200" cap="none" spc="0" normalizeH="0" baseline="0" noProof="0">
                <a:ln>
                  <a:noFill/>
                </a:ln>
                <a:solidFill>
                  <a:srgbClr val="000000"/>
                </a:solidFill>
                <a:effectLst/>
                <a:uLnTx/>
                <a:uFillTx/>
                <a:latin typeface="Times" charset="0"/>
                <a:ea typeface="+mn-ea"/>
                <a:cs typeface="+mn-cs"/>
              </a:rPr>
              <a:pPr marL="0" marR="0" lvl="0" indent="0" algn="r" defTabSz="914400" rtl="0" eaLnBrk="0" fontAlgn="auto" latinLnBrk="0" hangingPunct="0">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Times" charset="0"/>
              <a:ea typeface="+mn-ea"/>
              <a:cs typeface="+mn-cs"/>
            </a:endParaRPr>
          </a:p>
        </p:txBody>
      </p:sp>
    </p:spTree>
    <p:extLst>
      <p:ext uri="{BB962C8B-B14F-4D97-AF65-F5344CB8AC3E}">
        <p14:creationId xmlns:p14="http://schemas.microsoft.com/office/powerpoint/2010/main" val="34747643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a:prstGeom prst="rect">
            <a:avLst/>
          </a:prstGeom>
        </p:spPr>
        <p:txBody>
          <a:bodyPr vert="eaVert"/>
          <a:lstStyle/>
          <a:p>
            <a:r>
              <a:rPr lang="es-ES"/>
              <a:t>Haga clic para modificar el estilo de título del patrón</a:t>
            </a:r>
            <a:endParaRPr lang="es-AR"/>
          </a:p>
        </p:txBody>
      </p:sp>
      <p:sp>
        <p:nvSpPr>
          <p:cNvPr id="3" name="2 Marcador de texto vertical"/>
          <p:cNvSpPr>
            <a:spLocks noGrp="1"/>
          </p:cNvSpPr>
          <p:nvPr>
            <p:ph type="body" orient="vert" idx="1"/>
          </p:nvPr>
        </p:nvSpPr>
        <p:spPr>
          <a:xfrm>
            <a:off x="457200" y="274638"/>
            <a:ext cx="6019800" cy="5851525"/>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3 Marcador de número de diapositiva"/>
          <p:cNvSpPr>
            <a:spLocks noGrp="1"/>
          </p:cNvSpPr>
          <p:nvPr>
            <p:ph type="sldNum" sz="quarter" idx="10"/>
          </p:nvPr>
        </p:nvSpPr>
        <p:spPr/>
        <p:txBody>
          <a:bodyPr/>
          <a:lstStyle>
            <a:lvl1pPr>
              <a:defRPr/>
            </a:lvl1pPr>
          </a:lstStyle>
          <a:p>
            <a:fld id="{8694B300-12A3-454F-9789-8743182D3C81}" type="slidenum">
              <a:rPr lang="en-US"/>
              <a:pPr/>
              <a:t>‹#›</a:t>
            </a:fld>
            <a:endParaRPr lang="en-US" dirty="0"/>
          </a:p>
        </p:txBody>
      </p:sp>
    </p:spTree>
    <p:extLst>
      <p:ext uri="{BB962C8B-B14F-4D97-AF65-F5344CB8AC3E}">
        <p14:creationId xmlns:p14="http://schemas.microsoft.com/office/powerpoint/2010/main" val="4042417726"/>
      </p:ext>
    </p:extLst>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0" fontAlgn="auto" latinLnBrk="0" hangingPunct="0">
              <a:lnSpc>
                <a:spcPct val="100000"/>
              </a:lnSpc>
              <a:spcBef>
                <a:spcPts val="0"/>
              </a:spcBef>
              <a:spcAft>
                <a:spcPts val="0"/>
              </a:spcAft>
              <a:buClrTx/>
              <a:buSzTx/>
              <a:buFontTx/>
              <a:buNone/>
              <a:tabLst/>
              <a:defRPr/>
            </a:pPr>
            <a:fld id="{3A13B06F-220B-45CE-9962-615BB6FD07C5}" type="slidenum">
              <a:rPr kumimoji="0" lang="en-US" sz="1400" b="0" i="0" u="none" strike="noStrike" kern="1200" cap="none" spc="0" normalizeH="0" baseline="0" noProof="0">
                <a:ln>
                  <a:noFill/>
                </a:ln>
                <a:solidFill>
                  <a:srgbClr val="000000"/>
                </a:solidFill>
                <a:effectLst/>
                <a:uLnTx/>
                <a:uFillTx/>
                <a:latin typeface="Times" charset="0"/>
                <a:ea typeface="+mn-ea"/>
                <a:cs typeface="+mn-cs"/>
              </a:rPr>
              <a:pPr marL="0" marR="0" lvl="0" indent="0" algn="r" defTabSz="914400" rtl="0" eaLnBrk="0" fontAlgn="auto" latinLnBrk="0" hangingPunct="0">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Times" charset="0"/>
              <a:ea typeface="+mn-ea"/>
              <a:cs typeface="+mn-cs"/>
            </a:endParaRPr>
          </a:p>
        </p:txBody>
      </p:sp>
    </p:spTree>
    <p:extLst>
      <p:ext uri="{BB962C8B-B14F-4D97-AF65-F5344CB8AC3E}">
        <p14:creationId xmlns:p14="http://schemas.microsoft.com/office/powerpoint/2010/main" val="53728551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0" fontAlgn="auto" latinLnBrk="0" hangingPunct="0">
              <a:lnSpc>
                <a:spcPct val="100000"/>
              </a:lnSpc>
              <a:spcBef>
                <a:spcPts val="0"/>
              </a:spcBef>
              <a:spcAft>
                <a:spcPts val="0"/>
              </a:spcAft>
              <a:buClrTx/>
              <a:buSzTx/>
              <a:buFontTx/>
              <a:buNone/>
              <a:tabLst/>
              <a:defRPr/>
            </a:pPr>
            <a:fld id="{95ADE3A3-E39D-4A90-933E-62963E113CB1}" type="slidenum">
              <a:rPr kumimoji="0" lang="en-US" sz="1400" b="0" i="0" u="none" strike="noStrike" kern="1200" cap="none" spc="0" normalizeH="0" baseline="0" noProof="0">
                <a:ln>
                  <a:noFill/>
                </a:ln>
                <a:solidFill>
                  <a:srgbClr val="000000"/>
                </a:solidFill>
                <a:effectLst/>
                <a:uLnTx/>
                <a:uFillTx/>
                <a:latin typeface="Times" charset="0"/>
                <a:ea typeface="+mn-ea"/>
                <a:cs typeface="+mn-cs"/>
              </a:rPr>
              <a:pPr marL="0" marR="0" lvl="0" indent="0" algn="r" defTabSz="914400" rtl="0" eaLnBrk="0" fontAlgn="auto" latinLnBrk="0" hangingPunct="0">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Times" charset="0"/>
              <a:ea typeface="+mn-ea"/>
              <a:cs typeface="+mn-cs"/>
            </a:endParaRPr>
          </a:p>
        </p:txBody>
      </p:sp>
    </p:spTree>
    <p:extLst>
      <p:ext uri="{BB962C8B-B14F-4D97-AF65-F5344CB8AC3E}">
        <p14:creationId xmlns:p14="http://schemas.microsoft.com/office/powerpoint/2010/main" val="376285337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0" fontAlgn="auto" latinLnBrk="0" hangingPunct="0">
              <a:lnSpc>
                <a:spcPct val="100000"/>
              </a:lnSpc>
              <a:spcBef>
                <a:spcPts val="0"/>
              </a:spcBef>
              <a:spcAft>
                <a:spcPts val="0"/>
              </a:spcAft>
              <a:buClrTx/>
              <a:buSzTx/>
              <a:buFontTx/>
              <a:buNone/>
              <a:tabLst/>
              <a:defRPr/>
            </a:pPr>
            <a:fld id="{187081E3-AA37-43DF-9B6F-AE6684817D6B}" type="slidenum">
              <a:rPr kumimoji="0" lang="en-US" sz="1400" b="0" i="0" u="none" strike="noStrike" kern="1200" cap="none" spc="0" normalizeH="0" baseline="0" noProof="0">
                <a:ln>
                  <a:noFill/>
                </a:ln>
                <a:solidFill>
                  <a:srgbClr val="000000"/>
                </a:solidFill>
                <a:effectLst/>
                <a:uLnTx/>
                <a:uFillTx/>
                <a:latin typeface="Times" charset="0"/>
                <a:ea typeface="+mn-ea"/>
                <a:cs typeface="+mn-cs"/>
              </a:rPr>
              <a:pPr marL="0" marR="0" lvl="0" indent="0" algn="r" defTabSz="914400" rtl="0" eaLnBrk="0" fontAlgn="auto" latinLnBrk="0" hangingPunct="0">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Times" charset="0"/>
              <a:ea typeface="+mn-ea"/>
              <a:cs typeface="+mn-cs"/>
            </a:endParaRPr>
          </a:p>
        </p:txBody>
      </p:sp>
    </p:spTree>
    <p:extLst>
      <p:ext uri="{BB962C8B-B14F-4D97-AF65-F5344CB8AC3E}">
        <p14:creationId xmlns:p14="http://schemas.microsoft.com/office/powerpoint/2010/main" val="62040071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0" fontAlgn="auto" latinLnBrk="0" hangingPunct="0">
              <a:lnSpc>
                <a:spcPct val="100000"/>
              </a:lnSpc>
              <a:spcBef>
                <a:spcPts val="0"/>
              </a:spcBef>
              <a:spcAft>
                <a:spcPts val="0"/>
              </a:spcAft>
              <a:buClrTx/>
              <a:buSzTx/>
              <a:buFontTx/>
              <a:buNone/>
              <a:tabLst/>
              <a:defRPr/>
            </a:pPr>
            <a:fld id="{6786E772-D305-4DF7-B048-316749B35F4A}" type="slidenum">
              <a:rPr kumimoji="0" lang="en-US" sz="1400" b="0" i="0" u="none" strike="noStrike" kern="1200" cap="none" spc="0" normalizeH="0" baseline="0" noProof="0">
                <a:ln>
                  <a:noFill/>
                </a:ln>
                <a:solidFill>
                  <a:srgbClr val="000000"/>
                </a:solidFill>
                <a:effectLst/>
                <a:uLnTx/>
                <a:uFillTx/>
                <a:latin typeface="Times" charset="0"/>
                <a:ea typeface="+mn-ea"/>
                <a:cs typeface="+mn-cs"/>
              </a:rPr>
              <a:pPr marL="0" marR="0" lvl="0" indent="0" algn="r" defTabSz="914400" rtl="0" eaLnBrk="0" fontAlgn="auto" latinLnBrk="0" hangingPunct="0">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Times" charset="0"/>
              <a:ea typeface="+mn-ea"/>
              <a:cs typeface="+mn-cs"/>
            </a:endParaRPr>
          </a:p>
        </p:txBody>
      </p:sp>
    </p:spTree>
    <p:extLst>
      <p:ext uri="{BB962C8B-B14F-4D97-AF65-F5344CB8AC3E}">
        <p14:creationId xmlns:p14="http://schemas.microsoft.com/office/powerpoint/2010/main" val="18559825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0" fontAlgn="auto" latinLnBrk="0" hangingPunct="0">
              <a:lnSpc>
                <a:spcPct val="100000"/>
              </a:lnSpc>
              <a:spcBef>
                <a:spcPts val="0"/>
              </a:spcBef>
              <a:spcAft>
                <a:spcPts val="0"/>
              </a:spcAft>
              <a:buClrTx/>
              <a:buSzTx/>
              <a:buFontTx/>
              <a:buNone/>
              <a:tabLst/>
              <a:defRPr/>
            </a:pPr>
            <a:fld id="{00A85CA3-2C82-48E6-A77A-D854CD68AEE1}" type="slidenum">
              <a:rPr kumimoji="0" lang="en-US" sz="1400" b="0" i="0" u="none" strike="noStrike" kern="1200" cap="none" spc="0" normalizeH="0" baseline="0" noProof="0">
                <a:ln>
                  <a:noFill/>
                </a:ln>
                <a:solidFill>
                  <a:srgbClr val="000000"/>
                </a:solidFill>
                <a:effectLst/>
                <a:uLnTx/>
                <a:uFillTx/>
                <a:latin typeface="Times" charset="0"/>
                <a:ea typeface="+mn-ea"/>
                <a:cs typeface="+mn-cs"/>
              </a:rPr>
              <a:pPr marL="0" marR="0" lvl="0" indent="0" algn="r" defTabSz="914400" rtl="0" eaLnBrk="0" fontAlgn="auto" latinLnBrk="0" hangingPunct="0">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Times" charset="0"/>
              <a:ea typeface="+mn-ea"/>
              <a:cs typeface="+mn-cs"/>
            </a:endParaRPr>
          </a:p>
        </p:txBody>
      </p:sp>
    </p:spTree>
    <p:extLst>
      <p:ext uri="{BB962C8B-B14F-4D97-AF65-F5344CB8AC3E}">
        <p14:creationId xmlns:p14="http://schemas.microsoft.com/office/powerpoint/2010/main" val="40383808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0" fontAlgn="auto" latinLnBrk="0" hangingPunct="0">
              <a:lnSpc>
                <a:spcPct val="100000"/>
              </a:lnSpc>
              <a:spcBef>
                <a:spcPts val="0"/>
              </a:spcBef>
              <a:spcAft>
                <a:spcPts val="0"/>
              </a:spcAft>
              <a:buClrTx/>
              <a:buSzTx/>
              <a:buFontTx/>
              <a:buNone/>
              <a:tabLst/>
              <a:defRPr/>
            </a:pPr>
            <a:fld id="{FFE6D61C-05F5-4567-9D79-B792301787B9}" type="slidenum">
              <a:rPr kumimoji="0" lang="en-US" sz="1400" b="0" i="0" u="none" strike="noStrike" kern="1200" cap="none" spc="0" normalizeH="0" baseline="0" noProof="0">
                <a:ln>
                  <a:noFill/>
                </a:ln>
                <a:solidFill>
                  <a:srgbClr val="000000"/>
                </a:solidFill>
                <a:effectLst/>
                <a:uLnTx/>
                <a:uFillTx/>
                <a:latin typeface="Times" charset="0"/>
                <a:ea typeface="+mn-ea"/>
                <a:cs typeface="+mn-cs"/>
              </a:rPr>
              <a:pPr marL="0" marR="0" lvl="0" indent="0" algn="r" defTabSz="914400" rtl="0" eaLnBrk="0" fontAlgn="auto" latinLnBrk="0" hangingPunct="0">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Times" charset="0"/>
              <a:ea typeface="+mn-ea"/>
              <a:cs typeface="+mn-cs"/>
            </a:endParaRPr>
          </a:p>
        </p:txBody>
      </p:sp>
    </p:spTree>
    <p:extLst>
      <p:ext uri="{BB962C8B-B14F-4D97-AF65-F5344CB8AC3E}">
        <p14:creationId xmlns:p14="http://schemas.microsoft.com/office/powerpoint/2010/main" val="138028146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0" fontAlgn="auto" latinLnBrk="0" hangingPunct="0">
              <a:lnSpc>
                <a:spcPct val="100000"/>
              </a:lnSpc>
              <a:spcBef>
                <a:spcPts val="0"/>
              </a:spcBef>
              <a:spcAft>
                <a:spcPts val="0"/>
              </a:spcAft>
              <a:buClrTx/>
              <a:buSzTx/>
              <a:buFontTx/>
              <a:buNone/>
              <a:tabLst/>
              <a:defRPr/>
            </a:pPr>
            <a:fld id="{FC4041F0-697E-4387-957B-408E8B59D3C4}" type="slidenum">
              <a:rPr kumimoji="0" lang="en-US" sz="1400" b="0" i="0" u="none" strike="noStrike" kern="1200" cap="none" spc="0" normalizeH="0" baseline="0" noProof="0">
                <a:ln>
                  <a:noFill/>
                </a:ln>
                <a:solidFill>
                  <a:srgbClr val="000000"/>
                </a:solidFill>
                <a:effectLst/>
                <a:uLnTx/>
                <a:uFillTx/>
                <a:latin typeface="Times" charset="0"/>
                <a:ea typeface="+mn-ea"/>
                <a:cs typeface="+mn-cs"/>
              </a:rPr>
              <a:pPr marL="0" marR="0" lvl="0" indent="0" algn="r" defTabSz="914400" rtl="0" eaLnBrk="0" fontAlgn="auto" latinLnBrk="0" hangingPunct="0">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Times" charset="0"/>
              <a:ea typeface="+mn-ea"/>
              <a:cs typeface="+mn-cs"/>
            </a:endParaRPr>
          </a:p>
        </p:txBody>
      </p:sp>
    </p:spTree>
    <p:extLst>
      <p:ext uri="{BB962C8B-B14F-4D97-AF65-F5344CB8AC3E}">
        <p14:creationId xmlns:p14="http://schemas.microsoft.com/office/powerpoint/2010/main" val="51854267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0" fontAlgn="auto" latinLnBrk="0" hangingPunct="0">
              <a:lnSpc>
                <a:spcPct val="100000"/>
              </a:lnSpc>
              <a:spcBef>
                <a:spcPts val="0"/>
              </a:spcBef>
              <a:spcAft>
                <a:spcPts val="0"/>
              </a:spcAft>
              <a:buClrTx/>
              <a:buSzTx/>
              <a:buFontTx/>
              <a:buNone/>
              <a:tabLst/>
              <a:defRPr/>
            </a:pPr>
            <a:fld id="{B1FF4B4C-B94D-4A96-A189-C203731C0C3E}" type="slidenum">
              <a:rPr kumimoji="0" lang="en-US" sz="1400" b="0" i="0" u="none" strike="noStrike" kern="1200" cap="none" spc="0" normalizeH="0" baseline="0" noProof="0">
                <a:ln>
                  <a:noFill/>
                </a:ln>
                <a:solidFill>
                  <a:srgbClr val="000000"/>
                </a:solidFill>
                <a:effectLst/>
                <a:uLnTx/>
                <a:uFillTx/>
                <a:latin typeface="Times" charset="0"/>
                <a:ea typeface="+mn-ea"/>
                <a:cs typeface="+mn-cs"/>
              </a:rPr>
              <a:pPr marL="0" marR="0" lvl="0" indent="0" algn="r" defTabSz="914400" rtl="0" eaLnBrk="0" fontAlgn="auto" latinLnBrk="0" hangingPunct="0">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Times" charset="0"/>
              <a:ea typeface="+mn-ea"/>
              <a:cs typeface="+mn-cs"/>
            </a:endParaRPr>
          </a:p>
        </p:txBody>
      </p:sp>
    </p:spTree>
    <p:extLst>
      <p:ext uri="{BB962C8B-B14F-4D97-AF65-F5344CB8AC3E}">
        <p14:creationId xmlns:p14="http://schemas.microsoft.com/office/powerpoint/2010/main" val="374127639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2"/>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7F23978-D3DA-4547-91BD-3892573A94F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9935862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E32934C-1C90-48FC-9CC6-1E54E5E6F87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998896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8BC9853-2ED4-4683-B8A9-3C053A88A8A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15896673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367CB5-C75D-4DE0-B772-871A779A090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4396647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C55DA80-2883-49E4-973D-C189F3ADEFB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3408839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714DB63-DB2B-4072-A782-42CDFF3F686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8420618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7145C8A-E45B-438E-AFA3-431F2866656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777383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F6FEAC7-E32C-4E0D-89BD-E34A33883CA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1302966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7750CA7-8A78-4765-A6ED-872F2BD368E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7444953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EDDBB19-730A-4D04-9ED8-465AA62F6D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2117424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8DD1EC2-BA5B-480B-BEB5-281DD4643DA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0123743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A868DDE-B824-4765-A874-080F34DEED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1296628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DB46DA2-5490-490C-80AC-42616B8DEC9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290335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C963A99-2220-4E5A-9472-C79F2FFFB598}"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69184445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6D02CF2-DEAC-4F28-AB26-94B88051B56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146964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8F0D175-28BA-48CB-B245-9727E2A7D30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151735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5506303-B9C3-4E16-9E6F-2344E80B4BD8}"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7520519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A13B06F-220B-45CE-9962-615BB6FD07C5}"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9786052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5ADE3A3-E39D-4A90-933E-62963E113CB1}"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2819561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87081E3-AA37-43DF-9B6F-AE6684817D6B}"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5544139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786E772-D305-4DF7-B048-316749B35F4A}"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4624671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0A85CA3-2C82-48E6-A77A-D854CD68AEE1}"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1057547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a:t>Haga clic para modificar el estilo de título del patrón</a:t>
            </a:r>
            <a:endParaRPr lang="es-AR"/>
          </a:p>
        </p:txBody>
      </p:sp>
      <p:sp>
        <p:nvSpPr>
          <p:cNvPr id="3" name="2 Marcador de contenido"/>
          <p:cNvSpPr>
            <a:spLocks noGrp="1"/>
          </p:cNvSpPr>
          <p:nvPr>
            <p:ph idx="1"/>
          </p:nvPr>
        </p:nvSpPr>
        <p:spPr>
          <a:xfrm>
            <a:off x="457200" y="1600200"/>
            <a:ext cx="8229600" cy="4525963"/>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3 Marcador de número de diapositiva"/>
          <p:cNvSpPr>
            <a:spLocks noGrp="1"/>
          </p:cNvSpPr>
          <p:nvPr>
            <p:ph type="sldNum" sz="quarter" idx="10"/>
          </p:nvPr>
        </p:nvSpPr>
        <p:spPr/>
        <p:txBody>
          <a:bodyPr/>
          <a:lstStyle>
            <a:lvl1pPr>
              <a:defRPr/>
            </a:lvl1pPr>
          </a:lstStyle>
          <a:p>
            <a:fld id="{91F60806-8D5E-4595-973D-EEB4B998C3AA}" type="slidenum">
              <a:rPr lang="en-US"/>
              <a:pPr/>
              <a:t>‹#›</a:t>
            </a:fld>
            <a:endParaRPr lang="en-US" dirty="0"/>
          </a:p>
        </p:txBody>
      </p:sp>
    </p:spTree>
    <p:extLst>
      <p:ext uri="{BB962C8B-B14F-4D97-AF65-F5344CB8AC3E}">
        <p14:creationId xmlns:p14="http://schemas.microsoft.com/office/powerpoint/2010/main" val="1419487355"/>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FE6D61C-05F5-4567-9D79-B792301787B9}"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6087116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C4041F0-697E-4387-957B-408E8B59D3C4}"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1584101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1FF4B4C-B94D-4A96-A189-C203731C0C3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6434574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a:prstGeom prst="rect">
            <a:avLst/>
          </a:prstGeom>
        </p:spPr>
        <p:txBody>
          <a:bodyPr/>
          <a:lstStyle>
            <a:lvl1pPr>
              <a:defRPr>
                <a:latin typeface="Garamond" pitchFamily="18" charset="0"/>
              </a:defRPr>
            </a:lvl1pPr>
          </a:lstStyle>
          <a:p>
            <a:r>
              <a:rPr lang="es-ES" dirty="0"/>
              <a:t>Haga clic para modificar el estilo de título del patrón</a:t>
            </a:r>
            <a:endParaRPr lang="es-AR" dirty="0"/>
          </a:p>
        </p:txBody>
      </p:sp>
      <p:sp>
        <p:nvSpPr>
          <p:cNvPr id="3" name="2 Subtítulo"/>
          <p:cNvSpPr>
            <a:spLocks noGrp="1"/>
          </p:cNvSpPr>
          <p:nvPr>
            <p:ph type="subTitle" idx="1"/>
          </p:nvPr>
        </p:nvSpPr>
        <p:spPr>
          <a:xfrm>
            <a:off x="1371600" y="3886200"/>
            <a:ext cx="6400800" cy="1752600"/>
          </a:xfrm>
          <a:prstGeom prst="rect">
            <a:avLst/>
          </a:prstGeom>
        </p:spPr>
        <p:txBody>
          <a:bodyPr/>
          <a:lstStyle>
            <a:lvl1pPr marL="0" indent="0" algn="ctr">
              <a:buNone/>
              <a:defRPr>
                <a:latin typeface="Garamond" pitchFamily="18"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dirty="0"/>
              <a:t>Haga clic para modificar el estilo de subtítulo del patrón</a:t>
            </a:r>
            <a:endParaRPr lang="es-AR" dirty="0"/>
          </a:p>
        </p:txBody>
      </p:sp>
      <p:sp>
        <p:nvSpPr>
          <p:cNvPr id="4" name="Text Box 1"/>
          <p:cNvSpPr txBox="1">
            <a:spLocks noGrp="1" noChangeArrowheads="1"/>
          </p:cNvSpPr>
          <p:nvPr>
            <p:ph type="sldNum" sz="quarter" idx="10"/>
          </p:nvPr>
        </p:nvSpPr>
        <p:spPr>
          <a:ln/>
        </p:spPr>
        <p:txBody>
          <a:bodyPr/>
          <a:lstStyle>
            <a:lvl1pPr>
              <a:defRPr>
                <a:latin typeface="Garamond" pitchFamily="18" charset="0"/>
              </a:defRPr>
            </a:lvl1pPr>
          </a:lstStyle>
          <a:p>
            <a:pPr>
              <a:defRPr/>
            </a:pPr>
            <a:fld id="{E3064F26-7D0B-4BC6-91FB-F6605EC48647}" type="slidenum">
              <a:rPr lang="en-US" smtClean="0"/>
              <a:pPr>
                <a:defRPr/>
              </a:pPr>
              <a:t>‹#›</a:t>
            </a:fld>
            <a:endParaRPr lang="en-US" dirty="0"/>
          </a:p>
        </p:txBody>
      </p:sp>
    </p:spTree>
    <p:extLst>
      <p:ext uri="{BB962C8B-B14F-4D97-AF65-F5344CB8AC3E}">
        <p14:creationId xmlns:p14="http://schemas.microsoft.com/office/powerpoint/2010/main" val="2231478333"/>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lvl1pPr>
              <a:defRPr>
                <a:latin typeface="Garamond" pitchFamily="18" charset="0"/>
              </a:defRPr>
            </a:lvl1pPr>
          </a:lstStyle>
          <a:p>
            <a:r>
              <a:rPr lang="es-ES" dirty="0"/>
              <a:t>Haga clic para modificar el estilo de título del patrón</a:t>
            </a:r>
            <a:endParaRPr lang="es-AR" dirty="0"/>
          </a:p>
        </p:txBody>
      </p:sp>
      <p:sp>
        <p:nvSpPr>
          <p:cNvPr id="3" name="2 Marcador de contenido"/>
          <p:cNvSpPr>
            <a:spLocks noGrp="1"/>
          </p:cNvSpPr>
          <p:nvPr>
            <p:ph idx="1"/>
          </p:nvPr>
        </p:nvSpPr>
        <p:spPr>
          <a:xfrm>
            <a:off x="457200" y="1600200"/>
            <a:ext cx="8229600" cy="4525963"/>
          </a:xfrm>
          <a:prstGeom prst="rect">
            <a:avLst/>
          </a:prstGeom>
        </p:spPr>
        <p:txBody>
          <a:bodyPr/>
          <a:lstStyle>
            <a:lvl1pPr>
              <a:defRPr>
                <a:latin typeface="Garamond" pitchFamily="18" charset="0"/>
              </a:defRPr>
            </a:lvl1pPr>
            <a:lvl2pPr>
              <a:defRPr>
                <a:latin typeface="Garamond" pitchFamily="18" charset="0"/>
              </a:defRPr>
            </a:lvl2pPr>
            <a:lvl3pPr>
              <a:defRPr>
                <a:latin typeface="Garamond" pitchFamily="18" charset="0"/>
              </a:defRPr>
            </a:lvl3pPr>
            <a:lvl4pPr>
              <a:defRPr>
                <a:latin typeface="Garamond" pitchFamily="18" charset="0"/>
              </a:defRPr>
            </a:lvl4pPr>
            <a:lvl5pPr>
              <a:defRPr>
                <a:latin typeface="Garamond" pitchFamily="18" charset="0"/>
              </a:defRPr>
            </a:lvl5p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AR" dirty="0"/>
          </a:p>
        </p:txBody>
      </p:sp>
      <p:sp>
        <p:nvSpPr>
          <p:cNvPr id="4" name="Text Box 1"/>
          <p:cNvSpPr txBox="1">
            <a:spLocks noGrp="1" noChangeArrowheads="1"/>
          </p:cNvSpPr>
          <p:nvPr>
            <p:ph type="sldNum" sz="quarter" idx="10"/>
          </p:nvPr>
        </p:nvSpPr>
        <p:spPr>
          <a:ln/>
        </p:spPr>
        <p:txBody>
          <a:bodyPr/>
          <a:lstStyle>
            <a:lvl1pPr>
              <a:defRPr>
                <a:latin typeface="Garamond" pitchFamily="18" charset="0"/>
              </a:defRPr>
            </a:lvl1pPr>
          </a:lstStyle>
          <a:p>
            <a:pPr>
              <a:defRPr/>
            </a:pPr>
            <a:fld id="{B4766731-0AA8-4E5C-B764-34BF1C2E7A53}" type="slidenum">
              <a:rPr lang="en-US" smtClean="0"/>
              <a:pPr>
                <a:defRPr/>
              </a:pPr>
              <a:t>‹#›</a:t>
            </a:fld>
            <a:endParaRPr lang="en-US" dirty="0"/>
          </a:p>
        </p:txBody>
      </p:sp>
    </p:spTree>
    <p:extLst>
      <p:ext uri="{BB962C8B-B14F-4D97-AF65-F5344CB8AC3E}">
        <p14:creationId xmlns:p14="http://schemas.microsoft.com/office/powerpoint/2010/main" val="544912627"/>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a:prstGeom prst="rect">
            <a:avLst/>
          </a:prstGeom>
        </p:spPr>
        <p:txBody>
          <a:bodyPr anchor="t"/>
          <a:lstStyle>
            <a:lvl1pPr algn="l">
              <a:defRPr sz="4000" b="1" cap="all">
                <a:latin typeface="Garamond" pitchFamily="18" charset="0"/>
              </a:defRPr>
            </a:lvl1pPr>
          </a:lstStyle>
          <a:p>
            <a:r>
              <a:rPr lang="es-ES" dirty="0"/>
              <a:t>Haga clic para modificar el estilo de título del patrón</a:t>
            </a:r>
            <a:endParaRPr lang="es-AR" dirty="0"/>
          </a:p>
        </p:txBody>
      </p:sp>
      <p:sp>
        <p:nvSpPr>
          <p:cNvPr id="3" name="2 Marcador de texto"/>
          <p:cNvSpPr>
            <a:spLocks noGrp="1"/>
          </p:cNvSpPr>
          <p:nvPr>
            <p:ph type="body" idx="1"/>
          </p:nvPr>
        </p:nvSpPr>
        <p:spPr>
          <a:xfrm>
            <a:off x="722313" y="2906713"/>
            <a:ext cx="7772400" cy="1500187"/>
          </a:xfrm>
          <a:prstGeom prst="rect">
            <a:avLst/>
          </a:prstGeom>
        </p:spPr>
        <p:txBody>
          <a:bodyPr anchor="b"/>
          <a:lstStyle>
            <a:lvl1pPr marL="0" indent="0">
              <a:buNone/>
              <a:defRPr sz="2000">
                <a:latin typeface="Garamond" pitchFamily="18"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dirty="0"/>
              <a:t>Haga clic para modificar el estilo de texto del patrón</a:t>
            </a:r>
          </a:p>
        </p:txBody>
      </p:sp>
      <p:sp>
        <p:nvSpPr>
          <p:cNvPr id="4" name="Text Box 1"/>
          <p:cNvSpPr txBox="1">
            <a:spLocks noGrp="1" noChangeArrowheads="1"/>
          </p:cNvSpPr>
          <p:nvPr>
            <p:ph type="sldNum" sz="quarter" idx="10"/>
          </p:nvPr>
        </p:nvSpPr>
        <p:spPr>
          <a:ln/>
        </p:spPr>
        <p:txBody>
          <a:bodyPr/>
          <a:lstStyle>
            <a:lvl1pPr>
              <a:defRPr>
                <a:latin typeface="Garamond" pitchFamily="18" charset="0"/>
              </a:defRPr>
            </a:lvl1pPr>
          </a:lstStyle>
          <a:p>
            <a:pPr>
              <a:defRPr/>
            </a:pPr>
            <a:fld id="{D9239A38-554F-472D-8532-708E4A0F32D5}" type="slidenum">
              <a:rPr lang="en-US" smtClean="0"/>
              <a:pPr>
                <a:defRPr/>
              </a:pPr>
              <a:t>‹#›</a:t>
            </a:fld>
            <a:endParaRPr lang="en-US" dirty="0"/>
          </a:p>
        </p:txBody>
      </p:sp>
    </p:spTree>
    <p:extLst>
      <p:ext uri="{BB962C8B-B14F-4D97-AF65-F5344CB8AC3E}">
        <p14:creationId xmlns:p14="http://schemas.microsoft.com/office/powerpoint/2010/main" val="2070228439"/>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lvl1pPr>
              <a:defRPr>
                <a:latin typeface="Garamond" pitchFamily="18" charset="0"/>
              </a:defRPr>
            </a:lvl1pPr>
          </a:lstStyle>
          <a:p>
            <a:r>
              <a:rPr lang="es-ES" dirty="0"/>
              <a:t>Haga clic para modificar el estilo de título del patrón</a:t>
            </a:r>
            <a:endParaRPr lang="es-AR" dirty="0"/>
          </a:p>
        </p:txBody>
      </p:sp>
      <p:sp>
        <p:nvSpPr>
          <p:cNvPr id="3" name="2 Marcador de contenido"/>
          <p:cNvSpPr>
            <a:spLocks noGrp="1"/>
          </p:cNvSpPr>
          <p:nvPr>
            <p:ph sz="half" idx="1"/>
          </p:nvPr>
        </p:nvSpPr>
        <p:spPr>
          <a:xfrm>
            <a:off x="457200" y="1600200"/>
            <a:ext cx="4038600" cy="4525963"/>
          </a:xfrm>
          <a:prstGeom prst="rect">
            <a:avLst/>
          </a:prstGeom>
        </p:spPr>
        <p:txBody>
          <a:bodyPr/>
          <a:lstStyle>
            <a:lvl1pPr>
              <a:defRPr sz="2800">
                <a:latin typeface="Garamond" pitchFamily="18" charset="0"/>
              </a:defRPr>
            </a:lvl1pPr>
            <a:lvl2pPr>
              <a:defRPr sz="2400">
                <a:latin typeface="Garamond" pitchFamily="18" charset="0"/>
              </a:defRPr>
            </a:lvl2pPr>
            <a:lvl3pPr>
              <a:defRPr sz="2000">
                <a:latin typeface="Garamond" pitchFamily="18" charset="0"/>
              </a:defRPr>
            </a:lvl3pPr>
            <a:lvl4pPr>
              <a:defRPr sz="1800">
                <a:latin typeface="Garamond" pitchFamily="18" charset="0"/>
              </a:defRPr>
            </a:lvl4pPr>
            <a:lvl5pPr>
              <a:defRPr sz="1800">
                <a:latin typeface="Garamond" pitchFamily="18" charset="0"/>
              </a:defRPr>
            </a:lvl5pPr>
            <a:lvl6pPr>
              <a:defRPr sz="1800"/>
            </a:lvl6pPr>
            <a:lvl7pPr>
              <a:defRPr sz="1800"/>
            </a:lvl7pPr>
            <a:lvl8pPr>
              <a:defRPr sz="1800"/>
            </a:lvl8pPr>
            <a:lvl9pPr>
              <a:defRPr sz="1800"/>
            </a:lvl9p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AR" dirty="0"/>
          </a:p>
        </p:txBody>
      </p:sp>
      <p:sp>
        <p:nvSpPr>
          <p:cNvPr id="4" name="3 Marcador de contenido"/>
          <p:cNvSpPr>
            <a:spLocks noGrp="1"/>
          </p:cNvSpPr>
          <p:nvPr>
            <p:ph sz="half" idx="2"/>
          </p:nvPr>
        </p:nvSpPr>
        <p:spPr>
          <a:xfrm>
            <a:off x="4648200" y="1600200"/>
            <a:ext cx="4038600" cy="4525963"/>
          </a:xfrm>
          <a:prstGeom prst="rect">
            <a:avLst/>
          </a:prstGeom>
        </p:spPr>
        <p:txBody>
          <a:bodyPr/>
          <a:lstStyle>
            <a:lvl1pPr>
              <a:defRPr sz="2800">
                <a:latin typeface="Garamond" pitchFamily="18" charset="0"/>
              </a:defRPr>
            </a:lvl1pPr>
            <a:lvl2pPr>
              <a:defRPr sz="2400">
                <a:latin typeface="Garamond" pitchFamily="18" charset="0"/>
              </a:defRPr>
            </a:lvl2pPr>
            <a:lvl3pPr>
              <a:defRPr sz="2000">
                <a:latin typeface="Garamond" pitchFamily="18" charset="0"/>
              </a:defRPr>
            </a:lvl3pPr>
            <a:lvl4pPr>
              <a:defRPr sz="1800">
                <a:latin typeface="Garamond" pitchFamily="18" charset="0"/>
              </a:defRPr>
            </a:lvl4pPr>
            <a:lvl5pPr>
              <a:defRPr sz="1800">
                <a:latin typeface="Garamond" pitchFamily="18" charset="0"/>
              </a:defRPr>
            </a:lvl5pPr>
            <a:lvl6pPr>
              <a:defRPr sz="1800"/>
            </a:lvl6pPr>
            <a:lvl7pPr>
              <a:defRPr sz="1800"/>
            </a:lvl7pPr>
            <a:lvl8pPr>
              <a:defRPr sz="1800"/>
            </a:lvl8pPr>
            <a:lvl9pPr>
              <a:defRPr sz="1800"/>
            </a:lvl9p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AR" dirty="0"/>
          </a:p>
        </p:txBody>
      </p:sp>
      <p:sp>
        <p:nvSpPr>
          <p:cNvPr id="5" name="Text Box 1"/>
          <p:cNvSpPr txBox="1">
            <a:spLocks noGrp="1" noChangeArrowheads="1"/>
          </p:cNvSpPr>
          <p:nvPr>
            <p:ph type="sldNum" sz="quarter" idx="10"/>
          </p:nvPr>
        </p:nvSpPr>
        <p:spPr>
          <a:ln/>
        </p:spPr>
        <p:txBody>
          <a:bodyPr/>
          <a:lstStyle>
            <a:lvl1pPr>
              <a:defRPr>
                <a:latin typeface="Garamond" pitchFamily="18" charset="0"/>
              </a:defRPr>
            </a:lvl1pPr>
          </a:lstStyle>
          <a:p>
            <a:pPr>
              <a:defRPr/>
            </a:pPr>
            <a:fld id="{A023569F-3633-40E0-BB86-F92B6B5E3D70}" type="slidenum">
              <a:rPr lang="en-US" smtClean="0"/>
              <a:pPr>
                <a:defRPr/>
              </a:pPr>
              <a:t>‹#›</a:t>
            </a:fld>
            <a:endParaRPr lang="en-US" dirty="0"/>
          </a:p>
        </p:txBody>
      </p:sp>
    </p:spTree>
    <p:extLst>
      <p:ext uri="{BB962C8B-B14F-4D97-AF65-F5344CB8AC3E}">
        <p14:creationId xmlns:p14="http://schemas.microsoft.com/office/powerpoint/2010/main" val="3816804459"/>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lvl1pPr>
              <a:defRPr>
                <a:latin typeface="Garamond" pitchFamily="18" charset="0"/>
              </a:defRPr>
            </a:lvl1pPr>
          </a:lstStyle>
          <a:p>
            <a:r>
              <a:rPr lang="es-ES" dirty="0"/>
              <a:t>Haga clic para modificar el estilo de título del patrón</a:t>
            </a:r>
            <a:endParaRPr lang="es-AR" dirty="0"/>
          </a:p>
        </p:txBody>
      </p:sp>
      <p:sp>
        <p:nvSpPr>
          <p:cNvPr id="3" name="2 Marcador de texto"/>
          <p:cNvSpPr>
            <a:spLocks noGrp="1"/>
          </p:cNvSpPr>
          <p:nvPr>
            <p:ph type="body" idx="1"/>
          </p:nvPr>
        </p:nvSpPr>
        <p:spPr>
          <a:xfrm>
            <a:off x="457200" y="1535113"/>
            <a:ext cx="4040188" cy="639762"/>
          </a:xfrm>
          <a:prstGeom prst="rect">
            <a:avLst/>
          </a:prstGeom>
        </p:spPr>
        <p:txBody>
          <a:bodyPr anchor="b"/>
          <a:lstStyle>
            <a:lvl1pPr marL="0" indent="0">
              <a:buNone/>
              <a:defRPr sz="2400" b="1">
                <a:latin typeface="Garamond"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dirty="0"/>
              <a:t>Haga clic para modificar el estilo de texto del patrón</a:t>
            </a:r>
          </a:p>
        </p:txBody>
      </p:sp>
      <p:sp>
        <p:nvSpPr>
          <p:cNvPr id="4" name="3 Marcador de contenido"/>
          <p:cNvSpPr>
            <a:spLocks noGrp="1"/>
          </p:cNvSpPr>
          <p:nvPr>
            <p:ph sz="half" idx="2"/>
          </p:nvPr>
        </p:nvSpPr>
        <p:spPr>
          <a:xfrm>
            <a:off x="457200" y="2174875"/>
            <a:ext cx="4040188" cy="3951288"/>
          </a:xfrm>
          <a:prstGeom prst="rect">
            <a:avLst/>
          </a:prstGeom>
        </p:spPr>
        <p:txBody>
          <a:bodyPr/>
          <a:lstStyle>
            <a:lvl1pPr>
              <a:defRPr sz="2400">
                <a:latin typeface="Garamond" pitchFamily="18" charset="0"/>
              </a:defRPr>
            </a:lvl1pPr>
            <a:lvl2pPr>
              <a:defRPr sz="2000">
                <a:latin typeface="Garamond" pitchFamily="18" charset="0"/>
              </a:defRPr>
            </a:lvl2pPr>
            <a:lvl3pPr>
              <a:defRPr sz="1800">
                <a:latin typeface="Garamond" pitchFamily="18" charset="0"/>
              </a:defRPr>
            </a:lvl3pPr>
            <a:lvl4pPr>
              <a:defRPr sz="1600">
                <a:latin typeface="Garamond" pitchFamily="18" charset="0"/>
              </a:defRPr>
            </a:lvl4pPr>
            <a:lvl5pPr>
              <a:defRPr sz="1600">
                <a:latin typeface="Garamond" pitchFamily="18" charset="0"/>
              </a:defRPr>
            </a:lvl5pPr>
            <a:lvl6pPr>
              <a:defRPr sz="1600"/>
            </a:lvl6pPr>
            <a:lvl7pPr>
              <a:defRPr sz="1600"/>
            </a:lvl7pPr>
            <a:lvl8pPr>
              <a:defRPr sz="1600"/>
            </a:lvl8pPr>
            <a:lvl9pPr>
              <a:defRPr sz="1600"/>
            </a:lvl9p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AR" dirty="0"/>
          </a:p>
        </p:txBody>
      </p:sp>
      <p:sp>
        <p:nvSpPr>
          <p:cNvPr id="5" name="4 Marcador de texto"/>
          <p:cNvSpPr>
            <a:spLocks noGrp="1"/>
          </p:cNvSpPr>
          <p:nvPr>
            <p:ph type="body" sz="quarter" idx="3"/>
          </p:nvPr>
        </p:nvSpPr>
        <p:spPr>
          <a:xfrm>
            <a:off x="4645025" y="1535113"/>
            <a:ext cx="4041775" cy="639762"/>
          </a:xfrm>
          <a:prstGeom prst="rect">
            <a:avLst/>
          </a:prstGeom>
        </p:spPr>
        <p:txBody>
          <a:bodyPr anchor="b"/>
          <a:lstStyle>
            <a:lvl1pPr marL="0" indent="0">
              <a:buNone/>
              <a:defRPr sz="2400" b="1">
                <a:latin typeface="Garamond"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dirty="0"/>
              <a:t>Haga clic para modificar el estilo de texto del patrón</a:t>
            </a:r>
          </a:p>
        </p:txBody>
      </p:sp>
      <p:sp>
        <p:nvSpPr>
          <p:cNvPr id="6" name="5 Marcador de contenido"/>
          <p:cNvSpPr>
            <a:spLocks noGrp="1"/>
          </p:cNvSpPr>
          <p:nvPr>
            <p:ph sz="quarter" idx="4"/>
          </p:nvPr>
        </p:nvSpPr>
        <p:spPr>
          <a:xfrm>
            <a:off x="4645025" y="2174875"/>
            <a:ext cx="4041775" cy="3951288"/>
          </a:xfrm>
          <a:prstGeom prst="rect">
            <a:avLst/>
          </a:prstGeom>
        </p:spPr>
        <p:txBody>
          <a:bodyPr/>
          <a:lstStyle>
            <a:lvl1pPr>
              <a:defRPr sz="2400">
                <a:latin typeface="Garamond" pitchFamily="18" charset="0"/>
              </a:defRPr>
            </a:lvl1pPr>
            <a:lvl2pPr>
              <a:defRPr sz="2000">
                <a:latin typeface="Garamond" pitchFamily="18" charset="0"/>
              </a:defRPr>
            </a:lvl2pPr>
            <a:lvl3pPr>
              <a:defRPr sz="1800">
                <a:latin typeface="Garamond" pitchFamily="18" charset="0"/>
              </a:defRPr>
            </a:lvl3pPr>
            <a:lvl4pPr>
              <a:defRPr sz="1600">
                <a:latin typeface="Garamond" pitchFamily="18" charset="0"/>
              </a:defRPr>
            </a:lvl4pPr>
            <a:lvl5pPr>
              <a:defRPr sz="1600">
                <a:latin typeface="Garamond" pitchFamily="18" charset="0"/>
              </a:defRPr>
            </a:lvl5pPr>
            <a:lvl6pPr>
              <a:defRPr sz="1600"/>
            </a:lvl6pPr>
            <a:lvl7pPr>
              <a:defRPr sz="1600"/>
            </a:lvl7pPr>
            <a:lvl8pPr>
              <a:defRPr sz="1600"/>
            </a:lvl8pPr>
            <a:lvl9pPr>
              <a:defRPr sz="1600"/>
            </a:lvl9p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AR" dirty="0"/>
          </a:p>
        </p:txBody>
      </p:sp>
      <p:sp>
        <p:nvSpPr>
          <p:cNvPr id="7" name="Text Box 1"/>
          <p:cNvSpPr txBox="1">
            <a:spLocks noGrp="1" noChangeArrowheads="1"/>
          </p:cNvSpPr>
          <p:nvPr>
            <p:ph type="sldNum" sz="quarter" idx="10"/>
          </p:nvPr>
        </p:nvSpPr>
        <p:spPr>
          <a:ln/>
        </p:spPr>
        <p:txBody>
          <a:bodyPr/>
          <a:lstStyle>
            <a:lvl1pPr>
              <a:defRPr>
                <a:latin typeface="Garamond" pitchFamily="18" charset="0"/>
              </a:defRPr>
            </a:lvl1pPr>
          </a:lstStyle>
          <a:p>
            <a:pPr>
              <a:defRPr/>
            </a:pPr>
            <a:fld id="{E32D0177-0766-4D94-975C-8EAEDE02D9D6}" type="slidenum">
              <a:rPr lang="en-US" smtClean="0"/>
              <a:pPr>
                <a:defRPr/>
              </a:pPr>
              <a:t>‹#›</a:t>
            </a:fld>
            <a:endParaRPr lang="en-US" dirty="0"/>
          </a:p>
        </p:txBody>
      </p:sp>
    </p:spTree>
    <p:extLst>
      <p:ext uri="{BB962C8B-B14F-4D97-AF65-F5344CB8AC3E}">
        <p14:creationId xmlns:p14="http://schemas.microsoft.com/office/powerpoint/2010/main" val="822335488"/>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lvl1pPr>
              <a:defRPr>
                <a:latin typeface="Garamond" pitchFamily="18" charset="0"/>
              </a:defRPr>
            </a:lvl1pPr>
          </a:lstStyle>
          <a:p>
            <a:r>
              <a:rPr lang="es-ES" dirty="0"/>
              <a:t>Haga clic para modificar el estilo de título del patrón</a:t>
            </a:r>
            <a:endParaRPr lang="es-AR" dirty="0"/>
          </a:p>
        </p:txBody>
      </p:sp>
      <p:sp>
        <p:nvSpPr>
          <p:cNvPr id="3" name="Text Box 1"/>
          <p:cNvSpPr txBox="1">
            <a:spLocks noGrp="1" noChangeArrowheads="1"/>
          </p:cNvSpPr>
          <p:nvPr>
            <p:ph type="sldNum" sz="quarter" idx="10"/>
          </p:nvPr>
        </p:nvSpPr>
        <p:spPr>
          <a:ln/>
        </p:spPr>
        <p:txBody>
          <a:bodyPr/>
          <a:lstStyle>
            <a:lvl1pPr>
              <a:defRPr>
                <a:latin typeface="Garamond" pitchFamily="18" charset="0"/>
              </a:defRPr>
            </a:lvl1pPr>
          </a:lstStyle>
          <a:p>
            <a:pPr>
              <a:defRPr/>
            </a:pPr>
            <a:fld id="{732115F9-13A8-43F4-A088-C240EBA59977}" type="slidenum">
              <a:rPr lang="en-US" smtClean="0"/>
              <a:pPr>
                <a:defRPr/>
              </a:pPr>
              <a:t>‹#›</a:t>
            </a:fld>
            <a:endParaRPr lang="en-US" dirty="0"/>
          </a:p>
        </p:txBody>
      </p:sp>
    </p:spTree>
    <p:extLst>
      <p:ext uri="{BB962C8B-B14F-4D97-AF65-F5344CB8AC3E}">
        <p14:creationId xmlns:p14="http://schemas.microsoft.com/office/powerpoint/2010/main" val="1429993011"/>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Text Box 1"/>
          <p:cNvSpPr txBox="1">
            <a:spLocks noGrp="1" noChangeArrowheads="1"/>
          </p:cNvSpPr>
          <p:nvPr>
            <p:ph type="sldNum" sz="quarter" idx="10"/>
          </p:nvPr>
        </p:nvSpPr>
        <p:spPr>
          <a:ln/>
        </p:spPr>
        <p:txBody>
          <a:bodyPr/>
          <a:lstStyle>
            <a:lvl1pPr>
              <a:defRPr>
                <a:latin typeface="Garamond" pitchFamily="18" charset="0"/>
              </a:defRPr>
            </a:lvl1pPr>
          </a:lstStyle>
          <a:p>
            <a:pPr>
              <a:defRPr/>
            </a:pPr>
            <a:fld id="{C7AD7D0E-F803-41DB-B06B-E04BE91E0EE4}" type="slidenum">
              <a:rPr lang="en-US" smtClean="0"/>
              <a:pPr>
                <a:defRPr/>
              </a:pPr>
              <a:t>‹#›</a:t>
            </a:fld>
            <a:endParaRPr lang="en-US" dirty="0"/>
          </a:p>
        </p:txBody>
      </p:sp>
    </p:spTree>
    <p:extLst>
      <p:ext uri="{BB962C8B-B14F-4D97-AF65-F5344CB8AC3E}">
        <p14:creationId xmlns:p14="http://schemas.microsoft.com/office/powerpoint/2010/main" val="1217218438"/>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s-ES"/>
              <a:t>Haga clic para modificar el estilo de título del patrón</a:t>
            </a:r>
            <a:endParaRPr lang="es-AR"/>
          </a:p>
        </p:txBody>
      </p:sp>
      <p:sp>
        <p:nvSpPr>
          <p:cNvPr id="3" name="2 Marcador de texto"/>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a:t>Haga clic para modificar el estilo de texto del patrón</a:t>
            </a:r>
          </a:p>
        </p:txBody>
      </p:sp>
      <p:sp>
        <p:nvSpPr>
          <p:cNvPr id="4" name="3 Marcador de número de diapositiva"/>
          <p:cNvSpPr>
            <a:spLocks noGrp="1"/>
          </p:cNvSpPr>
          <p:nvPr>
            <p:ph type="sldNum" sz="quarter" idx="10"/>
          </p:nvPr>
        </p:nvSpPr>
        <p:spPr/>
        <p:txBody>
          <a:bodyPr/>
          <a:lstStyle>
            <a:lvl1pPr>
              <a:defRPr/>
            </a:lvl1pPr>
          </a:lstStyle>
          <a:p>
            <a:fld id="{49C78B70-5206-4AE1-8441-6C6662A72D3A}" type="slidenum">
              <a:rPr lang="en-US"/>
              <a:pPr/>
              <a:t>‹#›</a:t>
            </a:fld>
            <a:endParaRPr lang="en-US" dirty="0"/>
          </a:p>
        </p:txBody>
      </p:sp>
    </p:spTree>
    <p:extLst>
      <p:ext uri="{BB962C8B-B14F-4D97-AF65-F5344CB8AC3E}">
        <p14:creationId xmlns:p14="http://schemas.microsoft.com/office/powerpoint/2010/main" val="3057298962"/>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a:prstGeom prst="rect">
            <a:avLst/>
          </a:prstGeom>
        </p:spPr>
        <p:txBody>
          <a:bodyPr anchor="b"/>
          <a:lstStyle>
            <a:lvl1pPr algn="l">
              <a:defRPr sz="2000" b="1">
                <a:latin typeface="Garamond" pitchFamily="18" charset="0"/>
              </a:defRPr>
            </a:lvl1pPr>
          </a:lstStyle>
          <a:p>
            <a:r>
              <a:rPr lang="es-ES" dirty="0"/>
              <a:t>Haga clic para modificar el estilo de título del patrón</a:t>
            </a:r>
            <a:endParaRPr lang="es-AR" dirty="0"/>
          </a:p>
        </p:txBody>
      </p:sp>
      <p:sp>
        <p:nvSpPr>
          <p:cNvPr id="3" name="2 Marcador de contenido"/>
          <p:cNvSpPr>
            <a:spLocks noGrp="1"/>
          </p:cNvSpPr>
          <p:nvPr>
            <p:ph idx="1"/>
          </p:nvPr>
        </p:nvSpPr>
        <p:spPr>
          <a:xfrm>
            <a:off x="3575050" y="273050"/>
            <a:ext cx="5111750" cy="5853113"/>
          </a:xfrm>
          <a:prstGeom prst="rect">
            <a:avLst/>
          </a:prstGeom>
        </p:spPr>
        <p:txBody>
          <a:bodyPr/>
          <a:lstStyle>
            <a:lvl1pPr>
              <a:defRPr sz="3200">
                <a:latin typeface="Garamond" pitchFamily="18" charset="0"/>
              </a:defRPr>
            </a:lvl1pPr>
            <a:lvl2pPr>
              <a:defRPr sz="2800">
                <a:latin typeface="Garamond" pitchFamily="18" charset="0"/>
              </a:defRPr>
            </a:lvl2pPr>
            <a:lvl3pPr>
              <a:defRPr sz="2400">
                <a:latin typeface="Garamond" pitchFamily="18" charset="0"/>
              </a:defRPr>
            </a:lvl3pPr>
            <a:lvl4pPr>
              <a:defRPr sz="2000">
                <a:latin typeface="Garamond" pitchFamily="18" charset="0"/>
              </a:defRPr>
            </a:lvl4pPr>
            <a:lvl5pPr>
              <a:defRPr sz="2000">
                <a:latin typeface="Garamond" pitchFamily="18" charset="0"/>
              </a:defRPr>
            </a:lvl5pPr>
            <a:lvl6pPr>
              <a:defRPr sz="2000"/>
            </a:lvl6pPr>
            <a:lvl7pPr>
              <a:defRPr sz="2000"/>
            </a:lvl7pPr>
            <a:lvl8pPr>
              <a:defRPr sz="2000"/>
            </a:lvl8pPr>
            <a:lvl9pPr>
              <a:defRPr sz="2000"/>
            </a:lvl9p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AR" dirty="0"/>
          </a:p>
        </p:txBody>
      </p:sp>
      <p:sp>
        <p:nvSpPr>
          <p:cNvPr id="4" name="3 Marcador de texto"/>
          <p:cNvSpPr>
            <a:spLocks noGrp="1"/>
          </p:cNvSpPr>
          <p:nvPr>
            <p:ph type="body" sz="half" idx="2"/>
          </p:nvPr>
        </p:nvSpPr>
        <p:spPr>
          <a:xfrm>
            <a:off x="457200" y="1435100"/>
            <a:ext cx="3008313" cy="4691063"/>
          </a:xfrm>
          <a:prstGeom prst="rect">
            <a:avLst/>
          </a:prstGeom>
        </p:spPr>
        <p:txBody>
          <a:bodyPr/>
          <a:lstStyle>
            <a:lvl1pPr marL="0" indent="0">
              <a:buNone/>
              <a:defRPr sz="1400">
                <a:latin typeface="Garamond" pitchFamily="18"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dirty="0"/>
              <a:t>Haga clic para modificar el estilo de texto del patrón</a:t>
            </a:r>
          </a:p>
        </p:txBody>
      </p:sp>
      <p:sp>
        <p:nvSpPr>
          <p:cNvPr id="5" name="Text Box 1"/>
          <p:cNvSpPr txBox="1">
            <a:spLocks noGrp="1" noChangeArrowheads="1"/>
          </p:cNvSpPr>
          <p:nvPr>
            <p:ph type="sldNum" sz="quarter" idx="10"/>
          </p:nvPr>
        </p:nvSpPr>
        <p:spPr>
          <a:ln/>
        </p:spPr>
        <p:txBody>
          <a:bodyPr/>
          <a:lstStyle>
            <a:lvl1pPr>
              <a:defRPr>
                <a:latin typeface="Garamond" pitchFamily="18" charset="0"/>
              </a:defRPr>
            </a:lvl1pPr>
          </a:lstStyle>
          <a:p>
            <a:pPr>
              <a:defRPr/>
            </a:pPr>
            <a:fld id="{6B7E7AE2-CB3E-4CA0-A884-B57DB1F3A175}" type="slidenum">
              <a:rPr lang="en-US" smtClean="0"/>
              <a:pPr>
                <a:defRPr/>
              </a:pPr>
              <a:t>‹#›</a:t>
            </a:fld>
            <a:endParaRPr lang="en-US" dirty="0"/>
          </a:p>
        </p:txBody>
      </p:sp>
    </p:spTree>
    <p:extLst>
      <p:ext uri="{BB962C8B-B14F-4D97-AF65-F5344CB8AC3E}">
        <p14:creationId xmlns:p14="http://schemas.microsoft.com/office/powerpoint/2010/main" val="3876793591"/>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a:prstGeom prst="rect">
            <a:avLst/>
          </a:prstGeom>
        </p:spPr>
        <p:txBody>
          <a:bodyPr anchor="b"/>
          <a:lstStyle>
            <a:lvl1pPr algn="l">
              <a:defRPr sz="2000" b="1">
                <a:latin typeface="Garamond" pitchFamily="18" charset="0"/>
              </a:defRPr>
            </a:lvl1pPr>
          </a:lstStyle>
          <a:p>
            <a:r>
              <a:rPr lang="es-ES" dirty="0"/>
              <a:t>Haga clic para modificar el estilo de título del patrón</a:t>
            </a:r>
            <a:endParaRPr lang="es-AR" dirty="0"/>
          </a:p>
        </p:txBody>
      </p:sp>
      <p:sp>
        <p:nvSpPr>
          <p:cNvPr id="3" name="2 Marcador de posición de imagen"/>
          <p:cNvSpPr>
            <a:spLocks noGrp="1"/>
          </p:cNvSpPr>
          <p:nvPr>
            <p:ph type="pic" idx="1"/>
          </p:nvPr>
        </p:nvSpPr>
        <p:spPr>
          <a:xfrm>
            <a:off x="1792288" y="612775"/>
            <a:ext cx="5486400" cy="4114800"/>
          </a:xfrm>
          <a:prstGeom prst="rect">
            <a:avLst/>
          </a:prstGeom>
        </p:spPr>
        <p:txBody>
          <a:bodyPr/>
          <a:lstStyle>
            <a:lvl1pPr marL="0" indent="0">
              <a:buNone/>
              <a:defRPr sz="3200">
                <a:latin typeface="Garamond" pitchFamily="18"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AR" noProof="0" dirty="0">
              <a:sym typeface="Lucida Grande" charset="0"/>
            </a:endParaRPr>
          </a:p>
        </p:txBody>
      </p:sp>
      <p:sp>
        <p:nvSpPr>
          <p:cNvPr id="4" name="3 Marcador de texto"/>
          <p:cNvSpPr>
            <a:spLocks noGrp="1"/>
          </p:cNvSpPr>
          <p:nvPr>
            <p:ph type="body" sz="half" idx="2"/>
          </p:nvPr>
        </p:nvSpPr>
        <p:spPr>
          <a:xfrm>
            <a:off x="1792288" y="5367338"/>
            <a:ext cx="5486400" cy="804862"/>
          </a:xfrm>
          <a:prstGeom prst="rect">
            <a:avLst/>
          </a:prstGeom>
        </p:spPr>
        <p:txBody>
          <a:bodyPr/>
          <a:lstStyle>
            <a:lvl1pPr marL="0" indent="0">
              <a:buNone/>
              <a:defRPr sz="1400">
                <a:latin typeface="Garamond" pitchFamily="18"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dirty="0"/>
              <a:t>Haga clic para modificar el estilo de texto del patrón</a:t>
            </a:r>
          </a:p>
        </p:txBody>
      </p:sp>
      <p:sp>
        <p:nvSpPr>
          <p:cNvPr id="5" name="Text Box 1"/>
          <p:cNvSpPr txBox="1">
            <a:spLocks noGrp="1" noChangeArrowheads="1"/>
          </p:cNvSpPr>
          <p:nvPr>
            <p:ph type="sldNum" sz="quarter" idx="10"/>
          </p:nvPr>
        </p:nvSpPr>
        <p:spPr>
          <a:ln/>
        </p:spPr>
        <p:txBody>
          <a:bodyPr/>
          <a:lstStyle>
            <a:lvl1pPr>
              <a:defRPr>
                <a:latin typeface="Garamond" pitchFamily="18" charset="0"/>
              </a:defRPr>
            </a:lvl1pPr>
          </a:lstStyle>
          <a:p>
            <a:pPr>
              <a:defRPr/>
            </a:pPr>
            <a:fld id="{E300A1EF-9580-4005-B854-B485AAC3F440}" type="slidenum">
              <a:rPr lang="en-US" smtClean="0"/>
              <a:pPr>
                <a:defRPr/>
              </a:pPr>
              <a:t>‹#›</a:t>
            </a:fld>
            <a:endParaRPr lang="en-US" dirty="0"/>
          </a:p>
        </p:txBody>
      </p:sp>
    </p:spTree>
    <p:extLst>
      <p:ext uri="{BB962C8B-B14F-4D97-AF65-F5344CB8AC3E}">
        <p14:creationId xmlns:p14="http://schemas.microsoft.com/office/powerpoint/2010/main" val="3057831411"/>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lvl1pPr>
              <a:defRPr>
                <a:latin typeface="Garamond" pitchFamily="18" charset="0"/>
              </a:defRPr>
            </a:lvl1pPr>
          </a:lstStyle>
          <a:p>
            <a:r>
              <a:rPr lang="es-ES" dirty="0"/>
              <a:t>Haga clic para modificar el estilo de título del patrón</a:t>
            </a:r>
            <a:endParaRPr lang="es-AR" dirty="0"/>
          </a:p>
        </p:txBody>
      </p:sp>
      <p:sp>
        <p:nvSpPr>
          <p:cNvPr id="3" name="2 Marcador de texto vertical"/>
          <p:cNvSpPr>
            <a:spLocks noGrp="1"/>
          </p:cNvSpPr>
          <p:nvPr>
            <p:ph type="body" orient="vert" idx="1"/>
          </p:nvPr>
        </p:nvSpPr>
        <p:spPr>
          <a:xfrm>
            <a:off x="457200" y="1600200"/>
            <a:ext cx="8229600" cy="4525963"/>
          </a:xfrm>
          <a:prstGeom prst="rect">
            <a:avLst/>
          </a:prstGeom>
        </p:spPr>
        <p:txBody>
          <a:bodyPr vert="eaVert"/>
          <a:lstStyle>
            <a:lvl1pPr>
              <a:defRPr>
                <a:latin typeface="Garamond" pitchFamily="18" charset="0"/>
              </a:defRPr>
            </a:lvl1pPr>
            <a:lvl2pPr>
              <a:defRPr>
                <a:latin typeface="Garamond" pitchFamily="18" charset="0"/>
              </a:defRPr>
            </a:lvl2pPr>
            <a:lvl3pPr>
              <a:defRPr>
                <a:latin typeface="Garamond" pitchFamily="18" charset="0"/>
              </a:defRPr>
            </a:lvl3pPr>
            <a:lvl4pPr>
              <a:defRPr>
                <a:latin typeface="Garamond" pitchFamily="18" charset="0"/>
              </a:defRPr>
            </a:lvl4pPr>
            <a:lvl5pPr>
              <a:defRPr>
                <a:latin typeface="Garamond" pitchFamily="18" charset="0"/>
              </a:defRPr>
            </a:lvl5p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AR" dirty="0"/>
          </a:p>
        </p:txBody>
      </p:sp>
      <p:sp>
        <p:nvSpPr>
          <p:cNvPr id="4" name="Text Box 1"/>
          <p:cNvSpPr txBox="1">
            <a:spLocks noGrp="1" noChangeArrowheads="1"/>
          </p:cNvSpPr>
          <p:nvPr>
            <p:ph type="sldNum" sz="quarter" idx="10"/>
          </p:nvPr>
        </p:nvSpPr>
        <p:spPr>
          <a:ln/>
        </p:spPr>
        <p:txBody>
          <a:bodyPr/>
          <a:lstStyle>
            <a:lvl1pPr>
              <a:defRPr>
                <a:latin typeface="Garamond" pitchFamily="18" charset="0"/>
              </a:defRPr>
            </a:lvl1pPr>
          </a:lstStyle>
          <a:p>
            <a:pPr>
              <a:defRPr/>
            </a:pPr>
            <a:fld id="{8A65AB77-3167-4A11-917A-2C8BE5CAA228}" type="slidenum">
              <a:rPr lang="en-US" smtClean="0"/>
              <a:pPr>
                <a:defRPr/>
              </a:pPr>
              <a:t>‹#›</a:t>
            </a:fld>
            <a:endParaRPr lang="en-US" dirty="0"/>
          </a:p>
        </p:txBody>
      </p:sp>
    </p:spTree>
    <p:extLst>
      <p:ext uri="{BB962C8B-B14F-4D97-AF65-F5344CB8AC3E}">
        <p14:creationId xmlns:p14="http://schemas.microsoft.com/office/powerpoint/2010/main" val="37451269"/>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a:prstGeom prst="rect">
            <a:avLst/>
          </a:prstGeom>
        </p:spPr>
        <p:txBody>
          <a:bodyPr vert="eaVert"/>
          <a:lstStyle>
            <a:lvl1pPr>
              <a:defRPr>
                <a:latin typeface="Garamond" pitchFamily="18" charset="0"/>
              </a:defRPr>
            </a:lvl1pPr>
          </a:lstStyle>
          <a:p>
            <a:r>
              <a:rPr lang="es-ES" dirty="0"/>
              <a:t>Haga clic para modificar el estilo de título del patrón</a:t>
            </a:r>
            <a:endParaRPr lang="es-AR" dirty="0"/>
          </a:p>
        </p:txBody>
      </p:sp>
      <p:sp>
        <p:nvSpPr>
          <p:cNvPr id="3" name="2 Marcador de texto vertical"/>
          <p:cNvSpPr>
            <a:spLocks noGrp="1"/>
          </p:cNvSpPr>
          <p:nvPr>
            <p:ph type="body" orient="vert" idx="1"/>
          </p:nvPr>
        </p:nvSpPr>
        <p:spPr>
          <a:xfrm>
            <a:off x="457200" y="274638"/>
            <a:ext cx="6019800" cy="5851525"/>
          </a:xfrm>
          <a:prstGeom prst="rect">
            <a:avLst/>
          </a:prstGeom>
        </p:spPr>
        <p:txBody>
          <a:bodyPr vert="eaVert"/>
          <a:lstStyle>
            <a:lvl1pPr>
              <a:defRPr>
                <a:latin typeface="Garamond" pitchFamily="18" charset="0"/>
              </a:defRPr>
            </a:lvl1pPr>
            <a:lvl2pPr>
              <a:defRPr>
                <a:latin typeface="Garamond" pitchFamily="18" charset="0"/>
              </a:defRPr>
            </a:lvl2pPr>
            <a:lvl3pPr>
              <a:defRPr>
                <a:latin typeface="Garamond" pitchFamily="18" charset="0"/>
              </a:defRPr>
            </a:lvl3pPr>
            <a:lvl4pPr>
              <a:defRPr>
                <a:latin typeface="Garamond" pitchFamily="18" charset="0"/>
              </a:defRPr>
            </a:lvl4pPr>
            <a:lvl5pPr>
              <a:defRPr>
                <a:latin typeface="Garamond" pitchFamily="18" charset="0"/>
              </a:defRPr>
            </a:lvl5p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AR" dirty="0"/>
          </a:p>
        </p:txBody>
      </p:sp>
      <p:sp>
        <p:nvSpPr>
          <p:cNvPr id="4" name="Text Box 1"/>
          <p:cNvSpPr txBox="1">
            <a:spLocks noGrp="1" noChangeArrowheads="1"/>
          </p:cNvSpPr>
          <p:nvPr>
            <p:ph type="sldNum" sz="quarter" idx="10"/>
          </p:nvPr>
        </p:nvSpPr>
        <p:spPr>
          <a:ln/>
        </p:spPr>
        <p:txBody>
          <a:bodyPr/>
          <a:lstStyle>
            <a:lvl1pPr>
              <a:defRPr>
                <a:latin typeface="Garamond" pitchFamily="18" charset="0"/>
              </a:defRPr>
            </a:lvl1pPr>
          </a:lstStyle>
          <a:p>
            <a:pPr>
              <a:defRPr/>
            </a:pPr>
            <a:fld id="{E68C80C3-6922-4AFC-BCCD-15BFADBEA8DE}" type="slidenum">
              <a:rPr lang="en-US" smtClean="0"/>
              <a:pPr>
                <a:defRPr/>
              </a:pPr>
              <a:t>‹#›</a:t>
            </a:fld>
            <a:endParaRPr lang="en-US" dirty="0"/>
          </a:p>
        </p:txBody>
      </p:sp>
    </p:spTree>
    <p:extLst>
      <p:ext uri="{BB962C8B-B14F-4D97-AF65-F5344CB8AC3E}">
        <p14:creationId xmlns:p14="http://schemas.microsoft.com/office/powerpoint/2010/main" val="2895877637"/>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00C73F1-7183-4310-BB8F-2C8E6A2D00E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5725606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C84538B-1201-4908-9917-A2A8F4C9D8A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7551931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4F25A34-FBF7-4BC5-8C88-D754A4D75D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464634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E47239-471E-4361-814B-AD1DEADC93A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8609148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FD7F254-6E8B-43C6-9139-6DA48DB2F15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2642504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18646B1-1F20-405D-A9BC-F7A73EC9AF8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403655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a:t>Haga clic para modificar el estilo de título del patrón</a:t>
            </a:r>
            <a:endParaRPr lang="es-AR"/>
          </a:p>
        </p:txBody>
      </p:sp>
      <p:sp>
        <p:nvSpPr>
          <p:cNvPr id="3" name="2 Marcador de contenido"/>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3 Marcador de contenido"/>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5" name="4 Marcador de número de diapositiva"/>
          <p:cNvSpPr>
            <a:spLocks noGrp="1"/>
          </p:cNvSpPr>
          <p:nvPr>
            <p:ph type="sldNum" sz="quarter" idx="10"/>
          </p:nvPr>
        </p:nvSpPr>
        <p:spPr/>
        <p:txBody>
          <a:bodyPr/>
          <a:lstStyle>
            <a:lvl1pPr>
              <a:defRPr/>
            </a:lvl1pPr>
          </a:lstStyle>
          <a:p>
            <a:fld id="{804CAAEA-25D6-4B7F-AB5E-5F4ABE3C3FE6}" type="slidenum">
              <a:rPr lang="en-US"/>
              <a:pPr/>
              <a:t>‹#›</a:t>
            </a:fld>
            <a:endParaRPr lang="en-US" dirty="0"/>
          </a:p>
        </p:txBody>
      </p:sp>
    </p:spTree>
    <p:extLst>
      <p:ext uri="{BB962C8B-B14F-4D97-AF65-F5344CB8AC3E}">
        <p14:creationId xmlns:p14="http://schemas.microsoft.com/office/powerpoint/2010/main" val="28504845"/>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D59CE58-BD57-4AA6-8BC3-62B8575E49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863824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AAABB5-6586-40BA-8C97-8B6AB228E64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9241328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83BE5C2-D0AB-47A3-85D6-BD7E2B7DFA6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1608756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046FA4F-070E-4494-8949-96496941E4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0574134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6ABD134-CEAC-461B-A85F-4DA1F7A0ECA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3073675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6FEE93E-A5DC-4AD5-90CD-59B516BF8CD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8918754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7F23978-D3DA-4547-91BD-3892573A94F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9169795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00C73F1-7183-4310-BB8F-2C8E6A2D00E6}" type="slidenum">
              <a:rPr lang="en-US"/>
              <a:pPr>
                <a:defRPr/>
              </a:pPr>
              <a:t>‹#›</a:t>
            </a:fld>
            <a:endParaRPr lang="en-US"/>
          </a:p>
        </p:txBody>
      </p:sp>
    </p:spTree>
    <p:extLst>
      <p:ext uri="{BB962C8B-B14F-4D97-AF65-F5344CB8AC3E}">
        <p14:creationId xmlns:p14="http://schemas.microsoft.com/office/powerpoint/2010/main" val="189028156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C84538B-1201-4908-9917-A2A8F4C9D8A1}" type="slidenum">
              <a:rPr lang="en-US"/>
              <a:pPr>
                <a:defRPr/>
              </a:pPr>
              <a:t>‹#›</a:t>
            </a:fld>
            <a:endParaRPr lang="en-US"/>
          </a:p>
        </p:txBody>
      </p:sp>
    </p:spTree>
    <p:extLst>
      <p:ext uri="{BB962C8B-B14F-4D97-AF65-F5344CB8AC3E}">
        <p14:creationId xmlns:p14="http://schemas.microsoft.com/office/powerpoint/2010/main" val="139409059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4F25A34-FBF7-4BC5-8C88-D754A4D75DFE}" type="slidenum">
              <a:rPr lang="en-US"/>
              <a:pPr>
                <a:defRPr/>
              </a:pPr>
              <a:t>‹#›</a:t>
            </a:fld>
            <a:endParaRPr lang="en-US"/>
          </a:p>
        </p:txBody>
      </p:sp>
    </p:spTree>
    <p:extLst>
      <p:ext uri="{BB962C8B-B14F-4D97-AF65-F5344CB8AC3E}">
        <p14:creationId xmlns:p14="http://schemas.microsoft.com/office/powerpoint/2010/main" val="27177285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lvl1pPr>
              <a:defRPr/>
            </a:lvl1pPr>
          </a:lstStyle>
          <a:p>
            <a:r>
              <a:rPr lang="es-ES"/>
              <a:t>Haga clic para modificar el estilo de título del patrón</a:t>
            </a:r>
            <a:endParaRPr lang="es-AR"/>
          </a:p>
        </p:txBody>
      </p:sp>
      <p:sp>
        <p:nvSpPr>
          <p:cNvPr id="3" name="2 Marcador de texto"/>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5" name="4 Marcador de texto"/>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7" name="6 Marcador de número de diapositiva"/>
          <p:cNvSpPr>
            <a:spLocks noGrp="1"/>
          </p:cNvSpPr>
          <p:nvPr>
            <p:ph type="sldNum" sz="quarter" idx="10"/>
          </p:nvPr>
        </p:nvSpPr>
        <p:spPr/>
        <p:txBody>
          <a:bodyPr/>
          <a:lstStyle>
            <a:lvl1pPr>
              <a:defRPr/>
            </a:lvl1pPr>
          </a:lstStyle>
          <a:p>
            <a:fld id="{2C024940-47E3-4F91-B788-E2FF0FDC153B}" type="slidenum">
              <a:rPr lang="en-US"/>
              <a:pPr/>
              <a:t>‹#›</a:t>
            </a:fld>
            <a:endParaRPr lang="en-US" dirty="0"/>
          </a:p>
        </p:txBody>
      </p:sp>
    </p:spTree>
    <p:extLst>
      <p:ext uri="{BB962C8B-B14F-4D97-AF65-F5344CB8AC3E}">
        <p14:creationId xmlns:p14="http://schemas.microsoft.com/office/powerpoint/2010/main" val="539441063"/>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5E47239-471E-4361-814B-AD1DEADC93AB}" type="slidenum">
              <a:rPr lang="en-US"/>
              <a:pPr>
                <a:defRPr/>
              </a:pPr>
              <a:t>‹#›</a:t>
            </a:fld>
            <a:endParaRPr lang="en-US"/>
          </a:p>
        </p:txBody>
      </p:sp>
    </p:spTree>
    <p:extLst>
      <p:ext uri="{BB962C8B-B14F-4D97-AF65-F5344CB8AC3E}">
        <p14:creationId xmlns:p14="http://schemas.microsoft.com/office/powerpoint/2010/main" val="420587186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FD7F254-6E8B-43C6-9139-6DA48DB2F157}" type="slidenum">
              <a:rPr lang="en-US"/>
              <a:pPr>
                <a:defRPr/>
              </a:pPr>
              <a:t>‹#›</a:t>
            </a:fld>
            <a:endParaRPr lang="en-US"/>
          </a:p>
        </p:txBody>
      </p:sp>
    </p:spTree>
    <p:extLst>
      <p:ext uri="{BB962C8B-B14F-4D97-AF65-F5344CB8AC3E}">
        <p14:creationId xmlns:p14="http://schemas.microsoft.com/office/powerpoint/2010/main" val="410247980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18646B1-1F20-405D-A9BC-F7A73EC9AF87}" type="slidenum">
              <a:rPr lang="en-US"/>
              <a:pPr>
                <a:defRPr/>
              </a:pPr>
              <a:t>‹#›</a:t>
            </a:fld>
            <a:endParaRPr lang="en-US"/>
          </a:p>
        </p:txBody>
      </p:sp>
    </p:spTree>
    <p:extLst>
      <p:ext uri="{BB962C8B-B14F-4D97-AF65-F5344CB8AC3E}">
        <p14:creationId xmlns:p14="http://schemas.microsoft.com/office/powerpoint/2010/main" val="293799261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D59CE58-BD57-4AA6-8BC3-62B8575E49CA}" type="slidenum">
              <a:rPr lang="en-US"/>
              <a:pPr>
                <a:defRPr/>
              </a:pPr>
              <a:t>‹#›</a:t>
            </a:fld>
            <a:endParaRPr lang="en-US"/>
          </a:p>
        </p:txBody>
      </p:sp>
    </p:spTree>
    <p:extLst>
      <p:ext uri="{BB962C8B-B14F-4D97-AF65-F5344CB8AC3E}">
        <p14:creationId xmlns:p14="http://schemas.microsoft.com/office/powerpoint/2010/main" val="377566152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5AAABB5-6586-40BA-8C97-8B6AB228E649}" type="slidenum">
              <a:rPr lang="en-US"/>
              <a:pPr>
                <a:defRPr/>
              </a:pPr>
              <a:t>‹#›</a:t>
            </a:fld>
            <a:endParaRPr lang="en-US"/>
          </a:p>
        </p:txBody>
      </p:sp>
    </p:spTree>
    <p:extLst>
      <p:ext uri="{BB962C8B-B14F-4D97-AF65-F5344CB8AC3E}">
        <p14:creationId xmlns:p14="http://schemas.microsoft.com/office/powerpoint/2010/main" val="325019475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83BE5C2-D0AB-47A3-85D6-BD7E2B7DFA69}" type="slidenum">
              <a:rPr lang="en-US"/>
              <a:pPr>
                <a:defRPr/>
              </a:pPr>
              <a:t>‹#›</a:t>
            </a:fld>
            <a:endParaRPr lang="en-US"/>
          </a:p>
        </p:txBody>
      </p:sp>
    </p:spTree>
    <p:extLst>
      <p:ext uri="{BB962C8B-B14F-4D97-AF65-F5344CB8AC3E}">
        <p14:creationId xmlns:p14="http://schemas.microsoft.com/office/powerpoint/2010/main" val="411918634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046FA4F-070E-4494-8949-96496941E4FE}" type="slidenum">
              <a:rPr lang="en-US"/>
              <a:pPr>
                <a:defRPr/>
              </a:pPr>
              <a:t>‹#›</a:t>
            </a:fld>
            <a:endParaRPr lang="en-US"/>
          </a:p>
        </p:txBody>
      </p:sp>
    </p:spTree>
    <p:extLst>
      <p:ext uri="{BB962C8B-B14F-4D97-AF65-F5344CB8AC3E}">
        <p14:creationId xmlns:p14="http://schemas.microsoft.com/office/powerpoint/2010/main" val="108326851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6ABD134-CEAC-461B-A85F-4DA1F7A0ECAC}" type="slidenum">
              <a:rPr lang="en-US"/>
              <a:pPr>
                <a:defRPr/>
              </a:pPr>
              <a:t>‹#›</a:t>
            </a:fld>
            <a:endParaRPr lang="en-US"/>
          </a:p>
        </p:txBody>
      </p:sp>
    </p:spTree>
    <p:extLst>
      <p:ext uri="{BB962C8B-B14F-4D97-AF65-F5344CB8AC3E}">
        <p14:creationId xmlns:p14="http://schemas.microsoft.com/office/powerpoint/2010/main" val="200492339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6FEE93E-A5DC-4AD5-90CD-59B516BF8CD0}" type="slidenum">
              <a:rPr lang="en-US"/>
              <a:pPr>
                <a:defRPr/>
              </a:pPr>
              <a:t>‹#›</a:t>
            </a:fld>
            <a:endParaRPr lang="en-US"/>
          </a:p>
        </p:txBody>
      </p:sp>
    </p:spTree>
    <p:extLst>
      <p:ext uri="{BB962C8B-B14F-4D97-AF65-F5344CB8AC3E}">
        <p14:creationId xmlns:p14="http://schemas.microsoft.com/office/powerpoint/2010/main" val="66955734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7F23978-D3DA-4547-91BD-3892573A94FF}" type="slidenum">
              <a:rPr lang="en-US"/>
              <a:pPr>
                <a:defRPr/>
              </a:pPr>
              <a:t>‹#›</a:t>
            </a:fld>
            <a:endParaRPr lang="en-US"/>
          </a:p>
        </p:txBody>
      </p:sp>
    </p:spTree>
    <p:extLst>
      <p:ext uri="{BB962C8B-B14F-4D97-AF65-F5344CB8AC3E}">
        <p14:creationId xmlns:p14="http://schemas.microsoft.com/office/powerpoint/2010/main" val="28179629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a:t>Haga clic para modificar el estilo de título del patrón</a:t>
            </a:r>
            <a:endParaRPr lang="es-AR"/>
          </a:p>
        </p:txBody>
      </p:sp>
      <p:sp>
        <p:nvSpPr>
          <p:cNvPr id="3" name="2 Marcador de número de diapositiva"/>
          <p:cNvSpPr>
            <a:spLocks noGrp="1"/>
          </p:cNvSpPr>
          <p:nvPr>
            <p:ph type="sldNum" sz="quarter" idx="10"/>
          </p:nvPr>
        </p:nvSpPr>
        <p:spPr/>
        <p:txBody>
          <a:bodyPr/>
          <a:lstStyle>
            <a:lvl1pPr>
              <a:defRPr/>
            </a:lvl1pPr>
          </a:lstStyle>
          <a:p>
            <a:fld id="{F92C5899-9DE3-4CC8-9AB6-3C105F5AF372}" type="slidenum">
              <a:rPr lang="en-US"/>
              <a:pPr/>
              <a:t>‹#›</a:t>
            </a:fld>
            <a:endParaRPr lang="en-US" dirty="0"/>
          </a:p>
        </p:txBody>
      </p:sp>
    </p:spTree>
    <p:extLst>
      <p:ext uri="{BB962C8B-B14F-4D97-AF65-F5344CB8AC3E}">
        <p14:creationId xmlns:p14="http://schemas.microsoft.com/office/powerpoint/2010/main" val="1777701441"/>
      </p:ext>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8BC9853-2ED4-4683-B8A9-3C053A88A8A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5840919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C963A99-2220-4E5A-9472-C79F2FFFB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4303190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5506303-B9C3-4E16-9E6F-2344E80B4BD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3888780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A13B06F-220B-45CE-9962-615BB6FD07C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3370526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5ADE3A3-E39D-4A90-933E-62963E113C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4576411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87081E3-AA37-43DF-9B6F-AE6684817D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440751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786E772-D305-4DF7-B048-316749B35F4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9923414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0A85CA3-2C82-48E6-A77A-D854CD68AEE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1119145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FE6D61C-05F5-4567-9D79-B792301787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2414699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C4041F0-697E-4387-957B-408E8B59D3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710362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número de diapositiva"/>
          <p:cNvSpPr>
            <a:spLocks noGrp="1"/>
          </p:cNvSpPr>
          <p:nvPr>
            <p:ph type="sldNum" sz="quarter" idx="10"/>
          </p:nvPr>
        </p:nvSpPr>
        <p:spPr/>
        <p:txBody>
          <a:bodyPr/>
          <a:lstStyle>
            <a:lvl1pPr>
              <a:defRPr/>
            </a:lvl1pPr>
          </a:lstStyle>
          <a:p>
            <a:fld id="{7FD9C4ED-E139-40C0-AB78-56052793042A}" type="slidenum">
              <a:rPr lang="en-US"/>
              <a:pPr/>
              <a:t>‹#›</a:t>
            </a:fld>
            <a:endParaRPr lang="en-US" dirty="0"/>
          </a:p>
        </p:txBody>
      </p:sp>
    </p:spTree>
    <p:extLst>
      <p:ext uri="{BB962C8B-B14F-4D97-AF65-F5344CB8AC3E}">
        <p14:creationId xmlns:p14="http://schemas.microsoft.com/office/powerpoint/2010/main" val="3431419362"/>
      </p:ext>
    </p:extLst>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1FF4B4C-B94D-4A96-A189-C203731C0C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6353678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9CD4672-F874-4012-A5FF-06A81018BFC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1642059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C84538B-1201-4908-9917-A2A8F4C9D8A1}" type="slidenum">
              <a:rPr kumimoji="0" lang="en-US" sz="1400" b="0" i="0" u="none" strike="noStrike" kern="1200" cap="none" spc="0" normalizeH="0" baseline="0" noProof="0">
                <a:ln>
                  <a:noFill/>
                </a:ln>
                <a:solidFill>
                  <a:srgbClr val="000000"/>
                </a:solidFill>
                <a:effectLst/>
                <a:uLnTx/>
                <a:uFillTx/>
                <a:latin typeface="Times"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Times" charset="0"/>
              <a:ea typeface="+mn-ea"/>
              <a:cs typeface="+mn-cs"/>
            </a:endParaRPr>
          </a:p>
        </p:txBody>
      </p:sp>
    </p:spTree>
    <p:extLst>
      <p:ext uri="{BB962C8B-B14F-4D97-AF65-F5344CB8AC3E}">
        <p14:creationId xmlns:p14="http://schemas.microsoft.com/office/powerpoint/2010/main" val="49564457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EF0D0501-2434-4090-8243-72C797DC8B10}" type="datetimeFigureOut">
              <a:rPr lang="en-GB"/>
              <a:pPr>
                <a:defRPr/>
              </a:pPr>
              <a:t>27/04/2021</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0D569823-41B9-4E8D-B49E-8BF6BC9C8E00}" type="slidenum">
              <a:rPr lang="en-GB"/>
              <a:pPr>
                <a:defRPr/>
              </a:pPr>
              <a:t>‹#›</a:t>
            </a:fld>
            <a:endParaRPr lang="en-GB"/>
          </a:p>
        </p:txBody>
      </p:sp>
    </p:spTree>
    <p:extLst>
      <p:ext uri="{BB962C8B-B14F-4D97-AF65-F5344CB8AC3E}">
        <p14:creationId xmlns:p14="http://schemas.microsoft.com/office/powerpoint/2010/main" val="355200645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840F4BCD-4CF0-4881-BCA0-07123D5DA913}" type="datetimeFigureOut">
              <a:rPr lang="en-GB"/>
              <a:pPr>
                <a:defRPr/>
              </a:pPr>
              <a:t>27/04/2021</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C4551C4C-0D28-4D5B-81DD-8BE874DA3874}" type="slidenum">
              <a:rPr lang="en-GB"/>
              <a:pPr>
                <a:defRPr/>
              </a:pPr>
              <a:t>‹#›</a:t>
            </a:fld>
            <a:endParaRPr lang="en-GB"/>
          </a:p>
        </p:txBody>
      </p:sp>
    </p:spTree>
    <p:extLst>
      <p:ext uri="{BB962C8B-B14F-4D97-AF65-F5344CB8AC3E}">
        <p14:creationId xmlns:p14="http://schemas.microsoft.com/office/powerpoint/2010/main" val="256408089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606D429E-3556-4A9C-85F7-70BE57204FDA}" type="datetimeFigureOut">
              <a:rPr lang="en-GB"/>
              <a:pPr>
                <a:defRPr/>
              </a:pPr>
              <a:t>27/04/2021</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D9511C03-7B29-4739-9170-97AB1A362AC2}" type="slidenum">
              <a:rPr lang="en-GB"/>
              <a:pPr>
                <a:defRPr/>
              </a:pPr>
              <a:t>‹#›</a:t>
            </a:fld>
            <a:endParaRPr lang="en-GB"/>
          </a:p>
        </p:txBody>
      </p:sp>
    </p:spTree>
    <p:extLst>
      <p:ext uri="{BB962C8B-B14F-4D97-AF65-F5344CB8AC3E}">
        <p14:creationId xmlns:p14="http://schemas.microsoft.com/office/powerpoint/2010/main" val="226104635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p:cNvSpPr>
            <a:spLocks noGrp="1"/>
          </p:cNvSpPr>
          <p:nvPr>
            <p:ph type="dt" sz="half" idx="10"/>
          </p:nvPr>
        </p:nvSpPr>
        <p:spPr/>
        <p:txBody>
          <a:bodyPr/>
          <a:lstStyle>
            <a:lvl1pPr>
              <a:defRPr/>
            </a:lvl1pPr>
          </a:lstStyle>
          <a:p>
            <a:pPr>
              <a:defRPr/>
            </a:pPr>
            <a:fld id="{F31D8AD2-FA4D-492A-BFE7-14A68DCE0282}" type="datetimeFigureOut">
              <a:rPr lang="en-GB"/>
              <a:pPr>
                <a:defRPr/>
              </a:pPr>
              <a:t>27/04/2021</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BCD770F1-B354-44F7-9EB8-9324E2FD787A}" type="slidenum">
              <a:rPr lang="en-GB"/>
              <a:pPr>
                <a:defRPr/>
              </a:pPr>
              <a:t>‹#›</a:t>
            </a:fld>
            <a:endParaRPr lang="en-GB"/>
          </a:p>
        </p:txBody>
      </p:sp>
    </p:spTree>
    <p:extLst>
      <p:ext uri="{BB962C8B-B14F-4D97-AF65-F5344CB8AC3E}">
        <p14:creationId xmlns:p14="http://schemas.microsoft.com/office/powerpoint/2010/main" val="388004157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p:cNvSpPr>
            <a:spLocks noGrp="1"/>
          </p:cNvSpPr>
          <p:nvPr>
            <p:ph type="dt" sz="half" idx="10"/>
          </p:nvPr>
        </p:nvSpPr>
        <p:spPr/>
        <p:txBody>
          <a:bodyPr/>
          <a:lstStyle>
            <a:lvl1pPr>
              <a:defRPr/>
            </a:lvl1pPr>
          </a:lstStyle>
          <a:p>
            <a:pPr>
              <a:defRPr/>
            </a:pPr>
            <a:fld id="{3660B10C-F6D0-4716-ABE9-C5CB238E1A7F}" type="datetimeFigureOut">
              <a:rPr lang="en-GB"/>
              <a:pPr>
                <a:defRPr/>
              </a:pPr>
              <a:t>27/04/2021</a:t>
            </a:fld>
            <a:endParaRPr lang="en-GB"/>
          </a:p>
        </p:txBody>
      </p:sp>
      <p:sp>
        <p:nvSpPr>
          <p:cNvPr id="8" name="Footer Placeholder 4"/>
          <p:cNvSpPr>
            <a:spLocks noGrp="1"/>
          </p:cNvSpPr>
          <p:nvPr>
            <p:ph type="ftr" sz="quarter" idx="11"/>
          </p:nvPr>
        </p:nvSpPr>
        <p:spPr/>
        <p:txBody>
          <a:bodyPr/>
          <a:lstStyle>
            <a:lvl1pPr>
              <a:defRPr/>
            </a:lvl1pPr>
          </a:lstStyle>
          <a:p>
            <a:pPr>
              <a:defRPr/>
            </a:pPr>
            <a:endParaRPr lang="en-GB"/>
          </a:p>
        </p:txBody>
      </p:sp>
      <p:sp>
        <p:nvSpPr>
          <p:cNvPr id="9" name="Slide Number Placeholder 5"/>
          <p:cNvSpPr>
            <a:spLocks noGrp="1"/>
          </p:cNvSpPr>
          <p:nvPr>
            <p:ph type="sldNum" sz="quarter" idx="12"/>
          </p:nvPr>
        </p:nvSpPr>
        <p:spPr/>
        <p:txBody>
          <a:bodyPr/>
          <a:lstStyle>
            <a:lvl1pPr>
              <a:defRPr/>
            </a:lvl1pPr>
          </a:lstStyle>
          <a:p>
            <a:pPr>
              <a:defRPr/>
            </a:pPr>
            <a:fld id="{E4CD28C9-CE6B-4698-B7E7-ABA9938D9C76}" type="slidenum">
              <a:rPr lang="en-GB"/>
              <a:pPr>
                <a:defRPr/>
              </a:pPr>
              <a:t>‹#›</a:t>
            </a:fld>
            <a:endParaRPr lang="en-GB"/>
          </a:p>
        </p:txBody>
      </p:sp>
    </p:spTree>
    <p:extLst>
      <p:ext uri="{BB962C8B-B14F-4D97-AF65-F5344CB8AC3E}">
        <p14:creationId xmlns:p14="http://schemas.microsoft.com/office/powerpoint/2010/main" val="412772376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3D91F35A-3E1C-43C0-8372-B1027CE71170}" type="datetimeFigureOut">
              <a:rPr lang="en-GB"/>
              <a:pPr>
                <a:defRPr/>
              </a:pPr>
              <a:t>27/04/2021</a:t>
            </a:fld>
            <a:endParaRPr lang="en-GB"/>
          </a:p>
        </p:txBody>
      </p:sp>
      <p:sp>
        <p:nvSpPr>
          <p:cNvPr id="4" name="Footer Placeholder 4"/>
          <p:cNvSpPr>
            <a:spLocks noGrp="1"/>
          </p:cNvSpPr>
          <p:nvPr>
            <p:ph type="ftr" sz="quarter" idx="11"/>
          </p:nvPr>
        </p:nvSpPr>
        <p:spPr/>
        <p:txBody>
          <a:bodyPr/>
          <a:lstStyle>
            <a:lvl1pPr>
              <a:defRPr/>
            </a:lvl1pPr>
          </a:lstStyle>
          <a:p>
            <a:pPr>
              <a:defRPr/>
            </a:pPr>
            <a:endParaRPr lang="en-GB"/>
          </a:p>
        </p:txBody>
      </p:sp>
      <p:sp>
        <p:nvSpPr>
          <p:cNvPr id="5" name="Slide Number Placeholder 5"/>
          <p:cNvSpPr>
            <a:spLocks noGrp="1"/>
          </p:cNvSpPr>
          <p:nvPr>
            <p:ph type="sldNum" sz="quarter" idx="12"/>
          </p:nvPr>
        </p:nvSpPr>
        <p:spPr/>
        <p:txBody>
          <a:bodyPr/>
          <a:lstStyle>
            <a:lvl1pPr>
              <a:defRPr/>
            </a:lvl1pPr>
          </a:lstStyle>
          <a:p>
            <a:pPr>
              <a:defRPr/>
            </a:pPr>
            <a:fld id="{B6493CAB-5610-4514-B680-05A646D331C6}" type="slidenum">
              <a:rPr lang="en-GB"/>
              <a:pPr>
                <a:defRPr/>
              </a:pPr>
              <a:t>‹#›</a:t>
            </a:fld>
            <a:endParaRPr lang="en-GB"/>
          </a:p>
        </p:txBody>
      </p:sp>
    </p:spTree>
    <p:extLst>
      <p:ext uri="{BB962C8B-B14F-4D97-AF65-F5344CB8AC3E}">
        <p14:creationId xmlns:p14="http://schemas.microsoft.com/office/powerpoint/2010/main" val="301986022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974DF09-5D1F-4291-B97E-F4008D9ADABD}" type="datetimeFigureOut">
              <a:rPr lang="en-GB"/>
              <a:pPr>
                <a:defRPr/>
              </a:pPr>
              <a:t>27/04/2021</a:t>
            </a:fld>
            <a:endParaRPr lang="en-GB"/>
          </a:p>
        </p:txBody>
      </p:sp>
      <p:sp>
        <p:nvSpPr>
          <p:cNvPr id="3" name="Footer Placeholder 4"/>
          <p:cNvSpPr>
            <a:spLocks noGrp="1"/>
          </p:cNvSpPr>
          <p:nvPr>
            <p:ph type="ftr" sz="quarter" idx="11"/>
          </p:nvPr>
        </p:nvSpPr>
        <p:spPr/>
        <p:txBody>
          <a:bodyPr/>
          <a:lstStyle>
            <a:lvl1pPr>
              <a:defRPr/>
            </a:lvl1pPr>
          </a:lstStyle>
          <a:p>
            <a:pPr>
              <a:defRPr/>
            </a:pPr>
            <a:endParaRPr lang="en-GB"/>
          </a:p>
        </p:txBody>
      </p:sp>
      <p:sp>
        <p:nvSpPr>
          <p:cNvPr id="4" name="Slide Number Placeholder 5"/>
          <p:cNvSpPr>
            <a:spLocks noGrp="1"/>
          </p:cNvSpPr>
          <p:nvPr>
            <p:ph type="sldNum" sz="quarter" idx="12"/>
          </p:nvPr>
        </p:nvSpPr>
        <p:spPr/>
        <p:txBody>
          <a:bodyPr/>
          <a:lstStyle>
            <a:lvl1pPr>
              <a:defRPr/>
            </a:lvl1pPr>
          </a:lstStyle>
          <a:p>
            <a:pPr>
              <a:defRPr/>
            </a:pPr>
            <a:fld id="{3DAB628B-CC63-44BB-BED6-9D09F3718E62}" type="slidenum">
              <a:rPr lang="en-GB"/>
              <a:pPr>
                <a:defRPr/>
              </a:pPr>
              <a:t>‹#›</a:t>
            </a:fld>
            <a:endParaRPr lang="en-GB"/>
          </a:p>
        </p:txBody>
      </p:sp>
    </p:spTree>
    <p:extLst>
      <p:ext uri="{BB962C8B-B14F-4D97-AF65-F5344CB8AC3E}">
        <p14:creationId xmlns:p14="http://schemas.microsoft.com/office/powerpoint/2010/main" val="7028552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a:prstGeom prst="rect">
            <a:avLst/>
          </a:prstGeom>
        </p:spPr>
        <p:txBody>
          <a:bodyPr anchor="b"/>
          <a:lstStyle>
            <a:lvl1pPr algn="l">
              <a:defRPr sz="2000" b="1"/>
            </a:lvl1pPr>
          </a:lstStyle>
          <a:p>
            <a:r>
              <a:rPr lang="es-ES"/>
              <a:t>Haga clic para modificar el estilo de título del patrón</a:t>
            </a:r>
            <a:endParaRPr lang="es-AR"/>
          </a:p>
        </p:txBody>
      </p:sp>
      <p:sp>
        <p:nvSpPr>
          <p:cNvPr id="3" name="2 Marcador de contenido"/>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3 Marcador de texto"/>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número de diapositiva"/>
          <p:cNvSpPr>
            <a:spLocks noGrp="1"/>
          </p:cNvSpPr>
          <p:nvPr>
            <p:ph type="sldNum" sz="quarter" idx="10"/>
          </p:nvPr>
        </p:nvSpPr>
        <p:spPr/>
        <p:txBody>
          <a:bodyPr/>
          <a:lstStyle>
            <a:lvl1pPr>
              <a:defRPr/>
            </a:lvl1pPr>
          </a:lstStyle>
          <a:p>
            <a:fld id="{FE363C08-8F4A-4F1D-B859-9685DA72F037}" type="slidenum">
              <a:rPr lang="en-US"/>
              <a:pPr/>
              <a:t>‹#›</a:t>
            </a:fld>
            <a:endParaRPr lang="en-US" dirty="0"/>
          </a:p>
        </p:txBody>
      </p:sp>
    </p:spTree>
    <p:extLst>
      <p:ext uri="{BB962C8B-B14F-4D97-AF65-F5344CB8AC3E}">
        <p14:creationId xmlns:p14="http://schemas.microsoft.com/office/powerpoint/2010/main" val="1297763374"/>
      </p:ext>
    </p:extLst>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A8CAEC27-BC51-472D-A7A0-BCB03574B0C6}" type="datetimeFigureOut">
              <a:rPr lang="en-GB"/>
              <a:pPr>
                <a:defRPr/>
              </a:pPr>
              <a:t>27/04/2021</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53C27F0E-8B80-4E6E-B291-7A7B59751A43}" type="slidenum">
              <a:rPr lang="en-GB"/>
              <a:pPr>
                <a:defRPr/>
              </a:pPr>
              <a:t>‹#›</a:t>
            </a:fld>
            <a:endParaRPr lang="en-GB"/>
          </a:p>
        </p:txBody>
      </p:sp>
    </p:spTree>
    <p:extLst>
      <p:ext uri="{BB962C8B-B14F-4D97-AF65-F5344CB8AC3E}">
        <p14:creationId xmlns:p14="http://schemas.microsoft.com/office/powerpoint/2010/main" val="104060818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E619B480-8E68-45BA-90CA-4A04018F4EA3}" type="datetimeFigureOut">
              <a:rPr lang="en-GB"/>
              <a:pPr>
                <a:defRPr/>
              </a:pPr>
              <a:t>27/04/2021</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E6AE6DE6-ED54-423F-8867-9306A31B0529}" type="slidenum">
              <a:rPr lang="en-GB"/>
              <a:pPr>
                <a:defRPr/>
              </a:pPr>
              <a:t>‹#›</a:t>
            </a:fld>
            <a:endParaRPr lang="en-GB"/>
          </a:p>
        </p:txBody>
      </p:sp>
    </p:spTree>
    <p:extLst>
      <p:ext uri="{BB962C8B-B14F-4D97-AF65-F5344CB8AC3E}">
        <p14:creationId xmlns:p14="http://schemas.microsoft.com/office/powerpoint/2010/main" val="340265980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CD3B5FDF-250D-46C0-904F-22B865FD28EA}" type="datetimeFigureOut">
              <a:rPr lang="en-GB"/>
              <a:pPr>
                <a:defRPr/>
              </a:pPr>
              <a:t>27/04/2021</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6DCD8D9F-774F-469F-9603-6305DE8BC468}" type="slidenum">
              <a:rPr lang="en-GB"/>
              <a:pPr>
                <a:defRPr/>
              </a:pPr>
              <a:t>‹#›</a:t>
            </a:fld>
            <a:endParaRPr lang="en-GB"/>
          </a:p>
        </p:txBody>
      </p:sp>
    </p:spTree>
    <p:extLst>
      <p:ext uri="{BB962C8B-B14F-4D97-AF65-F5344CB8AC3E}">
        <p14:creationId xmlns:p14="http://schemas.microsoft.com/office/powerpoint/2010/main" val="425568748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BDDE80FD-59DB-4679-AE10-AC276267DE97}" type="datetimeFigureOut">
              <a:rPr lang="en-GB"/>
              <a:pPr>
                <a:defRPr/>
              </a:pPr>
              <a:t>27/04/2021</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BFAA415F-0F68-4D0E-9626-868178CA9F47}" type="slidenum">
              <a:rPr lang="en-GB"/>
              <a:pPr>
                <a:defRPr/>
              </a:pPr>
              <a:t>‹#›</a:t>
            </a:fld>
            <a:endParaRPr lang="en-GB"/>
          </a:p>
        </p:txBody>
      </p:sp>
    </p:spTree>
    <p:extLst>
      <p:ext uri="{BB962C8B-B14F-4D97-AF65-F5344CB8AC3E}">
        <p14:creationId xmlns:p14="http://schemas.microsoft.com/office/powerpoint/2010/main" val="311636204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7C77924-E749-4040-AD6F-9FFACD1BF76F}"/>
              </a:ext>
            </a:extLst>
          </p:cNvPr>
          <p:cNvSpPr>
            <a:spLocks noGrp="1"/>
          </p:cNvSpPr>
          <p:nvPr>
            <p:ph type="ctrTitle"/>
          </p:nvPr>
        </p:nvSpPr>
        <p:spPr>
          <a:xfrm>
            <a:off x="1143000" y="1122363"/>
            <a:ext cx="6858000" cy="2387600"/>
          </a:xfrm>
        </p:spPr>
        <p:txBody>
          <a:bodyPr anchor="b"/>
          <a:lstStyle>
            <a:lvl1pPr algn="ctr">
              <a:defRPr sz="4500"/>
            </a:lvl1pPr>
          </a:lstStyle>
          <a:p>
            <a:r>
              <a:rPr lang="da-DK"/>
              <a:t>Klik for at redigere titeltypografien i masteren</a:t>
            </a:r>
          </a:p>
        </p:txBody>
      </p:sp>
      <p:sp>
        <p:nvSpPr>
          <p:cNvPr id="3" name="Undertitel 2">
            <a:extLst>
              <a:ext uri="{FF2B5EF4-FFF2-40B4-BE49-F238E27FC236}">
                <a16:creationId xmlns:a16="http://schemas.microsoft.com/office/drawing/2014/main" id="{23CB6135-5F81-4DA9-91EC-0EB4C444DC1F}"/>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0807DE22-346A-42F0-8DB6-244619A6E676}"/>
              </a:ext>
            </a:extLst>
          </p:cNvPr>
          <p:cNvSpPr>
            <a:spLocks noGrp="1"/>
          </p:cNvSpPr>
          <p:nvPr>
            <p:ph type="dt" sz="half" idx="10"/>
          </p:nvPr>
        </p:nvSpPr>
        <p:spPr/>
        <p:txBody>
          <a:bodyPr/>
          <a:lstStyle/>
          <a:p>
            <a:fld id="{E2CC0B4D-45DB-412E-AF56-9A91B10DAD36}" type="datetimeFigureOut">
              <a:rPr lang="da-DK" smtClean="0"/>
              <a:t>27-04-2021</a:t>
            </a:fld>
            <a:endParaRPr lang="da-DK"/>
          </a:p>
        </p:txBody>
      </p:sp>
      <p:sp>
        <p:nvSpPr>
          <p:cNvPr id="5" name="Pladsholder til sidefod 4">
            <a:extLst>
              <a:ext uri="{FF2B5EF4-FFF2-40B4-BE49-F238E27FC236}">
                <a16:creationId xmlns:a16="http://schemas.microsoft.com/office/drawing/2014/main" id="{C13093E6-7106-49B7-8DEB-09B6F65ECA13}"/>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5B92F792-044F-480F-9A5C-A327FAF1A844}"/>
              </a:ext>
            </a:extLst>
          </p:cNvPr>
          <p:cNvSpPr>
            <a:spLocks noGrp="1"/>
          </p:cNvSpPr>
          <p:nvPr>
            <p:ph type="sldNum" sz="quarter" idx="12"/>
          </p:nvPr>
        </p:nvSpPr>
        <p:spPr/>
        <p:txBody>
          <a:bodyPr/>
          <a:lstStyle/>
          <a:p>
            <a:fld id="{B3F30102-C100-427B-B2B8-9A4FFECB8BC7}" type="slidenum">
              <a:rPr lang="da-DK" smtClean="0"/>
              <a:t>‹#›</a:t>
            </a:fld>
            <a:endParaRPr lang="da-DK"/>
          </a:p>
        </p:txBody>
      </p:sp>
    </p:spTree>
    <p:extLst>
      <p:ext uri="{BB962C8B-B14F-4D97-AF65-F5344CB8AC3E}">
        <p14:creationId xmlns:p14="http://schemas.microsoft.com/office/powerpoint/2010/main" val="66750275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FF46D1-E221-40C4-93F2-6EB4412D76B0}"/>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6853ABB7-8E6E-47CB-9187-0863F34B7C2A}"/>
              </a:ext>
            </a:extLst>
          </p:cNvPr>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75DF88CD-94E4-4565-A9F8-2DE0BEC8288C}"/>
              </a:ext>
            </a:extLst>
          </p:cNvPr>
          <p:cNvSpPr>
            <a:spLocks noGrp="1"/>
          </p:cNvSpPr>
          <p:nvPr>
            <p:ph type="dt" sz="half" idx="10"/>
          </p:nvPr>
        </p:nvSpPr>
        <p:spPr/>
        <p:txBody>
          <a:bodyPr/>
          <a:lstStyle/>
          <a:p>
            <a:fld id="{E2CC0B4D-45DB-412E-AF56-9A91B10DAD36}" type="datetimeFigureOut">
              <a:rPr lang="da-DK" smtClean="0"/>
              <a:t>27-04-2021</a:t>
            </a:fld>
            <a:endParaRPr lang="da-DK"/>
          </a:p>
        </p:txBody>
      </p:sp>
      <p:sp>
        <p:nvSpPr>
          <p:cNvPr id="5" name="Pladsholder til sidefod 4">
            <a:extLst>
              <a:ext uri="{FF2B5EF4-FFF2-40B4-BE49-F238E27FC236}">
                <a16:creationId xmlns:a16="http://schemas.microsoft.com/office/drawing/2014/main" id="{67772E3F-7FDE-4F92-A848-F88BE4725529}"/>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A346AE9A-54FA-470D-BAB3-185991C89162}"/>
              </a:ext>
            </a:extLst>
          </p:cNvPr>
          <p:cNvSpPr>
            <a:spLocks noGrp="1"/>
          </p:cNvSpPr>
          <p:nvPr>
            <p:ph type="sldNum" sz="quarter" idx="12"/>
          </p:nvPr>
        </p:nvSpPr>
        <p:spPr/>
        <p:txBody>
          <a:bodyPr/>
          <a:lstStyle/>
          <a:p>
            <a:fld id="{B3F30102-C100-427B-B2B8-9A4FFECB8BC7}" type="slidenum">
              <a:rPr lang="da-DK" smtClean="0"/>
              <a:t>‹#›</a:t>
            </a:fld>
            <a:endParaRPr lang="da-DK"/>
          </a:p>
        </p:txBody>
      </p:sp>
    </p:spTree>
    <p:extLst>
      <p:ext uri="{BB962C8B-B14F-4D97-AF65-F5344CB8AC3E}">
        <p14:creationId xmlns:p14="http://schemas.microsoft.com/office/powerpoint/2010/main" val="331535985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AEE095-1C4D-45EB-9EA5-EEBB8F859547}"/>
              </a:ext>
            </a:extLst>
          </p:cNvPr>
          <p:cNvSpPr>
            <a:spLocks noGrp="1"/>
          </p:cNvSpPr>
          <p:nvPr>
            <p:ph type="title"/>
          </p:nvPr>
        </p:nvSpPr>
        <p:spPr>
          <a:xfrm>
            <a:off x="623888" y="1709739"/>
            <a:ext cx="7886700" cy="2852737"/>
          </a:xfrm>
        </p:spPr>
        <p:txBody>
          <a:bodyPr anchor="b"/>
          <a:lstStyle>
            <a:lvl1pPr>
              <a:defRPr sz="4500"/>
            </a:lvl1pPr>
          </a:lstStyle>
          <a:p>
            <a:r>
              <a:rPr lang="da-DK"/>
              <a:t>Klik for at redigere titeltypografien i masteren</a:t>
            </a:r>
          </a:p>
        </p:txBody>
      </p:sp>
      <p:sp>
        <p:nvSpPr>
          <p:cNvPr id="3" name="Pladsholder til tekst 2">
            <a:extLst>
              <a:ext uri="{FF2B5EF4-FFF2-40B4-BE49-F238E27FC236}">
                <a16:creationId xmlns:a16="http://schemas.microsoft.com/office/drawing/2014/main" id="{137B0563-49EE-4133-B059-A6F956C25C93}"/>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da-DK"/>
              <a:t>Klik for at redigere teksttypografierne i masteren</a:t>
            </a:r>
          </a:p>
        </p:txBody>
      </p:sp>
      <p:sp>
        <p:nvSpPr>
          <p:cNvPr id="4" name="Pladsholder til dato 3">
            <a:extLst>
              <a:ext uri="{FF2B5EF4-FFF2-40B4-BE49-F238E27FC236}">
                <a16:creationId xmlns:a16="http://schemas.microsoft.com/office/drawing/2014/main" id="{ACEB5739-AE9A-4E4D-9DB7-B97E7C6E673B}"/>
              </a:ext>
            </a:extLst>
          </p:cNvPr>
          <p:cNvSpPr>
            <a:spLocks noGrp="1"/>
          </p:cNvSpPr>
          <p:nvPr>
            <p:ph type="dt" sz="half" idx="10"/>
          </p:nvPr>
        </p:nvSpPr>
        <p:spPr/>
        <p:txBody>
          <a:bodyPr/>
          <a:lstStyle/>
          <a:p>
            <a:fld id="{E2CC0B4D-45DB-412E-AF56-9A91B10DAD36}" type="datetimeFigureOut">
              <a:rPr lang="da-DK" smtClean="0"/>
              <a:t>27-04-2021</a:t>
            </a:fld>
            <a:endParaRPr lang="da-DK"/>
          </a:p>
        </p:txBody>
      </p:sp>
      <p:sp>
        <p:nvSpPr>
          <p:cNvPr id="5" name="Pladsholder til sidefod 4">
            <a:extLst>
              <a:ext uri="{FF2B5EF4-FFF2-40B4-BE49-F238E27FC236}">
                <a16:creationId xmlns:a16="http://schemas.microsoft.com/office/drawing/2014/main" id="{0D7D08D0-A60F-4C1C-A7AE-FE6E788097B2}"/>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4D2D0784-70B8-4E5F-A7C7-9A90AFA7C0C0}"/>
              </a:ext>
            </a:extLst>
          </p:cNvPr>
          <p:cNvSpPr>
            <a:spLocks noGrp="1"/>
          </p:cNvSpPr>
          <p:nvPr>
            <p:ph type="sldNum" sz="quarter" idx="12"/>
          </p:nvPr>
        </p:nvSpPr>
        <p:spPr/>
        <p:txBody>
          <a:bodyPr/>
          <a:lstStyle/>
          <a:p>
            <a:fld id="{B3F30102-C100-427B-B2B8-9A4FFECB8BC7}" type="slidenum">
              <a:rPr lang="da-DK" smtClean="0"/>
              <a:t>‹#›</a:t>
            </a:fld>
            <a:endParaRPr lang="da-DK"/>
          </a:p>
        </p:txBody>
      </p:sp>
    </p:spTree>
    <p:extLst>
      <p:ext uri="{BB962C8B-B14F-4D97-AF65-F5344CB8AC3E}">
        <p14:creationId xmlns:p14="http://schemas.microsoft.com/office/powerpoint/2010/main" val="179924021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5CFF51-8724-4D08-9C26-9D2E9E15F7B2}"/>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9BE9A2ED-9952-485F-8C28-560AC7A14B87}"/>
              </a:ext>
            </a:extLst>
          </p:cNvPr>
          <p:cNvSpPr>
            <a:spLocks noGrp="1"/>
          </p:cNvSpPr>
          <p:nvPr>
            <p:ph sz="half" idx="1"/>
          </p:nvPr>
        </p:nvSpPr>
        <p:spPr>
          <a:xfrm>
            <a:off x="628650" y="1825625"/>
            <a:ext cx="38862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026134BC-1124-467C-98F0-4F83A07AB40F}"/>
              </a:ext>
            </a:extLst>
          </p:cNvPr>
          <p:cNvSpPr>
            <a:spLocks noGrp="1"/>
          </p:cNvSpPr>
          <p:nvPr>
            <p:ph sz="half" idx="2"/>
          </p:nvPr>
        </p:nvSpPr>
        <p:spPr>
          <a:xfrm>
            <a:off x="4629150" y="1825625"/>
            <a:ext cx="38862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52345D46-719B-4615-ACFD-36599ABD2095}"/>
              </a:ext>
            </a:extLst>
          </p:cNvPr>
          <p:cNvSpPr>
            <a:spLocks noGrp="1"/>
          </p:cNvSpPr>
          <p:nvPr>
            <p:ph type="dt" sz="half" idx="10"/>
          </p:nvPr>
        </p:nvSpPr>
        <p:spPr/>
        <p:txBody>
          <a:bodyPr/>
          <a:lstStyle/>
          <a:p>
            <a:fld id="{E2CC0B4D-45DB-412E-AF56-9A91B10DAD36}" type="datetimeFigureOut">
              <a:rPr lang="da-DK" smtClean="0"/>
              <a:t>27-04-2021</a:t>
            </a:fld>
            <a:endParaRPr lang="da-DK"/>
          </a:p>
        </p:txBody>
      </p:sp>
      <p:sp>
        <p:nvSpPr>
          <p:cNvPr id="6" name="Pladsholder til sidefod 5">
            <a:extLst>
              <a:ext uri="{FF2B5EF4-FFF2-40B4-BE49-F238E27FC236}">
                <a16:creationId xmlns:a16="http://schemas.microsoft.com/office/drawing/2014/main" id="{F4A4E3E7-7C4C-4512-9DA2-F1220779C394}"/>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9DFF286A-850F-4A9B-AA9F-9BC07DBC5721}"/>
              </a:ext>
            </a:extLst>
          </p:cNvPr>
          <p:cNvSpPr>
            <a:spLocks noGrp="1"/>
          </p:cNvSpPr>
          <p:nvPr>
            <p:ph type="sldNum" sz="quarter" idx="12"/>
          </p:nvPr>
        </p:nvSpPr>
        <p:spPr/>
        <p:txBody>
          <a:bodyPr/>
          <a:lstStyle/>
          <a:p>
            <a:fld id="{B3F30102-C100-427B-B2B8-9A4FFECB8BC7}" type="slidenum">
              <a:rPr lang="da-DK" smtClean="0"/>
              <a:t>‹#›</a:t>
            </a:fld>
            <a:endParaRPr lang="da-DK"/>
          </a:p>
        </p:txBody>
      </p:sp>
    </p:spTree>
    <p:extLst>
      <p:ext uri="{BB962C8B-B14F-4D97-AF65-F5344CB8AC3E}">
        <p14:creationId xmlns:p14="http://schemas.microsoft.com/office/powerpoint/2010/main" val="353491457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BEEB2C-77F6-43EF-808A-F738B223704A}"/>
              </a:ext>
            </a:extLst>
          </p:cNvPr>
          <p:cNvSpPr>
            <a:spLocks noGrp="1"/>
          </p:cNvSpPr>
          <p:nvPr>
            <p:ph type="title"/>
          </p:nvPr>
        </p:nvSpPr>
        <p:spPr>
          <a:xfrm>
            <a:off x="629841" y="365126"/>
            <a:ext cx="7886700" cy="1325563"/>
          </a:xfrm>
        </p:spPr>
        <p:txBody>
          <a:bodyPr/>
          <a:lstStyle/>
          <a:p>
            <a:r>
              <a:rPr lang="da-DK"/>
              <a:t>Klik for at redigere titeltypografien i masteren</a:t>
            </a:r>
          </a:p>
        </p:txBody>
      </p:sp>
      <p:sp>
        <p:nvSpPr>
          <p:cNvPr id="3" name="Pladsholder til tekst 2">
            <a:extLst>
              <a:ext uri="{FF2B5EF4-FFF2-40B4-BE49-F238E27FC236}">
                <a16:creationId xmlns:a16="http://schemas.microsoft.com/office/drawing/2014/main" id="{835DBF40-CAF7-4D0E-AEEE-4E2191A4FD62}"/>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a-DK"/>
              <a:t>Klik for at redigere teksttypografierne i masteren</a:t>
            </a:r>
          </a:p>
        </p:txBody>
      </p:sp>
      <p:sp>
        <p:nvSpPr>
          <p:cNvPr id="4" name="Pladsholder til indhold 3">
            <a:extLst>
              <a:ext uri="{FF2B5EF4-FFF2-40B4-BE49-F238E27FC236}">
                <a16:creationId xmlns:a16="http://schemas.microsoft.com/office/drawing/2014/main" id="{F9C52BE5-B874-4E9E-9907-967B235176DD}"/>
              </a:ext>
            </a:extLst>
          </p:cNvPr>
          <p:cNvSpPr>
            <a:spLocks noGrp="1"/>
          </p:cNvSpPr>
          <p:nvPr>
            <p:ph sz="half" idx="2"/>
          </p:nvPr>
        </p:nvSpPr>
        <p:spPr>
          <a:xfrm>
            <a:off x="629842" y="2505075"/>
            <a:ext cx="3868340"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a:extLst>
              <a:ext uri="{FF2B5EF4-FFF2-40B4-BE49-F238E27FC236}">
                <a16:creationId xmlns:a16="http://schemas.microsoft.com/office/drawing/2014/main" id="{6B38E88C-4114-4785-88D3-0C65F4908643}"/>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a-DK"/>
              <a:t>Klik for at redigere teksttypografierne i masteren</a:t>
            </a:r>
          </a:p>
        </p:txBody>
      </p:sp>
      <p:sp>
        <p:nvSpPr>
          <p:cNvPr id="6" name="Pladsholder til indhold 5">
            <a:extLst>
              <a:ext uri="{FF2B5EF4-FFF2-40B4-BE49-F238E27FC236}">
                <a16:creationId xmlns:a16="http://schemas.microsoft.com/office/drawing/2014/main" id="{B5683278-BAB7-4F6F-A849-8BD27CA12BF0}"/>
              </a:ext>
            </a:extLst>
          </p:cNvPr>
          <p:cNvSpPr>
            <a:spLocks noGrp="1"/>
          </p:cNvSpPr>
          <p:nvPr>
            <p:ph sz="quarter" idx="4"/>
          </p:nvPr>
        </p:nvSpPr>
        <p:spPr>
          <a:xfrm>
            <a:off x="4629150" y="2505075"/>
            <a:ext cx="3887391"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a:extLst>
              <a:ext uri="{FF2B5EF4-FFF2-40B4-BE49-F238E27FC236}">
                <a16:creationId xmlns:a16="http://schemas.microsoft.com/office/drawing/2014/main" id="{D65CD1BE-2EA5-4E6E-99E7-621F4708EA89}"/>
              </a:ext>
            </a:extLst>
          </p:cNvPr>
          <p:cNvSpPr>
            <a:spLocks noGrp="1"/>
          </p:cNvSpPr>
          <p:nvPr>
            <p:ph type="dt" sz="half" idx="10"/>
          </p:nvPr>
        </p:nvSpPr>
        <p:spPr/>
        <p:txBody>
          <a:bodyPr/>
          <a:lstStyle/>
          <a:p>
            <a:fld id="{E2CC0B4D-45DB-412E-AF56-9A91B10DAD36}" type="datetimeFigureOut">
              <a:rPr lang="da-DK" smtClean="0"/>
              <a:t>27-04-2021</a:t>
            </a:fld>
            <a:endParaRPr lang="da-DK"/>
          </a:p>
        </p:txBody>
      </p:sp>
      <p:sp>
        <p:nvSpPr>
          <p:cNvPr id="8" name="Pladsholder til sidefod 7">
            <a:extLst>
              <a:ext uri="{FF2B5EF4-FFF2-40B4-BE49-F238E27FC236}">
                <a16:creationId xmlns:a16="http://schemas.microsoft.com/office/drawing/2014/main" id="{438E1DB9-8282-4DF8-A3D6-116F4A1D955E}"/>
              </a:ext>
            </a:extLst>
          </p:cNvPr>
          <p:cNvSpPr>
            <a:spLocks noGrp="1"/>
          </p:cNvSpPr>
          <p:nvPr>
            <p:ph type="ftr" sz="quarter" idx="11"/>
          </p:nvPr>
        </p:nvSpPr>
        <p:spPr/>
        <p:txBody>
          <a:bodyPr/>
          <a:lstStyle/>
          <a:p>
            <a:endParaRPr lang="da-DK"/>
          </a:p>
        </p:txBody>
      </p:sp>
      <p:sp>
        <p:nvSpPr>
          <p:cNvPr id="9" name="Pladsholder til slidenummer 8">
            <a:extLst>
              <a:ext uri="{FF2B5EF4-FFF2-40B4-BE49-F238E27FC236}">
                <a16:creationId xmlns:a16="http://schemas.microsoft.com/office/drawing/2014/main" id="{F1771E67-EFC5-4ED6-B7AA-DC464A51A8AC}"/>
              </a:ext>
            </a:extLst>
          </p:cNvPr>
          <p:cNvSpPr>
            <a:spLocks noGrp="1"/>
          </p:cNvSpPr>
          <p:nvPr>
            <p:ph type="sldNum" sz="quarter" idx="12"/>
          </p:nvPr>
        </p:nvSpPr>
        <p:spPr/>
        <p:txBody>
          <a:bodyPr/>
          <a:lstStyle/>
          <a:p>
            <a:fld id="{B3F30102-C100-427B-B2B8-9A4FFECB8BC7}" type="slidenum">
              <a:rPr lang="da-DK" smtClean="0"/>
              <a:t>‹#›</a:t>
            </a:fld>
            <a:endParaRPr lang="da-DK"/>
          </a:p>
        </p:txBody>
      </p:sp>
    </p:spTree>
    <p:extLst>
      <p:ext uri="{BB962C8B-B14F-4D97-AF65-F5344CB8AC3E}">
        <p14:creationId xmlns:p14="http://schemas.microsoft.com/office/powerpoint/2010/main" val="366420868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385BD4-416A-47D4-9178-0D3718232337}"/>
              </a:ext>
            </a:extLst>
          </p:cNvPr>
          <p:cNvSpPr>
            <a:spLocks noGrp="1"/>
          </p:cNvSpPr>
          <p:nvPr>
            <p:ph type="title"/>
          </p:nvPr>
        </p:nvSpPr>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id="{F6BB87E6-1203-4AD0-8D7F-B3159F382324}"/>
              </a:ext>
            </a:extLst>
          </p:cNvPr>
          <p:cNvSpPr>
            <a:spLocks noGrp="1"/>
          </p:cNvSpPr>
          <p:nvPr>
            <p:ph type="dt" sz="half" idx="10"/>
          </p:nvPr>
        </p:nvSpPr>
        <p:spPr/>
        <p:txBody>
          <a:bodyPr/>
          <a:lstStyle/>
          <a:p>
            <a:fld id="{E2CC0B4D-45DB-412E-AF56-9A91B10DAD36}" type="datetimeFigureOut">
              <a:rPr lang="da-DK" smtClean="0"/>
              <a:t>27-04-2021</a:t>
            </a:fld>
            <a:endParaRPr lang="da-DK"/>
          </a:p>
        </p:txBody>
      </p:sp>
      <p:sp>
        <p:nvSpPr>
          <p:cNvPr id="4" name="Pladsholder til sidefod 3">
            <a:extLst>
              <a:ext uri="{FF2B5EF4-FFF2-40B4-BE49-F238E27FC236}">
                <a16:creationId xmlns:a16="http://schemas.microsoft.com/office/drawing/2014/main" id="{E576D258-81E7-43AC-ADC5-AC7F7C568DEA}"/>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86DE53EC-7BE3-4BD8-A134-0DB939656FBC}"/>
              </a:ext>
            </a:extLst>
          </p:cNvPr>
          <p:cNvSpPr>
            <a:spLocks noGrp="1"/>
          </p:cNvSpPr>
          <p:nvPr>
            <p:ph type="sldNum" sz="quarter" idx="12"/>
          </p:nvPr>
        </p:nvSpPr>
        <p:spPr/>
        <p:txBody>
          <a:bodyPr/>
          <a:lstStyle/>
          <a:p>
            <a:fld id="{B3F30102-C100-427B-B2B8-9A4FFECB8BC7}" type="slidenum">
              <a:rPr lang="da-DK" smtClean="0"/>
              <a:t>‹#›</a:t>
            </a:fld>
            <a:endParaRPr lang="da-DK"/>
          </a:p>
        </p:txBody>
      </p:sp>
    </p:spTree>
    <p:extLst>
      <p:ext uri="{BB962C8B-B14F-4D97-AF65-F5344CB8AC3E}">
        <p14:creationId xmlns:p14="http://schemas.microsoft.com/office/powerpoint/2010/main" val="21307067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a:prstGeom prst="rect">
            <a:avLst/>
          </a:prstGeom>
        </p:spPr>
        <p:txBody>
          <a:bodyPr anchor="b"/>
          <a:lstStyle>
            <a:lvl1pPr algn="l">
              <a:defRPr sz="2000" b="1"/>
            </a:lvl1pPr>
          </a:lstStyle>
          <a:p>
            <a:r>
              <a:rPr lang="es-ES"/>
              <a:t>Haga clic para modificar el estilo de título del patrón</a:t>
            </a:r>
            <a:endParaRPr lang="es-AR"/>
          </a:p>
        </p:txBody>
      </p:sp>
      <p:sp>
        <p:nvSpPr>
          <p:cNvPr id="3" name="2 Marcador de posición de imagen"/>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AR" dirty="0"/>
          </a:p>
        </p:txBody>
      </p:sp>
      <p:sp>
        <p:nvSpPr>
          <p:cNvPr id="4" name="3 Marcador de texto"/>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número de diapositiva"/>
          <p:cNvSpPr>
            <a:spLocks noGrp="1"/>
          </p:cNvSpPr>
          <p:nvPr>
            <p:ph type="sldNum" sz="quarter" idx="10"/>
          </p:nvPr>
        </p:nvSpPr>
        <p:spPr/>
        <p:txBody>
          <a:bodyPr/>
          <a:lstStyle>
            <a:lvl1pPr>
              <a:defRPr/>
            </a:lvl1pPr>
          </a:lstStyle>
          <a:p>
            <a:fld id="{D1E45692-6C21-4484-9235-79A3CE1A446E}" type="slidenum">
              <a:rPr lang="en-US"/>
              <a:pPr/>
              <a:t>‹#›</a:t>
            </a:fld>
            <a:endParaRPr lang="en-US" dirty="0"/>
          </a:p>
        </p:txBody>
      </p:sp>
    </p:spTree>
    <p:extLst>
      <p:ext uri="{BB962C8B-B14F-4D97-AF65-F5344CB8AC3E}">
        <p14:creationId xmlns:p14="http://schemas.microsoft.com/office/powerpoint/2010/main" val="451006714"/>
      </p:ext>
    </p:extLst>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0A5DBAA0-09B2-472A-B0FB-480E3D77E66D}"/>
              </a:ext>
            </a:extLst>
          </p:cNvPr>
          <p:cNvSpPr>
            <a:spLocks noGrp="1"/>
          </p:cNvSpPr>
          <p:nvPr>
            <p:ph type="dt" sz="half" idx="10"/>
          </p:nvPr>
        </p:nvSpPr>
        <p:spPr/>
        <p:txBody>
          <a:bodyPr/>
          <a:lstStyle/>
          <a:p>
            <a:fld id="{E2CC0B4D-45DB-412E-AF56-9A91B10DAD36}" type="datetimeFigureOut">
              <a:rPr lang="da-DK" smtClean="0"/>
              <a:t>27-04-2021</a:t>
            </a:fld>
            <a:endParaRPr lang="da-DK"/>
          </a:p>
        </p:txBody>
      </p:sp>
      <p:sp>
        <p:nvSpPr>
          <p:cNvPr id="3" name="Pladsholder til sidefod 2">
            <a:extLst>
              <a:ext uri="{FF2B5EF4-FFF2-40B4-BE49-F238E27FC236}">
                <a16:creationId xmlns:a16="http://schemas.microsoft.com/office/drawing/2014/main" id="{8A329001-8E36-49DF-AE0D-CAED8B2AF338}"/>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86DE594A-358B-44CB-9AF7-804258560DA7}"/>
              </a:ext>
            </a:extLst>
          </p:cNvPr>
          <p:cNvSpPr>
            <a:spLocks noGrp="1"/>
          </p:cNvSpPr>
          <p:nvPr>
            <p:ph type="sldNum" sz="quarter" idx="12"/>
          </p:nvPr>
        </p:nvSpPr>
        <p:spPr/>
        <p:txBody>
          <a:bodyPr/>
          <a:lstStyle/>
          <a:p>
            <a:fld id="{B3F30102-C100-427B-B2B8-9A4FFECB8BC7}" type="slidenum">
              <a:rPr lang="da-DK" smtClean="0"/>
              <a:t>‹#›</a:t>
            </a:fld>
            <a:endParaRPr lang="da-DK"/>
          </a:p>
        </p:txBody>
      </p:sp>
    </p:spTree>
    <p:extLst>
      <p:ext uri="{BB962C8B-B14F-4D97-AF65-F5344CB8AC3E}">
        <p14:creationId xmlns:p14="http://schemas.microsoft.com/office/powerpoint/2010/main" val="360488347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478935-3E3F-463B-8673-A53634A4DF30}"/>
              </a:ext>
            </a:extLst>
          </p:cNvPr>
          <p:cNvSpPr>
            <a:spLocks noGrp="1"/>
          </p:cNvSpPr>
          <p:nvPr>
            <p:ph type="title"/>
          </p:nvPr>
        </p:nvSpPr>
        <p:spPr>
          <a:xfrm>
            <a:off x="629841" y="457200"/>
            <a:ext cx="2949178" cy="1600200"/>
          </a:xfrm>
        </p:spPr>
        <p:txBody>
          <a:bodyPr anchor="b"/>
          <a:lstStyle>
            <a:lvl1pPr>
              <a:defRPr sz="2400"/>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A6CA7829-7276-4775-8F28-9B94471E2918}"/>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a:extLst>
              <a:ext uri="{FF2B5EF4-FFF2-40B4-BE49-F238E27FC236}">
                <a16:creationId xmlns:a16="http://schemas.microsoft.com/office/drawing/2014/main" id="{9C399A65-D0B1-4E0A-AD2D-03ADE078D8C8}"/>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E7E364AB-DE2B-4387-A96B-76C7CA6C88EB}"/>
              </a:ext>
            </a:extLst>
          </p:cNvPr>
          <p:cNvSpPr>
            <a:spLocks noGrp="1"/>
          </p:cNvSpPr>
          <p:nvPr>
            <p:ph type="dt" sz="half" idx="10"/>
          </p:nvPr>
        </p:nvSpPr>
        <p:spPr/>
        <p:txBody>
          <a:bodyPr/>
          <a:lstStyle/>
          <a:p>
            <a:fld id="{E2CC0B4D-45DB-412E-AF56-9A91B10DAD36}" type="datetimeFigureOut">
              <a:rPr lang="da-DK" smtClean="0"/>
              <a:t>27-04-2021</a:t>
            </a:fld>
            <a:endParaRPr lang="da-DK"/>
          </a:p>
        </p:txBody>
      </p:sp>
      <p:sp>
        <p:nvSpPr>
          <p:cNvPr id="6" name="Pladsholder til sidefod 5">
            <a:extLst>
              <a:ext uri="{FF2B5EF4-FFF2-40B4-BE49-F238E27FC236}">
                <a16:creationId xmlns:a16="http://schemas.microsoft.com/office/drawing/2014/main" id="{C3060C8B-6F8F-41DE-9E9E-411AB042586B}"/>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388211F8-D1D7-4CA4-B0FE-AFDFAFA38745}"/>
              </a:ext>
            </a:extLst>
          </p:cNvPr>
          <p:cNvSpPr>
            <a:spLocks noGrp="1"/>
          </p:cNvSpPr>
          <p:nvPr>
            <p:ph type="sldNum" sz="quarter" idx="12"/>
          </p:nvPr>
        </p:nvSpPr>
        <p:spPr/>
        <p:txBody>
          <a:bodyPr/>
          <a:lstStyle/>
          <a:p>
            <a:fld id="{B3F30102-C100-427B-B2B8-9A4FFECB8BC7}" type="slidenum">
              <a:rPr lang="da-DK" smtClean="0"/>
              <a:t>‹#›</a:t>
            </a:fld>
            <a:endParaRPr lang="da-DK"/>
          </a:p>
        </p:txBody>
      </p:sp>
    </p:spTree>
    <p:extLst>
      <p:ext uri="{BB962C8B-B14F-4D97-AF65-F5344CB8AC3E}">
        <p14:creationId xmlns:p14="http://schemas.microsoft.com/office/powerpoint/2010/main" val="63117094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F6DA2F9-77C9-4F1E-8761-0CA7C3743A02}"/>
              </a:ext>
            </a:extLst>
          </p:cNvPr>
          <p:cNvSpPr>
            <a:spLocks noGrp="1"/>
          </p:cNvSpPr>
          <p:nvPr>
            <p:ph type="title"/>
          </p:nvPr>
        </p:nvSpPr>
        <p:spPr>
          <a:xfrm>
            <a:off x="629841" y="457200"/>
            <a:ext cx="2949178" cy="1600200"/>
          </a:xfrm>
        </p:spPr>
        <p:txBody>
          <a:bodyPr anchor="b"/>
          <a:lstStyle>
            <a:lvl1pPr>
              <a:defRPr sz="2400"/>
            </a:lvl1pPr>
          </a:lstStyle>
          <a:p>
            <a:r>
              <a:rPr lang="da-DK"/>
              <a:t>Klik for at redigere titeltypografien i masteren</a:t>
            </a:r>
          </a:p>
        </p:txBody>
      </p:sp>
      <p:sp>
        <p:nvSpPr>
          <p:cNvPr id="3" name="Pladsholder til billede 2">
            <a:extLst>
              <a:ext uri="{FF2B5EF4-FFF2-40B4-BE49-F238E27FC236}">
                <a16:creationId xmlns:a16="http://schemas.microsoft.com/office/drawing/2014/main" id="{89294EE8-322C-45FF-8B62-30590B29301B}"/>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da-DK"/>
          </a:p>
        </p:txBody>
      </p:sp>
      <p:sp>
        <p:nvSpPr>
          <p:cNvPr id="4" name="Pladsholder til tekst 3">
            <a:extLst>
              <a:ext uri="{FF2B5EF4-FFF2-40B4-BE49-F238E27FC236}">
                <a16:creationId xmlns:a16="http://schemas.microsoft.com/office/drawing/2014/main" id="{D5D7DDE3-2C53-40A1-9758-39C3DB9BCFBB}"/>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AE48E189-3292-42F7-B840-238D86F33F15}"/>
              </a:ext>
            </a:extLst>
          </p:cNvPr>
          <p:cNvSpPr>
            <a:spLocks noGrp="1"/>
          </p:cNvSpPr>
          <p:nvPr>
            <p:ph type="dt" sz="half" idx="10"/>
          </p:nvPr>
        </p:nvSpPr>
        <p:spPr/>
        <p:txBody>
          <a:bodyPr/>
          <a:lstStyle/>
          <a:p>
            <a:fld id="{E2CC0B4D-45DB-412E-AF56-9A91B10DAD36}" type="datetimeFigureOut">
              <a:rPr lang="da-DK" smtClean="0"/>
              <a:t>27-04-2021</a:t>
            </a:fld>
            <a:endParaRPr lang="da-DK"/>
          </a:p>
        </p:txBody>
      </p:sp>
      <p:sp>
        <p:nvSpPr>
          <p:cNvPr id="6" name="Pladsholder til sidefod 5">
            <a:extLst>
              <a:ext uri="{FF2B5EF4-FFF2-40B4-BE49-F238E27FC236}">
                <a16:creationId xmlns:a16="http://schemas.microsoft.com/office/drawing/2014/main" id="{679B9667-CE8B-4DC4-A327-2817A0958916}"/>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007FAC7A-1F28-4304-A0DA-D760EEA8CF49}"/>
              </a:ext>
            </a:extLst>
          </p:cNvPr>
          <p:cNvSpPr>
            <a:spLocks noGrp="1"/>
          </p:cNvSpPr>
          <p:nvPr>
            <p:ph type="sldNum" sz="quarter" idx="12"/>
          </p:nvPr>
        </p:nvSpPr>
        <p:spPr/>
        <p:txBody>
          <a:bodyPr/>
          <a:lstStyle/>
          <a:p>
            <a:fld id="{B3F30102-C100-427B-B2B8-9A4FFECB8BC7}" type="slidenum">
              <a:rPr lang="da-DK" smtClean="0"/>
              <a:t>‹#›</a:t>
            </a:fld>
            <a:endParaRPr lang="da-DK"/>
          </a:p>
        </p:txBody>
      </p:sp>
    </p:spTree>
    <p:extLst>
      <p:ext uri="{BB962C8B-B14F-4D97-AF65-F5344CB8AC3E}">
        <p14:creationId xmlns:p14="http://schemas.microsoft.com/office/powerpoint/2010/main" val="201553270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5ED59A-5233-4BE9-BB91-0C0B82C963E2}"/>
              </a:ext>
            </a:extLst>
          </p:cNvPr>
          <p:cNvSpPr>
            <a:spLocks noGrp="1"/>
          </p:cNvSpPr>
          <p:nvPr>
            <p:ph type="title"/>
          </p:nvPr>
        </p:nvSpPr>
        <p:spPr/>
        <p:txBody>
          <a:bodyPr/>
          <a:lstStyle/>
          <a:p>
            <a:r>
              <a:rPr lang="da-DK"/>
              <a:t>Klik for at redigere titeltypografien i masteren</a:t>
            </a:r>
          </a:p>
        </p:txBody>
      </p:sp>
      <p:sp>
        <p:nvSpPr>
          <p:cNvPr id="3" name="Pladsholder til lodret titel 2">
            <a:extLst>
              <a:ext uri="{FF2B5EF4-FFF2-40B4-BE49-F238E27FC236}">
                <a16:creationId xmlns:a16="http://schemas.microsoft.com/office/drawing/2014/main" id="{885BFF7B-2FC6-4192-AF8A-C723CC9AE099}"/>
              </a:ext>
            </a:extLst>
          </p:cNvPr>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C90FAB97-9321-44F9-8E68-973BB06B117C}"/>
              </a:ext>
            </a:extLst>
          </p:cNvPr>
          <p:cNvSpPr>
            <a:spLocks noGrp="1"/>
          </p:cNvSpPr>
          <p:nvPr>
            <p:ph type="dt" sz="half" idx="10"/>
          </p:nvPr>
        </p:nvSpPr>
        <p:spPr/>
        <p:txBody>
          <a:bodyPr/>
          <a:lstStyle/>
          <a:p>
            <a:fld id="{E2CC0B4D-45DB-412E-AF56-9A91B10DAD36}" type="datetimeFigureOut">
              <a:rPr lang="da-DK" smtClean="0"/>
              <a:t>27-04-2021</a:t>
            </a:fld>
            <a:endParaRPr lang="da-DK"/>
          </a:p>
        </p:txBody>
      </p:sp>
      <p:sp>
        <p:nvSpPr>
          <p:cNvPr id="5" name="Pladsholder til sidefod 4">
            <a:extLst>
              <a:ext uri="{FF2B5EF4-FFF2-40B4-BE49-F238E27FC236}">
                <a16:creationId xmlns:a16="http://schemas.microsoft.com/office/drawing/2014/main" id="{657A9FD3-BA27-47BC-88BC-552BC044A06F}"/>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8311363E-8CF0-4801-90C8-413C2DA8A288}"/>
              </a:ext>
            </a:extLst>
          </p:cNvPr>
          <p:cNvSpPr>
            <a:spLocks noGrp="1"/>
          </p:cNvSpPr>
          <p:nvPr>
            <p:ph type="sldNum" sz="quarter" idx="12"/>
          </p:nvPr>
        </p:nvSpPr>
        <p:spPr/>
        <p:txBody>
          <a:bodyPr/>
          <a:lstStyle/>
          <a:p>
            <a:fld id="{B3F30102-C100-427B-B2B8-9A4FFECB8BC7}" type="slidenum">
              <a:rPr lang="da-DK" smtClean="0"/>
              <a:t>‹#›</a:t>
            </a:fld>
            <a:endParaRPr lang="da-DK"/>
          </a:p>
        </p:txBody>
      </p:sp>
    </p:spTree>
    <p:extLst>
      <p:ext uri="{BB962C8B-B14F-4D97-AF65-F5344CB8AC3E}">
        <p14:creationId xmlns:p14="http://schemas.microsoft.com/office/powerpoint/2010/main" val="169742132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a:extLst>
              <a:ext uri="{FF2B5EF4-FFF2-40B4-BE49-F238E27FC236}">
                <a16:creationId xmlns:a16="http://schemas.microsoft.com/office/drawing/2014/main" id="{87BC1EB4-ED41-47D1-8978-51F4ECEF57C2}"/>
              </a:ext>
            </a:extLst>
          </p:cNvPr>
          <p:cNvSpPr>
            <a:spLocks noGrp="1"/>
          </p:cNvSpPr>
          <p:nvPr>
            <p:ph type="title" orient="vert"/>
          </p:nvPr>
        </p:nvSpPr>
        <p:spPr>
          <a:xfrm>
            <a:off x="6543675" y="365125"/>
            <a:ext cx="1971675" cy="5811838"/>
          </a:xfrm>
        </p:spPr>
        <p:txBody>
          <a:bodyPr vert="eaVert"/>
          <a:lstStyle/>
          <a:p>
            <a:r>
              <a:rPr lang="da-DK"/>
              <a:t>Klik for at redigere titeltypografien i masteren</a:t>
            </a:r>
          </a:p>
        </p:txBody>
      </p:sp>
      <p:sp>
        <p:nvSpPr>
          <p:cNvPr id="3" name="Pladsholder til lodret titel 2">
            <a:extLst>
              <a:ext uri="{FF2B5EF4-FFF2-40B4-BE49-F238E27FC236}">
                <a16:creationId xmlns:a16="http://schemas.microsoft.com/office/drawing/2014/main" id="{8103A4DA-0A92-4930-82DD-108513DCB61B}"/>
              </a:ext>
            </a:extLst>
          </p:cNvPr>
          <p:cNvSpPr>
            <a:spLocks noGrp="1"/>
          </p:cNvSpPr>
          <p:nvPr>
            <p:ph type="body" orient="vert" idx="1"/>
          </p:nvPr>
        </p:nvSpPr>
        <p:spPr>
          <a:xfrm>
            <a:off x="628650" y="365125"/>
            <a:ext cx="5800725" cy="5811838"/>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61488291-C254-4340-B50A-841EAA649AAA}"/>
              </a:ext>
            </a:extLst>
          </p:cNvPr>
          <p:cNvSpPr>
            <a:spLocks noGrp="1"/>
          </p:cNvSpPr>
          <p:nvPr>
            <p:ph type="dt" sz="half" idx="10"/>
          </p:nvPr>
        </p:nvSpPr>
        <p:spPr/>
        <p:txBody>
          <a:bodyPr/>
          <a:lstStyle/>
          <a:p>
            <a:fld id="{E2CC0B4D-45DB-412E-AF56-9A91B10DAD36}" type="datetimeFigureOut">
              <a:rPr lang="da-DK" smtClean="0"/>
              <a:t>27-04-2021</a:t>
            </a:fld>
            <a:endParaRPr lang="da-DK"/>
          </a:p>
        </p:txBody>
      </p:sp>
      <p:sp>
        <p:nvSpPr>
          <p:cNvPr id="5" name="Pladsholder til sidefod 4">
            <a:extLst>
              <a:ext uri="{FF2B5EF4-FFF2-40B4-BE49-F238E27FC236}">
                <a16:creationId xmlns:a16="http://schemas.microsoft.com/office/drawing/2014/main" id="{23D8014C-7DD6-42D9-99F1-5DD87B25E035}"/>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25EF9140-7DDE-4471-943F-98DBEFEDEDC2}"/>
              </a:ext>
            </a:extLst>
          </p:cNvPr>
          <p:cNvSpPr>
            <a:spLocks noGrp="1"/>
          </p:cNvSpPr>
          <p:nvPr>
            <p:ph type="sldNum" sz="quarter" idx="12"/>
          </p:nvPr>
        </p:nvSpPr>
        <p:spPr/>
        <p:txBody>
          <a:bodyPr/>
          <a:lstStyle/>
          <a:p>
            <a:fld id="{B3F30102-C100-427B-B2B8-9A4FFECB8BC7}" type="slidenum">
              <a:rPr lang="da-DK" smtClean="0"/>
              <a:t>‹#›</a:t>
            </a:fld>
            <a:endParaRPr lang="da-DK"/>
          </a:p>
        </p:txBody>
      </p:sp>
    </p:spTree>
    <p:extLst>
      <p:ext uri="{BB962C8B-B14F-4D97-AF65-F5344CB8AC3E}">
        <p14:creationId xmlns:p14="http://schemas.microsoft.com/office/powerpoint/2010/main" val="53246074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8BC9853-2ED4-4683-B8A9-3C053A88A8AE}"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0877295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C963A99-2220-4E5A-9472-C79F2FFFB598}"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3521636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5506303-B9C3-4E16-9E6F-2344E80B4BD8}"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5388877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A13B06F-220B-45CE-9962-615BB6FD07C5}"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4493107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5ADE3A3-E39D-4A90-933E-62963E113CB1}"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39540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theme" Target="../theme/theme10.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slideLayout" Target="../slideLayouts/slideLayout106.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 Id="rId14" Type="http://schemas.openxmlformats.org/officeDocument/2006/relationships/image" Target="../media/image1.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4.xml"/><Relationship Id="rId13" Type="http://schemas.openxmlformats.org/officeDocument/2006/relationships/theme" Target="../theme/theme11.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slideLayout" Target="../slideLayouts/slideLayout118.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 Id="rId14" Type="http://schemas.openxmlformats.org/officeDocument/2006/relationships/image" Target="../media/image1.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6.xml"/><Relationship Id="rId13" Type="http://schemas.openxmlformats.org/officeDocument/2006/relationships/slideLayout" Target="../slideLayouts/slideLayout131.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slideLayout" Target="../slideLayouts/slideLayout130.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5" Type="http://schemas.openxmlformats.org/officeDocument/2006/relationships/image" Target="../media/image3.png"/><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 Id="rId14" Type="http://schemas.openxmlformats.org/officeDocument/2006/relationships/theme" Target="../theme/theme1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image" Target="../media/image1.png"/><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image" Target="../media/image1.png"/><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image" Target="../media/image1.png"/><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72.xml"/><Relationship Id="rId1" Type="http://schemas.openxmlformats.org/officeDocument/2006/relationships/slideLayout" Target="../slideLayouts/slideLayout71.xml"/><Relationship Id="rId4" Type="http://schemas.openxmlformats.org/officeDocument/2006/relationships/image" Target="../media/image1.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image" Target="../media/image2.png"/><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8.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1.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theme" Target="../theme/theme9.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25" name="Text Box 1"/>
          <p:cNvSpPr txBox="1">
            <a:spLocks noGrp="1" noChangeArrowheads="1"/>
          </p:cNvSpPr>
          <p:nvPr>
            <p:ph type="sldNum" sz="quarter" idx="4"/>
          </p:nvPr>
        </p:nvSpPr>
        <p:spPr bwMode="auto">
          <a:xfrm>
            <a:off x="8428038" y="6467475"/>
            <a:ext cx="258762" cy="254000"/>
          </a:xfrm>
          <a:prstGeom prst="rect">
            <a:avLst/>
          </a:prstGeom>
          <a:noFill/>
          <a:ln w="12700">
            <a:noFill/>
            <a:miter lim="800000"/>
            <a:headEnd/>
            <a:tailEnd/>
          </a:ln>
          <a:effectLst/>
        </p:spPr>
        <p:txBody>
          <a:bodyPr vert="horz" wrap="none" lIns="91440" tIns="45720" rIns="91440" bIns="45720" numCol="1" anchor="ctr" anchorCtr="0" compatLnSpc="1">
            <a:prstTxWarp prst="textNoShape">
              <a:avLst/>
            </a:prstTxWarp>
          </a:bodyPr>
          <a:lstStyle>
            <a:lvl1pPr algn="r">
              <a:defRPr sz="1200">
                <a:solidFill>
                  <a:srgbClr val="878787"/>
                </a:solidFill>
                <a:latin typeface="Times New Roman" pitchFamily="18" charset="0"/>
                <a:cs typeface="Times New Roman" pitchFamily="18" charset="0"/>
                <a:sym typeface="Arial" charset="0"/>
              </a:defRPr>
            </a:lvl1pPr>
          </a:lstStyle>
          <a:p>
            <a:pPr fontAlgn="base">
              <a:spcBef>
                <a:spcPct val="0"/>
              </a:spcBef>
              <a:spcAft>
                <a:spcPct val="0"/>
              </a:spcAft>
            </a:pPr>
            <a:fld id="{D7026944-08E2-4F4A-A8FA-057CBAD9A473}" type="slidenum">
              <a:rPr lang="en-US" smtClean="0"/>
              <a:pPr fontAlgn="base">
                <a:spcBef>
                  <a:spcPct val="0"/>
                </a:spcBef>
                <a:spcAft>
                  <a:spcPct val="0"/>
                </a:spcAft>
              </a:pPr>
              <a:t>‹#›</a:t>
            </a:fld>
            <a:endParaRPr lang="en-US" dirty="0"/>
          </a:p>
        </p:txBody>
      </p:sp>
    </p:spTree>
    <p:extLst>
      <p:ext uri="{BB962C8B-B14F-4D97-AF65-F5344CB8AC3E}">
        <p14:creationId xmlns:p14="http://schemas.microsoft.com/office/powerpoint/2010/main" val="39352073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hf hdr="0" ftr="0" dt="0"/>
  <p:txStyles>
    <p:titleStyle>
      <a:lvl1pPr algn="ctr" rtl="0" fontAlgn="base">
        <a:spcBef>
          <a:spcPct val="0"/>
        </a:spcBef>
        <a:spcAft>
          <a:spcPct val="0"/>
        </a:spcAft>
        <a:defRPr sz="4400">
          <a:solidFill>
            <a:schemeClr val="tx1"/>
          </a:solidFill>
          <a:latin typeface="+mj-lt"/>
          <a:ea typeface="+mj-ea"/>
          <a:cs typeface="+mj-cs"/>
          <a:sym typeface="Lucida Grande" charset="0"/>
        </a:defRPr>
      </a:lvl1pPr>
      <a:lvl2pPr algn="ctr" rtl="0" fontAlgn="base">
        <a:spcBef>
          <a:spcPct val="0"/>
        </a:spcBef>
        <a:spcAft>
          <a:spcPct val="0"/>
        </a:spcAft>
        <a:defRPr sz="4400">
          <a:solidFill>
            <a:schemeClr val="tx1"/>
          </a:solidFill>
          <a:latin typeface="Lucida Grande" charset="0"/>
          <a:ea typeface="ヒラギノ角ゴ ProN W3" charset="0"/>
          <a:cs typeface="ヒラギノ角ゴ ProN W3" charset="0"/>
          <a:sym typeface="Lucida Grande" charset="0"/>
        </a:defRPr>
      </a:lvl2pPr>
      <a:lvl3pPr algn="ctr" rtl="0" fontAlgn="base">
        <a:spcBef>
          <a:spcPct val="0"/>
        </a:spcBef>
        <a:spcAft>
          <a:spcPct val="0"/>
        </a:spcAft>
        <a:defRPr sz="4400">
          <a:solidFill>
            <a:schemeClr val="tx1"/>
          </a:solidFill>
          <a:latin typeface="Lucida Grande" charset="0"/>
          <a:ea typeface="ヒラギノ角ゴ ProN W3" charset="0"/>
          <a:cs typeface="ヒラギノ角ゴ ProN W3" charset="0"/>
          <a:sym typeface="Lucida Grande" charset="0"/>
        </a:defRPr>
      </a:lvl3pPr>
      <a:lvl4pPr algn="ctr" rtl="0" fontAlgn="base">
        <a:spcBef>
          <a:spcPct val="0"/>
        </a:spcBef>
        <a:spcAft>
          <a:spcPct val="0"/>
        </a:spcAft>
        <a:defRPr sz="4400">
          <a:solidFill>
            <a:schemeClr val="tx1"/>
          </a:solidFill>
          <a:latin typeface="Lucida Grande" charset="0"/>
          <a:ea typeface="ヒラギノ角ゴ ProN W3" charset="0"/>
          <a:cs typeface="ヒラギノ角ゴ ProN W3" charset="0"/>
          <a:sym typeface="Lucida Grande" charset="0"/>
        </a:defRPr>
      </a:lvl4pPr>
      <a:lvl5pPr algn="ctr" rtl="0" fontAlgn="base">
        <a:spcBef>
          <a:spcPct val="0"/>
        </a:spcBef>
        <a:spcAft>
          <a:spcPct val="0"/>
        </a:spcAft>
        <a:defRPr sz="4400">
          <a:solidFill>
            <a:schemeClr val="tx1"/>
          </a:solidFill>
          <a:latin typeface="Lucida Grande" charset="0"/>
          <a:ea typeface="ヒラギノ角ゴ ProN W3" charset="0"/>
          <a:cs typeface="ヒラギノ角ゴ ProN W3" charset="0"/>
          <a:sym typeface="Lucida Grande" charset="0"/>
        </a:defRPr>
      </a:lvl5pPr>
      <a:lvl6pPr marL="457200" algn="ctr" rtl="0" fontAlgn="base">
        <a:spcBef>
          <a:spcPct val="0"/>
        </a:spcBef>
        <a:spcAft>
          <a:spcPct val="0"/>
        </a:spcAft>
        <a:defRPr sz="4400">
          <a:solidFill>
            <a:schemeClr val="tx1"/>
          </a:solidFill>
          <a:latin typeface="Lucida Grande" charset="0"/>
          <a:ea typeface="ヒラギノ角ゴ ProN W3" charset="0"/>
          <a:cs typeface="ヒラギノ角ゴ ProN W3" charset="0"/>
          <a:sym typeface="Lucida Grande" charset="0"/>
        </a:defRPr>
      </a:lvl6pPr>
      <a:lvl7pPr marL="914400" algn="ctr" rtl="0" fontAlgn="base">
        <a:spcBef>
          <a:spcPct val="0"/>
        </a:spcBef>
        <a:spcAft>
          <a:spcPct val="0"/>
        </a:spcAft>
        <a:defRPr sz="4400">
          <a:solidFill>
            <a:schemeClr val="tx1"/>
          </a:solidFill>
          <a:latin typeface="Lucida Grande" charset="0"/>
          <a:ea typeface="ヒラギノ角ゴ ProN W3" charset="0"/>
          <a:cs typeface="ヒラギノ角ゴ ProN W3" charset="0"/>
          <a:sym typeface="Lucida Grande" charset="0"/>
        </a:defRPr>
      </a:lvl7pPr>
      <a:lvl8pPr marL="1371600" algn="ctr" rtl="0" fontAlgn="base">
        <a:spcBef>
          <a:spcPct val="0"/>
        </a:spcBef>
        <a:spcAft>
          <a:spcPct val="0"/>
        </a:spcAft>
        <a:defRPr sz="4400">
          <a:solidFill>
            <a:schemeClr val="tx1"/>
          </a:solidFill>
          <a:latin typeface="Lucida Grande" charset="0"/>
          <a:ea typeface="ヒラギノ角ゴ ProN W3" charset="0"/>
          <a:cs typeface="ヒラギノ角ゴ ProN W3" charset="0"/>
          <a:sym typeface="Lucida Grande" charset="0"/>
        </a:defRPr>
      </a:lvl8pPr>
      <a:lvl9pPr marL="1828800" algn="ctr" rtl="0" fontAlgn="base">
        <a:spcBef>
          <a:spcPct val="0"/>
        </a:spcBef>
        <a:spcAft>
          <a:spcPct val="0"/>
        </a:spcAft>
        <a:defRPr sz="4400">
          <a:solidFill>
            <a:schemeClr val="tx1"/>
          </a:solidFill>
          <a:latin typeface="Lucida Grande" charset="0"/>
          <a:ea typeface="ヒラギノ角ゴ ProN W3" charset="0"/>
          <a:cs typeface="ヒラギノ角ゴ ProN W3" charset="0"/>
          <a:sym typeface="Lucida Grande" charset="0"/>
        </a:defRPr>
      </a:lvl9pPr>
    </p:titleStyle>
    <p:bodyStyle>
      <a:lvl1pPr marL="342900" indent="-342900" algn="l" rtl="0" fontAlgn="base">
        <a:spcBef>
          <a:spcPts val="800"/>
        </a:spcBef>
        <a:spcAft>
          <a:spcPct val="0"/>
        </a:spcAft>
        <a:buClr>
          <a:srgbClr val="000000"/>
        </a:buClr>
        <a:buSzPct val="100000"/>
        <a:buFont typeface="Arial" charset="0"/>
        <a:buChar char="•"/>
        <a:defRPr sz="3200">
          <a:solidFill>
            <a:schemeClr val="tx1"/>
          </a:solidFill>
          <a:latin typeface="+mn-lt"/>
          <a:ea typeface="+mn-ea"/>
          <a:cs typeface="+mn-cs"/>
          <a:sym typeface="Lucida Grande" charset="0"/>
        </a:defRPr>
      </a:lvl1pPr>
      <a:lvl2pPr marL="742950" indent="-285750" algn="l" rtl="0" fontAlgn="base">
        <a:spcBef>
          <a:spcPts val="700"/>
        </a:spcBef>
        <a:spcAft>
          <a:spcPct val="0"/>
        </a:spcAft>
        <a:buClr>
          <a:srgbClr val="000000"/>
        </a:buClr>
        <a:buSzPct val="100000"/>
        <a:buFont typeface="Arial" charset="0"/>
        <a:buChar char="–"/>
        <a:defRPr sz="2800">
          <a:solidFill>
            <a:schemeClr val="tx1"/>
          </a:solidFill>
          <a:latin typeface="+mn-lt"/>
          <a:ea typeface="+mn-ea"/>
          <a:cs typeface="+mn-cs"/>
          <a:sym typeface="Lucida Grande" charset="0"/>
        </a:defRPr>
      </a:lvl2pPr>
      <a:lvl3pPr marL="1143000" indent="-228600" algn="l" rtl="0" fontAlgn="base">
        <a:spcBef>
          <a:spcPts val="600"/>
        </a:spcBef>
        <a:spcAft>
          <a:spcPct val="0"/>
        </a:spcAft>
        <a:buClr>
          <a:srgbClr val="000000"/>
        </a:buClr>
        <a:buSzPct val="100000"/>
        <a:buFont typeface="Arial" charset="0"/>
        <a:buChar char="•"/>
        <a:defRPr sz="2400">
          <a:solidFill>
            <a:schemeClr val="tx1"/>
          </a:solidFill>
          <a:latin typeface="+mn-lt"/>
          <a:ea typeface="+mn-ea"/>
          <a:cs typeface="+mn-cs"/>
          <a:sym typeface="Lucida Grande" charset="0"/>
        </a:defRPr>
      </a:lvl3pPr>
      <a:lvl4pPr marL="1600200" indent="-228600" algn="l" rtl="0" fontAlgn="base">
        <a:spcBef>
          <a:spcPts val="500"/>
        </a:spcBef>
        <a:spcAft>
          <a:spcPct val="0"/>
        </a:spcAft>
        <a:buClr>
          <a:srgbClr val="000000"/>
        </a:buClr>
        <a:buSzPct val="100000"/>
        <a:buFont typeface="Arial" charset="0"/>
        <a:buChar char="–"/>
        <a:defRPr sz="2000">
          <a:solidFill>
            <a:schemeClr val="tx1"/>
          </a:solidFill>
          <a:latin typeface="+mn-lt"/>
          <a:ea typeface="+mn-ea"/>
          <a:cs typeface="+mn-cs"/>
          <a:sym typeface="Lucida Grande" charset="0"/>
        </a:defRPr>
      </a:lvl4pPr>
      <a:lvl5pPr marL="2057400" indent="-228600" algn="l" rtl="0" fontAlgn="base">
        <a:spcBef>
          <a:spcPts val="500"/>
        </a:spcBef>
        <a:spcAft>
          <a:spcPct val="0"/>
        </a:spcAft>
        <a:buClr>
          <a:srgbClr val="000000"/>
        </a:buClr>
        <a:buSzPct val="100000"/>
        <a:buFont typeface="Arial" charset="0"/>
        <a:buChar char="»"/>
        <a:defRPr sz="2000">
          <a:solidFill>
            <a:schemeClr val="tx1"/>
          </a:solidFill>
          <a:latin typeface="+mn-lt"/>
          <a:ea typeface="+mn-ea"/>
          <a:cs typeface="+mn-cs"/>
          <a:sym typeface="Lucida Grande" charset="0"/>
        </a:defRPr>
      </a:lvl5pPr>
      <a:lvl6pPr marL="2514600" indent="-228600" algn="l" rtl="0" fontAlgn="base">
        <a:spcBef>
          <a:spcPts val="500"/>
        </a:spcBef>
        <a:spcAft>
          <a:spcPct val="0"/>
        </a:spcAft>
        <a:buClr>
          <a:srgbClr val="000000"/>
        </a:buClr>
        <a:buSzPct val="100000"/>
        <a:buFont typeface="Arial" charset="0"/>
        <a:buChar char="»"/>
        <a:defRPr sz="2000">
          <a:solidFill>
            <a:schemeClr val="tx1"/>
          </a:solidFill>
          <a:latin typeface="+mn-lt"/>
          <a:ea typeface="+mn-ea"/>
          <a:cs typeface="+mn-cs"/>
          <a:sym typeface="Lucida Grande" charset="0"/>
        </a:defRPr>
      </a:lvl6pPr>
      <a:lvl7pPr marL="2971800" indent="-228600" algn="l" rtl="0" fontAlgn="base">
        <a:spcBef>
          <a:spcPts val="500"/>
        </a:spcBef>
        <a:spcAft>
          <a:spcPct val="0"/>
        </a:spcAft>
        <a:buClr>
          <a:srgbClr val="000000"/>
        </a:buClr>
        <a:buSzPct val="100000"/>
        <a:buFont typeface="Arial" charset="0"/>
        <a:buChar char="»"/>
        <a:defRPr sz="2000">
          <a:solidFill>
            <a:schemeClr val="tx1"/>
          </a:solidFill>
          <a:latin typeface="+mn-lt"/>
          <a:ea typeface="+mn-ea"/>
          <a:cs typeface="+mn-cs"/>
          <a:sym typeface="Lucida Grande" charset="0"/>
        </a:defRPr>
      </a:lvl7pPr>
      <a:lvl8pPr marL="3429000" indent="-228600" algn="l" rtl="0" fontAlgn="base">
        <a:spcBef>
          <a:spcPts val="500"/>
        </a:spcBef>
        <a:spcAft>
          <a:spcPct val="0"/>
        </a:spcAft>
        <a:buClr>
          <a:srgbClr val="000000"/>
        </a:buClr>
        <a:buSzPct val="100000"/>
        <a:buFont typeface="Arial" charset="0"/>
        <a:buChar char="»"/>
        <a:defRPr sz="2000">
          <a:solidFill>
            <a:schemeClr val="tx1"/>
          </a:solidFill>
          <a:latin typeface="+mn-lt"/>
          <a:ea typeface="+mn-ea"/>
          <a:cs typeface="+mn-cs"/>
          <a:sym typeface="Lucida Grande" charset="0"/>
        </a:defRPr>
      </a:lvl8pPr>
      <a:lvl9pPr marL="3886200" indent="-228600" algn="l" rtl="0" fontAlgn="base">
        <a:spcBef>
          <a:spcPts val="500"/>
        </a:spcBef>
        <a:spcAft>
          <a:spcPct val="0"/>
        </a:spcAft>
        <a:buClr>
          <a:srgbClr val="000000"/>
        </a:buClr>
        <a:buSzPct val="100000"/>
        <a:buFont typeface="Arial" charset="0"/>
        <a:buChar char="»"/>
        <a:defRPr sz="2000">
          <a:solidFill>
            <a:schemeClr val="tx1"/>
          </a:solidFill>
          <a:latin typeface="+mn-lt"/>
          <a:ea typeface="+mn-ea"/>
          <a:cs typeface="+mn-cs"/>
          <a:sym typeface="Lucida Grande" charset="0"/>
        </a:defRPr>
      </a:lvl9pPr>
    </p:bodyStyle>
    <p:other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print">
            <a:lum/>
          </a:blip>
          <a:srcRect/>
          <a:tile tx="0" ty="0" sx="100000" sy="100000" flip="none" algn="ctr"/>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050">
                <a:latin typeface="Times" charset="0"/>
                <a:cs typeface="+mn-cs"/>
              </a:defRPr>
            </a:lvl1pPr>
          </a:lstStyle>
          <a:p>
            <a:pPr fontAlgn="base">
              <a:spcBef>
                <a:spcPct val="0"/>
              </a:spcBef>
              <a:spcAft>
                <a:spcPct val="0"/>
              </a:spcAft>
              <a:defRPr/>
            </a:pPr>
            <a:endParaRPr lang="en-US">
              <a:solidFill>
                <a:srgbClr val="000000"/>
              </a:solidFill>
              <a:sym typeface="Gill Sans"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050">
                <a:latin typeface="Times" charset="0"/>
                <a:cs typeface="+mn-cs"/>
              </a:defRPr>
            </a:lvl1pPr>
          </a:lstStyle>
          <a:p>
            <a:pPr fontAlgn="base">
              <a:spcBef>
                <a:spcPct val="0"/>
              </a:spcBef>
              <a:spcAft>
                <a:spcPct val="0"/>
              </a:spcAft>
              <a:defRPr/>
            </a:pPr>
            <a:endParaRPr lang="en-US">
              <a:solidFill>
                <a:srgbClr val="000000"/>
              </a:solidFill>
              <a:sym typeface="Gill Sans"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050">
                <a:latin typeface="Times" charset="0"/>
                <a:cs typeface="+mn-cs"/>
              </a:defRPr>
            </a:lvl1pPr>
          </a:lstStyle>
          <a:p>
            <a:pPr fontAlgn="base">
              <a:spcBef>
                <a:spcPct val="0"/>
              </a:spcBef>
              <a:spcAft>
                <a:spcPct val="0"/>
              </a:spcAft>
              <a:defRPr/>
            </a:pPr>
            <a:fld id="{E1ABD023-0CDD-45DD-9A42-5E5FC420E6D2}" type="slidenum">
              <a:rPr lang="en-US" smtClean="0">
                <a:solidFill>
                  <a:srgbClr val="000000"/>
                </a:solidFill>
                <a:sym typeface="Gill Sans" charset="0"/>
              </a:rPr>
              <a:pPr fontAlgn="base">
                <a:spcBef>
                  <a:spcPct val="0"/>
                </a:spcBef>
                <a:spcAft>
                  <a:spcPct val="0"/>
                </a:spcAft>
                <a:defRPr/>
              </a:pPr>
              <a:t>‹#›</a:t>
            </a:fld>
            <a:endParaRPr lang="en-US">
              <a:solidFill>
                <a:srgbClr val="000000"/>
              </a:solidFill>
              <a:sym typeface="Gill Sans" charset="0"/>
            </a:endParaRPr>
          </a:p>
        </p:txBody>
      </p:sp>
    </p:spTree>
    <p:extLst>
      <p:ext uri="{BB962C8B-B14F-4D97-AF65-F5344CB8AC3E}">
        <p14:creationId xmlns:p14="http://schemas.microsoft.com/office/powerpoint/2010/main" val="2585121550"/>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 id="2147483804" r:id="rId12"/>
  </p:sldLayoutIdLst>
  <p:txStyles>
    <p:title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Garamond" pitchFamily="18" charset="0"/>
        </a:defRPr>
      </a:lvl2pPr>
      <a:lvl3pPr algn="ctr" rtl="0" eaLnBrk="0" fontAlgn="base" hangingPunct="0">
        <a:spcBef>
          <a:spcPct val="0"/>
        </a:spcBef>
        <a:spcAft>
          <a:spcPct val="0"/>
        </a:spcAft>
        <a:defRPr sz="3300">
          <a:solidFill>
            <a:schemeClr val="tx2"/>
          </a:solidFill>
          <a:latin typeface="Garamond" pitchFamily="18" charset="0"/>
        </a:defRPr>
      </a:lvl3pPr>
      <a:lvl4pPr algn="ctr" rtl="0" eaLnBrk="0" fontAlgn="base" hangingPunct="0">
        <a:spcBef>
          <a:spcPct val="0"/>
        </a:spcBef>
        <a:spcAft>
          <a:spcPct val="0"/>
        </a:spcAft>
        <a:defRPr sz="3300">
          <a:solidFill>
            <a:schemeClr val="tx2"/>
          </a:solidFill>
          <a:latin typeface="Garamond" pitchFamily="18" charset="0"/>
        </a:defRPr>
      </a:lvl4pPr>
      <a:lvl5pPr algn="ctr" rtl="0" eaLnBrk="0" fontAlgn="base" hangingPunct="0">
        <a:spcBef>
          <a:spcPct val="0"/>
        </a:spcBef>
        <a:spcAft>
          <a:spcPct val="0"/>
        </a:spcAft>
        <a:defRPr sz="3300">
          <a:solidFill>
            <a:schemeClr val="tx2"/>
          </a:solidFill>
          <a:latin typeface="Garamond" pitchFamily="18" charset="0"/>
        </a:defRPr>
      </a:lvl5pPr>
      <a:lvl6pPr marL="342900" algn="ctr" rtl="0" fontAlgn="base">
        <a:spcBef>
          <a:spcPct val="0"/>
        </a:spcBef>
        <a:spcAft>
          <a:spcPct val="0"/>
        </a:spcAft>
        <a:defRPr sz="3300">
          <a:solidFill>
            <a:schemeClr val="tx2"/>
          </a:solidFill>
          <a:latin typeface="Times" charset="0"/>
        </a:defRPr>
      </a:lvl6pPr>
      <a:lvl7pPr marL="685800" algn="ctr" rtl="0" fontAlgn="base">
        <a:spcBef>
          <a:spcPct val="0"/>
        </a:spcBef>
        <a:spcAft>
          <a:spcPct val="0"/>
        </a:spcAft>
        <a:defRPr sz="3300">
          <a:solidFill>
            <a:schemeClr val="tx2"/>
          </a:solidFill>
          <a:latin typeface="Times" charset="0"/>
        </a:defRPr>
      </a:lvl7pPr>
      <a:lvl8pPr marL="1028700" algn="ctr" rtl="0" fontAlgn="base">
        <a:spcBef>
          <a:spcPct val="0"/>
        </a:spcBef>
        <a:spcAft>
          <a:spcPct val="0"/>
        </a:spcAft>
        <a:defRPr sz="3300">
          <a:solidFill>
            <a:schemeClr val="tx2"/>
          </a:solidFill>
          <a:latin typeface="Times" charset="0"/>
        </a:defRPr>
      </a:lvl8pPr>
      <a:lvl9pPr marL="1371600" algn="ctr" rtl="0" fontAlgn="base">
        <a:spcBef>
          <a:spcPct val="0"/>
        </a:spcBef>
        <a:spcAft>
          <a:spcPct val="0"/>
        </a:spcAft>
        <a:defRPr sz="3300">
          <a:solidFill>
            <a:schemeClr val="tx2"/>
          </a:solidFill>
          <a:latin typeface="Times" charset="0"/>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a:solidFill>
            <a:schemeClr val="tx1"/>
          </a:solidFill>
          <a:latin typeface="+mn-lt"/>
        </a:defRPr>
      </a:lvl2pPr>
      <a:lvl3pPr marL="857250" indent="-171450" algn="l" rtl="0" eaLnBrk="0" fontAlgn="base" hangingPunct="0">
        <a:spcBef>
          <a:spcPct val="20000"/>
        </a:spcBef>
        <a:spcAft>
          <a:spcPct val="0"/>
        </a:spcAft>
        <a:buChar char="•"/>
        <a:defRPr sz="1800">
          <a:solidFill>
            <a:schemeClr val="tx1"/>
          </a:solidFill>
          <a:latin typeface="+mn-lt"/>
        </a:defRPr>
      </a:lvl3pPr>
      <a:lvl4pPr marL="1200150" indent="-171450" algn="l" rtl="0" eaLnBrk="0" fontAlgn="base" hangingPunct="0">
        <a:spcBef>
          <a:spcPct val="20000"/>
        </a:spcBef>
        <a:spcAft>
          <a:spcPct val="0"/>
        </a:spcAft>
        <a:buChar char="–"/>
        <a:defRPr sz="1500">
          <a:solidFill>
            <a:schemeClr val="tx1"/>
          </a:solidFill>
          <a:latin typeface="+mn-lt"/>
        </a:defRPr>
      </a:lvl4pPr>
      <a:lvl5pPr marL="1543050" indent="-171450" algn="l" rtl="0" eaLnBrk="0" fontAlgn="base" hangingPunct="0">
        <a:spcBef>
          <a:spcPct val="20000"/>
        </a:spcBef>
        <a:spcAft>
          <a:spcPct val="0"/>
        </a:spcAft>
        <a:buChar char="»"/>
        <a:defRPr sz="1500">
          <a:solidFill>
            <a:schemeClr val="tx1"/>
          </a:solidFill>
          <a:latin typeface="+mn-lt"/>
        </a:defRPr>
      </a:lvl5pPr>
      <a:lvl6pPr marL="1885950" indent="-171450" algn="l" rtl="0" fontAlgn="base">
        <a:spcBef>
          <a:spcPct val="20000"/>
        </a:spcBef>
        <a:spcAft>
          <a:spcPct val="0"/>
        </a:spcAft>
        <a:buChar char="»"/>
        <a:defRPr sz="1500">
          <a:solidFill>
            <a:schemeClr val="tx1"/>
          </a:solidFill>
          <a:latin typeface="+mn-lt"/>
        </a:defRPr>
      </a:lvl6pPr>
      <a:lvl7pPr marL="2228850" indent="-171450" algn="l" rtl="0" fontAlgn="base">
        <a:spcBef>
          <a:spcPct val="20000"/>
        </a:spcBef>
        <a:spcAft>
          <a:spcPct val="0"/>
        </a:spcAft>
        <a:buChar char="»"/>
        <a:defRPr sz="1500">
          <a:solidFill>
            <a:schemeClr val="tx1"/>
          </a:solidFill>
          <a:latin typeface="+mn-lt"/>
        </a:defRPr>
      </a:lvl7pPr>
      <a:lvl8pPr marL="2571750" indent="-171450" algn="l" rtl="0" fontAlgn="base">
        <a:spcBef>
          <a:spcPct val="20000"/>
        </a:spcBef>
        <a:spcAft>
          <a:spcPct val="0"/>
        </a:spcAft>
        <a:buChar char="»"/>
        <a:defRPr sz="1500">
          <a:solidFill>
            <a:schemeClr val="tx1"/>
          </a:solidFill>
          <a:latin typeface="+mn-lt"/>
        </a:defRPr>
      </a:lvl8pPr>
      <a:lvl9pPr marL="2914650" indent="-171450" algn="l" rtl="0" fontAlgn="base">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print">
            <a:lum/>
          </a:blip>
          <a:srcRect/>
          <a:tile tx="0" ty="0" sx="100000" sy="100000" flip="none" algn="ctr"/>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Times" charset="0"/>
                <a:cs typeface="+mn-cs"/>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charset="0"/>
              <a:ea typeface="+mn-ea"/>
              <a:cs typeface="+mn-cs"/>
              <a:sym typeface="Gill Sans"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Times" charset="0"/>
                <a:cs typeface="+mn-cs"/>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charset="0"/>
              <a:ea typeface="+mn-ea"/>
              <a:cs typeface="+mn-cs"/>
              <a:sym typeface="Gill Sans"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Times" charset="0"/>
                <a:cs typeface="+mn-cs"/>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E1ABD023-0CDD-45DD-9A42-5E5FC420E6D2}" type="slidenum">
              <a:rPr kumimoji="0" lang="en-US" sz="1400" b="0" i="0" u="none" strike="noStrike" kern="1200" cap="none" spc="0" normalizeH="0" baseline="0" noProof="0">
                <a:ln>
                  <a:noFill/>
                </a:ln>
                <a:solidFill>
                  <a:srgbClr val="000000"/>
                </a:solidFill>
                <a:effectLst/>
                <a:uLnTx/>
                <a:uFillTx/>
                <a:latin typeface="Times" charset="0"/>
                <a:ea typeface="+mn-ea"/>
                <a:cs typeface="+mn-cs"/>
                <a:sym typeface="Gill Sans"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Times" charset="0"/>
              <a:ea typeface="+mn-ea"/>
              <a:cs typeface="+mn-cs"/>
              <a:sym typeface="Gill Sans" charset="0"/>
            </a:endParaRPr>
          </a:p>
        </p:txBody>
      </p:sp>
    </p:spTree>
    <p:extLst>
      <p:ext uri="{BB962C8B-B14F-4D97-AF65-F5344CB8AC3E}">
        <p14:creationId xmlns:p14="http://schemas.microsoft.com/office/powerpoint/2010/main" val="3274980953"/>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 id="2147483817" r:id="rId12"/>
  </p:sldLayoutIdLst>
  <p:txStyles>
    <p:titleStyle>
      <a:lvl1pPr algn="ctr" rtl="0" eaLnBrk="0" fontAlgn="base" hangingPunct="0">
        <a:spcBef>
          <a:spcPct val="0"/>
        </a:spcBef>
        <a:spcAft>
          <a:spcPct val="0"/>
        </a:spcAft>
        <a:defRPr sz="4400">
          <a:solidFill>
            <a:schemeClr val="tx2"/>
          </a:solidFill>
          <a:latin typeface="Tw Cen MT Condensed" panose="020B0606020104020203" pitchFamily="34" charset="0"/>
          <a:ea typeface="+mj-ea"/>
          <a:cs typeface="+mj-cs"/>
        </a:defRPr>
      </a:lvl1pPr>
      <a:lvl2pPr algn="ctr" rtl="0" eaLnBrk="0" fontAlgn="base" hangingPunct="0">
        <a:spcBef>
          <a:spcPct val="0"/>
        </a:spcBef>
        <a:spcAft>
          <a:spcPct val="0"/>
        </a:spcAft>
        <a:defRPr sz="4400">
          <a:solidFill>
            <a:schemeClr val="tx2"/>
          </a:solidFill>
          <a:latin typeface="Garamond" pitchFamily="18" charset="0"/>
        </a:defRPr>
      </a:lvl2pPr>
      <a:lvl3pPr algn="ctr" rtl="0" eaLnBrk="0" fontAlgn="base" hangingPunct="0">
        <a:spcBef>
          <a:spcPct val="0"/>
        </a:spcBef>
        <a:spcAft>
          <a:spcPct val="0"/>
        </a:spcAft>
        <a:defRPr sz="4400">
          <a:solidFill>
            <a:schemeClr val="tx2"/>
          </a:solidFill>
          <a:latin typeface="Garamond" pitchFamily="18" charset="0"/>
        </a:defRPr>
      </a:lvl3pPr>
      <a:lvl4pPr algn="ctr" rtl="0" eaLnBrk="0" fontAlgn="base" hangingPunct="0">
        <a:spcBef>
          <a:spcPct val="0"/>
        </a:spcBef>
        <a:spcAft>
          <a:spcPct val="0"/>
        </a:spcAft>
        <a:defRPr sz="4400">
          <a:solidFill>
            <a:schemeClr val="tx2"/>
          </a:solidFill>
          <a:latin typeface="Garamond" pitchFamily="18" charset="0"/>
        </a:defRPr>
      </a:lvl4pPr>
      <a:lvl5pPr algn="ctr" rtl="0" eaLnBrk="0" fontAlgn="base" hangingPunct="0">
        <a:spcBef>
          <a:spcPct val="0"/>
        </a:spcBef>
        <a:spcAft>
          <a:spcPct val="0"/>
        </a:spcAft>
        <a:defRPr sz="4400">
          <a:solidFill>
            <a:schemeClr val="tx2"/>
          </a:solidFill>
          <a:latin typeface="Garamond" pitchFamily="18" charset="0"/>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Tw Cen MT Condensed" panose="020B0606020104020203" pitchFamily="34"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Tw Cen MT Condensed" panose="020B0606020104020203" pitchFamily="34" charset="0"/>
        </a:defRPr>
      </a:lvl2pPr>
      <a:lvl3pPr marL="1143000" indent="-228600" algn="l" rtl="0" eaLnBrk="0" fontAlgn="base" hangingPunct="0">
        <a:spcBef>
          <a:spcPct val="20000"/>
        </a:spcBef>
        <a:spcAft>
          <a:spcPct val="0"/>
        </a:spcAft>
        <a:buChar char="•"/>
        <a:defRPr sz="2400">
          <a:solidFill>
            <a:schemeClr val="tx1"/>
          </a:solidFill>
          <a:latin typeface="Tw Cen MT Condensed" panose="020B0606020104020203" pitchFamily="34" charset="0"/>
        </a:defRPr>
      </a:lvl3pPr>
      <a:lvl4pPr marL="1600200" indent="-228600" algn="l" rtl="0" eaLnBrk="0" fontAlgn="base" hangingPunct="0">
        <a:spcBef>
          <a:spcPct val="20000"/>
        </a:spcBef>
        <a:spcAft>
          <a:spcPct val="0"/>
        </a:spcAft>
        <a:buChar char="–"/>
        <a:defRPr sz="2000">
          <a:solidFill>
            <a:schemeClr val="tx1"/>
          </a:solidFill>
          <a:latin typeface="Tw Cen MT Condensed" panose="020B0606020104020203" pitchFamily="34" charset="0"/>
        </a:defRPr>
      </a:lvl4pPr>
      <a:lvl5pPr marL="2057400" indent="-228600" algn="l" rtl="0" eaLnBrk="0" fontAlgn="base" hangingPunct="0">
        <a:spcBef>
          <a:spcPct val="20000"/>
        </a:spcBef>
        <a:spcAft>
          <a:spcPct val="0"/>
        </a:spcAft>
        <a:buChar char="»"/>
        <a:defRPr sz="2000">
          <a:solidFill>
            <a:schemeClr val="tx1"/>
          </a:solidFill>
          <a:latin typeface="Tw Cen MT Condensed" panose="020B0606020104020203"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0">
          <a:blip r:embed="rId15"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a:latin typeface="Garamond" pitchFamily="18" charset="0"/>
                <a:ea typeface="+mn-ea"/>
                <a:cs typeface="+mn-cs"/>
              </a:defRPr>
            </a:lvl1pPr>
          </a:lstStyle>
          <a:p>
            <a:pPr defTabSz="914400" fontAlgn="base">
              <a:spcAft>
                <a:spcPct val="0"/>
              </a:spcAft>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a:latin typeface="Garamond" pitchFamily="18" charset="0"/>
                <a:ea typeface="+mn-ea"/>
                <a:cs typeface="+mn-cs"/>
              </a:defRPr>
            </a:lvl1pPr>
          </a:lstStyle>
          <a:p>
            <a:pPr defTabSz="914400" fontAlgn="base">
              <a:spcAft>
                <a:spcPct val="0"/>
              </a:spcAft>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Garamond" pitchFamily="18" charset="0"/>
                <a:cs typeface="+mn-cs"/>
              </a:defRPr>
            </a:lvl1pPr>
          </a:lstStyle>
          <a:p>
            <a:pPr defTabSz="914400" fontAlgn="base">
              <a:spcBef>
                <a:spcPct val="0"/>
              </a:spcBef>
              <a:spcAft>
                <a:spcPct val="0"/>
              </a:spcAft>
              <a:defRPr/>
            </a:pPr>
            <a:fld id="{EDB25EE4-A5FC-4A8A-A0A4-69E88E4D62B7}" type="slidenum">
              <a:rPr lang="en-US" smtClean="0">
                <a:solidFill>
                  <a:srgbClr val="000000"/>
                </a:solidFill>
                <a:ea typeface="MS PGothic" pitchFamily="34" charset="-128"/>
              </a:rPr>
              <a:pPr defTabSz="914400" fontAlgn="base">
                <a:spcBef>
                  <a:spcPct val="0"/>
                </a:spcBef>
                <a:spcAft>
                  <a:spcPct val="0"/>
                </a:spcAft>
                <a:defRPr/>
              </a:pPr>
              <a:t>‹#›</a:t>
            </a:fld>
            <a:endParaRPr lang="en-US" dirty="0">
              <a:solidFill>
                <a:srgbClr val="000000"/>
              </a:solidFill>
              <a:ea typeface="MS PGothic" pitchFamily="34" charset="-128"/>
            </a:endParaRPr>
          </a:p>
        </p:txBody>
      </p:sp>
    </p:spTree>
    <p:extLst>
      <p:ext uri="{BB962C8B-B14F-4D97-AF65-F5344CB8AC3E}">
        <p14:creationId xmlns:p14="http://schemas.microsoft.com/office/powerpoint/2010/main" val="4137595298"/>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 id="2147483830" r:id="rId12"/>
    <p:sldLayoutId id="2147483831" r:id="rId13"/>
  </p:sldLayoutIdLst>
  <p:txStyles>
    <p:titleStyle>
      <a:lvl1pPr algn="ctr" rtl="0" eaLnBrk="0" fontAlgn="base" hangingPunct="0">
        <a:spcBef>
          <a:spcPct val="0"/>
        </a:spcBef>
        <a:spcAft>
          <a:spcPct val="0"/>
        </a:spcAft>
        <a:defRPr sz="4400">
          <a:solidFill>
            <a:schemeClr val="tx2"/>
          </a:solidFill>
          <a:latin typeface="Garamond" pitchFamily="18" charset="0"/>
          <a:ea typeface="MS PGothic" pitchFamily="34" charset="-128"/>
          <a:cs typeface="ＭＳ Ｐゴシック" pitchFamily="-1" charset="-128"/>
        </a:defRPr>
      </a:lvl1pPr>
      <a:lvl2pPr algn="ctr" rtl="0" eaLnBrk="0" fontAlgn="base" hangingPunct="0">
        <a:spcBef>
          <a:spcPct val="0"/>
        </a:spcBef>
        <a:spcAft>
          <a:spcPct val="0"/>
        </a:spcAft>
        <a:defRPr sz="4400">
          <a:solidFill>
            <a:schemeClr val="tx2"/>
          </a:solidFill>
          <a:latin typeface="Garamond" pitchFamily="18" charset="0"/>
          <a:ea typeface="MS PGothic" pitchFamily="34" charset="-128"/>
          <a:cs typeface="ＭＳ Ｐゴシック" pitchFamily="-1" charset="-128"/>
        </a:defRPr>
      </a:lvl2pPr>
      <a:lvl3pPr algn="ctr" rtl="0" eaLnBrk="0" fontAlgn="base" hangingPunct="0">
        <a:spcBef>
          <a:spcPct val="0"/>
        </a:spcBef>
        <a:spcAft>
          <a:spcPct val="0"/>
        </a:spcAft>
        <a:defRPr sz="4400">
          <a:solidFill>
            <a:schemeClr val="tx2"/>
          </a:solidFill>
          <a:latin typeface="Garamond" pitchFamily="18" charset="0"/>
          <a:ea typeface="MS PGothic" pitchFamily="34" charset="-128"/>
          <a:cs typeface="ＭＳ Ｐゴシック" pitchFamily="-1" charset="-128"/>
        </a:defRPr>
      </a:lvl3pPr>
      <a:lvl4pPr algn="ctr" rtl="0" eaLnBrk="0" fontAlgn="base" hangingPunct="0">
        <a:spcBef>
          <a:spcPct val="0"/>
        </a:spcBef>
        <a:spcAft>
          <a:spcPct val="0"/>
        </a:spcAft>
        <a:defRPr sz="4400">
          <a:solidFill>
            <a:schemeClr val="tx2"/>
          </a:solidFill>
          <a:latin typeface="Garamond" pitchFamily="18" charset="0"/>
          <a:ea typeface="MS PGothic" pitchFamily="34" charset="-128"/>
          <a:cs typeface="ＭＳ Ｐゴシック" pitchFamily="-1" charset="-128"/>
        </a:defRPr>
      </a:lvl4pPr>
      <a:lvl5pPr algn="ctr" rtl="0" eaLnBrk="0" fontAlgn="base" hangingPunct="0">
        <a:spcBef>
          <a:spcPct val="0"/>
        </a:spcBef>
        <a:spcAft>
          <a:spcPct val="0"/>
        </a:spcAft>
        <a:defRPr sz="4400">
          <a:solidFill>
            <a:schemeClr val="tx2"/>
          </a:solidFill>
          <a:latin typeface="Garamond" pitchFamily="18" charset="0"/>
          <a:ea typeface="MS PGothic" pitchFamily="34" charset="-128"/>
          <a:cs typeface="ＭＳ Ｐゴシック" pitchFamily="-1"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Garamond" pitchFamily="18" charset="0"/>
          <a:ea typeface="MS PGothic" pitchFamily="34" charset="-128"/>
          <a:cs typeface="ＭＳ Ｐゴシック" pitchFamily="-1" charset="-128"/>
        </a:defRPr>
      </a:lvl1pPr>
      <a:lvl2pPr marL="742950" indent="-285750" algn="l" rtl="0" eaLnBrk="0" fontAlgn="base" hangingPunct="0">
        <a:spcBef>
          <a:spcPct val="20000"/>
        </a:spcBef>
        <a:spcAft>
          <a:spcPct val="0"/>
        </a:spcAft>
        <a:buChar char="–"/>
        <a:defRPr sz="2800">
          <a:solidFill>
            <a:schemeClr val="tx1"/>
          </a:solidFill>
          <a:latin typeface="Garamond" pitchFamily="18" charset="0"/>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Garamond" pitchFamily="18" charset="0"/>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Garamond" pitchFamily="18" charset="0"/>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Garamond" pitchFamily="18" charset="0"/>
          <a:ea typeface="MS PGothic" pitchFamily="34"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tile tx="0" ty="0" sx="100000" sy="100000" flip="none" algn="ctr"/>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Times" charset="0"/>
                <a:cs typeface="+mn-cs"/>
              </a:defRPr>
            </a:lvl1pPr>
          </a:lstStyle>
          <a:p>
            <a:pPr fontAlgn="base">
              <a:spcBef>
                <a:spcPct val="0"/>
              </a:spcBef>
              <a:spcAft>
                <a:spcPct val="0"/>
              </a:spcAft>
              <a:defRPr/>
            </a:pPr>
            <a:endParaRPr lang="en-US" dirty="0">
              <a:solidFill>
                <a:srgbClr val="000000"/>
              </a:solidFill>
              <a:ea typeface="ＭＳ Ｐゴシック" panose="020B0600070205080204" pitchFamily="34" charset="-128"/>
              <a:sym typeface="Gill Sans"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Times" charset="0"/>
                <a:cs typeface="+mn-cs"/>
              </a:defRPr>
            </a:lvl1pPr>
          </a:lstStyle>
          <a:p>
            <a:pPr fontAlgn="base">
              <a:spcBef>
                <a:spcPct val="0"/>
              </a:spcBef>
              <a:spcAft>
                <a:spcPct val="0"/>
              </a:spcAft>
              <a:defRPr/>
            </a:pPr>
            <a:endParaRPr lang="en-US" dirty="0">
              <a:solidFill>
                <a:srgbClr val="000000"/>
              </a:solidFill>
              <a:ea typeface="ＭＳ Ｐゴシック" panose="020B0600070205080204" pitchFamily="34" charset="-128"/>
              <a:sym typeface="Gill Sans"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Times" charset="0"/>
                <a:cs typeface="+mn-cs"/>
              </a:defRPr>
            </a:lvl1pPr>
          </a:lstStyle>
          <a:p>
            <a:pPr fontAlgn="base">
              <a:spcBef>
                <a:spcPct val="0"/>
              </a:spcBef>
              <a:spcAft>
                <a:spcPct val="0"/>
              </a:spcAft>
              <a:defRPr/>
            </a:pPr>
            <a:fld id="{E1ABD023-0CDD-45DD-9A42-5E5FC420E6D2}" type="slidenum">
              <a:rPr lang="en-US">
                <a:solidFill>
                  <a:srgbClr val="000000"/>
                </a:solidFill>
                <a:ea typeface="ＭＳ Ｐゴシック" panose="020B0600070205080204" pitchFamily="34" charset="-128"/>
                <a:sym typeface="Gill Sans" charset="0"/>
              </a:rPr>
              <a:pPr fontAlgn="base">
                <a:spcBef>
                  <a:spcPct val="0"/>
                </a:spcBef>
                <a:spcAft>
                  <a:spcPct val="0"/>
                </a:spcAft>
                <a:defRPr/>
              </a:pPr>
              <a:t>‹#›</a:t>
            </a:fld>
            <a:endParaRPr lang="en-US" dirty="0">
              <a:solidFill>
                <a:srgbClr val="000000"/>
              </a:solidFill>
              <a:ea typeface="ＭＳ Ｐゴシック" panose="020B0600070205080204" pitchFamily="34" charset="-128"/>
              <a:sym typeface="Gill Sans" charset="0"/>
            </a:endParaRPr>
          </a:p>
        </p:txBody>
      </p:sp>
    </p:spTree>
    <p:extLst>
      <p:ext uri="{BB962C8B-B14F-4D97-AF65-F5344CB8AC3E}">
        <p14:creationId xmlns:p14="http://schemas.microsoft.com/office/powerpoint/2010/main" val="218943994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Garamond" pitchFamily="18" charset="0"/>
        </a:defRPr>
      </a:lvl2pPr>
      <a:lvl3pPr algn="ctr" rtl="0" eaLnBrk="0" fontAlgn="base" hangingPunct="0">
        <a:spcBef>
          <a:spcPct val="0"/>
        </a:spcBef>
        <a:spcAft>
          <a:spcPct val="0"/>
        </a:spcAft>
        <a:defRPr sz="4400">
          <a:solidFill>
            <a:schemeClr val="tx2"/>
          </a:solidFill>
          <a:latin typeface="Garamond" pitchFamily="18" charset="0"/>
        </a:defRPr>
      </a:lvl3pPr>
      <a:lvl4pPr algn="ctr" rtl="0" eaLnBrk="0" fontAlgn="base" hangingPunct="0">
        <a:spcBef>
          <a:spcPct val="0"/>
        </a:spcBef>
        <a:spcAft>
          <a:spcPct val="0"/>
        </a:spcAft>
        <a:defRPr sz="4400">
          <a:solidFill>
            <a:schemeClr val="tx2"/>
          </a:solidFill>
          <a:latin typeface="Garamond" pitchFamily="18" charset="0"/>
        </a:defRPr>
      </a:lvl4pPr>
      <a:lvl5pPr algn="ctr" rtl="0" eaLnBrk="0" fontAlgn="base" hangingPunct="0">
        <a:spcBef>
          <a:spcPct val="0"/>
        </a:spcBef>
        <a:spcAft>
          <a:spcPct val="0"/>
        </a:spcAft>
        <a:defRPr sz="4400">
          <a:solidFill>
            <a:schemeClr val="tx2"/>
          </a:solidFill>
          <a:latin typeface="Garamond" pitchFamily="18" charset="0"/>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25" name="Text Box 1"/>
          <p:cNvSpPr txBox="1">
            <a:spLocks noGrp="1" noChangeArrowheads="1"/>
          </p:cNvSpPr>
          <p:nvPr>
            <p:ph type="sldNum" sz="quarter" idx="4"/>
          </p:nvPr>
        </p:nvSpPr>
        <p:spPr bwMode="auto">
          <a:xfrm>
            <a:off x="8428038" y="6467475"/>
            <a:ext cx="258762" cy="254000"/>
          </a:xfrm>
          <a:prstGeom prst="rect">
            <a:avLst/>
          </a:prstGeom>
          <a:noFill/>
          <a:ln w="12700">
            <a:noFill/>
            <a:miter lim="800000"/>
            <a:headEnd/>
            <a:tailEnd/>
          </a:ln>
          <a:effectLst/>
        </p:spPr>
        <p:txBody>
          <a:bodyPr vert="horz" wrap="none" lIns="91440" tIns="45720" rIns="91440" bIns="45720" numCol="1" anchor="ctr" anchorCtr="0" compatLnSpc="1">
            <a:prstTxWarp prst="textNoShape">
              <a:avLst/>
            </a:prstTxWarp>
          </a:bodyPr>
          <a:lstStyle>
            <a:lvl1pPr algn="r">
              <a:defRPr sz="1200" smtClean="0">
                <a:solidFill>
                  <a:srgbClr val="878787"/>
                </a:solidFill>
                <a:latin typeface="Garamond" pitchFamily="18" charset="0"/>
                <a:ea typeface="ヒラギノ角ゴ ProN W3" charset="0"/>
                <a:cs typeface="Times New Roman" pitchFamily="18" charset="0"/>
                <a:sym typeface="Arial" charset="0"/>
              </a:defRPr>
            </a:lvl1pPr>
          </a:lstStyle>
          <a:p>
            <a:pPr>
              <a:defRPr/>
            </a:pPr>
            <a:fld id="{2E5B53E6-AE73-44EF-949E-9E81DC9B4466}" type="slidenum">
              <a:rPr lang="en-US"/>
              <a:pPr>
                <a:defRPr/>
              </a:pPr>
              <a:t>‹#›</a:t>
            </a:fld>
            <a:endParaRPr lang="en-US" dirty="0"/>
          </a:p>
        </p:txBody>
      </p:sp>
    </p:spTree>
    <p:extLst>
      <p:ext uri="{BB962C8B-B14F-4D97-AF65-F5344CB8AC3E}">
        <p14:creationId xmlns:p14="http://schemas.microsoft.com/office/powerpoint/2010/main" val="198971495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p:hf hdr="0" ftr="0" dt="0"/>
  <p:txStyles>
    <p:titleStyle>
      <a:lvl1pPr algn="ctr" rtl="0" eaLnBrk="0" fontAlgn="base" hangingPunct="0">
        <a:spcBef>
          <a:spcPct val="0"/>
        </a:spcBef>
        <a:spcAft>
          <a:spcPct val="0"/>
        </a:spcAft>
        <a:defRPr sz="4400">
          <a:solidFill>
            <a:schemeClr val="tx1"/>
          </a:solidFill>
          <a:latin typeface="+mj-lt"/>
          <a:ea typeface="+mj-ea"/>
          <a:cs typeface="+mj-cs"/>
          <a:sym typeface="Lucida Grande"/>
        </a:defRPr>
      </a:lvl1pPr>
      <a:lvl2pPr algn="ctr" rtl="0" eaLnBrk="0" fontAlgn="base" hangingPunct="0">
        <a:spcBef>
          <a:spcPct val="0"/>
        </a:spcBef>
        <a:spcAft>
          <a:spcPct val="0"/>
        </a:spcAft>
        <a:defRPr sz="4400">
          <a:solidFill>
            <a:schemeClr val="tx1"/>
          </a:solidFill>
          <a:latin typeface="Lucida Grande" charset="0"/>
          <a:ea typeface="ヒラギノ角ゴ ProN W3" charset="0"/>
          <a:cs typeface="ヒラギノ角ゴ ProN W3" charset="0"/>
          <a:sym typeface="Lucida Grande"/>
        </a:defRPr>
      </a:lvl2pPr>
      <a:lvl3pPr algn="ctr" rtl="0" eaLnBrk="0" fontAlgn="base" hangingPunct="0">
        <a:spcBef>
          <a:spcPct val="0"/>
        </a:spcBef>
        <a:spcAft>
          <a:spcPct val="0"/>
        </a:spcAft>
        <a:defRPr sz="4400">
          <a:solidFill>
            <a:schemeClr val="tx1"/>
          </a:solidFill>
          <a:latin typeface="Lucida Grande" charset="0"/>
          <a:ea typeface="ヒラギノ角ゴ ProN W3" charset="0"/>
          <a:cs typeface="ヒラギノ角ゴ ProN W3" charset="0"/>
          <a:sym typeface="Lucida Grande"/>
        </a:defRPr>
      </a:lvl3pPr>
      <a:lvl4pPr algn="ctr" rtl="0" eaLnBrk="0" fontAlgn="base" hangingPunct="0">
        <a:spcBef>
          <a:spcPct val="0"/>
        </a:spcBef>
        <a:spcAft>
          <a:spcPct val="0"/>
        </a:spcAft>
        <a:defRPr sz="4400">
          <a:solidFill>
            <a:schemeClr val="tx1"/>
          </a:solidFill>
          <a:latin typeface="Lucida Grande" charset="0"/>
          <a:ea typeface="ヒラギノ角ゴ ProN W3" charset="0"/>
          <a:cs typeface="ヒラギノ角ゴ ProN W3" charset="0"/>
          <a:sym typeface="Lucida Grande"/>
        </a:defRPr>
      </a:lvl4pPr>
      <a:lvl5pPr algn="ctr" rtl="0" eaLnBrk="0" fontAlgn="base" hangingPunct="0">
        <a:spcBef>
          <a:spcPct val="0"/>
        </a:spcBef>
        <a:spcAft>
          <a:spcPct val="0"/>
        </a:spcAft>
        <a:defRPr sz="4400">
          <a:solidFill>
            <a:schemeClr val="tx1"/>
          </a:solidFill>
          <a:latin typeface="Lucida Grande" charset="0"/>
          <a:ea typeface="ヒラギノ角ゴ ProN W3" charset="0"/>
          <a:cs typeface="ヒラギノ角ゴ ProN W3" charset="0"/>
          <a:sym typeface="Lucida Grande"/>
        </a:defRPr>
      </a:lvl5pPr>
      <a:lvl6pPr marL="457200" algn="ctr" rtl="0" fontAlgn="base">
        <a:spcBef>
          <a:spcPct val="0"/>
        </a:spcBef>
        <a:spcAft>
          <a:spcPct val="0"/>
        </a:spcAft>
        <a:defRPr sz="4400">
          <a:solidFill>
            <a:schemeClr val="tx1"/>
          </a:solidFill>
          <a:latin typeface="Lucida Grande" charset="0"/>
          <a:ea typeface="ヒラギノ角ゴ ProN W3" charset="0"/>
          <a:cs typeface="ヒラギノ角ゴ ProN W3" charset="0"/>
          <a:sym typeface="Lucida Grande" charset="0"/>
        </a:defRPr>
      </a:lvl6pPr>
      <a:lvl7pPr marL="914400" algn="ctr" rtl="0" fontAlgn="base">
        <a:spcBef>
          <a:spcPct val="0"/>
        </a:spcBef>
        <a:spcAft>
          <a:spcPct val="0"/>
        </a:spcAft>
        <a:defRPr sz="4400">
          <a:solidFill>
            <a:schemeClr val="tx1"/>
          </a:solidFill>
          <a:latin typeface="Lucida Grande" charset="0"/>
          <a:ea typeface="ヒラギノ角ゴ ProN W3" charset="0"/>
          <a:cs typeface="ヒラギノ角ゴ ProN W3" charset="0"/>
          <a:sym typeface="Lucida Grande" charset="0"/>
        </a:defRPr>
      </a:lvl7pPr>
      <a:lvl8pPr marL="1371600" algn="ctr" rtl="0" fontAlgn="base">
        <a:spcBef>
          <a:spcPct val="0"/>
        </a:spcBef>
        <a:spcAft>
          <a:spcPct val="0"/>
        </a:spcAft>
        <a:defRPr sz="4400">
          <a:solidFill>
            <a:schemeClr val="tx1"/>
          </a:solidFill>
          <a:latin typeface="Lucida Grande" charset="0"/>
          <a:ea typeface="ヒラギノ角ゴ ProN W3" charset="0"/>
          <a:cs typeface="ヒラギノ角ゴ ProN W3" charset="0"/>
          <a:sym typeface="Lucida Grande" charset="0"/>
        </a:defRPr>
      </a:lvl8pPr>
      <a:lvl9pPr marL="1828800" algn="ctr" rtl="0" fontAlgn="base">
        <a:spcBef>
          <a:spcPct val="0"/>
        </a:spcBef>
        <a:spcAft>
          <a:spcPct val="0"/>
        </a:spcAft>
        <a:defRPr sz="4400">
          <a:solidFill>
            <a:schemeClr val="tx1"/>
          </a:solidFill>
          <a:latin typeface="Lucida Grande" charset="0"/>
          <a:ea typeface="ヒラギノ角ゴ ProN W3" charset="0"/>
          <a:cs typeface="ヒラギノ角ゴ ProN W3" charset="0"/>
          <a:sym typeface="Lucida Grande" charset="0"/>
        </a:defRPr>
      </a:lvl9pPr>
    </p:titleStyle>
    <p:bodyStyle>
      <a:lvl1pPr marL="342900" indent="-342900" algn="l" rtl="0" eaLnBrk="0" fontAlgn="base" hangingPunct="0">
        <a:spcBef>
          <a:spcPts val="800"/>
        </a:spcBef>
        <a:spcAft>
          <a:spcPct val="0"/>
        </a:spcAft>
        <a:buClr>
          <a:srgbClr val="000000"/>
        </a:buClr>
        <a:buSzPct val="100000"/>
        <a:buFont typeface="Arial" pitchFamily="34" charset="0"/>
        <a:buChar char="•"/>
        <a:defRPr sz="3200">
          <a:solidFill>
            <a:schemeClr val="tx1"/>
          </a:solidFill>
          <a:latin typeface="+mn-lt"/>
          <a:ea typeface="+mn-ea"/>
          <a:cs typeface="+mn-cs"/>
          <a:sym typeface="Lucida Grande"/>
        </a:defRPr>
      </a:lvl1pPr>
      <a:lvl2pPr marL="742950" indent="-285750" algn="l" rtl="0" eaLnBrk="0" fontAlgn="base" hangingPunct="0">
        <a:spcBef>
          <a:spcPts val="700"/>
        </a:spcBef>
        <a:spcAft>
          <a:spcPct val="0"/>
        </a:spcAft>
        <a:buClr>
          <a:srgbClr val="000000"/>
        </a:buClr>
        <a:buSzPct val="100000"/>
        <a:buFont typeface="Arial" pitchFamily="34" charset="0"/>
        <a:buChar char="–"/>
        <a:defRPr sz="2800">
          <a:solidFill>
            <a:schemeClr val="tx1"/>
          </a:solidFill>
          <a:latin typeface="+mn-lt"/>
          <a:ea typeface="+mn-ea"/>
          <a:cs typeface="+mn-cs"/>
          <a:sym typeface="Lucida Grande"/>
        </a:defRPr>
      </a:lvl2pPr>
      <a:lvl3pPr marL="1143000" indent="-228600" algn="l" rtl="0" eaLnBrk="0" fontAlgn="base" hangingPunct="0">
        <a:spcBef>
          <a:spcPts val="600"/>
        </a:spcBef>
        <a:spcAft>
          <a:spcPct val="0"/>
        </a:spcAft>
        <a:buClr>
          <a:srgbClr val="000000"/>
        </a:buClr>
        <a:buSzPct val="100000"/>
        <a:buFont typeface="Arial" pitchFamily="34" charset="0"/>
        <a:buChar char="•"/>
        <a:defRPr sz="2400">
          <a:solidFill>
            <a:schemeClr val="tx1"/>
          </a:solidFill>
          <a:latin typeface="+mn-lt"/>
          <a:ea typeface="+mn-ea"/>
          <a:cs typeface="+mn-cs"/>
          <a:sym typeface="Lucida Grande"/>
        </a:defRPr>
      </a:lvl3pPr>
      <a:lvl4pPr marL="1600200" indent="-228600" algn="l" rtl="0" eaLnBrk="0" fontAlgn="base" hangingPunct="0">
        <a:spcBef>
          <a:spcPts val="500"/>
        </a:spcBef>
        <a:spcAft>
          <a:spcPct val="0"/>
        </a:spcAft>
        <a:buClr>
          <a:srgbClr val="000000"/>
        </a:buClr>
        <a:buSzPct val="100000"/>
        <a:buFont typeface="Arial" pitchFamily="34" charset="0"/>
        <a:buChar char="–"/>
        <a:defRPr sz="2000">
          <a:solidFill>
            <a:schemeClr val="tx1"/>
          </a:solidFill>
          <a:latin typeface="+mn-lt"/>
          <a:ea typeface="+mn-ea"/>
          <a:cs typeface="+mn-cs"/>
          <a:sym typeface="Lucida Grande"/>
        </a:defRPr>
      </a:lvl4pPr>
      <a:lvl5pPr marL="2057400" indent="-228600" algn="l" rtl="0" eaLnBrk="0" fontAlgn="base" hangingPunct="0">
        <a:spcBef>
          <a:spcPts val="500"/>
        </a:spcBef>
        <a:spcAft>
          <a:spcPct val="0"/>
        </a:spcAft>
        <a:buClr>
          <a:srgbClr val="000000"/>
        </a:buClr>
        <a:buSzPct val="100000"/>
        <a:buFont typeface="Arial" pitchFamily="34" charset="0"/>
        <a:buChar char="»"/>
        <a:defRPr sz="2000">
          <a:solidFill>
            <a:schemeClr val="tx1"/>
          </a:solidFill>
          <a:latin typeface="+mn-lt"/>
          <a:ea typeface="+mn-ea"/>
          <a:cs typeface="+mn-cs"/>
          <a:sym typeface="Lucida Grande"/>
        </a:defRPr>
      </a:lvl5pPr>
      <a:lvl6pPr marL="2514600" indent="-228600" algn="l" rtl="0" fontAlgn="base">
        <a:spcBef>
          <a:spcPts val="500"/>
        </a:spcBef>
        <a:spcAft>
          <a:spcPct val="0"/>
        </a:spcAft>
        <a:buClr>
          <a:srgbClr val="000000"/>
        </a:buClr>
        <a:buSzPct val="100000"/>
        <a:buFont typeface="Arial" charset="0"/>
        <a:buChar char="»"/>
        <a:defRPr sz="2000">
          <a:solidFill>
            <a:schemeClr val="tx1"/>
          </a:solidFill>
          <a:latin typeface="+mn-lt"/>
          <a:ea typeface="+mn-ea"/>
          <a:cs typeface="+mn-cs"/>
          <a:sym typeface="Lucida Grande" charset="0"/>
        </a:defRPr>
      </a:lvl6pPr>
      <a:lvl7pPr marL="2971800" indent="-228600" algn="l" rtl="0" fontAlgn="base">
        <a:spcBef>
          <a:spcPts val="500"/>
        </a:spcBef>
        <a:spcAft>
          <a:spcPct val="0"/>
        </a:spcAft>
        <a:buClr>
          <a:srgbClr val="000000"/>
        </a:buClr>
        <a:buSzPct val="100000"/>
        <a:buFont typeface="Arial" charset="0"/>
        <a:buChar char="»"/>
        <a:defRPr sz="2000">
          <a:solidFill>
            <a:schemeClr val="tx1"/>
          </a:solidFill>
          <a:latin typeface="+mn-lt"/>
          <a:ea typeface="+mn-ea"/>
          <a:cs typeface="+mn-cs"/>
          <a:sym typeface="Lucida Grande" charset="0"/>
        </a:defRPr>
      </a:lvl7pPr>
      <a:lvl8pPr marL="3429000" indent="-228600" algn="l" rtl="0" fontAlgn="base">
        <a:spcBef>
          <a:spcPts val="500"/>
        </a:spcBef>
        <a:spcAft>
          <a:spcPct val="0"/>
        </a:spcAft>
        <a:buClr>
          <a:srgbClr val="000000"/>
        </a:buClr>
        <a:buSzPct val="100000"/>
        <a:buFont typeface="Arial" charset="0"/>
        <a:buChar char="»"/>
        <a:defRPr sz="2000">
          <a:solidFill>
            <a:schemeClr val="tx1"/>
          </a:solidFill>
          <a:latin typeface="+mn-lt"/>
          <a:ea typeface="+mn-ea"/>
          <a:cs typeface="+mn-cs"/>
          <a:sym typeface="Lucida Grande" charset="0"/>
        </a:defRPr>
      </a:lvl8pPr>
      <a:lvl9pPr marL="3886200" indent="-228600" algn="l" rtl="0" fontAlgn="base">
        <a:spcBef>
          <a:spcPts val="500"/>
        </a:spcBef>
        <a:spcAft>
          <a:spcPct val="0"/>
        </a:spcAft>
        <a:buClr>
          <a:srgbClr val="000000"/>
        </a:buClr>
        <a:buSzPct val="100000"/>
        <a:buFont typeface="Arial" charset="0"/>
        <a:buChar char="»"/>
        <a:defRPr sz="2000">
          <a:solidFill>
            <a:schemeClr val="tx1"/>
          </a:solidFill>
          <a:latin typeface="+mn-lt"/>
          <a:ea typeface="+mn-ea"/>
          <a:cs typeface="+mn-cs"/>
          <a:sym typeface="Lucida Grande" charset="0"/>
        </a:defRPr>
      </a:lvl9pPr>
    </p:bodyStyle>
    <p:other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5"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a:latin typeface="+mn-lt"/>
              </a:defRPr>
            </a:lvl1pPr>
          </a:lstStyle>
          <a:p>
            <a:pPr>
              <a:defRPr/>
            </a:pPr>
            <a:endParaRPr lang="en-US">
              <a:ea typeface="+mn-ea"/>
              <a:cs typeface="+mn-cs"/>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a:latin typeface="+mn-lt"/>
              </a:defRPr>
            </a:lvl1pPr>
          </a:lstStyle>
          <a:p>
            <a:pPr>
              <a:defRPr/>
            </a:pPr>
            <a:endParaRPr lang="en-US">
              <a:ea typeface="+mn-ea"/>
              <a:cs typeface="+mn-cs"/>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latin typeface="+mn-lt"/>
              </a:defRPr>
            </a:lvl1pPr>
          </a:lstStyle>
          <a:p>
            <a:pPr>
              <a:defRPr/>
            </a:pPr>
            <a:fld id="{DEC0039C-A9E5-4C16-B8EC-377495A76837}" type="slidenum">
              <a:rPr lang="en-US">
                <a:ea typeface="+mn-ea"/>
                <a:cs typeface="+mn-cs"/>
              </a:rPr>
              <a:pPr>
                <a:defRPr/>
              </a:pPr>
              <a:t>‹#›</a:t>
            </a:fld>
            <a:endParaRPr lang="en-US">
              <a:ea typeface="+mn-ea"/>
              <a:cs typeface="+mn-cs"/>
            </a:endParaRPr>
          </a:p>
        </p:txBody>
      </p:sp>
    </p:spTree>
    <p:extLst>
      <p:ext uri="{BB962C8B-B14F-4D97-AF65-F5344CB8AC3E}">
        <p14:creationId xmlns:p14="http://schemas.microsoft.com/office/powerpoint/2010/main" val="169453715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Garamond" pitchFamily="18" charset="0"/>
        </a:defRPr>
      </a:lvl2pPr>
      <a:lvl3pPr algn="ctr" rtl="0" eaLnBrk="0" fontAlgn="base" hangingPunct="0">
        <a:spcBef>
          <a:spcPct val="0"/>
        </a:spcBef>
        <a:spcAft>
          <a:spcPct val="0"/>
        </a:spcAft>
        <a:defRPr sz="4400">
          <a:solidFill>
            <a:schemeClr val="tx2"/>
          </a:solidFill>
          <a:latin typeface="Garamond" pitchFamily="18" charset="0"/>
        </a:defRPr>
      </a:lvl3pPr>
      <a:lvl4pPr algn="ctr" rtl="0" eaLnBrk="0" fontAlgn="base" hangingPunct="0">
        <a:spcBef>
          <a:spcPct val="0"/>
        </a:spcBef>
        <a:spcAft>
          <a:spcPct val="0"/>
        </a:spcAft>
        <a:defRPr sz="4400">
          <a:solidFill>
            <a:schemeClr val="tx2"/>
          </a:solidFill>
          <a:latin typeface="Garamond" pitchFamily="18" charset="0"/>
        </a:defRPr>
      </a:lvl4pPr>
      <a:lvl5pPr algn="ctr" rtl="0" eaLnBrk="0" fontAlgn="base" hangingPunct="0">
        <a:spcBef>
          <a:spcPct val="0"/>
        </a:spcBef>
        <a:spcAft>
          <a:spcPct val="0"/>
        </a:spcAft>
        <a:defRPr sz="4400">
          <a:solidFill>
            <a:schemeClr val="tx2"/>
          </a:solidFill>
          <a:latin typeface="Garamond" pitchFamily="18"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5"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a:latin typeface="Garamond" panose="02020404030301010803" pitchFamily="18" charset="0"/>
              </a:defRPr>
            </a:lvl1pPr>
          </a:lstStyle>
          <a:p>
            <a:pPr>
              <a:defRPr/>
            </a:pPr>
            <a:endParaRPr 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a:latin typeface="Garamond" panose="02020404030301010803" pitchFamily="18" charset="0"/>
              </a:defRPr>
            </a:lvl1pPr>
          </a:lstStyle>
          <a:p>
            <a:pPr>
              <a:defRPr/>
            </a:pPr>
            <a:endParaRPr 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latin typeface="Garamond" panose="02020404030301010803" pitchFamily="18" charset="0"/>
              </a:defRPr>
            </a:lvl1pPr>
          </a:lstStyle>
          <a:p>
            <a:pPr>
              <a:defRPr/>
            </a:pPr>
            <a:fld id="{DEC0039C-A9E5-4C16-B8EC-377495A76837}" type="slidenum">
              <a:rPr lang="en-US" smtClean="0"/>
              <a:pPr>
                <a:defRPr/>
              </a:pPr>
              <a:t>‹#›</a:t>
            </a:fld>
            <a:endParaRPr lang="en-US" dirty="0"/>
          </a:p>
        </p:txBody>
      </p:sp>
    </p:spTree>
    <p:extLst>
      <p:ext uri="{BB962C8B-B14F-4D97-AF65-F5344CB8AC3E}">
        <p14:creationId xmlns:p14="http://schemas.microsoft.com/office/powerpoint/2010/main" val="154749707"/>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Lst>
  <p:txStyles>
    <p:titleStyle>
      <a:lvl1pPr algn="ctr" rtl="0" eaLnBrk="0" fontAlgn="base" hangingPunct="0">
        <a:spcBef>
          <a:spcPct val="0"/>
        </a:spcBef>
        <a:spcAft>
          <a:spcPct val="0"/>
        </a:spcAft>
        <a:defRPr sz="4400">
          <a:solidFill>
            <a:schemeClr val="tx2"/>
          </a:solidFill>
          <a:latin typeface="Garamond" panose="02020404030301010803" pitchFamily="18" charset="0"/>
          <a:ea typeface="+mj-ea"/>
          <a:cs typeface="+mj-cs"/>
        </a:defRPr>
      </a:lvl1pPr>
      <a:lvl2pPr algn="ctr" rtl="0" eaLnBrk="0" fontAlgn="base" hangingPunct="0">
        <a:spcBef>
          <a:spcPct val="0"/>
        </a:spcBef>
        <a:spcAft>
          <a:spcPct val="0"/>
        </a:spcAft>
        <a:defRPr sz="4400">
          <a:solidFill>
            <a:schemeClr val="tx2"/>
          </a:solidFill>
          <a:latin typeface="Garamond" pitchFamily="18" charset="0"/>
        </a:defRPr>
      </a:lvl2pPr>
      <a:lvl3pPr algn="ctr" rtl="0" eaLnBrk="0" fontAlgn="base" hangingPunct="0">
        <a:spcBef>
          <a:spcPct val="0"/>
        </a:spcBef>
        <a:spcAft>
          <a:spcPct val="0"/>
        </a:spcAft>
        <a:defRPr sz="4400">
          <a:solidFill>
            <a:schemeClr val="tx2"/>
          </a:solidFill>
          <a:latin typeface="Garamond" pitchFamily="18" charset="0"/>
        </a:defRPr>
      </a:lvl3pPr>
      <a:lvl4pPr algn="ctr" rtl="0" eaLnBrk="0" fontAlgn="base" hangingPunct="0">
        <a:spcBef>
          <a:spcPct val="0"/>
        </a:spcBef>
        <a:spcAft>
          <a:spcPct val="0"/>
        </a:spcAft>
        <a:defRPr sz="4400">
          <a:solidFill>
            <a:schemeClr val="tx2"/>
          </a:solidFill>
          <a:latin typeface="Garamond" pitchFamily="18" charset="0"/>
        </a:defRPr>
      </a:lvl4pPr>
      <a:lvl5pPr algn="ctr" rtl="0" eaLnBrk="0" fontAlgn="base" hangingPunct="0">
        <a:spcBef>
          <a:spcPct val="0"/>
        </a:spcBef>
        <a:spcAft>
          <a:spcPct val="0"/>
        </a:spcAft>
        <a:defRPr sz="4400">
          <a:solidFill>
            <a:schemeClr val="tx2"/>
          </a:solidFill>
          <a:latin typeface="Garamond" pitchFamily="18"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Garamond" panose="02020404030301010803" pitchFamily="18"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Garamond" panose="02020404030301010803" pitchFamily="18" charset="0"/>
        </a:defRPr>
      </a:lvl2pPr>
      <a:lvl3pPr marL="1143000" indent="-228600" algn="l" rtl="0" eaLnBrk="0" fontAlgn="base" hangingPunct="0">
        <a:spcBef>
          <a:spcPct val="20000"/>
        </a:spcBef>
        <a:spcAft>
          <a:spcPct val="0"/>
        </a:spcAft>
        <a:buChar char="•"/>
        <a:defRPr sz="2400">
          <a:solidFill>
            <a:schemeClr val="tx1"/>
          </a:solidFill>
          <a:latin typeface="Garamond" panose="02020404030301010803" pitchFamily="18" charset="0"/>
        </a:defRPr>
      </a:lvl3pPr>
      <a:lvl4pPr marL="1600200" indent="-228600" algn="l" rtl="0" eaLnBrk="0" fontAlgn="base" hangingPunct="0">
        <a:spcBef>
          <a:spcPct val="20000"/>
        </a:spcBef>
        <a:spcAft>
          <a:spcPct val="0"/>
        </a:spcAft>
        <a:buChar char="–"/>
        <a:defRPr sz="2000">
          <a:solidFill>
            <a:schemeClr val="tx1"/>
          </a:solidFill>
          <a:latin typeface="Garamond" panose="02020404030301010803" pitchFamily="18" charset="0"/>
        </a:defRPr>
      </a:lvl4pPr>
      <a:lvl5pPr marL="2057400" indent="-228600" algn="l" rtl="0" eaLnBrk="0" fontAlgn="base" hangingPunct="0">
        <a:spcBef>
          <a:spcPct val="20000"/>
        </a:spcBef>
        <a:spcAft>
          <a:spcPct val="0"/>
        </a:spcAft>
        <a:buChar char="»"/>
        <a:defRPr sz="2000">
          <a:solidFill>
            <a:schemeClr val="tx1"/>
          </a:solidFill>
          <a:latin typeface="Garamond" panose="02020404030301010803" pitchFamily="18"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tile tx="0" ty="0" sx="100000" sy="100000" flip="none" algn="ctr"/>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Times" charset="0"/>
                <a:cs typeface="+mn-cs"/>
              </a:defRPr>
            </a:lvl1pPr>
          </a:lstStyle>
          <a:p>
            <a:pPr fontAlgn="base">
              <a:spcBef>
                <a:spcPct val="0"/>
              </a:spcBef>
              <a:spcAft>
                <a:spcPct val="0"/>
              </a:spcAft>
              <a:defRPr/>
            </a:pPr>
            <a:endParaRPr lang="en-US">
              <a:solidFill>
                <a:srgbClr val="000000"/>
              </a:solidFill>
              <a:sym typeface="Gill Sans"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Times" charset="0"/>
                <a:cs typeface="+mn-cs"/>
              </a:defRPr>
            </a:lvl1pPr>
          </a:lstStyle>
          <a:p>
            <a:pPr fontAlgn="base">
              <a:spcBef>
                <a:spcPct val="0"/>
              </a:spcBef>
              <a:spcAft>
                <a:spcPct val="0"/>
              </a:spcAft>
              <a:defRPr/>
            </a:pPr>
            <a:endParaRPr lang="en-US">
              <a:solidFill>
                <a:srgbClr val="000000"/>
              </a:solidFill>
              <a:sym typeface="Gill Sans"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Times" charset="0"/>
                <a:cs typeface="+mn-cs"/>
              </a:defRPr>
            </a:lvl1pPr>
          </a:lstStyle>
          <a:p>
            <a:pPr fontAlgn="base">
              <a:spcBef>
                <a:spcPct val="0"/>
              </a:spcBef>
              <a:spcAft>
                <a:spcPct val="0"/>
              </a:spcAft>
              <a:defRPr/>
            </a:pPr>
            <a:fld id="{E1ABD023-0CDD-45DD-9A42-5E5FC420E6D2}" type="slidenum">
              <a:rPr lang="en-US">
                <a:solidFill>
                  <a:srgbClr val="000000"/>
                </a:solidFill>
                <a:sym typeface="Gill Sans" charset="0"/>
              </a:rPr>
              <a:pPr fontAlgn="base">
                <a:spcBef>
                  <a:spcPct val="0"/>
                </a:spcBef>
                <a:spcAft>
                  <a:spcPct val="0"/>
                </a:spcAft>
                <a:defRPr/>
              </a:pPr>
              <a:t>‹#›</a:t>
            </a:fld>
            <a:endParaRPr lang="en-US">
              <a:solidFill>
                <a:srgbClr val="000000"/>
              </a:solidFill>
              <a:sym typeface="Gill Sans" charset="0"/>
            </a:endParaRPr>
          </a:p>
        </p:txBody>
      </p:sp>
    </p:spTree>
    <p:extLst>
      <p:ext uri="{BB962C8B-B14F-4D97-AF65-F5344CB8AC3E}">
        <p14:creationId xmlns:p14="http://schemas.microsoft.com/office/powerpoint/2010/main" val="1732229609"/>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Garamond" pitchFamily="18" charset="0"/>
        </a:defRPr>
      </a:lvl2pPr>
      <a:lvl3pPr algn="ctr" rtl="0" eaLnBrk="0" fontAlgn="base" hangingPunct="0">
        <a:spcBef>
          <a:spcPct val="0"/>
        </a:spcBef>
        <a:spcAft>
          <a:spcPct val="0"/>
        </a:spcAft>
        <a:defRPr sz="4400">
          <a:solidFill>
            <a:schemeClr val="tx2"/>
          </a:solidFill>
          <a:latin typeface="Garamond" pitchFamily="18" charset="0"/>
        </a:defRPr>
      </a:lvl3pPr>
      <a:lvl4pPr algn="ctr" rtl="0" eaLnBrk="0" fontAlgn="base" hangingPunct="0">
        <a:spcBef>
          <a:spcPct val="0"/>
        </a:spcBef>
        <a:spcAft>
          <a:spcPct val="0"/>
        </a:spcAft>
        <a:defRPr sz="4400">
          <a:solidFill>
            <a:schemeClr val="tx2"/>
          </a:solidFill>
          <a:latin typeface="Garamond" pitchFamily="18" charset="0"/>
        </a:defRPr>
      </a:lvl4pPr>
      <a:lvl5pPr algn="ctr" rtl="0" eaLnBrk="0" fontAlgn="base" hangingPunct="0">
        <a:spcBef>
          <a:spcPct val="0"/>
        </a:spcBef>
        <a:spcAft>
          <a:spcPct val="0"/>
        </a:spcAft>
        <a:defRPr sz="4400">
          <a:solidFill>
            <a:schemeClr val="tx2"/>
          </a:solidFill>
          <a:latin typeface="Garamond" pitchFamily="18" charset="0"/>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4" cstate="print">
            <a:lum/>
          </a:blip>
          <a:srcRect/>
          <a:tile tx="0" ty="0" sx="100000" sy="100000" flip="none" algn="ctr"/>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charset="0"/>
              </a:defRPr>
            </a:lvl1pPr>
          </a:lstStyle>
          <a:p>
            <a:pPr algn="l" eaLnBrk="0" hangingPunct="0">
              <a:defRPr/>
            </a:pPr>
            <a:endParaRPr lang="en-US">
              <a:ea typeface="+mn-ea"/>
              <a:cs typeface="+mn-cs"/>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charset="0"/>
              </a:defRPr>
            </a:lvl1pPr>
          </a:lstStyle>
          <a:p>
            <a:pPr eaLnBrk="0" hangingPunct="0">
              <a:defRPr/>
            </a:pPr>
            <a:endParaRPr lang="en-US">
              <a:ea typeface="+mn-ea"/>
              <a:cs typeface="+mn-c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charset="0"/>
              </a:defRPr>
            </a:lvl1pPr>
          </a:lstStyle>
          <a:p>
            <a:pPr eaLnBrk="0" hangingPunct="0">
              <a:defRPr/>
            </a:pPr>
            <a:fld id="{5C1ADA30-9B9A-428C-BD57-D7DFFA47104D}" type="slidenum">
              <a:rPr lang="en-US">
                <a:ea typeface="+mn-ea"/>
                <a:cs typeface="+mn-cs"/>
              </a:rPr>
              <a:pPr eaLnBrk="0" hangingPunct="0">
                <a:defRPr/>
              </a:pPr>
              <a:t>‹#›</a:t>
            </a:fld>
            <a:endParaRPr lang="en-US">
              <a:ea typeface="+mn-ea"/>
              <a:cs typeface="+mn-cs"/>
            </a:endParaRPr>
          </a:p>
        </p:txBody>
      </p:sp>
    </p:spTree>
    <p:extLst>
      <p:ext uri="{BB962C8B-B14F-4D97-AF65-F5344CB8AC3E}">
        <p14:creationId xmlns:p14="http://schemas.microsoft.com/office/powerpoint/2010/main" val="2506416764"/>
      </p:ext>
    </p:extLst>
  </p:cSld>
  <p:clrMap bg1="lt1" tx1="dk1" bg2="lt2" tx2="dk2" accent1="accent1" accent2="accent2" accent3="accent3" accent4="accent4" accent5="accent5" accent6="accent6" hlink="hlink" folHlink="folHlink"/>
  <p:sldLayoutIdLst>
    <p:sldLayoutId id="2147483751" r:id="rId1"/>
    <p:sldLayoutId id="2147483791" r:id="rId2"/>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Garamond" pitchFamily="18" charset="0"/>
        </a:defRPr>
      </a:lvl2pPr>
      <a:lvl3pPr algn="ctr" rtl="0" eaLnBrk="0" fontAlgn="base" hangingPunct="0">
        <a:spcBef>
          <a:spcPct val="0"/>
        </a:spcBef>
        <a:spcAft>
          <a:spcPct val="0"/>
        </a:spcAft>
        <a:defRPr sz="4400">
          <a:solidFill>
            <a:schemeClr val="tx2"/>
          </a:solidFill>
          <a:latin typeface="Garamond" pitchFamily="18" charset="0"/>
        </a:defRPr>
      </a:lvl3pPr>
      <a:lvl4pPr algn="ctr" rtl="0" eaLnBrk="0" fontAlgn="base" hangingPunct="0">
        <a:spcBef>
          <a:spcPct val="0"/>
        </a:spcBef>
        <a:spcAft>
          <a:spcPct val="0"/>
        </a:spcAft>
        <a:defRPr sz="4400">
          <a:solidFill>
            <a:schemeClr val="tx2"/>
          </a:solidFill>
          <a:latin typeface="Garamond" pitchFamily="18" charset="0"/>
        </a:defRPr>
      </a:lvl4pPr>
      <a:lvl5pPr algn="ctr" rtl="0" eaLnBrk="0" fontAlgn="base" hangingPunct="0">
        <a:spcBef>
          <a:spcPct val="0"/>
        </a:spcBef>
        <a:spcAft>
          <a:spcPct val="0"/>
        </a:spcAft>
        <a:defRPr sz="4400">
          <a:solidFill>
            <a:schemeClr val="tx2"/>
          </a:solidFill>
          <a:latin typeface="Garamond" pitchFamily="18" charset="0"/>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GB"/>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cs typeface="+mn-cs"/>
              </a:defRPr>
            </a:lvl1pPr>
          </a:lstStyle>
          <a:p>
            <a:pPr>
              <a:defRPr/>
            </a:pPr>
            <a:fld id="{0AA0D962-4AAC-469D-B8F4-927778F1C90E}" type="datetimeFigureOut">
              <a:rPr lang="en-GB"/>
              <a:pPr>
                <a:defRPr/>
              </a:pPr>
              <a:t>27/04/2021</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cs typeface="+mn-cs"/>
              </a:defRPr>
            </a:lvl1pPr>
          </a:lstStyle>
          <a:p>
            <a:pPr>
              <a:defRPr/>
            </a:pPr>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cs typeface="+mn-cs"/>
              </a:defRPr>
            </a:lvl1pPr>
          </a:lstStyle>
          <a:p>
            <a:pPr>
              <a:defRPr/>
            </a:pPr>
            <a:fld id="{59E1565A-A340-4EC0-8EB1-0573BB034780}" type="slidenum">
              <a:rPr lang="en-GB"/>
              <a:pPr>
                <a:defRPr/>
              </a:pPr>
              <a:t>‹#›</a:t>
            </a:fld>
            <a:endParaRPr lang="en-GB"/>
          </a:p>
        </p:txBody>
      </p:sp>
    </p:spTree>
    <p:extLst>
      <p:ext uri="{BB962C8B-B14F-4D97-AF65-F5344CB8AC3E}">
        <p14:creationId xmlns:p14="http://schemas.microsoft.com/office/powerpoint/2010/main" val="2997935566"/>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93D66B12-DCB2-4D5C-A495-B0B4ED909479}"/>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FF127026-4C8C-4E6E-A3A7-6EAF92A63D99}"/>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596E7DAD-5459-4FF0-8DC6-F009FF5E7427}"/>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E2CC0B4D-45DB-412E-AF56-9A91B10DAD36}" type="datetimeFigureOut">
              <a:rPr lang="da-DK" smtClean="0"/>
              <a:t>27-04-2021</a:t>
            </a:fld>
            <a:endParaRPr lang="da-DK"/>
          </a:p>
        </p:txBody>
      </p:sp>
      <p:sp>
        <p:nvSpPr>
          <p:cNvPr id="5" name="Pladsholder til sidefod 4">
            <a:extLst>
              <a:ext uri="{FF2B5EF4-FFF2-40B4-BE49-F238E27FC236}">
                <a16:creationId xmlns:a16="http://schemas.microsoft.com/office/drawing/2014/main" id="{F9064690-68D8-4043-A54B-C0CA5371D02F}"/>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da-DK"/>
          </a:p>
        </p:txBody>
      </p:sp>
      <p:sp>
        <p:nvSpPr>
          <p:cNvPr id="6" name="Pladsholder til slidenummer 5">
            <a:extLst>
              <a:ext uri="{FF2B5EF4-FFF2-40B4-BE49-F238E27FC236}">
                <a16:creationId xmlns:a16="http://schemas.microsoft.com/office/drawing/2014/main" id="{A3E9B839-DA80-48BA-9282-DD2EC2506DF3}"/>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3F30102-C100-427B-B2B8-9A4FFECB8BC7}" type="slidenum">
              <a:rPr lang="da-DK" smtClean="0"/>
              <a:t>‹#›</a:t>
            </a:fld>
            <a:endParaRPr lang="da-DK"/>
          </a:p>
        </p:txBody>
      </p:sp>
    </p:spTree>
    <p:extLst>
      <p:ext uri="{BB962C8B-B14F-4D97-AF65-F5344CB8AC3E}">
        <p14:creationId xmlns:p14="http://schemas.microsoft.com/office/powerpoint/2010/main" val="658790089"/>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da-DK"/>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8.xml"/></Relationships>
</file>

<file path=ppt/slides/_rels/slide11.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image" Target="../media/image22.png"/><Relationship Id="rId1" Type="http://schemas.openxmlformats.org/officeDocument/2006/relationships/slideLayout" Target="../slideLayouts/slideLayout118.xml"/><Relationship Id="rId4" Type="http://schemas.openxmlformats.org/officeDocument/2006/relationships/image" Target="../media/image22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8.xml"/></Relationships>
</file>

<file path=ppt/slides/_rels/slide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0.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5.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5.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78.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4.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1.xml"/><Relationship Id="rId5" Type="http://schemas.openxmlformats.org/officeDocument/2006/relationships/image" Target="../media/image30.png"/><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0.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0.xml"/></Relationships>
</file>

<file path=ppt/slides/_rels/slide2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9.pn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35.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image" Target="../media/image8.emf"/><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35.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emf"/><Relationship Id="rId10" Type="http://schemas.openxmlformats.org/officeDocument/2006/relationships/image" Target="../media/image15.png"/><Relationship Id="rId4" Type="http://schemas.openxmlformats.org/officeDocument/2006/relationships/image" Target="../media/image9.emf"/><Relationship Id="rId9" Type="http://schemas.openxmlformats.org/officeDocument/2006/relationships/image" Target="../media/image14.emf"/><Relationship Id="rId14" Type="http://schemas.openxmlformats.org/officeDocument/2006/relationships/image" Target="../media/image19.png"/></Relationships>
</file>

<file path=ppt/slides/_rels/slide40.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8.xml"/></Relationships>
</file>

<file path=ppt/slides/_rels/slide41.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hyperlink" Target="http://www.ophi.org.uk/" TargetMode="External"/><Relationship Id="rId1" Type="http://schemas.openxmlformats.org/officeDocument/2006/relationships/slideLayout" Target="../slideLayouts/slideLayout120.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1.xml"/></Relationships>
</file>

<file path=ppt/slides/_rels/slide6.xml.rels><?xml version="1.0" encoding="UTF-8" standalone="yes"?>
<Relationships xmlns="http://schemas.openxmlformats.org/package/2006/relationships"><Relationship Id="rId2" Type="http://schemas.openxmlformats.org/officeDocument/2006/relationships/hyperlink" Target="https://unstats.un.org/sdgs/indicators/database/" TargetMode="External"/><Relationship Id="rId1" Type="http://schemas.openxmlformats.org/officeDocument/2006/relationships/slideLayout" Target="../slideLayouts/slideLayout50.xml"/></Relationships>
</file>

<file path=ppt/slides/_rels/slide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2.xml"/></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0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6145" name="Rectangle 1"/>
          <p:cNvSpPr>
            <a:spLocks/>
          </p:cNvSpPr>
          <p:nvPr/>
        </p:nvSpPr>
        <p:spPr bwMode="auto">
          <a:xfrm>
            <a:off x="609600" y="2449716"/>
            <a:ext cx="8077200" cy="999728"/>
          </a:xfrm>
          <a:prstGeom prst="rect">
            <a:avLst/>
          </a:prstGeom>
          <a:noFill/>
          <a:ln w="9525" cap="flat">
            <a:noFill/>
            <a:miter lim="800000"/>
            <a:headEnd type="none" w="med" len="med"/>
            <a:tailEnd type="none" w="med" len="med"/>
          </a:ln>
        </p:spPr>
        <p:txBody>
          <a:bodyPr lIns="38100" tIns="38100" rIns="38100" bIns="38100"/>
          <a:lstStyle/>
          <a:p>
            <a:pPr marL="304800" indent="-304800" algn="ctr" fontAlgn="base">
              <a:spcBef>
                <a:spcPts val="600"/>
              </a:spcBef>
              <a:spcAft>
                <a:spcPct val="0"/>
              </a:spcAft>
            </a:pPr>
            <a:r>
              <a:rPr lang="en-US" sz="3600" b="1" dirty="0">
                <a:solidFill>
                  <a:srgbClr val="760000"/>
                </a:solidFill>
                <a:latin typeface="Garamond" pitchFamily="18" charset="0"/>
                <a:ea typeface="Times New Roman Bold" charset="0"/>
                <a:cs typeface="Times New Roman Bold" charset="0"/>
                <a:sym typeface="Times New Roman Bold" charset="0"/>
              </a:rPr>
              <a:t>Multidimensional Poverty and Vulnerability Indices in SIDS</a:t>
            </a:r>
            <a:endParaRPr lang="en-US" sz="2800" dirty="0">
              <a:solidFill>
                <a:srgbClr val="000000"/>
              </a:solidFill>
              <a:latin typeface="Garamond" pitchFamily="18" charset="0"/>
              <a:ea typeface="Times New Roman Bold" charset="0"/>
              <a:cs typeface="Times New Roman Bold" charset="0"/>
              <a:sym typeface="Times New Roman Bold" charset="0"/>
            </a:endParaRPr>
          </a:p>
        </p:txBody>
      </p:sp>
      <p:sp>
        <p:nvSpPr>
          <p:cNvPr id="4" name="Rectangle 10"/>
          <p:cNvSpPr txBox="1">
            <a:spLocks noChangeArrowheads="1"/>
          </p:cNvSpPr>
          <p:nvPr/>
        </p:nvSpPr>
        <p:spPr bwMode="auto">
          <a:xfrm>
            <a:off x="1295400" y="5029200"/>
            <a:ext cx="6400800" cy="121007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200" indent="0" algn="ctr" rtl="0" eaLnBrk="0" fontAlgn="base" hangingPunct="0">
              <a:spcBef>
                <a:spcPct val="20000"/>
              </a:spcBef>
              <a:spcAft>
                <a:spcPct val="0"/>
              </a:spcAft>
              <a:buNone/>
              <a:defRPr sz="2800">
                <a:solidFill>
                  <a:schemeClr val="tx1"/>
                </a:solidFill>
                <a:latin typeface="+mn-lt"/>
              </a:defRPr>
            </a:lvl2pPr>
            <a:lvl3pPr marL="914400" indent="0" algn="ctr" rtl="0" eaLnBrk="0" fontAlgn="base" hangingPunct="0">
              <a:spcBef>
                <a:spcPct val="20000"/>
              </a:spcBef>
              <a:spcAft>
                <a:spcPct val="0"/>
              </a:spcAft>
              <a:buNone/>
              <a:defRPr sz="2400">
                <a:solidFill>
                  <a:schemeClr val="tx1"/>
                </a:solidFill>
                <a:latin typeface="+mn-lt"/>
              </a:defRPr>
            </a:lvl3pPr>
            <a:lvl4pPr marL="1371600" indent="0" algn="ctr" rtl="0" eaLnBrk="0" fontAlgn="base" hangingPunct="0">
              <a:spcBef>
                <a:spcPct val="20000"/>
              </a:spcBef>
              <a:spcAft>
                <a:spcPct val="0"/>
              </a:spcAft>
              <a:buNone/>
              <a:defRPr sz="2000">
                <a:solidFill>
                  <a:schemeClr val="tx1"/>
                </a:solidFill>
                <a:latin typeface="+mn-lt"/>
              </a:defRPr>
            </a:lvl4pPr>
            <a:lvl5pPr marL="1828800" indent="0" algn="ctr" rtl="0" eaLnBrk="0" fontAlgn="base" hangingPunct="0">
              <a:spcBef>
                <a:spcPct val="20000"/>
              </a:spcBef>
              <a:spcAft>
                <a:spcPct val="0"/>
              </a:spcAft>
              <a:buNone/>
              <a:defRPr sz="2000">
                <a:solidFill>
                  <a:schemeClr val="tx1"/>
                </a:solidFill>
                <a:latin typeface="+mn-lt"/>
              </a:defRPr>
            </a:lvl5pPr>
            <a:lvl6pPr marL="2286000" indent="0" algn="ctr" rtl="0" fontAlgn="base">
              <a:spcBef>
                <a:spcPct val="20000"/>
              </a:spcBef>
              <a:spcAft>
                <a:spcPct val="0"/>
              </a:spcAft>
              <a:buNone/>
              <a:defRPr sz="2000">
                <a:solidFill>
                  <a:schemeClr val="tx1"/>
                </a:solidFill>
                <a:latin typeface="+mn-lt"/>
              </a:defRPr>
            </a:lvl6pPr>
            <a:lvl7pPr marL="2743200" indent="0" algn="ctr" rtl="0" fontAlgn="base">
              <a:spcBef>
                <a:spcPct val="20000"/>
              </a:spcBef>
              <a:spcAft>
                <a:spcPct val="0"/>
              </a:spcAft>
              <a:buNone/>
              <a:defRPr sz="2000">
                <a:solidFill>
                  <a:schemeClr val="tx1"/>
                </a:solidFill>
                <a:latin typeface="+mn-lt"/>
              </a:defRPr>
            </a:lvl7pPr>
            <a:lvl8pPr marL="3200400" indent="0" algn="ctr" rtl="0" fontAlgn="base">
              <a:spcBef>
                <a:spcPct val="20000"/>
              </a:spcBef>
              <a:spcAft>
                <a:spcPct val="0"/>
              </a:spcAft>
              <a:buNone/>
              <a:defRPr sz="2000">
                <a:solidFill>
                  <a:schemeClr val="tx1"/>
                </a:solidFill>
                <a:latin typeface="+mn-lt"/>
              </a:defRPr>
            </a:lvl8pPr>
            <a:lvl9pPr marL="3657600" indent="0" algn="ctr" rtl="0" fontAlgn="base">
              <a:spcBef>
                <a:spcPct val="20000"/>
              </a:spcBef>
              <a:spcAft>
                <a:spcPct val="0"/>
              </a:spcAft>
              <a:buNone/>
              <a:defRPr sz="2000">
                <a:solidFill>
                  <a:schemeClr val="tx1"/>
                </a:solidFill>
                <a:latin typeface="+mn-lt"/>
              </a:defRPr>
            </a:lvl9pPr>
          </a:lstStyle>
          <a:p>
            <a:pPr eaLnBrk="1" hangingPunct="1">
              <a:defRPr/>
            </a:pPr>
            <a:r>
              <a:rPr lang="en-GB" sz="2000" kern="0" dirty="0">
                <a:solidFill>
                  <a:srgbClr val="000000"/>
                </a:solidFill>
                <a:latin typeface="Garamond"/>
                <a:sym typeface="Gill Sans" charset="0"/>
              </a:rPr>
              <a:t>Sabina Alkire, 27 April 2021</a:t>
            </a:r>
          </a:p>
          <a:p>
            <a:pPr eaLnBrk="1" hangingPunct="1">
              <a:defRPr/>
            </a:pPr>
            <a:r>
              <a:rPr lang="en-GB" sz="2000" kern="0" dirty="0">
                <a:solidFill>
                  <a:srgbClr val="000000"/>
                </a:solidFill>
                <a:latin typeface="Garamond"/>
                <a:sym typeface="Gill Sans" charset="0"/>
              </a:rPr>
              <a:t>OPHI, University of Oxford</a:t>
            </a:r>
          </a:p>
          <a:p>
            <a:pPr eaLnBrk="1" hangingPunct="1">
              <a:defRPr/>
            </a:pPr>
            <a:endParaRPr lang="en-GB" sz="2800" kern="0" dirty="0">
              <a:solidFill>
                <a:srgbClr val="000000"/>
              </a:solidFill>
              <a:latin typeface="Garamond"/>
              <a:sym typeface="Gill Sans" charset="0"/>
            </a:endParaRPr>
          </a:p>
        </p:txBody>
      </p:sp>
    </p:spTree>
    <p:extLst>
      <p:ext uri="{BB962C8B-B14F-4D97-AF65-F5344CB8AC3E}">
        <p14:creationId xmlns:p14="http://schemas.microsoft.com/office/powerpoint/2010/main" val="3442181490"/>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a:xfrm>
            <a:off x="1657350" y="890718"/>
            <a:ext cx="6101004" cy="857250"/>
          </a:xfrm>
        </p:spPr>
        <p:txBody>
          <a:bodyPr/>
          <a:lstStyle/>
          <a:p>
            <a:pPr eaLnBrk="1" hangingPunct="1"/>
            <a:r>
              <a:rPr lang="en-GB" sz="3000" b="1" dirty="0">
                <a:solidFill>
                  <a:srgbClr val="800000"/>
                </a:solidFill>
              </a:rPr>
              <a:t>Intuitive explanation!</a:t>
            </a:r>
            <a:br>
              <a:rPr lang="en-GB" sz="3000" b="1" dirty="0">
                <a:solidFill>
                  <a:srgbClr val="800000"/>
                </a:solidFill>
              </a:rPr>
            </a:br>
            <a:r>
              <a:rPr lang="en-GB" sz="1500" b="1" i="1" dirty="0">
                <a:solidFill>
                  <a:srgbClr val="800000"/>
                </a:solidFill>
              </a:rPr>
              <a:t>(to simplify we assume equal weights in this example)</a:t>
            </a:r>
          </a:p>
        </p:txBody>
      </p:sp>
      <p:graphicFrame>
        <p:nvGraphicFramePr>
          <p:cNvPr id="14" name="Table 13"/>
          <p:cNvGraphicFramePr>
            <a:graphicFrameLocks noGrp="1"/>
          </p:cNvGraphicFramePr>
          <p:nvPr/>
        </p:nvGraphicFramePr>
        <p:xfrm>
          <a:off x="2357755" y="2552628"/>
          <a:ext cx="4661330" cy="2388081"/>
        </p:xfrm>
        <a:graphic>
          <a:graphicData uri="http://schemas.openxmlformats.org/drawingml/2006/table">
            <a:tbl>
              <a:tblPr firstRow="1" bandRow="1">
                <a:tableStyleId>{5C22544A-7EE6-4342-B048-85BDC9FD1C3A}</a:tableStyleId>
              </a:tblPr>
              <a:tblGrid>
                <a:gridCol w="535784">
                  <a:extLst>
                    <a:ext uri="{9D8B030D-6E8A-4147-A177-3AD203B41FA5}">
                      <a16:colId xmlns:a16="http://schemas.microsoft.com/office/drawing/2014/main" val="20000"/>
                    </a:ext>
                  </a:extLst>
                </a:gridCol>
                <a:gridCol w="788282">
                  <a:extLst>
                    <a:ext uri="{9D8B030D-6E8A-4147-A177-3AD203B41FA5}">
                      <a16:colId xmlns:a16="http://schemas.microsoft.com/office/drawing/2014/main" val="20001"/>
                    </a:ext>
                  </a:extLst>
                </a:gridCol>
                <a:gridCol w="924364">
                  <a:extLst>
                    <a:ext uri="{9D8B030D-6E8A-4147-A177-3AD203B41FA5}">
                      <a16:colId xmlns:a16="http://schemas.microsoft.com/office/drawing/2014/main" val="20002"/>
                    </a:ext>
                  </a:extLst>
                </a:gridCol>
                <a:gridCol w="859123">
                  <a:extLst>
                    <a:ext uri="{9D8B030D-6E8A-4147-A177-3AD203B41FA5}">
                      <a16:colId xmlns:a16="http://schemas.microsoft.com/office/drawing/2014/main" val="20003"/>
                    </a:ext>
                  </a:extLst>
                </a:gridCol>
                <a:gridCol w="803678">
                  <a:extLst>
                    <a:ext uri="{9D8B030D-6E8A-4147-A177-3AD203B41FA5}">
                      <a16:colId xmlns:a16="http://schemas.microsoft.com/office/drawing/2014/main" val="20004"/>
                    </a:ext>
                  </a:extLst>
                </a:gridCol>
                <a:gridCol w="750099">
                  <a:extLst>
                    <a:ext uri="{9D8B030D-6E8A-4147-A177-3AD203B41FA5}">
                      <a16:colId xmlns:a16="http://schemas.microsoft.com/office/drawing/2014/main" val="20005"/>
                    </a:ext>
                  </a:extLst>
                </a:gridCol>
              </a:tblGrid>
              <a:tr h="492137">
                <a:tc>
                  <a:txBody>
                    <a:bodyPr/>
                    <a:lstStyle/>
                    <a:p>
                      <a:endParaRPr lang="en-US" sz="1400" dirty="0">
                        <a:solidFill>
                          <a:schemeClr val="tx1"/>
                        </a:solidFill>
                        <a:latin typeface="Tw Cen MT Condensed" panose="020B0606020104020203" pitchFamily="34" charset="0"/>
                      </a:endParaRPr>
                    </a:p>
                  </a:txBody>
                  <a:tcPr marL="68580" marR="68580" marT="34290" marB="34290" anchor="ctr">
                    <a:noFill/>
                  </a:tcPr>
                </a:tc>
                <a:tc>
                  <a:txBody>
                    <a:bodyPr/>
                    <a:lstStyle/>
                    <a:p>
                      <a:pPr algn="ctr"/>
                      <a:r>
                        <a:rPr lang="en-US" sz="1400" dirty="0">
                          <a:solidFill>
                            <a:srgbClr val="800000"/>
                          </a:solidFill>
                          <a:latin typeface="Tw Cen MT Condensed" panose="020B0606020104020203" pitchFamily="34" charset="0"/>
                        </a:rPr>
                        <a:t>Housing</a:t>
                      </a:r>
                    </a:p>
                  </a:txBody>
                  <a:tcPr marL="68580" marR="68580" marT="34290" marB="34290" anchor="ctr">
                    <a:noFill/>
                  </a:tcPr>
                </a:tc>
                <a:tc>
                  <a:txBody>
                    <a:bodyPr/>
                    <a:lstStyle/>
                    <a:p>
                      <a:pPr algn="ctr"/>
                      <a:r>
                        <a:rPr lang="en-US" sz="1400" dirty="0">
                          <a:solidFill>
                            <a:srgbClr val="800000"/>
                          </a:solidFill>
                          <a:latin typeface="Tw Cen MT Condensed" panose="020B0606020104020203" pitchFamily="34" charset="0"/>
                        </a:rPr>
                        <a:t>Years of Education</a:t>
                      </a:r>
                    </a:p>
                  </a:txBody>
                  <a:tcPr marL="68580" marR="68580" marT="34290" marB="34290" anchor="ctr">
                    <a:noFill/>
                  </a:tcPr>
                </a:tc>
                <a:tc>
                  <a:txBody>
                    <a:bodyPr/>
                    <a:lstStyle/>
                    <a:p>
                      <a:pPr algn="ctr"/>
                      <a:r>
                        <a:rPr lang="en-US" sz="1400" dirty="0">
                          <a:solidFill>
                            <a:srgbClr val="800000"/>
                          </a:solidFill>
                          <a:latin typeface="Tw Cen MT Condensed" panose="020B0606020104020203" pitchFamily="34" charset="0"/>
                        </a:rPr>
                        <a:t>Housing Index</a:t>
                      </a:r>
                    </a:p>
                  </a:txBody>
                  <a:tcPr marL="68580" marR="68580" marT="34290" marB="34290" anchor="ctr">
                    <a:noFill/>
                  </a:tcPr>
                </a:tc>
                <a:tc>
                  <a:txBody>
                    <a:bodyPr/>
                    <a:lstStyle/>
                    <a:p>
                      <a:pPr algn="ctr"/>
                      <a:r>
                        <a:rPr lang="en-US" sz="1200" dirty="0">
                          <a:solidFill>
                            <a:srgbClr val="800000"/>
                          </a:solidFill>
                          <a:latin typeface="Tw Cen MT Condensed" panose="020B0606020104020203" pitchFamily="34" charset="0"/>
                        </a:rPr>
                        <a:t>Mal-nourished</a:t>
                      </a:r>
                    </a:p>
                  </a:txBody>
                  <a:tcPr marL="68580" marR="68580" marT="34290" marB="34290" anchor="ctr">
                    <a:noFill/>
                  </a:tcPr>
                </a:tc>
                <a:tc>
                  <a:txBody>
                    <a:bodyPr/>
                    <a:lstStyle/>
                    <a:p>
                      <a:pPr algn="ctr"/>
                      <a:r>
                        <a:rPr lang="en-US" sz="1400" i="1" dirty="0">
                          <a:solidFill>
                            <a:schemeClr val="tx1"/>
                          </a:solidFill>
                          <a:latin typeface="Tw Cen MT Condensed" panose="020B0606020104020203" pitchFamily="34" charset="0"/>
                        </a:rPr>
                        <a:t>c</a:t>
                      </a:r>
                    </a:p>
                  </a:txBody>
                  <a:tcPr marL="68580" marR="68580" marT="34290" marB="34290" anchor="ctr">
                    <a:noFill/>
                  </a:tcPr>
                </a:tc>
                <a:extLst>
                  <a:ext uri="{0D108BD9-81ED-4DB2-BD59-A6C34878D82A}">
                    <a16:rowId xmlns:a16="http://schemas.microsoft.com/office/drawing/2014/main" val="10000"/>
                  </a:ext>
                </a:extLst>
              </a:tr>
              <a:tr h="351527">
                <a:tc rowSpan="4">
                  <a:txBody>
                    <a:bodyPr/>
                    <a:lstStyle/>
                    <a:p>
                      <a:r>
                        <a:rPr lang="en-US" sz="1800" b="1" dirty="0">
                          <a:solidFill>
                            <a:srgbClr val="800000"/>
                          </a:solidFill>
                          <a:latin typeface="Tw Cen MT Condensed" panose="020B0606020104020203" pitchFamily="34" charset="0"/>
                        </a:rPr>
                        <a:t>y</a:t>
                      </a:r>
                      <a:r>
                        <a:rPr lang="en-US" sz="1800" dirty="0">
                          <a:solidFill>
                            <a:schemeClr val="tx1"/>
                          </a:solidFill>
                          <a:latin typeface="Tw Cen MT Condensed" panose="020B0606020104020203" pitchFamily="34" charset="0"/>
                        </a:rPr>
                        <a:t> = </a:t>
                      </a:r>
                    </a:p>
                  </a:txBody>
                  <a:tcPr marL="68580" marR="68580" marT="34290" marB="34290" anchor="ctr">
                    <a:lnR w="12700" cap="flat" cmpd="sng" algn="ctr">
                      <a:solidFill>
                        <a:schemeClr val="tx1"/>
                      </a:solidFill>
                      <a:prstDash val="solid"/>
                      <a:round/>
                      <a:headEnd type="none" w="med" len="med"/>
                      <a:tailEnd type="none" w="med" len="med"/>
                    </a:lnR>
                    <a:noFill/>
                  </a:tcPr>
                </a:tc>
                <a:tc>
                  <a:txBody>
                    <a:bodyPr/>
                    <a:lstStyle/>
                    <a:p>
                      <a:pPr algn="ctr"/>
                      <a:r>
                        <a:rPr lang="en-US" sz="1800" dirty="0">
                          <a:solidFill>
                            <a:schemeClr val="tx1"/>
                          </a:solidFill>
                          <a:latin typeface="Tw Cen MT Condensed" panose="020B0606020104020203" pitchFamily="34" charset="0"/>
                        </a:rPr>
                        <a:t>ND</a:t>
                      </a:r>
                    </a:p>
                  </a:txBody>
                  <a:tcPr marL="68580" marR="68580" marT="34290" marB="34290" anchor="ctr">
                    <a:lnL w="12700" cap="flat" cmpd="sng" algn="ctr">
                      <a:solidFill>
                        <a:schemeClr val="tx1"/>
                      </a:solidFill>
                      <a:prstDash val="solid"/>
                      <a:round/>
                      <a:headEnd type="none" w="med" len="med"/>
                      <a:tailEnd type="none" w="med" len="med"/>
                    </a:lnL>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a:solidFill>
                            <a:schemeClr val="tx1"/>
                          </a:solidFill>
                          <a:latin typeface="Tw Cen MT Condensed" panose="020B0606020104020203" pitchFamily="34" charset="0"/>
                        </a:rPr>
                        <a:t>ND</a:t>
                      </a:r>
                    </a:p>
                  </a:txBody>
                  <a:tcPr marL="68580" marR="68580" marT="34290" marB="34290" anchor="ctr">
                    <a:noFill/>
                  </a:tcPr>
                </a:tc>
                <a:tc>
                  <a:txBody>
                    <a:bodyPr/>
                    <a:lstStyle/>
                    <a:p>
                      <a:pPr algn="ctr"/>
                      <a:r>
                        <a:rPr lang="en-US" sz="1800" dirty="0">
                          <a:solidFill>
                            <a:schemeClr val="tx1"/>
                          </a:solidFill>
                          <a:latin typeface="Tw Cen MT Condensed" panose="020B0606020104020203" pitchFamily="34" charset="0"/>
                        </a:rPr>
                        <a:t>ND</a:t>
                      </a:r>
                    </a:p>
                  </a:txBody>
                  <a:tcPr marL="68580" marR="68580" marT="34290" marB="34290" anchor="ctr">
                    <a:noFill/>
                  </a:tcPr>
                </a:tc>
                <a:tc>
                  <a:txBody>
                    <a:bodyPr/>
                    <a:lstStyle/>
                    <a:p>
                      <a:pPr algn="ctr"/>
                      <a:r>
                        <a:rPr lang="en-US" sz="1800" dirty="0">
                          <a:solidFill>
                            <a:schemeClr val="tx1"/>
                          </a:solidFill>
                          <a:latin typeface="Tw Cen MT Condensed" panose="020B0606020104020203" pitchFamily="34" charset="0"/>
                        </a:rPr>
                        <a:t>ND</a:t>
                      </a:r>
                    </a:p>
                  </a:txBody>
                  <a:tcPr marL="68580" marR="68580" marT="34290" marB="34290" anchor="ctr">
                    <a:lnR w="12700" cap="flat" cmpd="sng" algn="ctr">
                      <a:solidFill>
                        <a:schemeClr val="tx1"/>
                      </a:solidFill>
                      <a:prstDash val="solid"/>
                      <a:round/>
                      <a:headEnd type="none" w="med" len="med"/>
                      <a:tailEnd type="none" w="med" len="med"/>
                    </a:lnR>
                    <a:noFill/>
                  </a:tcPr>
                </a:tc>
                <a:tc>
                  <a:txBody>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lang="en-US" sz="1400" b="1" dirty="0">
                          <a:solidFill>
                            <a:schemeClr val="tx1"/>
                          </a:solidFill>
                          <a:latin typeface="Tw Cen MT Condensed" panose="020B0606020104020203" pitchFamily="34" charset="0"/>
                        </a:rPr>
                        <a:t> 0</a:t>
                      </a:r>
                    </a:p>
                  </a:txBody>
                  <a:tcPr marL="68580" marR="68580" marT="34290" marB="34290" anchor="ctr">
                    <a:lnL w="12700" cap="flat" cmpd="sng" algn="ctr">
                      <a:solidFill>
                        <a:schemeClr val="tx1"/>
                      </a:solidFill>
                      <a:prstDash val="solid"/>
                      <a:round/>
                      <a:headEnd type="none" w="med" len="med"/>
                      <a:tailEnd type="none" w="med" len="med"/>
                    </a:lnL>
                    <a:noFill/>
                  </a:tcPr>
                </a:tc>
                <a:extLst>
                  <a:ext uri="{0D108BD9-81ED-4DB2-BD59-A6C34878D82A}">
                    <a16:rowId xmlns:a16="http://schemas.microsoft.com/office/drawing/2014/main" val="10001"/>
                  </a:ext>
                </a:extLst>
              </a:tr>
              <a:tr h="351527">
                <a:tc vMerge="1">
                  <a:txBody>
                    <a:bodyPr/>
                    <a:lstStyle/>
                    <a:p>
                      <a:endParaRPr lang="en-US" dirty="0">
                        <a:solidFill>
                          <a:schemeClr val="tx1"/>
                        </a:solidFill>
                      </a:endParaRPr>
                    </a:p>
                  </a:txBody>
                  <a:tcPr>
                    <a:lnR w="12700" cap="flat" cmpd="sng" algn="ctr">
                      <a:solidFill>
                        <a:schemeClr val="tx1"/>
                      </a:solidFill>
                      <a:prstDash val="solid"/>
                      <a:round/>
                      <a:headEnd type="none" w="med" len="med"/>
                      <a:tailEnd type="none" w="med" len="med"/>
                    </a:lnR>
                    <a:noFill/>
                  </a:tcPr>
                </a:tc>
                <a:tc>
                  <a:txBody>
                    <a:bodyPr/>
                    <a:lstStyle/>
                    <a:p>
                      <a:pPr algn="ctr"/>
                      <a:r>
                        <a:rPr lang="en-US" sz="1800" dirty="0">
                          <a:solidFill>
                            <a:schemeClr val="tx1"/>
                          </a:solidFill>
                          <a:latin typeface="Tw Cen MT Condensed" panose="020B0606020104020203" pitchFamily="34" charset="0"/>
                        </a:rPr>
                        <a:t>D</a:t>
                      </a:r>
                    </a:p>
                  </a:txBody>
                  <a:tcPr marL="68580" marR="68580" marT="34290" marB="34290" anchor="ctr">
                    <a:lnL w="12700" cap="flat" cmpd="sng" algn="ctr">
                      <a:solidFill>
                        <a:schemeClr val="tx1"/>
                      </a:solidFill>
                      <a:prstDash val="solid"/>
                      <a:round/>
                      <a:headEnd type="none" w="med" len="med"/>
                      <a:tailEnd type="none" w="med" len="med"/>
                    </a:lnL>
                    <a:solidFill>
                      <a:srgbClr val="FF6600"/>
                    </a:solidFill>
                  </a:tcPr>
                </a:tc>
                <a:tc>
                  <a:txBody>
                    <a:bodyPr/>
                    <a:lstStyle/>
                    <a:p>
                      <a:pPr algn="ctr"/>
                      <a:r>
                        <a:rPr lang="en-US" sz="1800" dirty="0">
                          <a:solidFill>
                            <a:schemeClr val="tx1"/>
                          </a:solidFill>
                          <a:latin typeface="Tw Cen MT Condensed" panose="020B0606020104020203" pitchFamily="34" charset="0"/>
                        </a:rPr>
                        <a:t>ND</a:t>
                      </a:r>
                    </a:p>
                  </a:txBody>
                  <a:tcPr marL="68580" marR="68580" marT="34290" marB="34290" anchor="ctr">
                    <a:noFill/>
                  </a:tcPr>
                </a:tc>
                <a:tc>
                  <a:txBody>
                    <a:bodyPr/>
                    <a:lstStyle/>
                    <a:p>
                      <a:pPr algn="ctr"/>
                      <a:r>
                        <a:rPr lang="en-US" sz="1800" dirty="0">
                          <a:solidFill>
                            <a:schemeClr val="tx1"/>
                          </a:solidFill>
                          <a:latin typeface="Tw Cen MT Condensed" panose="020B0606020104020203" pitchFamily="34" charset="0"/>
                        </a:rPr>
                        <a:t>ND</a:t>
                      </a:r>
                    </a:p>
                  </a:txBody>
                  <a:tcPr marL="68580" marR="68580" marT="34290" marB="34290" anchor="ctr">
                    <a:noFill/>
                  </a:tcPr>
                </a:tc>
                <a:tc>
                  <a:txBody>
                    <a:bodyPr/>
                    <a:lstStyle/>
                    <a:p>
                      <a:pPr algn="ctr"/>
                      <a:r>
                        <a:rPr lang="en-US" sz="1800" dirty="0">
                          <a:solidFill>
                            <a:schemeClr val="tx1"/>
                          </a:solidFill>
                          <a:latin typeface="Tw Cen MT Condensed" panose="020B0606020104020203" pitchFamily="34" charset="0"/>
                        </a:rPr>
                        <a:t>D</a:t>
                      </a:r>
                    </a:p>
                  </a:txBody>
                  <a:tcPr marL="68580" marR="68580" marT="34290" marB="34290" anchor="ctr">
                    <a:lnR w="12700" cap="flat" cmpd="sng" algn="ctr">
                      <a:solidFill>
                        <a:schemeClr val="tx1"/>
                      </a:solidFill>
                      <a:prstDash val="solid"/>
                      <a:round/>
                      <a:headEnd type="none" w="med" len="med"/>
                      <a:tailEnd type="none" w="med" len="med"/>
                    </a:lnR>
                    <a:solidFill>
                      <a:srgbClr val="FF6600"/>
                    </a:solidFill>
                  </a:tcPr>
                </a:tc>
                <a:tc>
                  <a:txBody>
                    <a:bodyPr/>
                    <a:lstStyle/>
                    <a:p>
                      <a:pPr algn="ctr"/>
                      <a:r>
                        <a:rPr lang="en-US" sz="1400" b="1" dirty="0">
                          <a:solidFill>
                            <a:schemeClr val="bg1"/>
                          </a:solidFill>
                          <a:latin typeface="Tw Cen MT Condensed" panose="020B0606020104020203" pitchFamily="34" charset="0"/>
                        </a:rPr>
                        <a:t>2</a:t>
                      </a:r>
                      <a:endParaRPr lang="en-US" sz="1400" b="1" i="0" dirty="0">
                        <a:solidFill>
                          <a:schemeClr val="bg1"/>
                        </a:solidFill>
                        <a:latin typeface="Tw Cen MT Condensed" panose="020B0606020104020203" pitchFamily="34" charset="0"/>
                      </a:endParaRPr>
                    </a:p>
                  </a:txBody>
                  <a:tcPr marL="68580" marR="68580" marT="34290" marB="34290" anchor="ctr">
                    <a:lnL w="12700" cap="flat" cmpd="sng" algn="ctr">
                      <a:solidFill>
                        <a:schemeClr val="tx1"/>
                      </a:solidFill>
                      <a:prstDash val="solid"/>
                      <a:round/>
                      <a:headEnd type="none" w="med" len="med"/>
                      <a:tailEnd type="none" w="med" len="med"/>
                    </a:lnL>
                    <a:solidFill>
                      <a:srgbClr val="590510"/>
                    </a:solidFill>
                  </a:tcPr>
                </a:tc>
                <a:extLst>
                  <a:ext uri="{0D108BD9-81ED-4DB2-BD59-A6C34878D82A}">
                    <a16:rowId xmlns:a16="http://schemas.microsoft.com/office/drawing/2014/main" val="10002"/>
                  </a:ext>
                </a:extLst>
              </a:tr>
              <a:tr h="351527">
                <a:tc vMerge="1">
                  <a:txBody>
                    <a:bodyPr/>
                    <a:lstStyle/>
                    <a:p>
                      <a:endParaRPr lang="en-US" dirty="0">
                        <a:solidFill>
                          <a:schemeClr val="tx1"/>
                        </a:solidFill>
                      </a:endParaRPr>
                    </a:p>
                  </a:txBody>
                  <a:tcPr>
                    <a:lnR w="12700" cap="flat" cmpd="sng" algn="ctr">
                      <a:solidFill>
                        <a:schemeClr val="tx1"/>
                      </a:solidFill>
                      <a:prstDash val="solid"/>
                      <a:round/>
                      <a:headEnd type="none" w="med" len="med"/>
                      <a:tailEnd type="none" w="med" len="med"/>
                    </a:lnR>
                    <a:noFill/>
                  </a:tcPr>
                </a:tc>
                <a:tc>
                  <a:txBody>
                    <a:bodyPr/>
                    <a:lstStyle/>
                    <a:p>
                      <a:pPr algn="ctr"/>
                      <a:r>
                        <a:rPr lang="en-US" sz="1800" dirty="0">
                          <a:solidFill>
                            <a:schemeClr val="tx1"/>
                          </a:solidFill>
                          <a:latin typeface="Tw Cen MT Condensed" panose="020B0606020104020203" pitchFamily="34" charset="0"/>
                        </a:rPr>
                        <a:t>D</a:t>
                      </a:r>
                    </a:p>
                  </a:txBody>
                  <a:tcPr marL="68580" marR="68580" marT="34290" marB="34290" anchor="ctr">
                    <a:lnL w="12700" cap="flat" cmpd="sng" algn="ctr">
                      <a:solidFill>
                        <a:schemeClr val="tx1"/>
                      </a:solidFill>
                      <a:prstDash val="solid"/>
                      <a:round/>
                      <a:headEnd type="none" w="med" len="med"/>
                      <a:tailEnd type="none" w="med" len="med"/>
                    </a:lnL>
                    <a:solidFill>
                      <a:srgbClr val="FF6600"/>
                    </a:solidFill>
                  </a:tcPr>
                </a:tc>
                <a:tc>
                  <a:txBody>
                    <a:bodyPr/>
                    <a:lstStyle/>
                    <a:p>
                      <a:pPr algn="ctr"/>
                      <a:r>
                        <a:rPr lang="en-US" sz="1800" dirty="0">
                          <a:solidFill>
                            <a:schemeClr val="tx1"/>
                          </a:solidFill>
                          <a:latin typeface="Tw Cen MT Condensed" panose="020B0606020104020203" pitchFamily="34" charset="0"/>
                        </a:rPr>
                        <a:t>D</a:t>
                      </a:r>
                    </a:p>
                  </a:txBody>
                  <a:tcPr marL="68580" marR="68580" marT="34290" marB="34290" anchor="ctr">
                    <a:solidFill>
                      <a:srgbClr val="FF6600"/>
                    </a:solidFill>
                  </a:tcPr>
                </a:tc>
                <a:tc>
                  <a:txBody>
                    <a:bodyPr/>
                    <a:lstStyle/>
                    <a:p>
                      <a:pPr algn="ctr"/>
                      <a:r>
                        <a:rPr lang="en-US" sz="1800" dirty="0">
                          <a:solidFill>
                            <a:schemeClr val="tx1"/>
                          </a:solidFill>
                          <a:latin typeface="Tw Cen MT Condensed" panose="020B0606020104020203" pitchFamily="34" charset="0"/>
                        </a:rPr>
                        <a:t>D</a:t>
                      </a:r>
                    </a:p>
                  </a:txBody>
                  <a:tcPr marL="68580" marR="68580" marT="34290" marB="34290" anchor="ctr">
                    <a:solidFill>
                      <a:srgbClr val="FF6600"/>
                    </a:solidFill>
                  </a:tcPr>
                </a:tc>
                <a:tc>
                  <a:txBody>
                    <a:bodyPr/>
                    <a:lstStyle/>
                    <a:p>
                      <a:pPr algn="ctr"/>
                      <a:r>
                        <a:rPr lang="en-US" sz="1800" dirty="0">
                          <a:solidFill>
                            <a:schemeClr val="tx1"/>
                          </a:solidFill>
                          <a:latin typeface="Tw Cen MT Condensed" panose="020B0606020104020203" pitchFamily="34" charset="0"/>
                        </a:rPr>
                        <a:t>D</a:t>
                      </a:r>
                    </a:p>
                  </a:txBody>
                  <a:tcPr marL="68580" marR="68580" marT="34290" marB="34290" anchor="ctr">
                    <a:lnR w="12700" cap="flat" cmpd="sng" algn="ctr">
                      <a:solidFill>
                        <a:schemeClr val="tx1"/>
                      </a:solidFill>
                      <a:prstDash val="solid"/>
                      <a:round/>
                      <a:headEnd type="none" w="med" len="med"/>
                      <a:tailEnd type="none" w="med" len="med"/>
                    </a:lnR>
                    <a:solidFill>
                      <a:srgbClr val="FF6600"/>
                    </a:solidFill>
                  </a:tcPr>
                </a:tc>
                <a:tc>
                  <a:txBody>
                    <a:bodyPr/>
                    <a:lstStyle/>
                    <a:p>
                      <a:pPr algn="ctr"/>
                      <a:r>
                        <a:rPr lang="en-US" sz="1400" b="1" i="0" dirty="0">
                          <a:solidFill>
                            <a:schemeClr val="bg1"/>
                          </a:solidFill>
                          <a:latin typeface="Tw Cen MT Condensed" panose="020B0606020104020203" pitchFamily="34" charset="0"/>
                        </a:rPr>
                        <a:t>4</a:t>
                      </a:r>
                    </a:p>
                  </a:txBody>
                  <a:tcPr marL="68580" marR="68580" marT="34290" marB="34290" anchor="ctr">
                    <a:lnL w="12700" cap="flat" cmpd="sng" algn="ctr">
                      <a:solidFill>
                        <a:schemeClr val="tx1"/>
                      </a:solidFill>
                      <a:prstDash val="solid"/>
                      <a:round/>
                      <a:headEnd type="none" w="med" len="med"/>
                      <a:tailEnd type="none" w="med" len="med"/>
                    </a:lnL>
                    <a:solidFill>
                      <a:srgbClr val="590510"/>
                    </a:solidFill>
                  </a:tcPr>
                </a:tc>
                <a:extLst>
                  <a:ext uri="{0D108BD9-81ED-4DB2-BD59-A6C34878D82A}">
                    <a16:rowId xmlns:a16="http://schemas.microsoft.com/office/drawing/2014/main" val="10003"/>
                  </a:ext>
                </a:extLst>
              </a:tr>
              <a:tr h="480060">
                <a:tc vMerge="1">
                  <a:txBody>
                    <a:bodyPr/>
                    <a:lstStyle/>
                    <a:p>
                      <a:endParaRPr lang="en-US" dirty="0">
                        <a:solidFill>
                          <a:schemeClr val="tx1"/>
                        </a:solidFill>
                      </a:endParaRPr>
                    </a:p>
                  </a:txBody>
                  <a:tcPr>
                    <a:lnR w="12700" cap="flat" cmpd="sng" algn="ctr">
                      <a:solidFill>
                        <a:schemeClr val="tx1"/>
                      </a:solidFill>
                      <a:prstDash val="solid"/>
                      <a:round/>
                      <a:headEnd type="none" w="med" len="med"/>
                      <a:tailEnd type="none" w="med" len="med"/>
                    </a:lnR>
                    <a:noFill/>
                  </a:tcPr>
                </a:tc>
                <a:tc>
                  <a:txBody>
                    <a:bodyPr/>
                    <a:lstStyle/>
                    <a:p>
                      <a:pPr algn="ctr"/>
                      <a:r>
                        <a:rPr lang="en-US" sz="1800" dirty="0">
                          <a:solidFill>
                            <a:schemeClr val="tx1"/>
                          </a:solidFill>
                          <a:latin typeface="Tw Cen MT Condensed" panose="020B0606020104020203" pitchFamily="34" charset="0"/>
                        </a:rPr>
                        <a:t>ND</a:t>
                      </a:r>
                    </a:p>
                  </a:txBody>
                  <a:tcPr marL="68580" marR="68580" marT="34290" marB="34290" anchor="ctr">
                    <a:lnL w="12700" cap="flat" cmpd="sng" algn="ctr">
                      <a:solidFill>
                        <a:schemeClr val="tx1"/>
                      </a:solidFill>
                      <a:prstDash val="solid"/>
                      <a:round/>
                      <a:headEnd type="none" w="med" len="med"/>
                      <a:tailEnd type="none" w="med" len="med"/>
                    </a:lnL>
                    <a:noFill/>
                  </a:tcPr>
                </a:tc>
                <a:tc>
                  <a:txBody>
                    <a:bodyPr/>
                    <a:lstStyle/>
                    <a:p>
                      <a:pPr algn="ctr"/>
                      <a:r>
                        <a:rPr lang="en-US" sz="1800" dirty="0">
                          <a:solidFill>
                            <a:schemeClr val="tx1"/>
                          </a:solidFill>
                          <a:latin typeface="Tw Cen MT Condensed" panose="020B0606020104020203" pitchFamily="34" charset="0"/>
                        </a:rPr>
                        <a:t>D</a:t>
                      </a:r>
                    </a:p>
                  </a:txBody>
                  <a:tcPr marL="68580" marR="68580" marT="34290" marB="34290" anchor="ctr">
                    <a:solidFill>
                      <a:srgbClr val="FF6600"/>
                    </a:solidFill>
                  </a:tcPr>
                </a:tc>
                <a:tc>
                  <a:txBody>
                    <a:bodyPr/>
                    <a:lstStyle/>
                    <a:p>
                      <a:pPr algn="ctr"/>
                      <a:r>
                        <a:rPr lang="en-US" sz="1800" dirty="0">
                          <a:solidFill>
                            <a:schemeClr val="tx1"/>
                          </a:solidFill>
                          <a:latin typeface="Tw Cen MT Condensed" panose="020B0606020104020203" pitchFamily="34" charset="0"/>
                        </a:rPr>
                        <a:t>ND</a:t>
                      </a:r>
                    </a:p>
                  </a:txBody>
                  <a:tcPr marL="68580" marR="68580" marT="34290" marB="34290" anchor="ctr">
                    <a:noFill/>
                  </a:tcPr>
                </a:tc>
                <a:tc>
                  <a:txBody>
                    <a:bodyPr/>
                    <a:lstStyle/>
                    <a:p>
                      <a:pPr algn="ctr"/>
                      <a:r>
                        <a:rPr lang="en-US" sz="1800" dirty="0">
                          <a:solidFill>
                            <a:schemeClr val="tx1"/>
                          </a:solidFill>
                          <a:latin typeface="Tw Cen MT Condensed" panose="020B0606020104020203" pitchFamily="34" charset="0"/>
                        </a:rPr>
                        <a:t>ND</a:t>
                      </a:r>
                    </a:p>
                  </a:txBody>
                  <a:tcPr marL="68580" marR="68580" marT="34290" marB="34290" anchor="ctr">
                    <a:lnR w="12700" cap="flat" cmpd="sng" algn="ctr">
                      <a:solidFill>
                        <a:schemeClr val="tx1"/>
                      </a:solidFill>
                      <a:prstDash val="solid"/>
                      <a:round/>
                      <a:headEnd type="none" w="med" len="med"/>
                      <a:tailEnd type="none" w="med" len="med"/>
                    </a:lnR>
                    <a:noFill/>
                  </a:tcPr>
                </a:tc>
                <a:tc>
                  <a:txBody>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lang="en-US" sz="1400" b="1" dirty="0">
                          <a:solidFill>
                            <a:schemeClr val="tx1"/>
                          </a:solidFill>
                          <a:latin typeface="Tw Cen MT Condensed" panose="020B0606020104020203" pitchFamily="34" charset="0"/>
                        </a:rPr>
                        <a:t>1</a:t>
                      </a:r>
                    </a:p>
                    <a:p>
                      <a:pPr algn="ctr"/>
                      <a:endParaRPr lang="en-US" sz="1400" b="1" i="0" dirty="0">
                        <a:solidFill>
                          <a:schemeClr val="tx1"/>
                        </a:solidFill>
                        <a:latin typeface="Tw Cen MT Condensed" panose="020B0606020104020203" pitchFamily="34" charset="0"/>
                      </a:endParaRPr>
                    </a:p>
                  </a:txBody>
                  <a:tcPr marL="68580" marR="68580" marT="34290" marB="34290" anchor="ctr">
                    <a:lnL w="12700" cap="flat" cmpd="sng" algn="ctr">
                      <a:solidFill>
                        <a:schemeClr val="tx1"/>
                      </a:solidFill>
                      <a:prstDash val="solid"/>
                      <a:round/>
                      <a:headEnd type="none" w="med" len="med"/>
                      <a:tailEnd type="none" w="med" len="med"/>
                    </a:lnL>
                    <a:noFill/>
                  </a:tcPr>
                </a:tc>
                <a:extLst>
                  <a:ext uri="{0D108BD9-81ED-4DB2-BD59-A6C34878D82A}">
                    <a16:rowId xmlns:a16="http://schemas.microsoft.com/office/drawing/2014/main" val="10004"/>
                  </a:ext>
                </a:extLst>
              </a:tr>
              <a:tr h="342900">
                <a:tc>
                  <a:txBody>
                    <a:bodyPr/>
                    <a:lstStyle/>
                    <a:p>
                      <a:endParaRPr lang="en-US" sz="1400" b="1" dirty="0">
                        <a:solidFill>
                          <a:schemeClr val="tx1"/>
                        </a:solidFill>
                        <a:latin typeface="Tw Cen MT Condensed" panose="020B0606020104020203" pitchFamily="34" charset="0"/>
                      </a:endParaRPr>
                    </a:p>
                  </a:txBody>
                  <a:tcPr marL="68580" marR="68580" marT="34290" marB="34290" anchor="b">
                    <a:noFill/>
                  </a:tcPr>
                </a:tc>
                <a:tc>
                  <a:txBody>
                    <a:bodyPr/>
                    <a:lstStyle/>
                    <a:p>
                      <a:pPr algn="ctr"/>
                      <a:endParaRPr lang="en-US" sz="1800" b="1" dirty="0">
                        <a:solidFill>
                          <a:schemeClr val="tx1"/>
                        </a:solidFill>
                        <a:latin typeface="Tw Cen MT Condensed" panose="020B0606020104020203" pitchFamily="34" charset="0"/>
                      </a:endParaRPr>
                    </a:p>
                  </a:txBody>
                  <a:tcPr marL="68580" marR="68580" marT="34290" marB="34290" anchor="b">
                    <a:noFill/>
                  </a:tcPr>
                </a:tc>
                <a:tc>
                  <a:txBody>
                    <a:bodyPr/>
                    <a:lstStyle/>
                    <a:p>
                      <a:pPr algn="ctr"/>
                      <a:endParaRPr lang="en-US" sz="1800" b="1" dirty="0">
                        <a:solidFill>
                          <a:schemeClr val="tx1"/>
                        </a:solidFill>
                        <a:latin typeface="Tw Cen MT Condensed" panose="020B0606020104020203" pitchFamily="34" charset="0"/>
                      </a:endParaRPr>
                    </a:p>
                  </a:txBody>
                  <a:tcPr marL="68580" marR="68580" marT="34290" marB="34290" anchor="b">
                    <a:noFill/>
                  </a:tcPr>
                </a:tc>
                <a:tc>
                  <a:txBody>
                    <a:bodyPr/>
                    <a:lstStyle/>
                    <a:p>
                      <a:pPr algn="ctr"/>
                      <a:endParaRPr lang="en-US" sz="1800" b="1" dirty="0">
                        <a:solidFill>
                          <a:schemeClr val="tx1"/>
                        </a:solidFill>
                        <a:latin typeface="Tw Cen MT Condensed" panose="020B0606020104020203" pitchFamily="34" charset="0"/>
                      </a:endParaRPr>
                    </a:p>
                  </a:txBody>
                  <a:tcPr marL="68580" marR="68580" marT="34290" marB="34290" anchor="b">
                    <a:noFill/>
                  </a:tcPr>
                </a:tc>
                <a:tc>
                  <a:txBody>
                    <a:bodyPr/>
                    <a:lstStyle/>
                    <a:p>
                      <a:pPr algn="ctr"/>
                      <a:endParaRPr lang="en-US" sz="1800" b="1" dirty="0">
                        <a:solidFill>
                          <a:schemeClr val="tx1"/>
                        </a:solidFill>
                        <a:latin typeface="Tw Cen MT Condensed" panose="020B0606020104020203" pitchFamily="34" charset="0"/>
                      </a:endParaRPr>
                    </a:p>
                  </a:txBody>
                  <a:tcPr marL="68580" marR="68580" marT="34290" marB="34290" anchor="b">
                    <a:noFill/>
                  </a:tcPr>
                </a:tc>
                <a:tc>
                  <a:txBody>
                    <a:bodyPr/>
                    <a:lstStyle/>
                    <a:p>
                      <a:endParaRPr lang="en-US" sz="1400" dirty="0">
                        <a:solidFill>
                          <a:schemeClr val="tx1"/>
                        </a:solidFill>
                        <a:latin typeface="Tw Cen MT Condensed" panose="020B0606020104020203" pitchFamily="34" charset="0"/>
                      </a:endParaRPr>
                    </a:p>
                  </a:txBody>
                  <a:tcPr marL="68580" marR="68580" marT="34290" marB="34290">
                    <a:noFill/>
                  </a:tcPr>
                </a:tc>
                <a:extLst>
                  <a:ext uri="{0D108BD9-81ED-4DB2-BD59-A6C34878D82A}">
                    <a16:rowId xmlns:a16="http://schemas.microsoft.com/office/drawing/2014/main" val="10005"/>
                  </a:ext>
                </a:extLst>
              </a:tr>
            </a:tbl>
          </a:graphicData>
        </a:graphic>
      </p:graphicFrame>
      <p:sp>
        <p:nvSpPr>
          <p:cNvPr id="8" name="Rectangle 3"/>
          <p:cNvSpPr txBox="1">
            <a:spLocks noChangeArrowheads="1"/>
          </p:cNvSpPr>
          <p:nvPr/>
        </p:nvSpPr>
        <p:spPr>
          <a:xfrm>
            <a:off x="2141730" y="1754814"/>
            <a:ext cx="4104456" cy="432048"/>
          </a:xfrm>
          <a:prstGeom prst="rect">
            <a:avLst/>
          </a:prstGeom>
        </p:spPr>
        <p:txBody>
          <a:bodyPr vert="horz" lIns="68580" tIns="34290" rIns="68580" bIns="34290" rtlCol="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w Cen MT Condensed" panose="020B0606020104020203" pitchFamily="34" charset="0"/>
                <a:ea typeface="+mn-ea"/>
                <a:cs typeface="+mn-cs"/>
              </a:rPr>
              <a:t>Who is poor?</a:t>
            </a:r>
            <a:endParaRPr kumimoji="0" lang="en-US" sz="1800" b="1" i="0" u="none" strike="noStrike" kern="1200" cap="none" spc="0" normalizeH="0" baseline="0" noProof="0" dirty="0">
              <a:ln>
                <a:noFill/>
              </a:ln>
              <a:solidFill>
                <a:srgbClr val="800000"/>
              </a:solidFill>
              <a:effectLst/>
              <a:uLnTx/>
              <a:uFillTx/>
              <a:latin typeface="Tw Cen MT Condensed" panose="020B0606020104020203" pitchFamily="34" charset="0"/>
              <a:ea typeface="+mn-ea"/>
              <a:cs typeface="+mn-cs"/>
            </a:endParaRPr>
          </a:p>
          <a:p>
            <a:pPr marL="257175" marR="0" lvl="0" indent="-257175" algn="l" defTabSz="914400" rtl="0" eaLnBrk="1" fontAlgn="auto" latinLnBrk="0" hangingPunct="1">
              <a:lnSpc>
                <a:spcPct val="90000"/>
              </a:lnSpc>
              <a:spcBef>
                <a:spcPct val="20000"/>
              </a:spcBef>
              <a:spcAft>
                <a:spcPts val="0"/>
              </a:spcAft>
              <a:buClrTx/>
              <a:buSzTx/>
              <a:buFontTx/>
              <a:buNone/>
              <a:tabLst/>
              <a:defRPr/>
            </a:pPr>
            <a:r>
              <a:rPr kumimoji="0" lang="en-US" sz="1800" b="1" i="0" u="none" strike="noStrike" kern="1200" cap="none" spc="0" normalizeH="0" baseline="0" noProof="0" dirty="0">
                <a:ln>
                  <a:noFill/>
                </a:ln>
                <a:solidFill>
                  <a:srgbClr val="800000"/>
                </a:solidFill>
                <a:effectLst/>
                <a:uLnTx/>
                <a:uFillTx/>
                <a:latin typeface="Tw Cen MT Condensed" panose="020B0606020104020203" pitchFamily="34" charset="0"/>
                <a:ea typeface="+mn-ea"/>
                <a:cs typeface="+mn-cs"/>
              </a:rPr>
              <a:t> </a:t>
            </a:r>
          </a:p>
          <a:p>
            <a:pPr marL="257175" marR="0" lvl="0" indent="-257175" algn="l" defTabSz="914400" rtl="0" eaLnBrk="1" fontAlgn="auto" latinLnBrk="0" hangingPunct="1">
              <a:lnSpc>
                <a:spcPct val="90000"/>
              </a:lnSpc>
              <a:spcBef>
                <a:spcPct val="20000"/>
              </a:spcBef>
              <a:spcAft>
                <a:spcPts val="0"/>
              </a:spcAft>
              <a:buClrTx/>
              <a:buSzTx/>
              <a:buFontTx/>
              <a:buNone/>
              <a:tabLst/>
              <a:defRPr/>
            </a:pPr>
            <a:endParaRPr kumimoji="0" lang="en-US" sz="1800" b="1" i="0" u="none" strike="noStrike" kern="1200" cap="none" spc="0" normalizeH="0" baseline="0" noProof="0" dirty="0">
              <a:ln>
                <a:noFill/>
              </a:ln>
              <a:solidFill>
                <a:srgbClr val="800000"/>
              </a:solidFill>
              <a:effectLst/>
              <a:uLnTx/>
              <a:uFillTx/>
              <a:latin typeface="Tw Cen MT Condensed" panose="020B0606020104020203" pitchFamily="34" charset="0"/>
              <a:ea typeface="+mn-ea"/>
              <a:cs typeface="+mn-cs"/>
            </a:endParaRPr>
          </a:p>
        </p:txBody>
      </p:sp>
      <p:sp>
        <p:nvSpPr>
          <p:cNvPr id="9" name="TextBox 8"/>
          <p:cNvSpPr txBox="1"/>
          <p:nvPr/>
        </p:nvSpPr>
        <p:spPr>
          <a:xfrm>
            <a:off x="1979712" y="2024845"/>
            <a:ext cx="518457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800000"/>
                </a:solidFill>
                <a:effectLst/>
                <a:uLnTx/>
                <a:uFillTx/>
                <a:latin typeface="Tw Cen MT Condensed" panose="020B0606020104020203" pitchFamily="34" charset="0"/>
                <a:ea typeface="+mn-ea"/>
                <a:cs typeface="+mn-cs"/>
              </a:rPr>
              <a:t>Fix poverty cut-off k, identify as poor if ci &gt;= 2 </a:t>
            </a:r>
            <a:endParaRPr kumimoji="0" lang="en-US" sz="1500" b="1" i="0" u="none" strike="noStrike" kern="1200" cap="none" spc="0" normalizeH="0" baseline="0" noProof="0" dirty="0">
              <a:ln>
                <a:noFill/>
              </a:ln>
              <a:solidFill>
                <a:srgbClr val="800000"/>
              </a:solidFill>
              <a:effectLst/>
              <a:uLnTx/>
              <a:uFillTx/>
              <a:latin typeface="Tw Cen MT Condensed" panose="020B0606020104020203" pitchFamily="34" charset="0"/>
              <a:ea typeface="+mn-ea"/>
              <a:cs typeface="+mn-cs"/>
            </a:endParaRPr>
          </a:p>
        </p:txBody>
      </p:sp>
      <p:sp>
        <p:nvSpPr>
          <p:cNvPr id="4" name="Rectangle 3"/>
          <p:cNvSpPr/>
          <p:nvPr/>
        </p:nvSpPr>
        <p:spPr>
          <a:xfrm>
            <a:off x="2357754" y="4779151"/>
            <a:ext cx="4752528" cy="637675"/>
          </a:xfrm>
          <a:prstGeom prst="rect">
            <a:avLst/>
          </a:prstGeom>
        </p:spPr>
        <p:txBody>
          <a:bodyPr wrap="square">
            <a:spAutoFit/>
          </a:bodyPr>
          <a:lstStyle/>
          <a:p>
            <a:pPr marL="257175" marR="0" lvl="0" indent="-257175" algn="l" defTabSz="914400" rtl="0" eaLnBrk="1" fontAlgn="auto" latinLnBrk="0" hangingPunct="1">
              <a:lnSpc>
                <a:spcPct val="90000"/>
              </a:lnSpc>
              <a:spcBef>
                <a:spcPct val="20000"/>
              </a:spcBef>
              <a:spcAft>
                <a:spcPts val="0"/>
              </a:spcAft>
              <a:buClrTx/>
              <a:buSzTx/>
              <a:buFont typeface="Wingdings" pitchFamily="2" charset="2"/>
              <a:buChar char="à"/>
              <a:tabLst/>
              <a:defRPr/>
            </a:pPr>
            <a:r>
              <a:rPr kumimoji="0" lang="en-GB" sz="1350" b="0" i="0" u="none" strike="noStrike" kern="0" cap="none" spc="0" normalizeH="0" baseline="0" noProof="0" dirty="0">
                <a:ln>
                  <a:noFill/>
                </a:ln>
                <a:solidFill>
                  <a:srgbClr val="000000"/>
                </a:solidFill>
                <a:effectLst/>
                <a:uLnTx/>
                <a:uFillTx/>
                <a:latin typeface="Tw Cen MT Condensed" panose="020B0606020104020203" pitchFamily="34" charset="0"/>
                <a:ea typeface="ＭＳ Ｐゴシック" pitchFamily="16" charset="-128"/>
                <a:cs typeface="ＭＳ Ｐゴシック" pitchFamily="16" charset="-128"/>
              </a:rPr>
              <a:t>Multidimensional Poverty Headcount (H)=  2/4  </a:t>
            </a:r>
          </a:p>
          <a:p>
            <a:pPr marL="257175" marR="0" lvl="0" indent="-257175" algn="r" defTabSz="914400" rtl="0" eaLnBrk="1" fontAlgn="auto" latinLnBrk="0" hangingPunct="1">
              <a:lnSpc>
                <a:spcPct val="90000"/>
              </a:lnSpc>
              <a:spcBef>
                <a:spcPct val="20000"/>
              </a:spcBef>
              <a:spcAft>
                <a:spcPts val="0"/>
              </a:spcAft>
              <a:buClrTx/>
              <a:buSzTx/>
              <a:buFontTx/>
              <a:buNone/>
              <a:tabLst/>
              <a:defRPr/>
            </a:pPr>
            <a:r>
              <a:rPr kumimoji="0" lang="en-GB" sz="2100" b="0" i="0" u="none" strike="noStrike" kern="0" cap="none" spc="0" normalizeH="0" baseline="0" noProof="0" dirty="0">
                <a:ln>
                  <a:noFill/>
                </a:ln>
                <a:solidFill>
                  <a:srgbClr val="000000"/>
                </a:solidFill>
                <a:effectLst/>
                <a:uLnTx/>
                <a:uFillTx/>
                <a:latin typeface="Tw Cen MT Condensed" panose="020B0606020104020203" pitchFamily="34" charset="0"/>
                <a:ea typeface="ＭＳ Ｐゴシック" pitchFamily="16" charset="-128"/>
                <a:cs typeface="ＭＳ Ｐゴシック" pitchFamily="16" charset="-128"/>
              </a:rPr>
              <a:t>	</a:t>
            </a:r>
            <a:r>
              <a:rPr kumimoji="0" lang="en-GB" sz="1500" b="0" i="0" u="none" strike="noStrike" kern="0" cap="none" spc="0" normalizeH="0" baseline="0" noProof="0" dirty="0">
                <a:ln>
                  <a:noFill/>
                </a:ln>
                <a:solidFill>
                  <a:srgbClr val="000000"/>
                </a:solidFill>
                <a:effectLst/>
                <a:uLnTx/>
                <a:uFillTx/>
                <a:latin typeface="Tw Cen MT Condensed" panose="020B0606020104020203" pitchFamily="34" charset="0"/>
                <a:ea typeface="ＭＳ Ｐゴシック" pitchFamily="16" charset="-128"/>
                <a:cs typeface="ＭＳ Ｐゴシック" pitchFamily="16" charset="-128"/>
              </a:rPr>
              <a:t>[50% of the population are poor]</a:t>
            </a:r>
            <a:endParaRPr kumimoji="0" lang="en-GB" sz="2100" b="0" i="0" u="none" strike="noStrike" kern="0" cap="none" spc="0" normalizeH="0" baseline="0" noProof="0" dirty="0">
              <a:ln>
                <a:noFill/>
              </a:ln>
              <a:solidFill>
                <a:srgbClr val="000000"/>
              </a:solidFill>
              <a:effectLst/>
              <a:uLnTx/>
              <a:uFillTx/>
              <a:latin typeface="Tw Cen MT Condensed" panose="020B0606020104020203" pitchFamily="34" charset="0"/>
              <a:ea typeface="ＭＳ Ｐゴシック" pitchFamily="16" charset="-128"/>
              <a:cs typeface="ＭＳ Ｐゴシック" pitchFamily="16" charset="-128"/>
            </a:endParaRPr>
          </a:p>
        </p:txBody>
      </p:sp>
    </p:spTree>
    <p:extLst>
      <p:ext uri="{BB962C8B-B14F-4D97-AF65-F5344CB8AC3E}">
        <p14:creationId xmlns:p14="http://schemas.microsoft.com/office/powerpoint/2010/main" val="4156203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linds(horizont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a:xfrm>
            <a:off x="1657350" y="890718"/>
            <a:ext cx="6101004" cy="857250"/>
          </a:xfrm>
        </p:spPr>
        <p:txBody>
          <a:bodyPr/>
          <a:lstStyle/>
          <a:p>
            <a:pPr eaLnBrk="1" hangingPunct="1"/>
            <a:r>
              <a:rPr lang="en-GB" sz="3000" b="1" dirty="0">
                <a:solidFill>
                  <a:srgbClr val="800000"/>
                </a:solidFill>
              </a:rPr>
              <a:t>Intuitive explanation!</a:t>
            </a:r>
            <a:br>
              <a:rPr lang="en-GB" sz="3000" b="1" dirty="0">
                <a:solidFill>
                  <a:srgbClr val="800000"/>
                </a:solidFill>
              </a:rPr>
            </a:br>
            <a:r>
              <a:rPr lang="en-GB" sz="1500" b="1" i="1" dirty="0">
                <a:solidFill>
                  <a:srgbClr val="800000"/>
                </a:solidFill>
              </a:rPr>
              <a:t>(to simplify we assume equal weights in this example)</a:t>
            </a:r>
          </a:p>
        </p:txBody>
      </p:sp>
      <p:graphicFrame>
        <p:nvGraphicFramePr>
          <p:cNvPr id="14" name="Table 13"/>
          <p:cNvGraphicFramePr>
            <a:graphicFrameLocks noGrp="1"/>
          </p:cNvGraphicFramePr>
          <p:nvPr/>
        </p:nvGraphicFramePr>
        <p:xfrm>
          <a:off x="2357755" y="2552628"/>
          <a:ext cx="4661330" cy="2388081"/>
        </p:xfrm>
        <a:graphic>
          <a:graphicData uri="http://schemas.openxmlformats.org/drawingml/2006/table">
            <a:tbl>
              <a:tblPr firstRow="1" bandRow="1">
                <a:tableStyleId>{5C22544A-7EE6-4342-B048-85BDC9FD1C3A}</a:tableStyleId>
              </a:tblPr>
              <a:tblGrid>
                <a:gridCol w="535784">
                  <a:extLst>
                    <a:ext uri="{9D8B030D-6E8A-4147-A177-3AD203B41FA5}">
                      <a16:colId xmlns:a16="http://schemas.microsoft.com/office/drawing/2014/main" val="20000"/>
                    </a:ext>
                  </a:extLst>
                </a:gridCol>
                <a:gridCol w="788282">
                  <a:extLst>
                    <a:ext uri="{9D8B030D-6E8A-4147-A177-3AD203B41FA5}">
                      <a16:colId xmlns:a16="http://schemas.microsoft.com/office/drawing/2014/main" val="20001"/>
                    </a:ext>
                  </a:extLst>
                </a:gridCol>
                <a:gridCol w="924364">
                  <a:extLst>
                    <a:ext uri="{9D8B030D-6E8A-4147-A177-3AD203B41FA5}">
                      <a16:colId xmlns:a16="http://schemas.microsoft.com/office/drawing/2014/main" val="20002"/>
                    </a:ext>
                  </a:extLst>
                </a:gridCol>
                <a:gridCol w="859123">
                  <a:extLst>
                    <a:ext uri="{9D8B030D-6E8A-4147-A177-3AD203B41FA5}">
                      <a16:colId xmlns:a16="http://schemas.microsoft.com/office/drawing/2014/main" val="20003"/>
                    </a:ext>
                  </a:extLst>
                </a:gridCol>
                <a:gridCol w="803678">
                  <a:extLst>
                    <a:ext uri="{9D8B030D-6E8A-4147-A177-3AD203B41FA5}">
                      <a16:colId xmlns:a16="http://schemas.microsoft.com/office/drawing/2014/main" val="20004"/>
                    </a:ext>
                  </a:extLst>
                </a:gridCol>
                <a:gridCol w="750099">
                  <a:extLst>
                    <a:ext uri="{9D8B030D-6E8A-4147-A177-3AD203B41FA5}">
                      <a16:colId xmlns:a16="http://schemas.microsoft.com/office/drawing/2014/main" val="20005"/>
                    </a:ext>
                  </a:extLst>
                </a:gridCol>
              </a:tblGrid>
              <a:tr h="492137">
                <a:tc>
                  <a:txBody>
                    <a:bodyPr/>
                    <a:lstStyle/>
                    <a:p>
                      <a:endParaRPr lang="en-US" sz="1400" dirty="0">
                        <a:solidFill>
                          <a:schemeClr val="tx1"/>
                        </a:solidFill>
                        <a:latin typeface="Tw Cen MT Condensed" panose="020B0606020104020203" pitchFamily="34" charset="0"/>
                      </a:endParaRPr>
                    </a:p>
                  </a:txBody>
                  <a:tcPr marL="68580" marR="68580" marT="34290" marB="34290" anchor="ctr">
                    <a:noFill/>
                  </a:tcPr>
                </a:tc>
                <a:tc>
                  <a:txBody>
                    <a:bodyPr/>
                    <a:lstStyle/>
                    <a:p>
                      <a:pPr algn="ctr"/>
                      <a:r>
                        <a:rPr lang="en-US" sz="1400" dirty="0">
                          <a:solidFill>
                            <a:srgbClr val="800000"/>
                          </a:solidFill>
                          <a:latin typeface="Tw Cen MT Condensed" panose="020B0606020104020203" pitchFamily="34" charset="0"/>
                        </a:rPr>
                        <a:t>Housing</a:t>
                      </a:r>
                    </a:p>
                  </a:txBody>
                  <a:tcPr marL="68580" marR="68580" marT="34290" marB="34290" anchor="ctr">
                    <a:noFill/>
                  </a:tcPr>
                </a:tc>
                <a:tc>
                  <a:txBody>
                    <a:bodyPr/>
                    <a:lstStyle/>
                    <a:p>
                      <a:pPr algn="ctr"/>
                      <a:r>
                        <a:rPr lang="en-US" sz="1400" dirty="0">
                          <a:solidFill>
                            <a:srgbClr val="800000"/>
                          </a:solidFill>
                          <a:latin typeface="Tw Cen MT Condensed" panose="020B0606020104020203" pitchFamily="34" charset="0"/>
                        </a:rPr>
                        <a:t>Years of Education</a:t>
                      </a:r>
                    </a:p>
                  </a:txBody>
                  <a:tcPr marL="68580" marR="68580" marT="34290" marB="34290" anchor="ctr">
                    <a:noFill/>
                  </a:tcPr>
                </a:tc>
                <a:tc>
                  <a:txBody>
                    <a:bodyPr/>
                    <a:lstStyle/>
                    <a:p>
                      <a:pPr algn="ctr"/>
                      <a:r>
                        <a:rPr lang="en-US" sz="1400" dirty="0">
                          <a:solidFill>
                            <a:srgbClr val="800000"/>
                          </a:solidFill>
                          <a:latin typeface="Tw Cen MT Condensed" panose="020B0606020104020203" pitchFamily="34" charset="0"/>
                        </a:rPr>
                        <a:t>Housing Index</a:t>
                      </a:r>
                    </a:p>
                  </a:txBody>
                  <a:tcPr marL="68580" marR="68580" marT="34290" marB="34290" anchor="ctr">
                    <a:noFill/>
                  </a:tcPr>
                </a:tc>
                <a:tc>
                  <a:txBody>
                    <a:bodyPr/>
                    <a:lstStyle/>
                    <a:p>
                      <a:pPr algn="ctr"/>
                      <a:r>
                        <a:rPr lang="en-US" sz="1200" dirty="0">
                          <a:solidFill>
                            <a:srgbClr val="800000"/>
                          </a:solidFill>
                          <a:latin typeface="Tw Cen MT Condensed" panose="020B0606020104020203" pitchFamily="34" charset="0"/>
                        </a:rPr>
                        <a:t>Mal-nourished</a:t>
                      </a:r>
                    </a:p>
                  </a:txBody>
                  <a:tcPr marL="68580" marR="68580" marT="34290" marB="34290" anchor="ctr">
                    <a:noFill/>
                  </a:tcPr>
                </a:tc>
                <a:tc>
                  <a:txBody>
                    <a:bodyPr/>
                    <a:lstStyle/>
                    <a:p>
                      <a:pPr algn="ctr"/>
                      <a:r>
                        <a:rPr lang="en-US" sz="1400" i="1" dirty="0">
                          <a:solidFill>
                            <a:schemeClr val="tx1"/>
                          </a:solidFill>
                          <a:latin typeface="Tw Cen MT Condensed" panose="020B0606020104020203" pitchFamily="34" charset="0"/>
                        </a:rPr>
                        <a:t>c</a:t>
                      </a:r>
                    </a:p>
                  </a:txBody>
                  <a:tcPr marL="68580" marR="68580" marT="34290" marB="34290" anchor="ctr">
                    <a:noFill/>
                  </a:tcPr>
                </a:tc>
                <a:extLst>
                  <a:ext uri="{0D108BD9-81ED-4DB2-BD59-A6C34878D82A}">
                    <a16:rowId xmlns:a16="http://schemas.microsoft.com/office/drawing/2014/main" val="10000"/>
                  </a:ext>
                </a:extLst>
              </a:tr>
              <a:tr h="351527">
                <a:tc rowSpan="4">
                  <a:txBody>
                    <a:bodyPr/>
                    <a:lstStyle/>
                    <a:p>
                      <a:r>
                        <a:rPr lang="en-US" sz="1800" b="1" dirty="0">
                          <a:solidFill>
                            <a:srgbClr val="800000"/>
                          </a:solidFill>
                          <a:latin typeface="Tw Cen MT Condensed" panose="020B0606020104020203" pitchFamily="34" charset="0"/>
                        </a:rPr>
                        <a:t>y</a:t>
                      </a:r>
                      <a:r>
                        <a:rPr lang="en-US" sz="1800" dirty="0">
                          <a:solidFill>
                            <a:schemeClr val="tx1"/>
                          </a:solidFill>
                          <a:latin typeface="Tw Cen MT Condensed" panose="020B0606020104020203" pitchFamily="34" charset="0"/>
                        </a:rPr>
                        <a:t> = </a:t>
                      </a:r>
                    </a:p>
                  </a:txBody>
                  <a:tcPr marL="68580" marR="68580" marT="34290" marB="34290" anchor="ctr">
                    <a:lnR w="12700" cap="flat" cmpd="sng" algn="ctr">
                      <a:solidFill>
                        <a:schemeClr val="tx1"/>
                      </a:solidFill>
                      <a:prstDash val="solid"/>
                      <a:round/>
                      <a:headEnd type="none" w="med" len="med"/>
                      <a:tailEnd type="none" w="med" len="med"/>
                    </a:lnR>
                    <a:noFill/>
                  </a:tcPr>
                </a:tc>
                <a:tc>
                  <a:txBody>
                    <a:bodyPr/>
                    <a:lstStyle/>
                    <a:p>
                      <a:pPr algn="ctr"/>
                      <a:r>
                        <a:rPr lang="en-US" sz="1800" dirty="0">
                          <a:solidFill>
                            <a:schemeClr val="tx1"/>
                          </a:solidFill>
                          <a:latin typeface="Tw Cen MT Condensed" panose="020B0606020104020203" pitchFamily="34" charset="0"/>
                        </a:rPr>
                        <a:t>ND</a:t>
                      </a:r>
                    </a:p>
                  </a:txBody>
                  <a:tcPr marL="68580" marR="68580" marT="34290" marB="34290" anchor="ctr">
                    <a:lnL w="12700" cap="flat" cmpd="sng" algn="ctr">
                      <a:solidFill>
                        <a:schemeClr val="tx1"/>
                      </a:solidFill>
                      <a:prstDash val="solid"/>
                      <a:round/>
                      <a:headEnd type="none" w="med" len="med"/>
                      <a:tailEnd type="none" w="med" len="med"/>
                    </a:lnL>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a:solidFill>
                            <a:schemeClr val="tx1"/>
                          </a:solidFill>
                          <a:latin typeface="Tw Cen MT Condensed" panose="020B0606020104020203" pitchFamily="34" charset="0"/>
                        </a:rPr>
                        <a:t>ND</a:t>
                      </a:r>
                    </a:p>
                  </a:txBody>
                  <a:tcPr marL="68580" marR="68580" marT="34290" marB="34290" anchor="ctr">
                    <a:noFill/>
                  </a:tcPr>
                </a:tc>
                <a:tc>
                  <a:txBody>
                    <a:bodyPr/>
                    <a:lstStyle/>
                    <a:p>
                      <a:pPr algn="ctr"/>
                      <a:r>
                        <a:rPr lang="en-US" sz="1800" dirty="0">
                          <a:solidFill>
                            <a:schemeClr val="tx1"/>
                          </a:solidFill>
                          <a:latin typeface="Tw Cen MT Condensed" panose="020B0606020104020203" pitchFamily="34" charset="0"/>
                        </a:rPr>
                        <a:t>ND</a:t>
                      </a:r>
                    </a:p>
                  </a:txBody>
                  <a:tcPr marL="68580" marR="68580" marT="34290" marB="34290" anchor="ctr">
                    <a:noFill/>
                  </a:tcPr>
                </a:tc>
                <a:tc>
                  <a:txBody>
                    <a:bodyPr/>
                    <a:lstStyle/>
                    <a:p>
                      <a:pPr algn="ctr"/>
                      <a:r>
                        <a:rPr lang="en-US" sz="1800" dirty="0">
                          <a:solidFill>
                            <a:schemeClr val="tx1"/>
                          </a:solidFill>
                          <a:latin typeface="Tw Cen MT Condensed" panose="020B0606020104020203" pitchFamily="34" charset="0"/>
                        </a:rPr>
                        <a:t>ND</a:t>
                      </a:r>
                    </a:p>
                  </a:txBody>
                  <a:tcPr marL="68580" marR="68580" marT="34290" marB="34290" anchor="ctr">
                    <a:lnR w="12700" cap="flat" cmpd="sng" algn="ctr">
                      <a:solidFill>
                        <a:schemeClr val="tx1"/>
                      </a:solidFill>
                      <a:prstDash val="solid"/>
                      <a:round/>
                      <a:headEnd type="none" w="med" len="med"/>
                      <a:tailEnd type="none" w="med" len="med"/>
                    </a:lnR>
                    <a:noFill/>
                  </a:tcPr>
                </a:tc>
                <a:tc>
                  <a:txBody>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lang="en-US" sz="1400" b="1" dirty="0">
                          <a:solidFill>
                            <a:schemeClr val="tx1"/>
                          </a:solidFill>
                          <a:latin typeface="Tw Cen MT Condensed" panose="020B0606020104020203" pitchFamily="34" charset="0"/>
                        </a:rPr>
                        <a:t> 0</a:t>
                      </a:r>
                    </a:p>
                  </a:txBody>
                  <a:tcPr marL="68580" marR="68580" marT="34290" marB="34290" anchor="ctr">
                    <a:lnL w="12700" cap="flat" cmpd="sng" algn="ctr">
                      <a:solidFill>
                        <a:schemeClr val="tx1"/>
                      </a:solidFill>
                      <a:prstDash val="solid"/>
                      <a:round/>
                      <a:headEnd type="none" w="med" len="med"/>
                      <a:tailEnd type="none" w="med" len="med"/>
                    </a:lnL>
                    <a:noFill/>
                  </a:tcPr>
                </a:tc>
                <a:extLst>
                  <a:ext uri="{0D108BD9-81ED-4DB2-BD59-A6C34878D82A}">
                    <a16:rowId xmlns:a16="http://schemas.microsoft.com/office/drawing/2014/main" val="10001"/>
                  </a:ext>
                </a:extLst>
              </a:tr>
              <a:tr h="351527">
                <a:tc vMerge="1">
                  <a:txBody>
                    <a:bodyPr/>
                    <a:lstStyle/>
                    <a:p>
                      <a:endParaRPr lang="en-US" dirty="0">
                        <a:solidFill>
                          <a:schemeClr val="tx1"/>
                        </a:solidFill>
                      </a:endParaRPr>
                    </a:p>
                  </a:txBody>
                  <a:tcPr>
                    <a:lnR w="12700" cap="flat" cmpd="sng" algn="ctr">
                      <a:solidFill>
                        <a:schemeClr val="tx1"/>
                      </a:solidFill>
                      <a:prstDash val="solid"/>
                      <a:round/>
                      <a:headEnd type="none" w="med" len="med"/>
                      <a:tailEnd type="none" w="med" len="med"/>
                    </a:lnR>
                    <a:noFill/>
                  </a:tcPr>
                </a:tc>
                <a:tc>
                  <a:txBody>
                    <a:bodyPr/>
                    <a:lstStyle/>
                    <a:p>
                      <a:pPr algn="ctr"/>
                      <a:r>
                        <a:rPr lang="en-US" sz="1800" dirty="0">
                          <a:solidFill>
                            <a:schemeClr val="tx1"/>
                          </a:solidFill>
                          <a:latin typeface="Tw Cen MT Condensed" panose="020B0606020104020203" pitchFamily="34" charset="0"/>
                        </a:rPr>
                        <a:t>D</a:t>
                      </a:r>
                    </a:p>
                  </a:txBody>
                  <a:tcPr marL="68580" marR="68580" marT="34290" marB="34290" anchor="ctr">
                    <a:lnL w="12700" cap="flat" cmpd="sng" algn="ctr">
                      <a:solidFill>
                        <a:schemeClr val="tx1"/>
                      </a:solidFill>
                      <a:prstDash val="solid"/>
                      <a:round/>
                      <a:headEnd type="none" w="med" len="med"/>
                      <a:tailEnd type="none" w="med" len="med"/>
                    </a:lnL>
                    <a:solidFill>
                      <a:srgbClr val="FF6600"/>
                    </a:solidFill>
                  </a:tcPr>
                </a:tc>
                <a:tc>
                  <a:txBody>
                    <a:bodyPr/>
                    <a:lstStyle/>
                    <a:p>
                      <a:pPr algn="ctr"/>
                      <a:r>
                        <a:rPr lang="en-US" sz="1800" dirty="0">
                          <a:solidFill>
                            <a:schemeClr val="tx1"/>
                          </a:solidFill>
                          <a:latin typeface="Tw Cen MT Condensed" panose="020B0606020104020203" pitchFamily="34" charset="0"/>
                        </a:rPr>
                        <a:t>ND</a:t>
                      </a:r>
                    </a:p>
                  </a:txBody>
                  <a:tcPr marL="68580" marR="68580" marT="34290" marB="34290" anchor="ctr">
                    <a:noFill/>
                  </a:tcPr>
                </a:tc>
                <a:tc>
                  <a:txBody>
                    <a:bodyPr/>
                    <a:lstStyle/>
                    <a:p>
                      <a:pPr algn="ctr"/>
                      <a:r>
                        <a:rPr lang="en-US" sz="1800" dirty="0">
                          <a:solidFill>
                            <a:schemeClr val="tx1"/>
                          </a:solidFill>
                          <a:latin typeface="Tw Cen MT Condensed" panose="020B0606020104020203" pitchFamily="34" charset="0"/>
                        </a:rPr>
                        <a:t>ND</a:t>
                      </a:r>
                    </a:p>
                  </a:txBody>
                  <a:tcPr marL="68580" marR="68580" marT="34290" marB="34290" anchor="ctr">
                    <a:noFill/>
                  </a:tcPr>
                </a:tc>
                <a:tc>
                  <a:txBody>
                    <a:bodyPr/>
                    <a:lstStyle/>
                    <a:p>
                      <a:pPr algn="ctr"/>
                      <a:r>
                        <a:rPr lang="en-US" sz="1800" dirty="0">
                          <a:solidFill>
                            <a:schemeClr val="tx1"/>
                          </a:solidFill>
                          <a:latin typeface="Tw Cen MT Condensed" panose="020B0606020104020203" pitchFamily="34" charset="0"/>
                        </a:rPr>
                        <a:t>D</a:t>
                      </a:r>
                    </a:p>
                  </a:txBody>
                  <a:tcPr marL="68580" marR="68580" marT="34290" marB="34290" anchor="ctr">
                    <a:lnR w="12700" cap="flat" cmpd="sng" algn="ctr">
                      <a:solidFill>
                        <a:schemeClr val="tx1"/>
                      </a:solidFill>
                      <a:prstDash val="solid"/>
                      <a:round/>
                      <a:headEnd type="none" w="med" len="med"/>
                      <a:tailEnd type="none" w="med" len="med"/>
                    </a:lnR>
                    <a:solidFill>
                      <a:srgbClr val="FF6600"/>
                    </a:solidFill>
                  </a:tcPr>
                </a:tc>
                <a:tc>
                  <a:txBody>
                    <a:bodyPr/>
                    <a:lstStyle/>
                    <a:p>
                      <a:pPr algn="ctr"/>
                      <a:r>
                        <a:rPr lang="en-US" sz="1400" b="1" dirty="0">
                          <a:solidFill>
                            <a:schemeClr val="tx1"/>
                          </a:solidFill>
                          <a:latin typeface="Tw Cen MT Condensed" panose="020B0606020104020203" pitchFamily="34" charset="0"/>
                        </a:rPr>
                        <a:t>2</a:t>
                      </a:r>
                      <a:endParaRPr lang="en-US" sz="1400" b="1" i="0" dirty="0">
                        <a:solidFill>
                          <a:schemeClr val="tx1"/>
                        </a:solidFill>
                        <a:latin typeface="Tw Cen MT Condensed" panose="020B0606020104020203" pitchFamily="34" charset="0"/>
                      </a:endParaRPr>
                    </a:p>
                  </a:txBody>
                  <a:tcPr marL="68580" marR="68580" marT="34290" marB="34290" anchor="ctr">
                    <a:lnL w="12700" cap="flat" cmpd="sng" algn="ctr">
                      <a:solidFill>
                        <a:schemeClr val="tx1"/>
                      </a:solidFill>
                      <a:prstDash val="solid"/>
                      <a:round/>
                      <a:headEnd type="none" w="med" len="med"/>
                      <a:tailEnd type="none" w="med" len="med"/>
                    </a:lnL>
                    <a:noFill/>
                  </a:tcPr>
                </a:tc>
                <a:extLst>
                  <a:ext uri="{0D108BD9-81ED-4DB2-BD59-A6C34878D82A}">
                    <a16:rowId xmlns:a16="http://schemas.microsoft.com/office/drawing/2014/main" val="10002"/>
                  </a:ext>
                </a:extLst>
              </a:tr>
              <a:tr h="351527">
                <a:tc vMerge="1">
                  <a:txBody>
                    <a:bodyPr/>
                    <a:lstStyle/>
                    <a:p>
                      <a:endParaRPr lang="en-US" dirty="0">
                        <a:solidFill>
                          <a:schemeClr val="tx1"/>
                        </a:solidFill>
                      </a:endParaRPr>
                    </a:p>
                  </a:txBody>
                  <a:tcPr>
                    <a:lnR w="12700" cap="flat" cmpd="sng" algn="ctr">
                      <a:solidFill>
                        <a:schemeClr val="tx1"/>
                      </a:solidFill>
                      <a:prstDash val="solid"/>
                      <a:round/>
                      <a:headEnd type="none" w="med" len="med"/>
                      <a:tailEnd type="none" w="med" len="med"/>
                    </a:lnR>
                    <a:noFill/>
                  </a:tcPr>
                </a:tc>
                <a:tc>
                  <a:txBody>
                    <a:bodyPr/>
                    <a:lstStyle/>
                    <a:p>
                      <a:pPr algn="ctr"/>
                      <a:r>
                        <a:rPr lang="en-US" sz="1800" dirty="0">
                          <a:solidFill>
                            <a:schemeClr val="tx1"/>
                          </a:solidFill>
                          <a:latin typeface="Tw Cen MT Condensed" panose="020B0606020104020203" pitchFamily="34" charset="0"/>
                        </a:rPr>
                        <a:t>D</a:t>
                      </a:r>
                    </a:p>
                  </a:txBody>
                  <a:tcPr marL="68580" marR="68580" marT="34290" marB="34290" anchor="ctr">
                    <a:lnL w="12700" cap="flat" cmpd="sng" algn="ctr">
                      <a:solidFill>
                        <a:schemeClr val="tx1"/>
                      </a:solidFill>
                      <a:prstDash val="solid"/>
                      <a:round/>
                      <a:headEnd type="none" w="med" len="med"/>
                      <a:tailEnd type="none" w="med" len="med"/>
                    </a:lnL>
                    <a:solidFill>
                      <a:srgbClr val="FF6600"/>
                    </a:solidFill>
                  </a:tcPr>
                </a:tc>
                <a:tc>
                  <a:txBody>
                    <a:bodyPr/>
                    <a:lstStyle/>
                    <a:p>
                      <a:pPr algn="ctr"/>
                      <a:r>
                        <a:rPr lang="en-US" sz="1800" dirty="0">
                          <a:solidFill>
                            <a:schemeClr val="tx1"/>
                          </a:solidFill>
                          <a:latin typeface="Tw Cen MT Condensed" panose="020B0606020104020203" pitchFamily="34" charset="0"/>
                        </a:rPr>
                        <a:t>D</a:t>
                      </a:r>
                    </a:p>
                  </a:txBody>
                  <a:tcPr marL="68580" marR="68580" marT="34290" marB="34290" anchor="ctr">
                    <a:solidFill>
                      <a:srgbClr val="FF6600"/>
                    </a:solidFill>
                  </a:tcPr>
                </a:tc>
                <a:tc>
                  <a:txBody>
                    <a:bodyPr/>
                    <a:lstStyle/>
                    <a:p>
                      <a:pPr algn="ctr"/>
                      <a:r>
                        <a:rPr lang="en-US" sz="1800" dirty="0">
                          <a:solidFill>
                            <a:schemeClr val="tx1"/>
                          </a:solidFill>
                          <a:latin typeface="Tw Cen MT Condensed" panose="020B0606020104020203" pitchFamily="34" charset="0"/>
                        </a:rPr>
                        <a:t>D</a:t>
                      </a:r>
                    </a:p>
                  </a:txBody>
                  <a:tcPr marL="68580" marR="68580" marT="34290" marB="34290" anchor="ctr">
                    <a:solidFill>
                      <a:srgbClr val="FF6600"/>
                    </a:solidFill>
                  </a:tcPr>
                </a:tc>
                <a:tc>
                  <a:txBody>
                    <a:bodyPr/>
                    <a:lstStyle/>
                    <a:p>
                      <a:pPr algn="ctr"/>
                      <a:r>
                        <a:rPr lang="en-US" sz="1800" dirty="0">
                          <a:solidFill>
                            <a:schemeClr val="tx1"/>
                          </a:solidFill>
                          <a:latin typeface="Tw Cen MT Condensed" panose="020B0606020104020203" pitchFamily="34" charset="0"/>
                        </a:rPr>
                        <a:t>D</a:t>
                      </a:r>
                    </a:p>
                  </a:txBody>
                  <a:tcPr marL="68580" marR="68580" marT="34290" marB="34290" anchor="ctr">
                    <a:lnR w="12700" cap="flat" cmpd="sng" algn="ctr">
                      <a:solidFill>
                        <a:schemeClr val="tx1"/>
                      </a:solidFill>
                      <a:prstDash val="solid"/>
                      <a:round/>
                      <a:headEnd type="none" w="med" len="med"/>
                      <a:tailEnd type="none" w="med" len="med"/>
                    </a:lnR>
                    <a:solidFill>
                      <a:srgbClr val="FF6600"/>
                    </a:solidFill>
                  </a:tcPr>
                </a:tc>
                <a:tc>
                  <a:txBody>
                    <a:bodyPr/>
                    <a:lstStyle/>
                    <a:p>
                      <a:pPr algn="ctr"/>
                      <a:r>
                        <a:rPr lang="en-US" sz="1400" b="1" i="0" dirty="0">
                          <a:solidFill>
                            <a:schemeClr val="tx1"/>
                          </a:solidFill>
                          <a:latin typeface="Tw Cen MT Condensed" panose="020B0606020104020203" pitchFamily="34" charset="0"/>
                        </a:rPr>
                        <a:t>4</a:t>
                      </a:r>
                    </a:p>
                  </a:txBody>
                  <a:tcPr marL="68580" marR="68580" marT="34290" marB="34290" anchor="ctr">
                    <a:lnL w="12700" cap="flat" cmpd="sng" algn="ctr">
                      <a:solidFill>
                        <a:schemeClr val="tx1"/>
                      </a:solidFill>
                      <a:prstDash val="solid"/>
                      <a:round/>
                      <a:headEnd type="none" w="med" len="med"/>
                      <a:tailEnd type="none" w="med" len="med"/>
                    </a:lnL>
                    <a:noFill/>
                  </a:tcPr>
                </a:tc>
                <a:extLst>
                  <a:ext uri="{0D108BD9-81ED-4DB2-BD59-A6C34878D82A}">
                    <a16:rowId xmlns:a16="http://schemas.microsoft.com/office/drawing/2014/main" val="10003"/>
                  </a:ext>
                </a:extLst>
              </a:tr>
              <a:tr h="480060">
                <a:tc vMerge="1">
                  <a:txBody>
                    <a:bodyPr/>
                    <a:lstStyle/>
                    <a:p>
                      <a:endParaRPr lang="en-US" dirty="0">
                        <a:solidFill>
                          <a:schemeClr val="tx1"/>
                        </a:solidFill>
                      </a:endParaRPr>
                    </a:p>
                  </a:txBody>
                  <a:tcPr>
                    <a:lnR w="12700" cap="flat" cmpd="sng" algn="ctr">
                      <a:solidFill>
                        <a:schemeClr val="tx1"/>
                      </a:solidFill>
                      <a:prstDash val="solid"/>
                      <a:round/>
                      <a:headEnd type="none" w="med" len="med"/>
                      <a:tailEnd type="none" w="med" len="med"/>
                    </a:lnR>
                    <a:noFill/>
                  </a:tcPr>
                </a:tc>
                <a:tc>
                  <a:txBody>
                    <a:bodyPr/>
                    <a:lstStyle/>
                    <a:p>
                      <a:pPr algn="ctr"/>
                      <a:r>
                        <a:rPr lang="en-US" sz="1800" dirty="0">
                          <a:solidFill>
                            <a:schemeClr val="tx1"/>
                          </a:solidFill>
                          <a:latin typeface="Tw Cen MT Condensed" panose="020B0606020104020203" pitchFamily="34" charset="0"/>
                        </a:rPr>
                        <a:t>ND</a:t>
                      </a:r>
                    </a:p>
                  </a:txBody>
                  <a:tcPr marL="68580" marR="68580" marT="34290" marB="34290" anchor="ctr">
                    <a:lnL w="12700" cap="flat" cmpd="sng" algn="ctr">
                      <a:solidFill>
                        <a:schemeClr val="tx1"/>
                      </a:solidFill>
                      <a:prstDash val="solid"/>
                      <a:round/>
                      <a:headEnd type="none" w="med" len="med"/>
                      <a:tailEnd type="none" w="med" len="med"/>
                    </a:lnL>
                    <a:noFill/>
                  </a:tcPr>
                </a:tc>
                <a:tc>
                  <a:txBody>
                    <a:bodyPr/>
                    <a:lstStyle/>
                    <a:p>
                      <a:pPr algn="ctr"/>
                      <a:r>
                        <a:rPr lang="en-US" sz="1800" dirty="0">
                          <a:solidFill>
                            <a:schemeClr val="tx1"/>
                          </a:solidFill>
                          <a:latin typeface="Tw Cen MT Condensed" panose="020B0606020104020203" pitchFamily="34" charset="0"/>
                        </a:rPr>
                        <a:t>D</a:t>
                      </a:r>
                    </a:p>
                  </a:txBody>
                  <a:tcPr marL="68580" marR="68580" marT="34290" marB="34290" anchor="ctr">
                    <a:solidFill>
                      <a:srgbClr val="FF6600"/>
                    </a:solidFill>
                  </a:tcPr>
                </a:tc>
                <a:tc>
                  <a:txBody>
                    <a:bodyPr/>
                    <a:lstStyle/>
                    <a:p>
                      <a:pPr algn="ctr"/>
                      <a:r>
                        <a:rPr lang="en-US" sz="1800" dirty="0">
                          <a:solidFill>
                            <a:schemeClr val="tx1"/>
                          </a:solidFill>
                          <a:latin typeface="Tw Cen MT Condensed" panose="020B0606020104020203" pitchFamily="34" charset="0"/>
                        </a:rPr>
                        <a:t>ND</a:t>
                      </a:r>
                    </a:p>
                  </a:txBody>
                  <a:tcPr marL="68580" marR="68580" marT="34290" marB="34290" anchor="ctr">
                    <a:noFill/>
                  </a:tcPr>
                </a:tc>
                <a:tc>
                  <a:txBody>
                    <a:bodyPr/>
                    <a:lstStyle/>
                    <a:p>
                      <a:pPr algn="ctr"/>
                      <a:r>
                        <a:rPr lang="en-US" sz="1800" dirty="0">
                          <a:solidFill>
                            <a:schemeClr val="tx1"/>
                          </a:solidFill>
                          <a:latin typeface="Tw Cen MT Condensed" panose="020B0606020104020203" pitchFamily="34" charset="0"/>
                        </a:rPr>
                        <a:t>ND</a:t>
                      </a:r>
                    </a:p>
                  </a:txBody>
                  <a:tcPr marL="68580" marR="68580" marT="34290" marB="34290" anchor="ctr">
                    <a:lnR w="12700" cap="flat" cmpd="sng" algn="ctr">
                      <a:solidFill>
                        <a:schemeClr val="tx1"/>
                      </a:solidFill>
                      <a:prstDash val="solid"/>
                      <a:round/>
                      <a:headEnd type="none" w="med" len="med"/>
                      <a:tailEnd type="none" w="med" len="med"/>
                    </a:lnR>
                    <a:noFill/>
                  </a:tcPr>
                </a:tc>
                <a:tc>
                  <a:txBody>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lang="en-US" sz="1400" b="1" dirty="0">
                          <a:solidFill>
                            <a:schemeClr val="tx1"/>
                          </a:solidFill>
                          <a:latin typeface="Tw Cen MT Condensed" panose="020B0606020104020203" pitchFamily="34" charset="0"/>
                        </a:rPr>
                        <a:t>1</a:t>
                      </a:r>
                    </a:p>
                    <a:p>
                      <a:pPr algn="ctr"/>
                      <a:endParaRPr lang="en-US" sz="1400" b="1" i="0" dirty="0">
                        <a:solidFill>
                          <a:schemeClr val="tx1"/>
                        </a:solidFill>
                        <a:latin typeface="Tw Cen MT Condensed" panose="020B0606020104020203" pitchFamily="34" charset="0"/>
                      </a:endParaRPr>
                    </a:p>
                  </a:txBody>
                  <a:tcPr marL="68580" marR="68580" marT="34290" marB="34290" anchor="ctr">
                    <a:lnL w="12700" cap="flat" cmpd="sng" algn="ctr">
                      <a:solidFill>
                        <a:schemeClr val="tx1"/>
                      </a:solidFill>
                      <a:prstDash val="solid"/>
                      <a:round/>
                      <a:headEnd type="none" w="med" len="med"/>
                      <a:tailEnd type="none" w="med" len="med"/>
                    </a:lnL>
                    <a:noFill/>
                  </a:tcPr>
                </a:tc>
                <a:extLst>
                  <a:ext uri="{0D108BD9-81ED-4DB2-BD59-A6C34878D82A}">
                    <a16:rowId xmlns:a16="http://schemas.microsoft.com/office/drawing/2014/main" val="10004"/>
                  </a:ext>
                </a:extLst>
              </a:tr>
              <a:tr h="342900">
                <a:tc>
                  <a:txBody>
                    <a:bodyPr/>
                    <a:lstStyle/>
                    <a:p>
                      <a:endParaRPr lang="en-US" sz="1400" b="1" dirty="0">
                        <a:solidFill>
                          <a:schemeClr val="tx1"/>
                        </a:solidFill>
                        <a:latin typeface="Tw Cen MT Condensed" panose="020B0606020104020203" pitchFamily="34" charset="0"/>
                      </a:endParaRPr>
                    </a:p>
                  </a:txBody>
                  <a:tcPr marL="68580" marR="68580" marT="34290" marB="34290" anchor="b">
                    <a:noFill/>
                  </a:tcPr>
                </a:tc>
                <a:tc>
                  <a:txBody>
                    <a:bodyPr/>
                    <a:lstStyle/>
                    <a:p>
                      <a:pPr algn="ctr"/>
                      <a:endParaRPr lang="en-US" sz="1800" b="1" dirty="0">
                        <a:solidFill>
                          <a:schemeClr val="tx1"/>
                        </a:solidFill>
                        <a:latin typeface="Tw Cen MT Condensed" panose="020B0606020104020203" pitchFamily="34" charset="0"/>
                      </a:endParaRPr>
                    </a:p>
                  </a:txBody>
                  <a:tcPr marL="68580" marR="68580" marT="34290" marB="34290" anchor="b">
                    <a:noFill/>
                  </a:tcPr>
                </a:tc>
                <a:tc>
                  <a:txBody>
                    <a:bodyPr/>
                    <a:lstStyle/>
                    <a:p>
                      <a:pPr algn="ctr"/>
                      <a:endParaRPr lang="en-US" sz="1800" b="1" dirty="0">
                        <a:solidFill>
                          <a:schemeClr val="tx1"/>
                        </a:solidFill>
                        <a:latin typeface="Tw Cen MT Condensed" panose="020B0606020104020203" pitchFamily="34" charset="0"/>
                      </a:endParaRPr>
                    </a:p>
                  </a:txBody>
                  <a:tcPr marL="68580" marR="68580" marT="34290" marB="34290" anchor="b">
                    <a:noFill/>
                  </a:tcPr>
                </a:tc>
                <a:tc>
                  <a:txBody>
                    <a:bodyPr/>
                    <a:lstStyle/>
                    <a:p>
                      <a:pPr algn="ctr"/>
                      <a:endParaRPr lang="en-US" sz="1800" b="1" dirty="0">
                        <a:solidFill>
                          <a:schemeClr val="tx1"/>
                        </a:solidFill>
                        <a:latin typeface="Tw Cen MT Condensed" panose="020B0606020104020203" pitchFamily="34" charset="0"/>
                      </a:endParaRPr>
                    </a:p>
                  </a:txBody>
                  <a:tcPr marL="68580" marR="68580" marT="34290" marB="34290" anchor="b">
                    <a:noFill/>
                  </a:tcPr>
                </a:tc>
                <a:tc>
                  <a:txBody>
                    <a:bodyPr/>
                    <a:lstStyle/>
                    <a:p>
                      <a:pPr algn="ctr"/>
                      <a:endParaRPr lang="en-US" sz="1800" b="1" dirty="0">
                        <a:solidFill>
                          <a:schemeClr val="tx1"/>
                        </a:solidFill>
                        <a:latin typeface="Tw Cen MT Condensed" panose="020B0606020104020203" pitchFamily="34" charset="0"/>
                      </a:endParaRPr>
                    </a:p>
                  </a:txBody>
                  <a:tcPr marL="68580" marR="68580" marT="34290" marB="34290" anchor="b">
                    <a:noFill/>
                  </a:tcPr>
                </a:tc>
                <a:tc>
                  <a:txBody>
                    <a:bodyPr/>
                    <a:lstStyle/>
                    <a:p>
                      <a:endParaRPr lang="en-US" sz="1400" dirty="0">
                        <a:solidFill>
                          <a:schemeClr val="tx1"/>
                        </a:solidFill>
                        <a:latin typeface="Tw Cen MT Condensed" panose="020B0606020104020203" pitchFamily="34" charset="0"/>
                      </a:endParaRPr>
                    </a:p>
                  </a:txBody>
                  <a:tcPr marL="68580" marR="68580" marT="34290" marB="34290">
                    <a:noFill/>
                  </a:tcPr>
                </a:tc>
                <a:extLst>
                  <a:ext uri="{0D108BD9-81ED-4DB2-BD59-A6C34878D82A}">
                    <a16:rowId xmlns:a16="http://schemas.microsoft.com/office/drawing/2014/main" val="10005"/>
                  </a:ext>
                </a:extLst>
              </a:tr>
            </a:tbl>
          </a:graphicData>
        </a:graphic>
      </p:graphicFrame>
      <p:sp>
        <p:nvSpPr>
          <p:cNvPr id="17" name="TextBox 16"/>
          <p:cNvSpPr txBox="1"/>
          <p:nvPr/>
        </p:nvSpPr>
        <p:spPr>
          <a:xfrm>
            <a:off x="1967173" y="2167747"/>
            <a:ext cx="5197115" cy="302199"/>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800000"/>
                </a:solidFill>
                <a:effectLst/>
                <a:uLnTx/>
                <a:uFillTx/>
                <a:latin typeface="Tw Cen MT Condensed" panose="020B0606020104020203" pitchFamily="34" charset="0"/>
                <a:ea typeface="+mn-ea"/>
                <a:cs typeface="+mn-cs"/>
              </a:rPr>
              <a:t>How much?</a:t>
            </a:r>
            <a:endParaRPr kumimoji="0" lang="en-US" sz="1350" b="1" i="0" u="none" strike="noStrike" kern="1200" cap="none" spc="0" normalizeH="0" baseline="0" noProof="0" dirty="0">
              <a:ln>
                <a:noFill/>
              </a:ln>
              <a:solidFill>
                <a:srgbClr val="800000"/>
              </a:solidFill>
              <a:effectLst/>
              <a:uLnTx/>
              <a:uFillTx/>
              <a:latin typeface="Tw Cen MT Condensed" panose="020B0606020104020203" pitchFamily="34" charset="0"/>
              <a:ea typeface="+mn-ea"/>
              <a:cs typeface="+mn-cs"/>
            </a:endParaRPr>
          </a:p>
        </p:txBody>
      </p:sp>
      <p:sp>
        <p:nvSpPr>
          <p:cNvPr id="7" name="Rectangle 3"/>
          <p:cNvSpPr txBox="1">
            <a:spLocks noChangeArrowheads="1"/>
          </p:cNvSpPr>
          <p:nvPr/>
        </p:nvSpPr>
        <p:spPr>
          <a:xfrm>
            <a:off x="1625183" y="1789704"/>
            <a:ext cx="5943600" cy="2889656"/>
          </a:xfrm>
          <a:prstGeom prst="rect">
            <a:avLst/>
          </a:prstGeom>
        </p:spPr>
        <p:txBody>
          <a:bodyPr vert="horz" lIns="68580" tIns="34290" rIns="68580" bIns="34290" rtlCol="0">
            <a:normAutofit/>
          </a:bodyPr>
          <a:lstStyle/>
          <a:p>
            <a:pPr marL="257175" marR="0" lvl="0" indent="-257175" algn="ctr" defTabSz="914400" rtl="0" eaLnBrk="1" fontAlgn="auto" latinLnBrk="0" hangingPunct="1">
              <a:lnSpc>
                <a:spcPct val="90000"/>
              </a:lnSpc>
              <a:spcBef>
                <a:spcPct val="2000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w Cen MT Condensed" panose="020B0606020104020203" pitchFamily="34" charset="0"/>
                <a:ea typeface="+mn-ea"/>
                <a:cs typeface="+mn-cs"/>
              </a:rPr>
              <a:t>Matrix of deprivation scores for 4 persons in 4 dimensions </a:t>
            </a:r>
          </a:p>
          <a:p>
            <a:pPr marL="257175" marR="0" lvl="0" indent="-257175" algn="ctr" defTabSz="914400" rtl="0" eaLnBrk="1" fontAlgn="auto" latinLnBrk="0" hangingPunct="1">
              <a:lnSpc>
                <a:spcPct val="90000"/>
              </a:lnSpc>
              <a:spcBef>
                <a:spcPct val="2000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w Cen MT Condensed" panose="020B0606020104020203" pitchFamily="34" charset="0"/>
              <a:ea typeface="+mn-ea"/>
              <a:cs typeface="+mn-cs"/>
            </a:endParaRPr>
          </a:p>
          <a:p>
            <a:pPr marL="257175" marR="0" lvl="0" indent="-257175" algn="ctr" defTabSz="914400" rtl="0" eaLnBrk="1" fontAlgn="auto" latinLnBrk="0" hangingPunct="1">
              <a:lnSpc>
                <a:spcPct val="90000"/>
              </a:lnSpc>
              <a:spcBef>
                <a:spcPct val="2000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w Cen MT Condensed" panose="020B0606020104020203" pitchFamily="34" charset="0"/>
                <a:ea typeface="+mn-ea"/>
                <a:cs typeface="+mn-cs"/>
              </a:rPr>
              <a:t>			</a:t>
            </a:r>
            <a:r>
              <a:rPr kumimoji="0" lang="en-US" sz="1800" b="0" i="0" u="none" strike="noStrike" kern="1200" cap="none" spc="0" normalizeH="0" baseline="0" noProof="0" dirty="0">
                <a:ln>
                  <a:noFill/>
                </a:ln>
                <a:solidFill>
                  <a:srgbClr val="808080"/>
                </a:solidFill>
                <a:effectLst/>
                <a:uLnTx/>
                <a:uFillTx/>
                <a:latin typeface="Tw Cen MT Condensed" panose="020B0606020104020203" pitchFamily="34" charset="0"/>
                <a:ea typeface="+mn-ea"/>
                <a:cs typeface="+mn-cs"/>
              </a:rPr>
              <a:t>	</a:t>
            </a:r>
            <a:endParaRPr kumimoji="0" lang="en-US" sz="1800" b="0" i="0" u="none" strike="noStrike" kern="1200" cap="none" spc="0" normalizeH="0" baseline="0" noProof="0" dirty="0">
              <a:ln>
                <a:noFill/>
              </a:ln>
              <a:solidFill>
                <a:srgbClr val="000000"/>
              </a:solidFill>
              <a:effectLst/>
              <a:uLnTx/>
              <a:uFillTx/>
              <a:latin typeface="Tw Cen MT Condensed" panose="020B0606020104020203" pitchFamily="34" charset="0"/>
              <a:ea typeface="+mn-ea"/>
              <a:cs typeface="+mn-cs"/>
            </a:endParaRPr>
          </a:p>
          <a:p>
            <a:pPr marL="257175" marR="0" lvl="0" indent="-257175" algn="ctr" defTabSz="914400" rtl="0" eaLnBrk="1" fontAlgn="auto" latinLnBrk="0" hangingPunct="1">
              <a:lnSpc>
                <a:spcPct val="90000"/>
              </a:lnSpc>
              <a:spcBef>
                <a:spcPct val="2000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w Cen MT Condensed" panose="020B0606020104020203" pitchFamily="34" charset="0"/>
                <a:ea typeface="+mn-ea"/>
                <a:cs typeface="+mn-cs"/>
              </a:rPr>
              <a:t> </a:t>
            </a:r>
          </a:p>
          <a:p>
            <a:pPr marL="257175" marR="0" lvl="0" indent="-257175" algn="ctr" defTabSz="914400" rtl="0" eaLnBrk="1" fontAlgn="auto" latinLnBrk="0" hangingPunct="1">
              <a:lnSpc>
                <a:spcPct val="90000"/>
              </a:lnSpc>
              <a:spcBef>
                <a:spcPct val="2000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w Cen MT Condensed" panose="020B0606020104020203" pitchFamily="34" charset="0"/>
              <a:ea typeface="+mn-ea"/>
              <a:cs typeface="+mn-cs"/>
            </a:endParaRPr>
          </a:p>
        </p:txBody>
      </p:sp>
      <mc:AlternateContent xmlns:mc="http://schemas.openxmlformats.org/markup-compatibility/2006" xmlns:pslz="http://schemas.microsoft.com/office/powerpoint/2016/slidezoom">
        <mc:Choice Requires="pslz">
          <p:graphicFrame>
            <p:nvGraphicFramePr>
              <p:cNvPr id="3" name="Slide Zoom 2">
                <a:extLst>
                  <a:ext uri="{FF2B5EF4-FFF2-40B4-BE49-F238E27FC236}">
                    <a16:creationId xmlns:a16="http://schemas.microsoft.com/office/drawing/2014/main" id="{DF2D6199-258D-4359-9CF9-86EEFD3EF774}"/>
                  </a:ext>
                </a:extLst>
              </p:cNvPr>
              <p:cNvGraphicFramePr>
                <a:graphicFrameLocks noChangeAspect="1"/>
              </p:cNvGraphicFramePr>
              <p:nvPr/>
            </p:nvGraphicFramePr>
            <p:xfrm>
              <a:off x="-2441797" y="1302612"/>
              <a:ext cx="2286000" cy="1714500"/>
            </p:xfrm>
            <a:graphic>
              <a:graphicData uri="http://schemas.microsoft.com/office/powerpoint/2016/slidezoom">
                <pslz:sldZm>
                  <pslz:sldZmObj sldId="2244" cId="2302199070">
                    <pslz:zmPr id="{7C443C5B-C524-4452-9B34-B8EB3C30B8D2}" returnToParent="0" transitionDur="1000">
                      <p166:blipFill xmlns:p166="http://schemas.microsoft.com/office/powerpoint/2016/6/main">
                        <a:blip r:embed="rId2"/>
                        <a:stretch>
                          <a:fillRect/>
                        </a:stretch>
                      </p166:blipFill>
                      <p166:spPr xmlns:p166="http://schemas.microsoft.com/office/powerpoint/2016/6/main">
                        <a:xfrm>
                          <a:off x="0" y="0"/>
                          <a:ext cx="2286000" cy="1714500"/>
                        </a:xfrm>
                        <a:prstGeom prst="rect">
                          <a:avLst/>
                        </a:prstGeom>
                      </p166:spPr>
                    </pslz:zmPr>
                  </pslz:sldZmObj>
                </pslz:sldZm>
              </a:graphicData>
            </a:graphic>
          </p:graphicFrame>
        </mc:Choice>
        <mc:Fallback xmlns="">
          <p:pic>
            <p:nvPicPr>
              <p:cNvPr id="3" name="Slide Zoom 2">
                <a:hlinkClick r:id="rId3" action="ppaction://hlinksldjump"/>
                <a:extLst>
                  <a:ext uri="{FF2B5EF4-FFF2-40B4-BE49-F238E27FC236}">
                    <a16:creationId xmlns:a16="http://schemas.microsoft.com/office/drawing/2014/main" id="{DF2D6199-258D-4359-9CF9-86EEFD3EF774}"/>
                  </a:ext>
                </a:extLst>
              </p:cNvPr>
              <p:cNvPicPr>
                <a:picLocks noGrp="1" noRot="1" noChangeAspect="1" noMove="1" noResize="1" noEditPoints="1" noAdjustHandles="1" noChangeArrowheads="1" noChangeShapeType="1"/>
              </p:cNvPicPr>
              <p:nvPr/>
            </p:nvPicPr>
            <p:blipFill>
              <a:blip r:embed="rId4"/>
              <a:stretch>
                <a:fillRect/>
              </a:stretch>
            </p:blipFill>
            <p:spPr>
              <a:xfrm>
                <a:off x="-2441797" y="1302612"/>
                <a:ext cx="2286000" cy="1714500"/>
              </a:xfrm>
              <a:prstGeom prst="rect">
                <a:avLst/>
              </a:prstGeom>
            </p:spPr>
          </p:pic>
        </mc:Fallback>
      </mc:AlternateContent>
    </p:spTree>
    <p:extLst>
      <p:ext uri="{BB962C8B-B14F-4D97-AF65-F5344CB8AC3E}">
        <p14:creationId xmlns:p14="http://schemas.microsoft.com/office/powerpoint/2010/main" val="2302199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par>
                          <p:cTn id="8" fill="hold">
                            <p:stCondLst>
                              <p:cond delay="500"/>
                            </p:stCondLst>
                            <p:childTnLst>
                              <p:par>
                                <p:cTn id="9" presetID="3" presetClass="entr" presetSubtype="10" fill="hold" grpId="0" nodeType="afterEffect">
                                  <p:stCondLst>
                                    <p:cond delay="300"/>
                                  </p:stCondLst>
                                  <p:childTnLst>
                                    <p:set>
                                      <p:cBhvr>
                                        <p:cTn id="10" dur="1" fill="hold">
                                          <p:stCondLst>
                                            <p:cond delay="0"/>
                                          </p:stCondLst>
                                        </p:cTn>
                                        <p:tgtEl>
                                          <p:spTgt spid="17"/>
                                        </p:tgtEl>
                                        <p:attrNameLst>
                                          <p:attrName>style.visibility</p:attrName>
                                        </p:attrNameLst>
                                      </p:cBhvr>
                                      <p:to>
                                        <p:strVal val="visible"/>
                                      </p:to>
                                    </p:set>
                                    <p:animEffect transition="in" filter="blinds(horizontal)">
                                      <p:cBhvr>
                                        <p:cTn id="11" dur="500"/>
                                        <p:tgtEl>
                                          <p:spTgt spid="17"/>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linds(horizontal)">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xit" presetSubtype="10" fill="hold" grpId="1" nodeType="clickEffect">
                                  <p:stCondLst>
                                    <p:cond delay="0"/>
                                  </p:stCondLst>
                                  <p:childTnLst>
                                    <p:animEffect transition="out" filter="blinds(horizontal)">
                                      <p:cBhvr>
                                        <p:cTn id="20" dur="500"/>
                                        <p:tgtEl>
                                          <p:spTgt spid="7"/>
                                        </p:tgtEl>
                                      </p:cBhvr>
                                    </p:animEffect>
                                    <p:set>
                                      <p:cBhvr>
                                        <p:cTn id="21"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7" grpId="0"/>
      <p:bldP spid="7"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a:xfrm>
            <a:off x="1657350" y="890718"/>
            <a:ext cx="6101004" cy="857250"/>
          </a:xfrm>
        </p:spPr>
        <p:txBody>
          <a:bodyPr/>
          <a:lstStyle/>
          <a:p>
            <a:pPr eaLnBrk="1" hangingPunct="1"/>
            <a:r>
              <a:rPr lang="en-GB" sz="3000" b="1" dirty="0">
                <a:solidFill>
                  <a:srgbClr val="800000"/>
                </a:solidFill>
              </a:rPr>
              <a:t>Intuitive explanation!</a:t>
            </a:r>
            <a:br>
              <a:rPr lang="en-GB" sz="3000" b="1" dirty="0">
                <a:solidFill>
                  <a:srgbClr val="800000"/>
                </a:solidFill>
              </a:rPr>
            </a:br>
            <a:r>
              <a:rPr lang="en-GB" sz="1500" b="1" i="1" dirty="0">
                <a:solidFill>
                  <a:srgbClr val="800000"/>
                </a:solidFill>
              </a:rPr>
              <a:t>(to simplify we assume equal weights in this example)</a:t>
            </a:r>
          </a:p>
        </p:txBody>
      </p:sp>
      <p:graphicFrame>
        <p:nvGraphicFramePr>
          <p:cNvPr id="14" name="Table 13"/>
          <p:cNvGraphicFramePr>
            <a:graphicFrameLocks noGrp="1"/>
          </p:cNvGraphicFramePr>
          <p:nvPr/>
        </p:nvGraphicFramePr>
        <p:xfrm>
          <a:off x="2357755" y="2552628"/>
          <a:ext cx="4661330" cy="2388081"/>
        </p:xfrm>
        <a:graphic>
          <a:graphicData uri="http://schemas.openxmlformats.org/drawingml/2006/table">
            <a:tbl>
              <a:tblPr firstRow="1" bandRow="1">
                <a:tableStyleId>{5C22544A-7EE6-4342-B048-85BDC9FD1C3A}</a:tableStyleId>
              </a:tblPr>
              <a:tblGrid>
                <a:gridCol w="535784">
                  <a:extLst>
                    <a:ext uri="{9D8B030D-6E8A-4147-A177-3AD203B41FA5}">
                      <a16:colId xmlns:a16="http://schemas.microsoft.com/office/drawing/2014/main" val="20000"/>
                    </a:ext>
                  </a:extLst>
                </a:gridCol>
                <a:gridCol w="788282">
                  <a:extLst>
                    <a:ext uri="{9D8B030D-6E8A-4147-A177-3AD203B41FA5}">
                      <a16:colId xmlns:a16="http://schemas.microsoft.com/office/drawing/2014/main" val="20001"/>
                    </a:ext>
                  </a:extLst>
                </a:gridCol>
                <a:gridCol w="924364">
                  <a:extLst>
                    <a:ext uri="{9D8B030D-6E8A-4147-A177-3AD203B41FA5}">
                      <a16:colId xmlns:a16="http://schemas.microsoft.com/office/drawing/2014/main" val="20002"/>
                    </a:ext>
                  </a:extLst>
                </a:gridCol>
                <a:gridCol w="859123">
                  <a:extLst>
                    <a:ext uri="{9D8B030D-6E8A-4147-A177-3AD203B41FA5}">
                      <a16:colId xmlns:a16="http://schemas.microsoft.com/office/drawing/2014/main" val="20003"/>
                    </a:ext>
                  </a:extLst>
                </a:gridCol>
                <a:gridCol w="803678">
                  <a:extLst>
                    <a:ext uri="{9D8B030D-6E8A-4147-A177-3AD203B41FA5}">
                      <a16:colId xmlns:a16="http://schemas.microsoft.com/office/drawing/2014/main" val="20004"/>
                    </a:ext>
                  </a:extLst>
                </a:gridCol>
                <a:gridCol w="750099">
                  <a:extLst>
                    <a:ext uri="{9D8B030D-6E8A-4147-A177-3AD203B41FA5}">
                      <a16:colId xmlns:a16="http://schemas.microsoft.com/office/drawing/2014/main" val="20005"/>
                    </a:ext>
                  </a:extLst>
                </a:gridCol>
              </a:tblGrid>
              <a:tr h="492137">
                <a:tc>
                  <a:txBody>
                    <a:bodyPr/>
                    <a:lstStyle/>
                    <a:p>
                      <a:endParaRPr lang="en-US" sz="1400" dirty="0">
                        <a:solidFill>
                          <a:schemeClr val="tx1"/>
                        </a:solidFill>
                        <a:latin typeface="Tw Cen MT Condensed" panose="020B0606020104020203" pitchFamily="34" charset="0"/>
                      </a:endParaRPr>
                    </a:p>
                  </a:txBody>
                  <a:tcPr marL="68580" marR="68580" marT="34290" marB="34290" anchor="ctr">
                    <a:noFill/>
                  </a:tcPr>
                </a:tc>
                <a:tc>
                  <a:txBody>
                    <a:bodyPr/>
                    <a:lstStyle/>
                    <a:p>
                      <a:pPr algn="ctr"/>
                      <a:r>
                        <a:rPr lang="en-US" sz="1400" dirty="0">
                          <a:solidFill>
                            <a:srgbClr val="800000"/>
                          </a:solidFill>
                          <a:latin typeface="Tw Cen MT Condensed" panose="020B0606020104020203" pitchFamily="34" charset="0"/>
                        </a:rPr>
                        <a:t>Housing</a:t>
                      </a:r>
                    </a:p>
                  </a:txBody>
                  <a:tcPr marL="68580" marR="68580" marT="34290" marB="34290" anchor="ctr">
                    <a:noFill/>
                  </a:tcPr>
                </a:tc>
                <a:tc>
                  <a:txBody>
                    <a:bodyPr/>
                    <a:lstStyle/>
                    <a:p>
                      <a:pPr algn="ctr"/>
                      <a:r>
                        <a:rPr lang="en-US" sz="1400" dirty="0">
                          <a:solidFill>
                            <a:srgbClr val="800000"/>
                          </a:solidFill>
                          <a:latin typeface="Tw Cen MT Condensed" panose="020B0606020104020203" pitchFamily="34" charset="0"/>
                        </a:rPr>
                        <a:t>Years of Education</a:t>
                      </a:r>
                    </a:p>
                  </a:txBody>
                  <a:tcPr marL="68580" marR="68580" marT="34290" marB="34290" anchor="ctr">
                    <a:noFill/>
                  </a:tcPr>
                </a:tc>
                <a:tc>
                  <a:txBody>
                    <a:bodyPr/>
                    <a:lstStyle/>
                    <a:p>
                      <a:pPr algn="ctr"/>
                      <a:r>
                        <a:rPr lang="en-US" sz="1400" dirty="0">
                          <a:solidFill>
                            <a:srgbClr val="800000"/>
                          </a:solidFill>
                          <a:latin typeface="Tw Cen MT Condensed" panose="020B0606020104020203" pitchFamily="34" charset="0"/>
                        </a:rPr>
                        <a:t>Housing Index</a:t>
                      </a:r>
                    </a:p>
                  </a:txBody>
                  <a:tcPr marL="68580" marR="68580" marT="34290" marB="34290" anchor="ctr">
                    <a:noFill/>
                  </a:tcPr>
                </a:tc>
                <a:tc>
                  <a:txBody>
                    <a:bodyPr/>
                    <a:lstStyle/>
                    <a:p>
                      <a:pPr algn="ctr"/>
                      <a:r>
                        <a:rPr lang="en-US" sz="1200" dirty="0">
                          <a:solidFill>
                            <a:srgbClr val="800000"/>
                          </a:solidFill>
                          <a:latin typeface="Tw Cen MT Condensed" panose="020B0606020104020203" pitchFamily="34" charset="0"/>
                        </a:rPr>
                        <a:t>Mal-nourished</a:t>
                      </a:r>
                    </a:p>
                  </a:txBody>
                  <a:tcPr marL="68580" marR="68580" marT="34290" marB="34290" anchor="ctr">
                    <a:noFill/>
                  </a:tcPr>
                </a:tc>
                <a:tc>
                  <a:txBody>
                    <a:bodyPr/>
                    <a:lstStyle/>
                    <a:p>
                      <a:pPr algn="ctr"/>
                      <a:r>
                        <a:rPr lang="en-US" sz="1400" i="1" dirty="0">
                          <a:solidFill>
                            <a:schemeClr val="tx1"/>
                          </a:solidFill>
                          <a:latin typeface="Tw Cen MT Condensed" panose="020B0606020104020203" pitchFamily="34" charset="0"/>
                        </a:rPr>
                        <a:t>c</a:t>
                      </a:r>
                    </a:p>
                  </a:txBody>
                  <a:tcPr marL="68580" marR="68580" marT="34290" marB="34290" anchor="ctr">
                    <a:noFill/>
                  </a:tcPr>
                </a:tc>
                <a:extLst>
                  <a:ext uri="{0D108BD9-81ED-4DB2-BD59-A6C34878D82A}">
                    <a16:rowId xmlns:a16="http://schemas.microsoft.com/office/drawing/2014/main" val="10000"/>
                  </a:ext>
                </a:extLst>
              </a:tr>
              <a:tr h="351527">
                <a:tc rowSpan="4">
                  <a:txBody>
                    <a:bodyPr/>
                    <a:lstStyle/>
                    <a:p>
                      <a:r>
                        <a:rPr lang="en-US" sz="1800" b="1" dirty="0">
                          <a:solidFill>
                            <a:srgbClr val="800000"/>
                          </a:solidFill>
                          <a:latin typeface="Tw Cen MT Condensed" panose="020B0606020104020203" pitchFamily="34" charset="0"/>
                        </a:rPr>
                        <a:t>y</a:t>
                      </a:r>
                      <a:r>
                        <a:rPr lang="en-US" sz="1800" dirty="0">
                          <a:solidFill>
                            <a:schemeClr val="tx1"/>
                          </a:solidFill>
                          <a:latin typeface="Tw Cen MT Condensed" panose="020B0606020104020203" pitchFamily="34" charset="0"/>
                        </a:rPr>
                        <a:t> = </a:t>
                      </a:r>
                    </a:p>
                  </a:txBody>
                  <a:tcPr marL="68580" marR="68580" marT="34290" marB="34290" anchor="ctr">
                    <a:lnR w="12700" cap="flat" cmpd="sng" algn="ctr">
                      <a:solidFill>
                        <a:schemeClr val="tx1"/>
                      </a:solidFill>
                      <a:prstDash val="solid"/>
                      <a:round/>
                      <a:headEnd type="none" w="med" len="med"/>
                      <a:tailEnd type="none" w="med" len="med"/>
                    </a:lnR>
                    <a:noFill/>
                  </a:tcPr>
                </a:tc>
                <a:tc>
                  <a:txBody>
                    <a:bodyPr/>
                    <a:lstStyle/>
                    <a:p>
                      <a:pPr algn="ctr"/>
                      <a:r>
                        <a:rPr lang="en-US" sz="1800" dirty="0">
                          <a:solidFill>
                            <a:schemeClr val="tx1"/>
                          </a:solidFill>
                          <a:latin typeface="Tw Cen MT Condensed" panose="020B0606020104020203" pitchFamily="34" charset="0"/>
                        </a:rPr>
                        <a:t>ND</a:t>
                      </a:r>
                    </a:p>
                  </a:txBody>
                  <a:tcPr marL="68580" marR="68580" marT="34290" marB="34290" anchor="ctr">
                    <a:lnL w="12700" cap="flat" cmpd="sng" algn="ctr">
                      <a:solidFill>
                        <a:schemeClr val="tx1"/>
                      </a:solidFill>
                      <a:prstDash val="solid"/>
                      <a:round/>
                      <a:headEnd type="none" w="med" len="med"/>
                      <a:tailEnd type="none" w="med" len="med"/>
                    </a:lnL>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a:solidFill>
                            <a:schemeClr val="tx1"/>
                          </a:solidFill>
                          <a:latin typeface="Tw Cen MT Condensed" panose="020B0606020104020203" pitchFamily="34" charset="0"/>
                        </a:rPr>
                        <a:t>ND</a:t>
                      </a:r>
                    </a:p>
                  </a:txBody>
                  <a:tcPr marL="68580" marR="68580" marT="34290" marB="34290" anchor="ctr">
                    <a:noFill/>
                  </a:tcPr>
                </a:tc>
                <a:tc>
                  <a:txBody>
                    <a:bodyPr/>
                    <a:lstStyle/>
                    <a:p>
                      <a:pPr algn="ctr"/>
                      <a:r>
                        <a:rPr lang="en-US" sz="1800" dirty="0">
                          <a:solidFill>
                            <a:schemeClr val="tx1"/>
                          </a:solidFill>
                          <a:latin typeface="Tw Cen MT Condensed" panose="020B0606020104020203" pitchFamily="34" charset="0"/>
                        </a:rPr>
                        <a:t>ND</a:t>
                      </a:r>
                    </a:p>
                  </a:txBody>
                  <a:tcPr marL="68580" marR="68580" marT="34290" marB="34290" anchor="ctr">
                    <a:noFill/>
                  </a:tcPr>
                </a:tc>
                <a:tc>
                  <a:txBody>
                    <a:bodyPr/>
                    <a:lstStyle/>
                    <a:p>
                      <a:pPr algn="ctr"/>
                      <a:r>
                        <a:rPr lang="en-US" sz="1800" dirty="0">
                          <a:solidFill>
                            <a:schemeClr val="tx1"/>
                          </a:solidFill>
                          <a:latin typeface="Tw Cen MT Condensed" panose="020B0606020104020203" pitchFamily="34" charset="0"/>
                        </a:rPr>
                        <a:t>ND</a:t>
                      </a:r>
                    </a:p>
                  </a:txBody>
                  <a:tcPr marL="68580" marR="68580" marT="34290" marB="34290" anchor="ctr">
                    <a:lnR w="12700" cap="flat" cmpd="sng" algn="ctr">
                      <a:solidFill>
                        <a:schemeClr val="tx1"/>
                      </a:solidFill>
                      <a:prstDash val="solid"/>
                      <a:round/>
                      <a:headEnd type="none" w="med" len="med"/>
                      <a:tailEnd type="none" w="med" len="med"/>
                    </a:lnR>
                    <a:noFill/>
                  </a:tcPr>
                </a:tc>
                <a:tc>
                  <a:txBody>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lang="en-US" sz="1400" b="1" dirty="0">
                          <a:solidFill>
                            <a:schemeClr val="tx1"/>
                          </a:solidFill>
                          <a:latin typeface="Tw Cen MT Condensed" panose="020B0606020104020203" pitchFamily="34" charset="0"/>
                        </a:rPr>
                        <a:t> 0</a:t>
                      </a:r>
                    </a:p>
                  </a:txBody>
                  <a:tcPr marL="68580" marR="68580" marT="34290" marB="34290" anchor="ctr">
                    <a:lnL w="12700" cap="flat" cmpd="sng" algn="ctr">
                      <a:solidFill>
                        <a:schemeClr val="tx1"/>
                      </a:solidFill>
                      <a:prstDash val="solid"/>
                      <a:round/>
                      <a:headEnd type="none" w="med" len="med"/>
                      <a:tailEnd type="none" w="med" len="med"/>
                    </a:lnL>
                    <a:noFill/>
                  </a:tcPr>
                </a:tc>
                <a:extLst>
                  <a:ext uri="{0D108BD9-81ED-4DB2-BD59-A6C34878D82A}">
                    <a16:rowId xmlns:a16="http://schemas.microsoft.com/office/drawing/2014/main" val="10001"/>
                  </a:ext>
                </a:extLst>
              </a:tr>
              <a:tr h="351527">
                <a:tc vMerge="1">
                  <a:txBody>
                    <a:bodyPr/>
                    <a:lstStyle/>
                    <a:p>
                      <a:endParaRPr lang="en-US" dirty="0">
                        <a:solidFill>
                          <a:schemeClr val="tx1"/>
                        </a:solidFill>
                      </a:endParaRPr>
                    </a:p>
                  </a:txBody>
                  <a:tcPr>
                    <a:lnR w="12700" cap="flat" cmpd="sng" algn="ctr">
                      <a:solidFill>
                        <a:schemeClr val="tx1"/>
                      </a:solidFill>
                      <a:prstDash val="solid"/>
                      <a:round/>
                      <a:headEnd type="none" w="med" len="med"/>
                      <a:tailEnd type="none" w="med" len="med"/>
                    </a:lnR>
                    <a:noFill/>
                  </a:tcPr>
                </a:tc>
                <a:tc>
                  <a:txBody>
                    <a:bodyPr/>
                    <a:lstStyle/>
                    <a:p>
                      <a:pPr algn="ctr"/>
                      <a:r>
                        <a:rPr lang="en-US" sz="1800" dirty="0">
                          <a:solidFill>
                            <a:schemeClr val="tx1"/>
                          </a:solidFill>
                          <a:latin typeface="Tw Cen MT Condensed" panose="020B0606020104020203" pitchFamily="34" charset="0"/>
                        </a:rPr>
                        <a:t>D</a:t>
                      </a:r>
                    </a:p>
                  </a:txBody>
                  <a:tcPr marL="68580" marR="68580" marT="34290" marB="34290" anchor="ctr">
                    <a:lnL w="12700" cap="flat" cmpd="sng" algn="ctr">
                      <a:solidFill>
                        <a:schemeClr val="tx1"/>
                      </a:solidFill>
                      <a:prstDash val="solid"/>
                      <a:round/>
                      <a:headEnd type="none" w="med" len="med"/>
                      <a:tailEnd type="none" w="med" len="med"/>
                    </a:lnL>
                    <a:solidFill>
                      <a:srgbClr val="FF6600"/>
                    </a:solidFill>
                  </a:tcPr>
                </a:tc>
                <a:tc>
                  <a:txBody>
                    <a:bodyPr/>
                    <a:lstStyle/>
                    <a:p>
                      <a:pPr algn="ctr"/>
                      <a:r>
                        <a:rPr lang="en-US" sz="1800" dirty="0">
                          <a:solidFill>
                            <a:schemeClr val="tx1"/>
                          </a:solidFill>
                          <a:latin typeface="Tw Cen MT Condensed" panose="020B0606020104020203" pitchFamily="34" charset="0"/>
                        </a:rPr>
                        <a:t>ND</a:t>
                      </a:r>
                    </a:p>
                  </a:txBody>
                  <a:tcPr marL="68580" marR="68580" marT="34290" marB="34290" anchor="ctr">
                    <a:noFill/>
                  </a:tcPr>
                </a:tc>
                <a:tc>
                  <a:txBody>
                    <a:bodyPr/>
                    <a:lstStyle/>
                    <a:p>
                      <a:pPr algn="ctr"/>
                      <a:r>
                        <a:rPr lang="en-US" sz="1800" dirty="0">
                          <a:solidFill>
                            <a:schemeClr val="tx1"/>
                          </a:solidFill>
                          <a:latin typeface="Tw Cen MT Condensed" panose="020B0606020104020203" pitchFamily="34" charset="0"/>
                        </a:rPr>
                        <a:t>ND</a:t>
                      </a:r>
                    </a:p>
                  </a:txBody>
                  <a:tcPr marL="68580" marR="68580" marT="34290" marB="34290" anchor="ctr">
                    <a:noFill/>
                  </a:tcPr>
                </a:tc>
                <a:tc>
                  <a:txBody>
                    <a:bodyPr/>
                    <a:lstStyle/>
                    <a:p>
                      <a:pPr algn="ctr"/>
                      <a:r>
                        <a:rPr lang="en-US" sz="1800" dirty="0">
                          <a:solidFill>
                            <a:schemeClr val="tx1"/>
                          </a:solidFill>
                          <a:latin typeface="Tw Cen MT Condensed" panose="020B0606020104020203" pitchFamily="34" charset="0"/>
                        </a:rPr>
                        <a:t>D</a:t>
                      </a:r>
                    </a:p>
                  </a:txBody>
                  <a:tcPr marL="68580" marR="68580" marT="34290" marB="34290" anchor="ctr">
                    <a:lnR w="12700" cap="flat" cmpd="sng" algn="ctr">
                      <a:solidFill>
                        <a:schemeClr val="tx1"/>
                      </a:solidFill>
                      <a:prstDash val="solid"/>
                      <a:round/>
                      <a:headEnd type="none" w="med" len="med"/>
                      <a:tailEnd type="none" w="med" len="med"/>
                    </a:lnR>
                    <a:solidFill>
                      <a:srgbClr val="FF6600"/>
                    </a:solidFill>
                  </a:tcPr>
                </a:tc>
                <a:tc>
                  <a:txBody>
                    <a:bodyPr/>
                    <a:lstStyle/>
                    <a:p>
                      <a:pPr algn="ctr"/>
                      <a:r>
                        <a:rPr lang="en-US" sz="1400" b="1" dirty="0">
                          <a:solidFill>
                            <a:schemeClr val="bg1"/>
                          </a:solidFill>
                          <a:latin typeface="Tw Cen MT Condensed" panose="020B0606020104020203" pitchFamily="34" charset="0"/>
                        </a:rPr>
                        <a:t>2</a:t>
                      </a:r>
                      <a:endParaRPr lang="en-US" sz="1400" b="1" i="0" dirty="0">
                        <a:solidFill>
                          <a:schemeClr val="bg1"/>
                        </a:solidFill>
                        <a:latin typeface="Tw Cen MT Condensed" panose="020B0606020104020203" pitchFamily="34" charset="0"/>
                      </a:endParaRPr>
                    </a:p>
                  </a:txBody>
                  <a:tcPr marL="68580" marR="68580" marT="34290" marB="34290" anchor="ctr">
                    <a:lnL w="12700" cap="flat" cmpd="sng" algn="ctr">
                      <a:solidFill>
                        <a:schemeClr val="tx1"/>
                      </a:solidFill>
                      <a:prstDash val="solid"/>
                      <a:round/>
                      <a:headEnd type="none" w="med" len="med"/>
                      <a:tailEnd type="none" w="med" len="med"/>
                    </a:lnL>
                    <a:solidFill>
                      <a:srgbClr val="590510"/>
                    </a:solidFill>
                  </a:tcPr>
                </a:tc>
                <a:extLst>
                  <a:ext uri="{0D108BD9-81ED-4DB2-BD59-A6C34878D82A}">
                    <a16:rowId xmlns:a16="http://schemas.microsoft.com/office/drawing/2014/main" val="10002"/>
                  </a:ext>
                </a:extLst>
              </a:tr>
              <a:tr h="351527">
                <a:tc vMerge="1">
                  <a:txBody>
                    <a:bodyPr/>
                    <a:lstStyle/>
                    <a:p>
                      <a:endParaRPr lang="en-US" dirty="0">
                        <a:solidFill>
                          <a:schemeClr val="tx1"/>
                        </a:solidFill>
                      </a:endParaRPr>
                    </a:p>
                  </a:txBody>
                  <a:tcPr>
                    <a:lnR w="12700" cap="flat" cmpd="sng" algn="ctr">
                      <a:solidFill>
                        <a:schemeClr val="tx1"/>
                      </a:solidFill>
                      <a:prstDash val="solid"/>
                      <a:round/>
                      <a:headEnd type="none" w="med" len="med"/>
                      <a:tailEnd type="none" w="med" len="med"/>
                    </a:lnR>
                    <a:noFill/>
                  </a:tcPr>
                </a:tc>
                <a:tc>
                  <a:txBody>
                    <a:bodyPr/>
                    <a:lstStyle/>
                    <a:p>
                      <a:pPr algn="ctr"/>
                      <a:r>
                        <a:rPr lang="en-US" sz="1800" dirty="0">
                          <a:solidFill>
                            <a:schemeClr val="tx1"/>
                          </a:solidFill>
                          <a:latin typeface="Tw Cen MT Condensed" panose="020B0606020104020203" pitchFamily="34" charset="0"/>
                        </a:rPr>
                        <a:t>D</a:t>
                      </a:r>
                    </a:p>
                  </a:txBody>
                  <a:tcPr marL="68580" marR="68580" marT="34290" marB="34290" anchor="ctr">
                    <a:lnL w="12700" cap="flat" cmpd="sng" algn="ctr">
                      <a:solidFill>
                        <a:schemeClr val="tx1"/>
                      </a:solidFill>
                      <a:prstDash val="solid"/>
                      <a:round/>
                      <a:headEnd type="none" w="med" len="med"/>
                      <a:tailEnd type="none" w="med" len="med"/>
                    </a:lnL>
                    <a:solidFill>
                      <a:srgbClr val="FF6600"/>
                    </a:solidFill>
                  </a:tcPr>
                </a:tc>
                <a:tc>
                  <a:txBody>
                    <a:bodyPr/>
                    <a:lstStyle/>
                    <a:p>
                      <a:pPr algn="ctr"/>
                      <a:r>
                        <a:rPr lang="en-US" sz="1800" dirty="0">
                          <a:solidFill>
                            <a:schemeClr val="tx1"/>
                          </a:solidFill>
                          <a:latin typeface="Tw Cen MT Condensed" panose="020B0606020104020203" pitchFamily="34" charset="0"/>
                        </a:rPr>
                        <a:t>D</a:t>
                      </a:r>
                    </a:p>
                  </a:txBody>
                  <a:tcPr marL="68580" marR="68580" marT="34290" marB="34290" anchor="ctr">
                    <a:solidFill>
                      <a:srgbClr val="FF6600"/>
                    </a:solidFill>
                  </a:tcPr>
                </a:tc>
                <a:tc>
                  <a:txBody>
                    <a:bodyPr/>
                    <a:lstStyle/>
                    <a:p>
                      <a:pPr algn="ctr"/>
                      <a:r>
                        <a:rPr lang="en-US" sz="1800" dirty="0">
                          <a:solidFill>
                            <a:schemeClr val="tx1"/>
                          </a:solidFill>
                          <a:latin typeface="Tw Cen MT Condensed" panose="020B0606020104020203" pitchFamily="34" charset="0"/>
                        </a:rPr>
                        <a:t>D</a:t>
                      </a:r>
                    </a:p>
                  </a:txBody>
                  <a:tcPr marL="68580" marR="68580" marT="34290" marB="34290" anchor="ctr">
                    <a:solidFill>
                      <a:srgbClr val="FF6600"/>
                    </a:solidFill>
                  </a:tcPr>
                </a:tc>
                <a:tc>
                  <a:txBody>
                    <a:bodyPr/>
                    <a:lstStyle/>
                    <a:p>
                      <a:pPr algn="ctr"/>
                      <a:r>
                        <a:rPr lang="en-US" sz="1800" dirty="0">
                          <a:solidFill>
                            <a:schemeClr val="tx1"/>
                          </a:solidFill>
                          <a:latin typeface="Tw Cen MT Condensed" panose="020B0606020104020203" pitchFamily="34" charset="0"/>
                        </a:rPr>
                        <a:t>D</a:t>
                      </a:r>
                    </a:p>
                  </a:txBody>
                  <a:tcPr marL="68580" marR="68580" marT="34290" marB="34290" anchor="ctr">
                    <a:lnR w="12700" cap="flat" cmpd="sng" algn="ctr">
                      <a:solidFill>
                        <a:schemeClr val="tx1"/>
                      </a:solidFill>
                      <a:prstDash val="solid"/>
                      <a:round/>
                      <a:headEnd type="none" w="med" len="med"/>
                      <a:tailEnd type="none" w="med" len="med"/>
                    </a:lnR>
                    <a:solidFill>
                      <a:srgbClr val="FF6600"/>
                    </a:solidFill>
                  </a:tcPr>
                </a:tc>
                <a:tc>
                  <a:txBody>
                    <a:bodyPr/>
                    <a:lstStyle/>
                    <a:p>
                      <a:pPr algn="ctr"/>
                      <a:r>
                        <a:rPr lang="en-US" sz="1400" b="1" i="0" dirty="0">
                          <a:solidFill>
                            <a:schemeClr val="bg1"/>
                          </a:solidFill>
                          <a:latin typeface="Tw Cen MT Condensed" panose="020B0606020104020203" pitchFamily="34" charset="0"/>
                        </a:rPr>
                        <a:t>4</a:t>
                      </a:r>
                    </a:p>
                  </a:txBody>
                  <a:tcPr marL="68580" marR="68580" marT="34290" marB="34290" anchor="ctr">
                    <a:lnL w="12700" cap="flat" cmpd="sng" algn="ctr">
                      <a:solidFill>
                        <a:schemeClr val="tx1"/>
                      </a:solidFill>
                      <a:prstDash val="solid"/>
                      <a:round/>
                      <a:headEnd type="none" w="med" len="med"/>
                      <a:tailEnd type="none" w="med" len="med"/>
                    </a:lnL>
                    <a:solidFill>
                      <a:srgbClr val="590510"/>
                    </a:solidFill>
                  </a:tcPr>
                </a:tc>
                <a:extLst>
                  <a:ext uri="{0D108BD9-81ED-4DB2-BD59-A6C34878D82A}">
                    <a16:rowId xmlns:a16="http://schemas.microsoft.com/office/drawing/2014/main" val="10003"/>
                  </a:ext>
                </a:extLst>
              </a:tr>
              <a:tr h="480060">
                <a:tc vMerge="1">
                  <a:txBody>
                    <a:bodyPr/>
                    <a:lstStyle/>
                    <a:p>
                      <a:endParaRPr lang="en-US" dirty="0">
                        <a:solidFill>
                          <a:schemeClr val="tx1"/>
                        </a:solidFill>
                      </a:endParaRPr>
                    </a:p>
                  </a:txBody>
                  <a:tcPr>
                    <a:lnR w="12700" cap="flat" cmpd="sng" algn="ctr">
                      <a:solidFill>
                        <a:schemeClr val="tx1"/>
                      </a:solidFill>
                      <a:prstDash val="solid"/>
                      <a:round/>
                      <a:headEnd type="none" w="med" len="med"/>
                      <a:tailEnd type="none" w="med" len="med"/>
                    </a:lnR>
                    <a:noFill/>
                  </a:tcPr>
                </a:tc>
                <a:tc>
                  <a:txBody>
                    <a:bodyPr/>
                    <a:lstStyle/>
                    <a:p>
                      <a:pPr algn="ctr"/>
                      <a:r>
                        <a:rPr lang="en-US" sz="1800" dirty="0">
                          <a:solidFill>
                            <a:schemeClr val="tx1"/>
                          </a:solidFill>
                          <a:latin typeface="Tw Cen MT Condensed" panose="020B0606020104020203" pitchFamily="34" charset="0"/>
                        </a:rPr>
                        <a:t>ND</a:t>
                      </a:r>
                    </a:p>
                  </a:txBody>
                  <a:tcPr marL="68580" marR="68580" marT="34290" marB="34290" anchor="ctr">
                    <a:lnL w="12700" cap="flat" cmpd="sng" algn="ctr">
                      <a:solidFill>
                        <a:schemeClr val="tx1"/>
                      </a:solidFill>
                      <a:prstDash val="solid"/>
                      <a:round/>
                      <a:headEnd type="none" w="med" len="med"/>
                      <a:tailEnd type="none" w="med" len="med"/>
                    </a:lnL>
                    <a:noFill/>
                  </a:tcPr>
                </a:tc>
                <a:tc>
                  <a:txBody>
                    <a:bodyPr/>
                    <a:lstStyle/>
                    <a:p>
                      <a:pPr algn="ctr"/>
                      <a:r>
                        <a:rPr lang="en-US" sz="1800" dirty="0">
                          <a:solidFill>
                            <a:schemeClr val="tx1"/>
                          </a:solidFill>
                          <a:latin typeface="Tw Cen MT Condensed" panose="020B0606020104020203" pitchFamily="34" charset="0"/>
                        </a:rPr>
                        <a:t>D</a:t>
                      </a:r>
                    </a:p>
                  </a:txBody>
                  <a:tcPr marL="68580" marR="68580" marT="34290" marB="34290" anchor="ctr">
                    <a:solidFill>
                      <a:srgbClr val="FF6600"/>
                    </a:solidFill>
                  </a:tcPr>
                </a:tc>
                <a:tc>
                  <a:txBody>
                    <a:bodyPr/>
                    <a:lstStyle/>
                    <a:p>
                      <a:pPr algn="ctr"/>
                      <a:r>
                        <a:rPr lang="en-US" sz="1800" dirty="0">
                          <a:solidFill>
                            <a:schemeClr val="tx1"/>
                          </a:solidFill>
                          <a:latin typeface="Tw Cen MT Condensed" panose="020B0606020104020203" pitchFamily="34" charset="0"/>
                        </a:rPr>
                        <a:t>ND</a:t>
                      </a:r>
                    </a:p>
                  </a:txBody>
                  <a:tcPr marL="68580" marR="68580" marT="34290" marB="34290" anchor="ctr">
                    <a:noFill/>
                  </a:tcPr>
                </a:tc>
                <a:tc>
                  <a:txBody>
                    <a:bodyPr/>
                    <a:lstStyle/>
                    <a:p>
                      <a:pPr algn="ctr"/>
                      <a:r>
                        <a:rPr lang="en-US" sz="1800" dirty="0">
                          <a:solidFill>
                            <a:schemeClr val="tx1"/>
                          </a:solidFill>
                          <a:latin typeface="Tw Cen MT Condensed" panose="020B0606020104020203" pitchFamily="34" charset="0"/>
                        </a:rPr>
                        <a:t>ND</a:t>
                      </a:r>
                    </a:p>
                  </a:txBody>
                  <a:tcPr marL="68580" marR="68580" marT="34290" marB="34290" anchor="ctr">
                    <a:lnR w="12700" cap="flat" cmpd="sng" algn="ctr">
                      <a:solidFill>
                        <a:schemeClr val="tx1"/>
                      </a:solidFill>
                      <a:prstDash val="solid"/>
                      <a:round/>
                      <a:headEnd type="none" w="med" len="med"/>
                      <a:tailEnd type="none" w="med" len="med"/>
                    </a:lnR>
                    <a:noFill/>
                  </a:tcPr>
                </a:tc>
                <a:tc>
                  <a:txBody>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lang="en-US" sz="1400" b="1" dirty="0">
                          <a:solidFill>
                            <a:schemeClr val="tx1"/>
                          </a:solidFill>
                          <a:latin typeface="Tw Cen MT Condensed" panose="020B0606020104020203" pitchFamily="34" charset="0"/>
                        </a:rPr>
                        <a:t>1</a:t>
                      </a:r>
                    </a:p>
                    <a:p>
                      <a:pPr algn="ctr"/>
                      <a:endParaRPr lang="en-US" sz="1400" b="1" i="0" dirty="0">
                        <a:solidFill>
                          <a:schemeClr val="tx1"/>
                        </a:solidFill>
                        <a:latin typeface="Tw Cen MT Condensed" panose="020B0606020104020203" pitchFamily="34" charset="0"/>
                      </a:endParaRPr>
                    </a:p>
                  </a:txBody>
                  <a:tcPr marL="68580" marR="68580" marT="34290" marB="34290" anchor="ctr">
                    <a:lnL w="12700" cap="flat" cmpd="sng" algn="ctr">
                      <a:solidFill>
                        <a:schemeClr val="tx1"/>
                      </a:solidFill>
                      <a:prstDash val="solid"/>
                      <a:round/>
                      <a:headEnd type="none" w="med" len="med"/>
                      <a:tailEnd type="none" w="med" len="med"/>
                    </a:lnL>
                    <a:noFill/>
                  </a:tcPr>
                </a:tc>
                <a:extLst>
                  <a:ext uri="{0D108BD9-81ED-4DB2-BD59-A6C34878D82A}">
                    <a16:rowId xmlns:a16="http://schemas.microsoft.com/office/drawing/2014/main" val="10004"/>
                  </a:ext>
                </a:extLst>
              </a:tr>
              <a:tr h="342900">
                <a:tc>
                  <a:txBody>
                    <a:bodyPr/>
                    <a:lstStyle/>
                    <a:p>
                      <a:endParaRPr lang="en-US" sz="1400" b="1" dirty="0">
                        <a:solidFill>
                          <a:schemeClr val="tx1"/>
                        </a:solidFill>
                        <a:latin typeface="Tw Cen MT Condensed" panose="020B0606020104020203" pitchFamily="34" charset="0"/>
                      </a:endParaRPr>
                    </a:p>
                  </a:txBody>
                  <a:tcPr marL="68580" marR="68580" marT="34290" marB="34290" anchor="b">
                    <a:noFill/>
                  </a:tcPr>
                </a:tc>
                <a:tc>
                  <a:txBody>
                    <a:bodyPr/>
                    <a:lstStyle/>
                    <a:p>
                      <a:pPr algn="ctr"/>
                      <a:endParaRPr lang="en-US" sz="1800" b="1" dirty="0">
                        <a:solidFill>
                          <a:schemeClr val="tx1"/>
                        </a:solidFill>
                        <a:latin typeface="Tw Cen MT Condensed" panose="020B0606020104020203" pitchFamily="34" charset="0"/>
                      </a:endParaRPr>
                    </a:p>
                  </a:txBody>
                  <a:tcPr marL="68580" marR="68580" marT="34290" marB="34290" anchor="b">
                    <a:noFill/>
                  </a:tcPr>
                </a:tc>
                <a:tc>
                  <a:txBody>
                    <a:bodyPr/>
                    <a:lstStyle/>
                    <a:p>
                      <a:pPr algn="ctr"/>
                      <a:endParaRPr lang="en-US" sz="1800" b="1" dirty="0">
                        <a:solidFill>
                          <a:schemeClr val="tx1"/>
                        </a:solidFill>
                        <a:latin typeface="Tw Cen MT Condensed" panose="020B0606020104020203" pitchFamily="34" charset="0"/>
                      </a:endParaRPr>
                    </a:p>
                  </a:txBody>
                  <a:tcPr marL="68580" marR="68580" marT="34290" marB="34290" anchor="b">
                    <a:noFill/>
                  </a:tcPr>
                </a:tc>
                <a:tc>
                  <a:txBody>
                    <a:bodyPr/>
                    <a:lstStyle/>
                    <a:p>
                      <a:pPr algn="ctr"/>
                      <a:endParaRPr lang="en-US" sz="1800" b="1" dirty="0">
                        <a:solidFill>
                          <a:schemeClr val="tx1"/>
                        </a:solidFill>
                        <a:latin typeface="Tw Cen MT Condensed" panose="020B0606020104020203" pitchFamily="34" charset="0"/>
                      </a:endParaRPr>
                    </a:p>
                  </a:txBody>
                  <a:tcPr marL="68580" marR="68580" marT="34290" marB="34290" anchor="b">
                    <a:noFill/>
                  </a:tcPr>
                </a:tc>
                <a:tc>
                  <a:txBody>
                    <a:bodyPr/>
                    <a:lstStyle/>
                    <a:p>
                      <a:pPr algn="ctr"/>
                      <a:endParaRPr lang="en-US" sz="1800" b="1" dirty="0">
                        <a:solidFill>
                          <a:schemeClr val="tx1"/>
                        </a:solidFill>
                        <a:latin typeface="Tw Cen MT Condensed" panose="020B0606020104020203" pitchFamily="34" charset="0"/>
                      </a:endParaRPr>
                    </a:p>
                  </a:txBody>
                  <a:tcPr marL="68580" marR="68580" marT="34290" marB="34290" anchor="b">
                    <a:noFill/>
                  </a:tcPr>
                </a:tc>
                <a:tc>
                  <a:txBody>
                    <a:bodyPr/>
                    <a:lstStyle/>
                    <a:p>
                      <a:endParaRPr lang="en-US" sz="1400" dirty="0">
                        <a:solidFill>
                          <a:schemeClr val="tx1"/>
                        </a:solidFill>
                        <a:latin typeface="Tw Cen MT Condensed" panose="020B0606020104020203" pitchFamily="34" charset="0"/>
                      </a:endParaRPr>
                    </a:p>
                  </a:txBody>
                  <a:tcPr marL="68580" marR="68580" marT="34290" marB="34290">
                    <a:noFill/>
                  </a:tcPr>
                </a:tc>
                <a:extLst>
                  <a:ext uri="{0D108BD9-81ED-4DB2-BD59-A6C34878D82A}">
                    <a16:rowId xmlns:a16="http://schemas.microsoft.com/office/drawing/2014/main" val="10005"/>
                  </a:ext>
                </a:extLst>
              </a:tr>
            </a:tbl>
          </a:graphicData>
        </a:graphic>
      </p:graphicFrame>
      <p:graphicFrame>
        <p:nvGraphicFramePr>
          <p:cNvPr id="2" name="Table 1"/>
          <p:cNvGraphicFramePr>
            <a:graphicFrameLocks noGrp="1"/>
          </p:cNvGraphicFramePr>
          <p:nvPr/>
        </p:nvGraphicFramePr>
        <p:xfrm>
          <a:off x="7056276" y="2564904"/>
          <a:ext cx="750099" cy="2042018"/>
        </p:xfrm>
        <a:graphic>
          <a:graphicData uri="http://schemas.openxmlformats.org/drawingml/2006/table">
            <a:tbl>
              <a:tblPr firstRow="1" bandRow="1">
                <a:tableStyleId>{5C22544A-7EE6-4342-B048-85BDC9FD1C3A}</a:tableStyleId>
              </a:tblPr>
              <a:tblGrid>
                <a:gridCol w="750099">
                  <a:extLst>
                    <a:ext uri="{9D8B030D-6E8A-4147-A177-3AD203B41FA5}">
                      <a16:colId xmlns:a16="http://schemas.microsoft.com/office/drawing/2014/main" val="20000"/>
                    </a:ext>
                  </a:extLst>
                </a:gridCol>
              </a:tblGrid>
              <a:tr h="492137">
                <a:tc>
                  <a:txBody>
                    <a:bodyPr/>
                    <a:lstStyle/>
                    <a:p>
                      <a:endParaRPr lang="en-US" sz="1400" dirty="0">
                        <a:solidFill>
                          <a:schemeClr val="tx1"/>
                        </a:solidFill>
                        <a:latin typeface="Tw Cen MT Condensed" panose="020B0606020104020203" pitchFamily="34" charset="0"/>
                      </a:endParaRPr>
                    </a:p>
                  </a:txBody>
                  <a:tcPr marL="68580" marR="68580" marT="34290" marB="3429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51527">
                <a:tc>
                  <a:txBody>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lang="en-US" sz="1400" b="1" dirty="0">
                          <a:solidFill>
                            <a:schemeClr val="tx1"/>
                          </a:solidFill>
                          <a:latin typeface="Tw Cen MT Condensed" panose="020B0606020104020203" pitchFamily="34" charset="0"/>
                        </a:rPr>
                        <a:t> </a:t>
                      </a:r>
                    </a:p>
                  </a:txBody>
                  <a:tcPr marL="68580" marR="68580" marT="34290" marB="34290" anchor="ct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51527">
                <a:tc>
                  <a:txBody>
                    <a:bodyPr/>
                    <a:lstStyle/>
                    <a:p>
                      <a:pPr algn="ctr"/>
                      <a:r>
                        <a:rPr lang="en-US" sz="1400" b="1" dirty="0">
                          <a:solidFill>
                            <a:schemeClr val="tx1"/>
                          </a:solidFill>
                          <a:latin typeface="Tw Cen MT Condensed" panose="020B0606020104020203" pitchFamily="34" charset="0"/>
                        </a:rPr>
                        <a:t>2/4</a:t>
                      </a:r>
                      <a:endParaRPr lang="en-US" sz="1400" b="1" i="0" dirty="0">
                        <a:solidFill>
                          <a:schemeClr val="tx1"/>
                        </a:solidFill>
                        <a:latin typeface="Tw Cen MT Condensed" panose="020B0606020104020203" pitchFamily="34" charset="0"/>
                      </a:endParaRPr>
                    </a:p>
                  </a:txBody>
                  <a:tcPr marL="68580" marR="68580" marT="34290" marB="3429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51527">
                <a:tc>
                  <a:txBody>
                    <a:bodyPr/>
                    <a:lstStyle/>
                    <a:p>
                      <a:pPr algn="ctr"/>
                      <a:r>
                        <a:rPr lang="en-US" sz="1400" b="1" i="0" dirty="0">
                          <a:solidFill>
                            <a:schemeClr val="tx1"/>
                          </a:solidFill>
                          <a:latin typeface="Tw Cen MT Condensed" panose="020B0606020104020203" pitchFamily="34" charset="0"/>
                        </a:rPr>
                        <a:t>4/4</a:t>
                      </a:r>
                    </a:p>
                  </a:txBody>
                  <a:tcPr marL="68580" marR="68580" marT="34290" marB="3429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80060">
                <a:tc>
                  <a:txBody>
                    <a:bodyPr/>
                    <a:lstStyle/>
                    <a:p>
                      <a:pPr marL="0" marR="0" lvl="2" indent="0" algn="ctr" defTabSz="914400" rtl="0" eaLnBrk="1" fontAlgn="auto" latinLnBrk="0" hangingPunct="1">
                        <a:lnSpc>
                          <a:spcPct val="100000"/>
                        </a:lnSpc>
                        <a:spcBef>
                          <a:spcPts val="0"/>
                        </a:spcBef>
                        <a:spcAft>
                          <a:spcPts val="0"/>
                        </a:spcAft>
                        <a:buClrTx/>
                        <a:buSzTx/>
                        <a:buFontTx/>
                        <a:buNone/>
                        <a:tabLst/>
                        <a:defRPr/>
                      </a:pPr>
                      <a:endParaRPr lang="en-US" sz="1400" b="1" dirty="0">
                        <a:solidFill>
                          <a:schemeClr val="tx1"/>
                        </a:solidFill>
                        <a:latin typeface="Tw Cen MT Condensed" panose="020B0606020104020203" pitchFamily="34" charset="0"/>
                      </a:endParaRPr>
                    </a:p>
                    <a:p>
                      <a:pPr algn="ctr"/>
                      <a:endParaRPr lang="en-US" sz="1400" b="1" i="0" dirty="0">
                        <a:solidFill>
                          <a:schemeClr val="tx1"/>
                        </a:solidFill>
                        <a:latin typeface="Tw Cen MT Condensed" panose="020B0606020104020203" pitchFamily="34" charset="0"/>
                      </a:endParaRPr>
                    </a:p>
                  </a:txBody>
                  <a:tcPr marL="68580" marR="68580" marT="34290" marB="3429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sp>
        <p:nvSpPr>
          <p:cNvPr id="8" name="Rectangle 3"/>
          <p:cNvSpPr txBox="1">
            <a:spLocks noChangeArrowheads="1"/>
          </p:cNvSpPr>
          <p:nvPr/>
        </p:nvSpPr>
        <p:spPr>
          <a:xfrm>
            <a:off x="2141730" y="1754814"/>
            <a:ext cx="4104456" cy="432048"/>
          </a:xfrm>
          <a:prstGeom prst="rect">
            <a:avLst/>
          </a:prstGeom>
        </p:spPr>
        <p:txBody>
          <a:bodyPr vert="horz" lIns="68580" tIns="34290" rIns="68580" bIns="34290" rtlCol="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w Cen MT Condensed" panose="020B0606020104020203" pitchFamily="34" charset="0"/>
                <a:ea typeface="+mn-ea"/>
                <a:cs typeface="+mn-cs"/>
              </a:rPr>
              <a:t>Who is poor?</a:t>
            </a:r>
            <a:endParaRPr kumimoji="0" lang="en-US" sz="1800" b="1" i="0" u="none" strike="noStrike" kern="1200" cap="none" spc="0" normalizeH="0" baseline="0" noProof="0" dirty="0">
              <a:ln>
                <a:noFill/>
              </a:ln>
              <a:solidFill>
                <a:srgbClr val="800000"/>
              </a:solidFill>
              <a:effectLst/>
              <a:uLnTx/>
              <a:uFillTx/>
              <a:latin typeface="Tw Cen MT Condensed" panose="020B0606020104020203" pitchFamily="34" charset="0"/>
              <a:ea typeface="+mn-ea"/>
              <a:cs typeface="+mn-cs"/>
            </a:endParaRPr>
          </a:p>
          <a:p>
            <a:pPr marL="257175" marR="0" lvl="0" indent="-257175" algn="l" defTabSz="914400" rtl="0" eaLnBrk="1" fontAlgn="auto" latinLnBrk="0" hangingPunct="1">
              <a:lnSpc>
                <a:spcPct val="90000"/>
              </a:lnSpc>
              <a:spcBef>
                <a:spcPct val="20000"/>
              </a:spcBef>
              <a:spcAft>
                <a:spcPts val="0"/>
              </a:spcAft>
              <a:buClrTx/>
              <a:buSzTx/>
              <a:buFontTx/>
              <a:buNone/>
              <a:tabLst/>
              <a:defRPr/>
            </a:pPr>
            <a:r>
              <a:rPr kumimoji="0" lang="en-US" sz="1800" b="1" i="0" u="none" strike="noStrike" kern="1200" cap="none" spc="0" normalizeH="0" baseline="0" noProof="0" dirty="0">
                <a:ln>
                  <a:noFill/>
                </a:ln>
                <a:solidFill>
                  <a:srgbClr val="800000"/>
                </a:solidFill>
                <a:effectLst/>
                <a:uLnTx/>
                <a:uFillTx/>
                <a:latin typeface="Tw Cen MT Condensed" panose="020B0606020104020203" pitchFamily="34" charset="0"/>
                <a:ea typeface="+mn-ea"/>
                <a:cs typeface="+mn-cs"/>
              </a:rPr>
              <a:t> </a:t>
            </a:r>
          </a:p>
          <a:p>
            <a:pPr marL="257175" marR="0" lvl="0" indent="-257175" algn="l" defTabSz="914400" rtl="0" eaLnBrk="1" fontAlgn="auto" latinLnBrk="0" hangingPunct="1">
              <a:lnSpc>
                <a:spcPct val="90000"/>
              </a:lnSpc>
              <a:spcBef>
                <a:spcPct val="20000"/>
              </a:spcBef>
              <a:spcAft>
                <a:spcPts val="0"/>
              </a:spcAft>
              <a:buClrTx/>
              <a:buSzTx/>
              <a:buFontTx/>
              <a:buNone/>
              <a:tabLst/>
              <a:defRPr/>
            </a:pPr>
            <a:endParaRPr kumimoji="0" lang="en-US" sz="1800" b="1" i="0" u="none" strike="noStrike" kern="1200" cap="none" spc="0" normalizeH="0" baseline="0" noProof="0" dirty="0">
              <a:ln>
                <a:noFill/>
              </a:ln>
              <a:solidFill>
                <a:srgbClr val="800000"/>
              </a:solidFill>
              <a:effectLst/>
              <a:uLnTx/>
              <a:uFillTx/>
              <a:latin typeface="Tw Cen MT Condensed" panose="020B0606020104020203" pitchFamily="34" charset="0"/>
              <a:ea typeface="+mn-ea"/>
              <a:cs typeface="+mn-cs"/>
            </a:endParaRPr>
          </a:p>
        </p:txBody>
      </p:sp>
      <p:sp>
        <p:nvSpPr>
          <p:cNvPr id="9" name="TextBox 8"/>
          <p:cNvSpPr txBox="1"/>
          <p:nvPr/>
        </p:nvSpPr>
        <p:spPr>
          <a:xfrm>
            <a:off x="1979712" y="2024845"/>
            <a:ext cx="518457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800000"/>
                </a:solidFill>
                <a:effectLst/>
                <a:uLnTx/>
                <a:uFillTx/>
                <a:latin typeface="Tw Cen MT Condensed" panose="020B0606020104020203" pitchFamily="34" charset="0"/>
                <a:ea typeface="+mn-ea"/>
                <a:cs typeface="+mn-cs"/>
              </a:rPr>
              <a:t>Fix poverty cut-off k, identify as poor if ci &gt;= 2 </a:t>
            </a:r>
            <a:endParaRPr kumimoji="0" lang="en-US" sz="1500" b="1" i="0" u="none" strike="noStrike" kern="1200" cap="none" spc="0" normalizeH="0" baseline="0" noProof="0" dirty="0">
              <a:ln>
                <a:noFill/>
              </a:ln>
              <a:solidFill>
                <a:srgbClr val="800000"/>
              </a:solidFill>
              <a:effectLst/>
              <a:uLnTx/>
              <a:uFillTx/>
              <a:latin typeface="Tw Cen MT Condensed" panose="020B0606020104020203" pitchFamily="34" charset="0"/>
              <a:ea typeface="+mn-ea"/>
              <a:cs typeface="+mn-cs"/>
            </a:endParaRPr>
          </a:p>
        </p:txBody>
      </p:sp>
      <p:sp>
        <p:nvSpPr>
          <p:cNvPr id="4" name="Rectangle 3"/>
          <p:cNvSpPr/>
          <p:nvPr/>
        </p:nvSpPr>
        <p:spPr>
          <a:xfrm>
            <a:off x="1197006" y="4779151"/>
            <a:ext cx="6723366" cy="949299"/>
          </a:xfrm>
          <a:prstGeom prst="rect">
            <a:avLst/>
          </a:prstGeom>
        </p:spPr>
        <p:txBody>
          <a:bodyPr wrap="square">
            <a:spAutoFit/>
          </a:bodyPr>
          <a:lstStyle/>
          <a:p>
            <a:pPr marL="257175" marR="0" lvl="0" indent="-257175" algn="ctr" defTabSz="914400" rtl="0" eaLnBrk="1" fontAlgn="auto" latinLnBrk="0" hangingPunct="1">
              <a:lnSpc>
                <a:spcPct val="90000"/>
              </a:lnSpc>
              <a:spcBef>
                <a:spcPct val="20000"/>
              </a:spcBef>
              <a:spcAft>
                <a:spcPts val="0"/>
              </a:spcAft>
              <a:buClrTx/>
              <a:buSzTx/>
              <a:buFont typeface="Wingdings" pitchFamily="2" charset="2"/>
              <a:buChar char="à"/>
              <a:tabLst/>
              <a:defRPr/>
            </a:pPr>
            <a:r>
              <a:rPr kumimoji="0" lang="en-GB" sz="1350" b="0" i="0" u="none" strike="noStrike" kern="0" cap="none" spc="0" normalizeH="0" baseline="0" noProof="0" dirty="0">
                <a:ln>
                  <a:noFill/>
                </a:ln>
                <a:solidFill>
                  <a:srgbClr val="000000"/>
                </a:solidFill>
                <a:effectLst/>
                <a:uLnTx/>
                <a:uFillTx/>
                <a:latin typeface="Tw Cen MT Condensed" panose="020B0606020104020203" pitchFamily="34" charset="0"/>
                <a:ea typeface="ＭＳ Ｐゴシック" pitchFamily="16" charset="-128"/>
                <a:cs typeface="ＭＳ Ｐゴシック" pitchFamily="16" charset="-128"/>
              </a:rPr>
              <a:t> Intensity of deprivation among the poor (A)=</a:t>
            </a:r>
            <a:r>
              <a:rPr kumimoji="0" lang="en-GB" sz="1350" b="1" i="0" u="none" strike="noStrike" kern="1200" cap="none" spc="0" normalizeH="0" baseline="0" noProof="0" dirty="0">
                <a:ln>
                  <a:noFill/>
                </a:ln>
                <a:solidFill>
                  <a:srgbClr val="000000"/>
                </a:solidFill>
                <a:effectLst/>
                <a:uLnTx/>
                <a:uFillTx/>
                <a:latin typeface="Tw Cen MT Condensed" panose="020B0606020104020203" pitchFamily="34" charset="0"/>
                <a:ea typeface="+mn-ea"/>
                <a:cs typeface="+mn-cs"/>
              </a:rPr>
              <a:t>(2/4+4/4)/2= </a:t>
            </a:r>
            <a:r>
              <a:rPr kumimoji="0" lang="en-GB" sz="1350" b="1" i="0" u="none" strike="noStrike" kern="1200" cap="none" spc="0" normalizeH="0" baseline="0" noProof="0" dirty="0">
                <a:ln>
                  <a:noFill/>
                </a:ln>
                <a:solidFill>
                  <a:srgbClr val="A50021"/>
                </a:solidFill>
                <a:effectLst/>
                <a:uLnTx/>
                <a:uFillTx/>
                <a:latin typeface="Tw Cen MT Condensed" panose="020B0606020104020203" pitchFamily="34" charset="0"/>
                <a:ea typeface="+mn-ea"/>
                <a:cs typeface="+mn-cs"/>
              </a:rPr>
              <a:t>3/4</a:t>
            </a:r>
            <a:r>
              <a:rPr kumimoji="0" lang="en-GB" sz="2100" b="0" i="0" u="none" strike="noStrike" kern="0" cap="none" spc="0" normalizeH="0" baseline="0" noProof="0" dirty="0">
                <a:ln>
                  <a:noFill/>
                </a:ln>
                <a:solidFill>
                  <a:srgbClr val="000000"/>
                </a:solidFill>
                <a:effectLst/>
                <a:uLnTx/>
                <a:uFillTx/>
                <a:latin typeface="Tw Cen MT Condensed" panose="020B0606020104020203" pitchFamily="34" charset="0"/>
                <a:ea typeface="ＭＳ Ｐゴシック" pitchFamily="16" charset="-128"/>
                <a:cs typeface="ＭＳ Ｐゴシック" pitchFamily="16" charset="-128"/>
              </a:rPr>
              <a:t>	</a:t>
            </a:r>
            <a:r>
              <a:rPr kumimoji="0" lang="en-GB" sz="1500" b="0" i="0" u="none" strike="noStrike" kern="0" cap="none" spc="0" normalizeH="0" baseline="0" noProof="0" dirty="0">
                <a:ln>
                  <a:noFill/>
                </a:ln>
                <a:solidFill>
                  <a:srgbClr val="000000"/>
                </a:solidFill>
                <a:effectLst/>
                <a:uLnTx/>
                <a:uFillTx/>
                <a:latin typeface="Tw Cen MT Condensed" panose="020B0606020104020203" pitchFamily="34" charset="0"/>
                <a:ea typeface="ＭＳ Ｐゴシック" pitchFamily="16" charset="-128"/>
                <a:cs typeface="ＭＳ Ｐゴシック" pitchFamily="16" charset="-128"/>
              </a:rPr>
              <a:t>[on average the poor are deprived in 75% of the dimensions]</a:t>
            </a:r>
          </a:p>
          <a:p>
            <a:pPr marL="257175" marR="0" lvl="0" indent="-257175" algn="ctr" defTabSz="914400" rtl="0" eaLnBrk="1" fontAlgn="auto" latinLnBrk="0" hangingPunct="1">
              <a:lnSpc>
                <a:spcPct val="90000"/>
              </a:lnSpc>
              <a:spcBef>
                <a:spcPct val="20000"/>
              </a:spcBef>
              <a:spcAft>
                <a:spcPts val="0"/>
              </a:spcAft>
              <a:buClrTx/>
              <a:buSzTx/>
              <a:buFont typeface="Wingdings" pitchFamily="2" charset="2"/>
              <a:buChar char="à"/>
              <a:tabLst/>
              <a:defRPr/>
            </a:pPr>
            <a:endParaRPr kumimoji="0" lang="en-GB" sz="2100" b="0" i="0" u="none" strike="noStrike" kern="0" cap="none" spc="0" normalizeH="0" baseline="0" noProof="0" dirty="0">
              <a:ln>
                <a:noFill/>
              </a:ln>
              <a:solidFill>
                <a:srgbClr val="000000"/>
              </a:solidFill>
              <a:effectLst/>
              <a:uLnTx/>
              <a:uFillTx/>
              <a:latin typeface="Tw Cen MT Condensed" panose="020B0606020104020203" pitchFamily="34" charset="0"/>
              <a:ea typeface="ＭＳ Ｐゴシック" pitchFamily="16" charset="-128"/>
              <a:cs typeface="ＭＳ Ｐゴシック" pitchFamily="16" charset="-128"/>
            </a:endParaRPr>
          </a:p>
        </p:txBody>
      </p:sp>
    </p:spTree>
    <p:extLst>
      <p:ext uri="{BB962C8B-B14F-4D97-AF65-F5344CB8AC3E}">
        <p14:creationId xmlns:p14="http://schemas.microsoft.com/office/powerpoint/2010/main" val="3461260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linds(horizont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a:xfrm>
            <a:off x="1657350" y="890718"/>
            <a:ext cx="6101004" cy="857250"/>
          </a:xfrm>
        </p:spPr>
        <p:txBody>
          <a:bodyPr/>
          <a:lstStyle/>
          <a:p>
            <a:pPr eaLnBrk="1" hangingPunct="1"/>
            <a:r>
              <a:rPr lang="en-GB" sz="3000" b="1" dirty="0">
                <a:solidFill>
                  <a:srgbClr val="800000"/>
                </a:solidFill>
              </a:rPr>
              <a:t>The Multidimensional Poverty Index</a:t>
            </a:r>
            <a:endParaRPr lang="en-GB" sz="1500" b="1" i="1" dirty="0">
              <a:solidFill>
                <a:srgbClr val="800000"/>
              </a:solidFill>
            </a:endParaRPr>
          </a:p>
        </p:txBody>
      </p:sp>
      <p:graphicFrame>
        <p:nvGraphicFramePr>
          <p:cNvPr id="14" name="Table 13"/>
          <p:cNvGraphicFramePr>
            <a:graphicFrameLocks noGrp="1"/>
          </p:cNvGraphicFramePr>
          <p:nvPr/>
        </p:nvGraphicFramePr>
        <p:xfrm>
          <a:off x="1985698" y="1815408"/>
          <a:ext cx="4661330" cy="2388081"/>
        </p:xfrm>
        <a:graphic>
          <a:graphicData uri="http://schemas.openxmlformats.org/drawingml/2006/table">
            <a:tbl>
              <a:tblPr firstRow="1" bandRow="1">
                <a:tableStyleId>{5C22544A-7EE6-4342-B048-85BDC9FD1C3A}</a:tableStyleId>
              </a:tblPr>
              <a:tblGrid>
                <a:gridCol w="535784">
                  <a:extLst>
                    <a:ext uri="{9D8B030D-6E8A-4147-A177-3AD203B41FA5}">
                      <a16:colId xmlns:a16="http://schemas.microsoft.com/office/drawing/2014/main" val="20000"/>
                    </a:ext>
                  </a:extLst>
                </a:gridCol>
                <a:gridCol w="788282">
                  <a:extLst>
                    <a:ext uri="{9D8B030D-6E8A-4147-A177-3AD203B41FA5}">
                      <a16:colId xmlns:a16="http://schemas.microsoft.com/office/drawing/2014/main" val="20001"/>
                    </a:ext>
                  </a:extLst>
                </a:gridCol>
                <a:gridCol w="924364">
                  <a:extLst>
                    <a:ext uri="{9D8B030D-6E8A-4147-A177-3AD203B41FA5}">
                      <a16:colId xmlns:a16="http://schemas.microsoft.com/office/drawing/2014/main" val="20002"/>
                    </a:ext>
                  </a:extLst>
                </a:gridCol>
                <a:gridCol w="859123">
                  <a:extLst>
                    <a:ext uri="{9D8B030D-6E8A-4147-A177-3AD203B41FA5}">
                      <a16:colId xmlns:a16="http://schemas.microsoft.com/office/drawing/2014/main" val="20003"/>
                    </a:ext>
                  </a:extLst>
                </a:gridCol>
                <a:gridCol w="803678">
                  <a:extLst>
                    <a:ext uri="{9D8B030D-6E8A-4147-A177-3AD203B41FA5}">
                      <a16:colId xmlns:a16="http://schemas.microsoft.com/office/drawing/2014/main" val="20004"/>
                    </a:ext>
                  </a:extLst>
                </a:gridCol>
                <a:gridCol w="750099">
                  <a:extLst>
                    <a:ext uri="{9D8B030D-6E8A-4147-A177-3AD203B41FA5}">
                      <a16:colId xmlns:a16="http://schemas.microsoft.com/office/drawing/2014/main" val="20005"/>
                    </a:ext>
                  </a:extLst>
                </a:gridCol>
              </a:tblGrid>
              <a:tr h="492137">
                <a:tc>
                  <a:txBody>
                    <a:bodyPr/>
                    <a:lstStyle/>
                    <a:p>
                      <a:endParaRPr lang="en-US" sz="1400" dirty="0">
                        <a:solidFill>
                          <a:schemeClr val="tx1"/>
                        </a:solidFill>
                        <a:latin typeface="Tw Cen MT Condensed" panose="020B0606020104020203" pitchFamily="34" charset="0"/>
                      </a:endParaRPr>
                    </a:p>
                  </a:txBody>
                  <a:tcPr marL="68580" marR="68580" marT="34290" marB="34290" anchor="ctr">
                    <a:noFill/>
                  </a:tcPr>
                </a:tc>
                <a:tc>
                  <a:txBody>
                    <a:bodyPr/>
                    <a:lstStyle/>
                    <a:p>
                      <a:pPr algn="ctr"/>
                      <a:r>
                        <a:rPr lang="en-US" sz="1400" dirty="0">
                          <a:solidFill>
                            <a:srgbClr val="800000"/>
                          </a:solidFill>
                          <a:latin typeface="Tw Cen MT Condensed" panose="020B0606020104020203" pitchFamily="34" charset="0"/>
                        </a:rPr>
                        <a:t>Housing</a:t>
                      </a:r>
                    </a:p>
                  </a:txBody>
                  <a:tcPr marL="68580" marR="68580" marT="34290" marB="34290" anchor="ctr">
                    <a:noFill/>
                  </a:tcPr>
                </a:tc>
                <a:tc>
                  <a:txBody>
                    <a:bodyPr/>
                    <a:lstStyle/>
                    <a:p>
                      <a:pPr algn="ctr"/>
                      <a:r>
                        <a:rPr lang="en-US" sz="1400" dirty="0">
                          <a:solidFill>
                            <a:srgbClr val="800000"/>
                          </a:solidFill>
                          <a:latin typeface="Tw Cen MT Condensed" panose="020B0606020104020203" pitchFamily="34" charset="0"/>
                        </a:rPr>
                        <a:t>Years of Education</a:t>
                      </a:r>
                    </a:p>
                  </a:txBody>
                  <a:tcPr marL="68580" marR="68580" marT="34290" marB="34290" anchor="ctr">
                    <a:noFill/>
                  </a:tcPr>
                </a:tc>
                <a:tc>
                  <a:txBody>
                    <a:bodyPr/>
                    <a:lstStyle/>
                    <a:p>
                      <a:pPr algn="ctr"/>
                      <a:r>
                        <a:rPr lang="en-US" sz="1400" dirty="0">
                          <a:solidFill>
                            <a:srgbClr val="800000"/>
                          </a:solidFill>
                          <a:latin typeface="Tw Cen MT Condensed" panose="020B0606020104020203" pitchFamily="34" charset="0"/>
                        </a:rPr>
                        <a:t>Housing Index</a:t>
                      </a:r>
                    </a:p>
                  </a:txBody>
                  <a:tcPr marL="68580" marR="68580" marT="34290" marB="34290" anchor="ctr">
                    <a:noFill/>
                  </a:tcPr>
                </a:tc>
                <a:tc>
                  <a:txBody>
                    <a:bodyPr/>
                    <a:lstStyle/>
                    <a:p>
                      <a:pPr algn="ctr"/>
                      <a:r>
                        <a:rPr lang="en-US" sz="1200" dirty="0">
                          <a:solidFill>
                            <a:srgbClr val="800000"/>
                          </a:solidFill>
                          <a:latin typeface="Tw Cen MT Condensed" panose="020B0606020104020203" pitchFamily="34" charset="0"/>
                        </a:rPr>
                        <a:t>Mal-nourished</a:t>
                      </a:r>
                    </a:p>
                  </a:txBody>
                  <a:tcPr marL="68580" marR="68580" marT="34290" marB="34290" anchor="ctr">
                    <a:noFill/>
                  </a:tcPr>
                </a:tc>
                <a:tc>
                  <a:txBody>
                    <a:bodyPr/>
                    <a:lstStyle/>
                    <a:p>
                      <a:pPr algn="ctr"/>
                      <a:r>
                        <a:rPr lang="en-US" sz="1400" i="1" dirty="0">
                          <a:solidFill>
                            <a:schemeClr val="tx1"/>
                          </a:solidFill>
                          <a:latin typeface="Tw Cen MT Condensed" panose="020B0606020104020203" pitchFamily="34" charset="0"/>
                        </a:rPr>
                        <a:t>c</a:t>
                      </a:r>
                    </a:p>
                  </a:txBody>
                  <a:tcPr marL="68580" marR="68580" marT="34290" marB="34290" anchor="ctr">
                    <a:noFill/>
                  </a:tcPr>
                </a:tc>
                <a:extLst>
                  <a:ext uri="{0D108BD9-81ED-4DB2-BD59-A6C34878D82A}">
                    <a16:rowId xmlns:a16="http://schemas.microsoft.com/office/drawing/2014/main" val="10000"/>
                  </a:ext>
                </a:extLst>
              </a:tr>
              <a:tr h="351527">
                <a:tc rowSpan="4">
                  <a:txBody>
                    <a:bodyPr/>
                    <a:lstStyle/>
                    <a:p>
                      <a:endParaRPr lang="en-US" sz="1800" dirty="0">
                        <a:solidFill>
                          <a:schemeClr val="tx1"/>
                        </a:solidFill>
                        <a:latin typeface="Tw Cen MT Condensed" panose="020B0606020104020203" pitchFamily="34" charset="0"/>
                      </a:endParaRPr>
                    </a:p>
                  </a:txBody>
                  <a:tcPr marL="68580" marR="68580" marT="34290" marB="34290" anchor="ctr">
                    <a:lnR w="12700" cap="flat" cmpd="sng" algn="ctr">
                      <a:solidFill>
                        <a:schemeClr val="tx1"/>
                      </a:solidFill>
                      <a:prstDash val="solid"/>
                      <a:round/>
                      <a:headEnd type="none" w="med" len="med"/>
                      <a:tailEnd type="none" w="med" len="med"/>
                    </a:lnR>
                    <a:noFill/>
                  </a:tcPr>
                </a:tc>
                <a:tc>
                  <a:txBody>
                    <a:bodyPr/>
                    <a:lstStyle/>
                    <a:p>
                      <a:pPr algn="ctr"/>
                      <a:r>
                        <a:rPr lang="en-US" sz="1800" dirty="0">
                          <a:solidFill>
                            <a:schemeClr val="tx1"/>
                          </a:solidFill>
                          <a:latin typeface="Tw Cen MT Condensed" panose="020B0606020104020203" pitchFamily="34" charset="0"/>
                        </a:rPr>
                        <a:t>ND</a:t>
                      </a:r>
                    </a:p>
                  </a:txBody>
                  <a:tcPr marL="68580" marR="68580" marT="34290" marB="34290" anchor="ctr">
                    <a:lnL w="12700" cap="flat" cmpd="sng" algn="ctr">
                      <a:solidFill>
                        <a:schemeClr val="tx1"/>
                      </a:solidFill>
                      <a:prstDash val="solid"/>
                      <a:round/>
                      <a:headEnd type="none" w="med" len="med"/>
                      <a:tailEnd type="none" w="med" len="med"/>
                    </a:lnL>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a:solidFill>
                            <a:schemeClr val="tx1"/>
                          </a:solidFill>
                          <a:latin typeface="Tw Cen MT Condensed" panose="020B0606020104020203" pitchFamily="34" charset="0"/>
                        </a:rPr>
                        <a:t>ND</a:t>
                      </a:r>
                    </a:p>
                  </a:txBody>
                  <a:tcPr marL="68580" marR="68580" marT="34290" marB="34290" anchor="ctr">
                    <a:noFill/>
                  </a:tcPr>
                </a:tc>
                <a:tc>
                  <a:txBody>
                    <a:bodyPr/>
                    <a:lstStyle/>
                    <a:p>
                      <a:pPr algn="ctr"/>
                      <a:r>
                        <a:rPr lang="en-US" sz="1800" dirty="0">
                          <a:solidFill>
                            <a:schemeClr val="tx1"/>
                          </a:solidFill>
                          <a:latin typeface="Tw Cen MT Condensed" panose="020B0606020104020203" pitchFamily="34" charset="0"/>
                        </a:rPr>
                        <a:t>ND</a:t>
                      </a:r>
                    </a:p>
                  </a:txBody>
                  <a:tcPr marL="68580" marR="68580" marT="34290" marB="34290" anchor="ctr">
                    <a:noFill/>
                  </a:tcPr>
                </a:tc>
                <a:tc>
                  <a:txBody>
                    <a:bodyPr/>
                    <a:lstStyle/>
                    <a:p>
                      <a:pPr algn="ctr"/>
                      <a:r>
                        <a:rPr lang="en-US" sz="1800" dirty="0">
                          <a:solidFill>
                            <a:schemeClr val="tx1"/>
                          </a:solidFill>
                          <a:latin typeface="Tw Cen MT Condensed" panose="020B0606020104020203" pitchFamily="34" charset="0"/>
                        </a:rPr>
                        <a:t>ND</a:t>
                      </a:r>
                    </a:p>
                  </a:txBody>
                  <a:tcPr marL="68580" marR="68580" marT="34290" marB="34290" anchor="ctr">
                    <a:lnR w="12700" cap="flat" cmpd="sng" algn="ctr">
                      <a:solidFill>
                        <a:schemeClr val="tx1"/>
                      </a:solidFill>
                      <a:prstDash val="solid"/>
                      <a:round/>
                      <a:headEnd type="none" w="med" len="med"/>
                      <a:tailEnd type="none" w="med" len="med"/>
                    </a:lnR>
                    <a:noFill/>
                  </a:tcPr>
                </a:tc>
                <a:tc>
                  <a:txBody>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lang="en-US" sz="1400" b="1" dirty="0">
                          <a:solidFill>
                            <a:schemeClr val="tx1"/>
                          </a:solidFill>
                          <a:latin typeface="Tw Cen MT Condensed" panose="020B0606020104020203" pitchFamily="34" charset="0"/>
                        </a:rPr>
                        <a:t> 0</a:t>
                      </a:r>
                    </a:p>
                  </a:txBody>
                  <a:tcPr marL="68580" marR="68580" marT="34290" marB="34290" anchor="ctr">
                    <a:lnL w="12700" cap="flat" cmpd="sng" algn="ctr">
                      <a:solidFill>
                        <a:schemeClr val="tx1"/>
                      </a:solidFill>
                      <a:prstDash val="solid"/>
                      <a:round/>
                      <a:headEnd type="none" w="med" len="med"/>
                      <a:tailEnd type="none" w="med" len="med"/>
                    </a:lnL>
                    <a:noFill/>
                  </a:tcPr>
                </a:tc>
                <a:extLst>
                  <a:ext uri="{0D108BD9-81ED-4DB2-BD59-A6C34878D82A}">
                    <a16:rowId xmlns:a16="http://schemas.microsoft.com/office/drawing/2014/main" val="10001"/>
                  </a:ext>
                </a:extLst>
              </a:tr>
              <a:tr h="351527">
                <a:tc vMerge="1">
                  <a:txBody>
                    <a:bodyPr/>
                    <a:lstStyle/>
                    <a:p>
                      <a:endParaRPr lang="en-US" dirty="0">
                        <a:solidFill>
                          <a:schemeClr val="tx1"/>
                        </a:solidFill>
                      </a:endParaRPr>
                    </a:p>
                  </a:txBody>
                  <a:tcPr>
                    <a:lnR w="12700" cap="flat" cmpd="sng" algn="ctr">
                      <a:solidFill>
                        <a:schemeClr val="tx1"/>
                      </a:solidFill>
                      <a:prstDash val="solid"/>
                      <a:round/>
                      <a:headEnd type="none" w="med" len="med"/>
                      <a:tailEnd type="none" w="med" len="med"/>
                    </a:lnR>
                    <a:noFill/>
                  </a:tcPr>
                </a:tc>
                <a:tc>
                  <a:txBody>
                    <a:bodyPr/>
                    <a:lstStyle/>
                    <a:p>
                      <a:pPr algn="ctr"/>
                      <a:r>
                        <a:rPr lang="en-US" sz="1800" dirty="0">
                          <a:solidFill>
                            <a:schemeClr val="tx1"/>
                          </a:solidFill>
                          <a:latin typeface="Tw Cen MT Condensed" panose="020B0606020104020203" pitchFamily="34" charset="0"/>
                        </a:rPr>
                        <a:t>D</a:t>
                      </a:r>
                    </a:p>
                  </a:txBody>
                  <a:tcPr marL="68580" marR="68580" marT="34290" marB="34290" anchor="ctr">
                    <a:lnL w="12700" cap="flat" cmpd="sng" algn="ctr">
                      <a:solidFill>
                        <a:schemeClr val="tx1"/>
                      </a:solidFill>
                      <a:prstDash val="solid"/>
                      <a:round/>
                      <a:headEnd type="none" w="med" len="med"/>
                      <a:tailEnd type="none" w="med" len="med"/>
                    </a:lnL>
                    <a:solidFill>
                      <a:srgbClr val="FF6600"/>
                    </a:solidFill>
                  </a:tcPr>
                </a:tc>
                <a:tc>
                  <a:txBody>
                    <a:bodyPr/>
                    <a:lstStyle/>
                    <a:p>
                      <a:pPr algn="ctr"/>
                      <a:r>
                        <a:rPr lang="en-US" sz="1800" dirty="0">
                          <a:solidFill>
                            <a:schemeClr val="tx1"/>
                          </a:solidFill>
                          <a:latin typeface="Tw Cen MT Condensed" panose="020B0606020104020203" pitchFamily="34" charset="0"/>
                        </a:rPr>
                        <a:t>ND</a:t>
                      </a:r>
                    </a:p>
                  </a:txBody>
                  <a:tcPr marL="68580" marR="68580" marT="34290" marB="34290" anchor="ctr">
                    <a:noFill/>
                  </a:tcPr>
                </a:tc>
                <a:tc>
                  <a:txBody>
                    <a:bodyPr/>
                    <a:lstStyle/>
                    <a:p>
                      <a:pPr algn="ctr"/>
                      <a:r>
                        <a:rPr lang="en-US" sz="1800" dirty="0">
                          <a:solidFill>
                            <a:schemeClr val="tx1"/>
                          </a:solidFill>
                          <a:latin typeface="Tw Cen MT Condensed" panose="020B0606020104020203" pitchFamily="34" charset="0"/>
                        </a:rPr>
                        <a:t>ND</a:t>
                      </a:r>
                    </a:p>
                  </a:txBody>
                  <a:tcPr marL="68580" marR="68580" marT="34290" marB="34290" anchor="ctr">
                    <a:noFill/>
                  </a:tcPr>
                </a:tc>
                <a:tc>
                  <a:txBody>
                    <a:bodyPr/>
                    <a:lstStyle/>
                    <a:p>
                      <a:pPr algn="ctr"/>
                      <a:r>
                        <a:rPr lang="en-US" sz="1800" dirty="0">
                          <a:solidFill>
                            <a:schemeClr val="tx1"/>
                          </a:solidFill>
                          <a:latin typeface="Tw Cen MT Condensed" panose="020B0606020104020203" pitchFamily="34" charset="0"/>
                        </a:rPr>
                        <a:t>D</a:t>
                      </a:r>
                    </a:p>
                  </a:txBody>
                  <a:tcPr marL="68580" marR="68580" marT="34290" marB="34290" anchor="ctr">
                    <a:lnR w="12700" cap="flat" cmpd="sng" algn="ctr">
                      <a:solidFill>
                        <a:schemeClr val="tx1"/>
                      </a:solidFill>
                      <a:prstDash val="solid"/>
                      <a:round/>
                      <a:headEnd type="none" w="med" len="med"/>
                      <a:tailEnd type="none" w="med" len="med"/>
                    </a:lnR>
                    <a:solidFill>
                      <a:srgbClr val="FF6600"/>
                    </a:solidFill>
                  </a:tcPr>
                </a:tc>
                <a:tc>
                  <a:txBody>
                    <a:bodyPr/>
                    <a:lstStyle/>
                    <a:p>
                      <a:pPr algn="ctr"/>
                      <a:r>
                        <a:rPr lang="en-US" sz="1400" b="1" dirty="0">
                          <a:solidFill>
                            <a:schemeClr val="bg1"/>
                          </a:solidFill>
                          <a:latin typeface="Tw Cen MT Condensed" panose="020B0606020104020203" pitchFamily="34" charset="0"/>
                        </a:rPr>
                        <a:t>2</a:t>
                      </a:r>
                      <a:endParaRPr lang="en-US" sz="1400" b="1" i="0" dirty="0">
                        <a:solidFill>
                          <a:schemeClr val="bg1"/>
                        </a:solidFill>
                        <a:latin typeface="Tw Cen MT Condensed" panose="020B0606020104020203" pitchFamily="34" charset="0"/>
                      </a:endParaRPr>
                    </a:p>
                  </a:txBody>
                  <a:tcPr marL="68580" marR="68580" marT="34290" marB="34290" anchor="ctr">
                    <a:lnL w="12700" cap="flat" cmpd="sng" algn="ctr">
                      <a:solidFill>
                        <a:schemeClr val="tx1"/>
                      </a:solidFill>
                      <a:prstDash val="solid"/>
                      <a:round/>
                      <a:headEnd type="none" w="med" len="med"/>
                      <a:tailEnd type="none" w="med" len="med"/>
                    </a:lnL>
                    <a:solidFill>
                      <a:srgbClr val="590510"/>
                    </a:solidFill>
                  </a:tcPr>
                </a:tc>
                <a:extLst>
                  <a:ext uri="{0D108BD9-81ED-4DB2-BD59-A6C34878D82A}">
                    <a16:rowId xmlns:a16="http://schemas.microsoft.com/office/drawing/2014/main" val="10002"/>
                  </a:ext>
                </a:extLst>
              </a:tr>
              <a:tr h="351527">
                <a:tc vMerge="1">
                  <a:txBody>
                    <a:bodyPr/>
                    <a:lstStyle/>
                    <a:p>
                      <a:endParaRPr lang="en-US" dirty="0">
                        <a:solidFill>
                          <a:schemeClr val="tx1"/>
                        </a:solidFill>
                      </a:endParaRPr>
                    </a:p>
                  </a:txBody>
                  <a:tcPr>
                    <a:lnR w="12700" cap="flat" cmpd="sng" algn="ctr">
                      <a:solidFill>
                        <a:schemeClr val="tx1"/>
                      </a:solidFill>
                      <a:prstDash val="solid"/>
                      <a:round/>
                      <a:headEnd type="none" w="med" len="med"/>
                      <a:tailEnd type="none" w="med" len="med"/>
                    </a:lnR>
                    <a:noFill/>
                  </a:tcPr>
                </a:tc>
                <a:tc>
                  <a:txBody>
                    <a:bodyPr/>
                    <a:lstStyle/>
                    <a:p>
                      <a:pPr algn="ctr"/>
                      <a:r>
                        <a:rPr lang="en-US" sz="1800" dirty="0">
                          <a:solidFill>
                            <a:schemeClr val="tx1"/>
                          </a:solidFill>
                          <a:latin typeface="Tw Cen MT Condensed" panose="020B0606020104020203" pitchFamily="34" charset="0"/>
                        </a:rPr>
                        <a:t>D</a:t>
                      </a:r>
                    </a:p>
                  </a:txBody>
                  <a:tcPr marL="68580" marR="68580" marT="34290" marB="34290" anchor="ctr">
                    <a:lnL w="12700" cap="flat" cmpd="sng" algn="ctr">
                      <a:solidFill>
                        <a:schemeClr val="tx1"/>
                      </a:solidFill>
                      <a:prstDash val="solid"/>
                      <a:round/>
                      <a:headEnd type="none" w="med" len="med"/>
                      <a:tailEnd type="none" w="med" len="med"/>
                    </a:lnL>
                    <a:solidFill>
                      <a:srgbClr val="FF6600"/>
                    </a:solidFill>
                  </a:tcPr>
                </a:tc>
                <a:tc>
                  <a:txBody>
                    <a:bodyPr/>
                    <a:lstStyle/>
                    <a:p>
                      <a:pPr algn="ctr"/>
                      <a:r>
                        <a:rPr lang="en-US" sz="1800" dirty="0">
                          <a:solidFill>
                            <a:schemeClr val="tx1"/>
                          </a:solidFill>
                          <a:latin typeface="Tw Cen MT Condensed" panose="020B0606020104020203" pitchFamily="34" charset="0"/>
                        </a:rPr>
                        <a:t>D</a:t>
                      </a:r>
                    </a:p>
                  </a:txBody>
                  <a:tcPr marL="68580" marR="68580" marT="34290" marB="34290" anchor="ctr">
                    <a:solidFill>
                      <a:srgbClr val="FF6600"/>
                    </a:solidFill>
                  </a:tcPr>
                </a:tc>
                <a:tc>
                  <a:txBody>
                    <a:bodyPr/>
                    <a:lstStyle/>
                    <a:p>
                      <a:pPr algn="ctr"/>
                      <a:r>
                        <a:rPr lang="en-US" sz="1800" dirty="0">
                          <a:solidFill>
                            <a:schemeClr val="tx1"/>
                          </a:solidFill>
                          <a:latin typeface="Tw Cen MT Condensed" panose="020B0606020104020203" pitchFamily="34" charset="0"/>
                        </a:rPr>
                        <a:t>D</a:t>
                      </a:r>
                    </a:p>
                  </a:txBody>
                  <a:tcPr marL="68580" marR="68580" marT="34290" marB="34290" anchor="ctr">
                    <a:solidFill>
                      <a:srgbClr val="FF6600"/>
                    </a:solidFill>
                  </a:tcPr>
                </a:tc>
                <a:tc>
                  <a:txBody>
                    <a:bodyPr/>
                    <a:lstStyle/>
                    <a:p>
                      <a:pPr algn="ctr"/>
                      <a:r>
                        <a:rPr lang="en-US" sz="1800" dirty="0">
                          <a:solidFill>
                            <a:schemeClr val="tx1"/>
                          </a:solidFill>
                          <a:latin typeface="Tw Cen MT Condensed" panose="020B0606020104020203" pitchFamily="34" charset="0"/>
                        </a:rPr>
                        <a:t>D</a:t>
                      </a:r>
                    </a:p>
                  </a:txBody>
                  <a:tcPr marL="68580" marR="68580" marT="34290" marB="34290" anchor="ctr">
                    <a:lnR w="12700" cap="flat" cmpd="sng" algn="ctr">
                      <a:solidFill>
                        <a:schemeClr val="tx1"/>
                      </a:solidFill>
                      <a:prstDash val="solid"/>
                      <a:round/>
                      <a:headEnd type="none" w="med" len="med"/>
                      <a:tailEnd type="none" w="med" len="med"/>
                    </a:lnR>
                    <a:solidFill>
                      <a:srgbClr val="FF6600"/>
                    </a:solidFill>
                  </a:tcPr>
                </a:tc>
                <a:tc>
                  <a:txBody>
                    <a:bodyPr/>
                    <a:lstStyle/>
                    <a:p>
                      <a:pPr algn="ctr"/>
                      <a:r>
                        <a:rPr lang="en-US" sz="1400" b="1" i="0" dirty="0">
                          <a:solidFill>
                            <a:schemeClr val="bg1"/>
                          </a:solidFill>
                          <a:latin typeface="Tw Cen MT Condensed" panose="020B0606020104020203" pitchFamily="34" charset="0"/>
                        </a:rPr>
                        <a:t>4</a:t>
                      </a:r>
                    </a:p>
                  </a:txBody>
                  <a:tcPr marL="68580" marR="68580" marT="34290" marB="34290" anchor="ctr">
                    <a:lnL w="12700" cap="flat" cmpd="sng" algn="ctr">
                      <a:solidFill>
                        <a:schemeClr val="tx1"/>
                      </a:solidFill>
                      <a:prstDash val="solid"/>
                      <a:round/>
                      <a:headEnd type="none" w="med" len="med"/>
                      <a:tailEnd type="none" w="med" len="med"/>
                    </a:lnL>
                    <a:solidFill>
                      <a:srgbClr val="590510"/>
                    </a:solidFill>
                  </a:tcPr>
                </a:tc>
                <a:extLst>
                  <a:ext uri="{0D108BD9-81ED-4DB2-BD59-A6C34878D82A}">
                    <a16:rowId xmlns:a16="http://schemas.microsoft.com/office/drawing/2014/main" val="10003"/>
                  </a:ext>
                </a:extLst>
              </a:tr>
              <a:tr h="480060">
                <a:tc vMerge="1">
                  <a:txBody>
                    <a:bodyPr/>
                    <a:lstStyle/>
                    <a:p>
                      <a:endParaRPr lang="en-US" dirty="0">
                        <a:solidFill>
                          <a:schemeClr val="tx1"/>
                        </a:solidFill>
                      </a:endParaRPr>
                    </a:p>
                  </a:txBody>
                  <a:tcPr>
                    <a:lnR w="12700" cap="flat" cmpd="sng" algn="ctr">
                      <a:solidFill>
                        <a:schemeClr val="tx1"/>
                      </a:solidFill>
                      <a:prstDash val="solid"/>
                      <a:round/>
                      <a:headEnd type="none" w="med" len="med"/>
                      <a:tailEnd type="none" w="med" len="med"/>
                    </a:lnR>
                    <a:noFill/>
                  </a:tcPr>
                </a:tc>
                <a:tc>
                  <a:txBody>
                    <a:bodyPr/>
                    <a:lstStyle/>
                    <a:p>
                      <a:pPr algn="ctr"/>
                      <a:r>
                        <a:rPr lang="en-US" sz="1800" dirty="0">
                          <a:solidFill>
                            <a:schemeClr val="tx1"/>
                          </a:solidFill>
                          <a:latin typeface="Tw Cen MT Condensed" panose="020B0606020104020203" pitchFamily="34" charset="0"/>
                        </a:rPr>
                        <a:t>ND</a:t>
                      </a:r>
                    </a:p>
                  </a:txBody>
                  <a:tcPr marL="68580" marR="68580" marT="34290" marB="34290" anchor="ctr">
                    <a:lnL w="12700" cap="flat" cmpd="sng" algn="ctr">
                      <a:solidFill>
                        <a:schemeClr val="tx1"/>
                      </a:solidFill>
                      <a:prstDash val="solid"/>
                      <a:round/>
                      <a:headEnd type="none" w="med" len="med"/>
                      <a:tailEnd type="none" w="med" len="med"/>
                    </a:lnL>
                    <a:noFill/>
                  </a:tcPr>
                </a:tc>
                <a:tc>
                  <a:txBody>
                    <a:bodyPr/>
                    <a:lstStyle/>
                    <a:p>
                      <a:pPr algn="ctr"/>
                      <a:r>
                        <a:rPr lang="en-US" sz="1800" dirty="0">
                          <a:solidFill>
                            <a:schemeClr val="tx1"/>
                          </a:solidFill>
                          <a:latin typeface="Tw Cen MT Condensed" panose="020B0606020104020203" pitchFamily="34" charset="0"/>
                        </a:rPr>
                        <a:t>D</a:t>
                      </a:r>
                    </a:p>
                  </a:txBody>
                  <a:tcPr marL="68580" marR="68580" marT="34290" marB="34290" anchor="ctr">
                    <a:solidFill>
                      <a:srgbClr val="FF6600"/>
                    </a:solidFill>
                  </a:tcPr>
                </a:tc>
                <a:tc>
                  <a:txBody>
                    <a:bodyPr/>
                    <a:lstStyle/>
                    <a:p>
                      <a:pPr algn="ctr"/>
                      <a:r>
                        <a:rPr lang="en-US" sz="1800" dirty="0">
                          <a:solidFill>
                            <a:schemeClr val="tx1"/>
                          </a:solidFill>
                          <a:latin typeface="Tw Cen MT Condensed" panose="020B0606020104020203" pitchFamily="34" charset="0"/>
                        </a:rPr>
                        <a:t>ND</a:t>
                      </a:r>
                    </a:p>
                  </a:txBody>
                  <a:tcPr marL="68580" marR="68580" marT="34290" marB="34290" anchor="ctr">
                    <a:noFill/>
                  </a:tcPr>
                </a:tc>
                <a:tc>
                  <a:txBody>
                    <a:bodyPr/>
                    <a:lstStyle/>
                    <a:p>
                      <a:pPr algn="ctr"/>
                      <a:r>
                        <a:rPr lang="en-US" sz="1800" dirty="0">
                          <a:solidFill>
                            <a:schemeClr val="tx1"/>
                          </a:solidFill>
                          <a:latin typeface="Tw Cen MT Condensed" panose="020B0606020104020203" pitchFamily="34" charset="0"/>
                        </a:rPr>
                        <a:t>ND</a:t>
                      </a:r>
                    </a:p>
                  </a:txBody>
                  <a:tcPr marL="68580" marR="68580" marT="34290" marB="34290" anchor="ctr">
                    <a:lnR w="12700" cap="flat" cmpd="sng" algn="ctr">
                      <a:solidFill>
                        <a:schemeClr val="tx1"/>
                      </a:solidFill>
                      <a:prstDash val="solid"/>
                      <a:round/>
                      <a:headEnd type="none" w="med" len="med"/>
                      <a:tailEnd type="none" w="med" len="med"/>
                    </a:lnR>
                    <a:noFill/>
                  </a:tcPr>
                </a:tc>
                <a:tc>
                  <a:txBody>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lang="en-US" sz="1400" b="1" dirty="0">
                          <a:solidFill>
                            <a:schemeClr val="tx1"/>
                          </a:solidFill>
                          <a:latin typeface="Tw Cen MT Condensed" panose="020B0606020104020203" pitchFamily="34" charset="0"/>
                        </a:rPr>
                        <a:t>1</a:t>
                      </a:r>
                    </a:p>
                    <a:p>
                      <a:pPr algn="ctr"/>
                      <a:endParaRPr lang="en-US" sz="1400" b="1" i="0" dirty="0">
                        <a:solidFill>
                          <a:schemeClr val="tx1"/>
                        </a:solidFill>
                        <a:latin typeface="Tw Cen MT Condensed" panose="020B0606020104020203" pitchFamily="34" charset="0"/>
                      </a:endParaRPr>
                    </a:p>
                  </a:txBody>
                  <a:tcPr marL="68580" marR="68580" marT="34290" marB="34290" anchor="ctr">
                    <a:lnL w="12700" cap="flat" cmpd="sng" algn="ctr">
                      <a:solidFill>
                        <a:schemeClr val="tx1"/>
                      </a:solidFill>
                      <a:prstDash val="solid"/>
                      <a:round/>
                      <a:headEnd type="none" w="med" len="med"/>
                      <a:tailEnd type="none" w="med" len="med"/>
                    </a:lnL>
                    <a:noFill/>
                  </a:tcPr>
                </a:tc>
                <a:extLst>
                  <a:ext uri="{0D108BD9-81ED-4DB2-BD59-A6C34878D82A}">
                    <a16:rowId xmlns:a16="http://schemas.microsoft.com/office/drawing/2014/main" val="10004"/>
                  </a:ext>
                </a:extLst>
              </a:tr>
              <a:tr h="342900">
                <a:tc>
                  <a:txBody>
                    <a:bodyPr/>
                    <a:lstStyle/>
                    <a:p>
                      <a:endParaRPr lang="en-US" sz="1400" b="1" dirty="0">
                        <a:solidFill>
                          <a:schemeClr val="tx1"/>
                        </a:solidFill>
                        <a:latin typeface="Tw Cen MT Condensed" panose="020B0606020104020203" pitchFamily="34" charset="0"/>
                      </a:endParaRPr>
                    </a:p>
                  </a:txBody>
                  <a:tcPr marL="68580" marR="68580" marT="34290" marB="34290" anchor="b">
                    <a:noFill/>
                  </a:tcPr>
                </a:tc>
                <a:tc>
                  <a:txBody>
                    <a:bodyPr/>
                    <a:lstStyle/>
                    <a:p>
                      <a:pPr algn="ctr"/>
                      <a:endParaRPr lang="en-US" sz="1800" b="1" dirty="0">
                        <a:solidFill>
                          <a:schemeClr val="tx1"/>
                        </a:solidFill>
                        <a:latin typeface="Tw Cen MT Condensed" panose="020B0606020104020203" pitchFamily="34" charset="0"/>
                      </a:endParaRPr>
                    </a:p>
                  </a:txBody>
                  <a:tcPr marL="68580" marR="68580" marT="34290" marB="34290" anchor="b">
                    <a:noFill/>
                  </a:tcPr>
                </a:tc>
                <a:tc>
                  <a:txBody>
                    <a:bodyPr/>
                    <a:lstStyle/>
                    <a:p>
                      <a:pPr algn="ctr"/>
                      <a:endParaRPr lang="en-US" sz="1800" b="1" dirty="0">
                        <a:solidFill>
                          <a:schemeClr val="tx1"/>
                        </a:solidFill>
                        <a:latin typeface="Tw Cen MT Condensed" panose="020B0606020104020203" pitchFamily="34" charset="0"/>
                      </a:endParaRPr>
                    </a:p>
                  </a:txBody>
                  <a:tcPr marL="68580" marR="68580" marT="34290" marB="34290" anchor="b">
                    <a:noFill/>
                  </a:tcPr>
                </a:tc>
                <a:tc>
                  <a:txBody>
                    <a:bodyPr/>
                    <a:lstStyle/>
                    <a:p>
                      <a:pPr algn="ctr"/>
                      <a:endParaRPr lang="en-US" sz="1800" b="1" dirty="0">
                        <a:solidFill>
                          <a:schemeClr val="tx1"/>
                        </a:solidFill>
                        <a:latin typeface="Tw Cen MT Condensed" panose="020B0606020104020203" pitchFamily="34" charset="0"/>
                      </a:endParaRPr>
                    </a:p>
                  </a:txBody>
                  <a:tcPr marL="68580" marR="68580" marT="34290" marB="34290" anchor="b">
                    <a:noFill/>
                  </a:tcPr>
                </a:tc>
                <a:tc>
                  <a:txBody>
                    <a:bodyPr/>
                    <a:lstStyle/>
                    <a:p>
                      <a:pPr algn="ctr"/>
                      <a:endParaRPr lang="en-US" sz="1800" b="1" dirty="0">
                        <a:solidFill>
                          <a:schemeClr val="tx1"/>
                        </a:solidFill>
                        <a:latin typeface="Tw Cen MT Condensed" panose="020B0606020104020203" pitchFamily="34" charset="0"/>
                      </a:endParaRPr>
                    </a:p>
                  </a:txBody>
                  <a:tcPr marL="68580" marR="68580" marT="34290" marB="34290" anchor="b">
                    <a:noFill/>
                  </a:tcPr>
                </a:tc>
                <a:tc>
                  <a:txBody>
                    <a:bodyPr/>
                    <a:lstStyle/>
                    <a:p>
                      <a:endParaRPr lang="en-US" sz="1400" dirty="0">
                        <a:solidFill>
                          <a:schemeClr val="tx1"/>
                        </a:solidFill>
                        <a:latin typeface="Tw Cen MT Condensed" panose="020B0606020104020203" pitchFamily="34" charset="0"/>
                      </a:endParaRPr>
                    </a:p>
                  </a:txBody>
                  <a:tcPr marL="68580" marR="68580" marT="34290" marB="34290">
                    <a:noFill/>
                  </a:tcPr>
                </a:tc>
                <a:extLst>
                  <a:ext uri="{0D108BD9-81ED-4DB2-BD59-A6C34878D82A}">
                    <a16:rowId xmlns:a16="http://schemas.microsoft.com/office/drawing/2014/main" val="10005"/>
                  </a:ext>
                </a:extLst>
              </a:tr>
            </a:tbl>
          </a:graphicData>
        </a:graphic>
      </p:graphicFrame>
      <p:graphicFrame>
        <p:nvGraphicFramePr>
          <p:cNvPr id="2" name="Table 1"/>
          <p:cNvGraphicFramePr>
            <a:graphicFrameLocks noGrp="1"/>
          </p:cNvGraphicFramePr>
          <p:nvPr/>
        </p:nvGraphicFramePr>
        <p:xfrm>
          <a:off x="6684219" y="1827684"/>
          <a:ext cx="750099" cy="2042018"/>
        </p:xfrm>
        <a:graphic>
          <a:graphicData uri="http://schemas.openxmlformats.org/drawingml/2006/table">
            <a:tbl>
              <a:tblPr firstRow="1" bandRow="1">
                <a:tableStyleId>{5C22544A-7EE6-4342-B048-85BDC9FD1C3A}</a:tableStyleId>
              </a:tblPr>
              <a:tblGrid>
                <a:gridCol w="750099">
                  <a:extLst>
                    <a:ext uri="{9D8B030D-6E8A-4147-A177-3AD203B41FA5}">
                      <a16:colId xmlns:a16="http://schemas.microsoft.com/office/drawing/2014/main" val="20000"/>
                    </a:ext>
                  </a:extLst>
                </a:gridCol>
              </a:tblGrid>
              <a:tr h="492137">
                <a:tc>
                  <a:txBody>
                    <a:bodyPr/>
                    <a:lstStyle/>
                    <a:p>
                      <a:pPr algn="ctr"/>
                      <a:r>
                        <a:rPr lang="en-US" sz="1400" dirty="0">
                          <a:solidFill>
                            <a:schemeClr val="tx1"/>
                          </a:solidFill>
                          <a:latin typeface="Tw Cen MT Condensed" panose="020B0606020104020203" pitchFamily="34" charset="0"/>
                        </a:rPr>
                        <a:t>Av. </a:t>
                      </a:r>
                      <a:r>
                        <a:rPr lang="en-US" sz="1400" dirty="0" err="1">
                          <a:solidFill>
                            <a:schemeClr val="tx1"/>
                          </a:solidFill>
                          <a:latin typeface="Tw Cen MT Condensed" panose="020B0606020104020203" pitchFamily="34" charset="0"/>
                        </a:rPr>
                        <a:t>dep</a:t>
                      </a:r>
                      <a:endParaRPr lang="en-US" sz="1400" dirty="0">
                        <a:solidFill>
                          <a:schemeClr val="tx1"/>
                        </a:solidFill>
                        <a:latin typeface="Tw Cen MT Condensed" panose="020B0606020104020203" pitchFamily="34" charset="0"/>
                      </a:endParaRPr>
                    </a:p>
                  </a:txBody>
                  <a:tcPr marL="68580" marR="68580" marT="34290" marB="3429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51527">
                <a:tc>
                  <a:txBody>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lang="en-US" sz="1400" b="1" dirty="0">
                          <a:solidFill>
                            <a:schemeClr val="tx1"/>
                          </a:solidFill>
                          <a:latin typeface="Tw Cen MT Condensed" panose="020B0606020104020203" pitchFamily="34" charset="0"/>
                        </a:rPr>
                        <a:t> </a:t>
                      </a:r>
                    </a:p>
                  </a:txBody>
                  <a:tcPr marL="68580" marR="68580" marT="34290" marB="34290" anchor="ct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51527">
                <a:tc>
                  <a:txBody>
                    <a:bodyPr/>
                    <a:lstStyle/>
                    <a:p>
                      <a:pPr algn="ctr"/>
                      <a:r>
                        <a:rPr lang="en-US" sz="1400" b="1" dirty="0">
                          <a:solidFill>
                            <a:schemeClr val="tx1"/>
                          </a:solidFill>
                          <a:latin typeface="Tw Cen MT Condensed" panose="020B0606020104020203" pitchFamily="34" charset="0"/>
                        </a:rPr>
                        <a:t>2/4</a:t>
                      </a:r>
                      <a:endParaRPr lang="en-US" sz="1400" b="1" i="0" dirty="0">
                        <a:solidFill>
                          <a:schemeClr val="tx1"/>
                        </a:solidFill>
                        <a:latin typeface="Tw Cen MT Condensed" panose="020B0606020104020203" pitchFamily="34" charset="0"/>
                      </a:endParaRPr>
                    </a:p>
                  </a:txBody>
                  <a:tcPr marL="68580" marR="68580" marT="34290" marB="3429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51527">
                <a:tc>
                  <a:txBody>
                    <a:bodyPr/>
                    <a:lstStyle/>
                    <a:p>
                      <a:pPr algn="ctr"/>
                      <a:r>
                        <a:rPr lang="en-US" sz="1400" b="1" i="0" dirty="0">
                          <a:solidFill>
                            <a:schemeClr val="tx1"/>
                          </a:solidFill>
                          <a:latin typeface="Tw Cen MT Condensed" panose="020B0606020104020203" pitchFamily="34" charset="0"/>
                        </a:rPr>
                        <a:t>4/4</a:t>
                      </a:r>
                    </a:p>
                  </a:txBody>
                  <a:tcPr marL="68580" marR="68580" marT="34290" marB="3429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80060">
                <a:tc>
                  <a:txBody>
                    <a:bodyPr/>
                    <a:lstStyle/>
                    <a:p>
                      <a:pPr marL="0" marR="0" lvl="2" indent="0" algn="ctr" defTabSz="914400" rtl="0" eaLnBrk="1" fontAlgn="auto" latinLnBrk="0" hangingPunct="1">
                        <a:lnSpc>
                          <a:spcPct val="100000"/>
                        </a:lnSpc>
                        <a:spcBef>
                          <a:spcPts val="0"/>
                        </a:spcBef>
                        <a:spcAft>
                          <a:spcPts val="0"/>
                        </a:spcAft>
                        <a:buClrTx/>
                        <a:buSzTx/>
                        <a:buFontTx/>
                        <a:buNone/>
                        <a:tabLst/>
                        <a:defRPr/>
                      </a:pPr>
                      <a:endParaRPr lang="en-US" sz="1400" b="1" dirty="0">
                        <a:solidFill>
                          <a:schemeClr val="tx1"/>
                        </a:solidFill>
                        <a:latin typeface="Tw Cen MT Condensed" panose="020B0606020104020203" pitchFamily="34" charset="0"/>
                      </a:endParaRPr>
                    </a:p>
                    <a:p>
                      <a:pPr algn="ctr"/>
                      <a:endParaRPr lang="en-US" sz="1400" b="1" i="0" dirty="0">
                        <a:solidFill>
                          <a:schemeClr val="tx1"/>
                        </a:solidFill>
                        <a:latin typeface="Tw Cen MT Condensed" panose="020B0606020104020203" pitchFamily="34" charset="0"/>
                      </a:endParaRPr>
                    </a:p>
                  </a:txBody>
                  <a:tcPr marL="68580" marR="68580" marT="34290" marB="3429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sp>
        <p:nvSpPr>
          <p:cNvPr id="10" name="Rectangle 9"/>
          <p:cNvSpPr/>
          <p:nvPr/>
        </p:nvSpPr>
        <p:spPr>
          <a:xfrm>
            <a:off x="1023871" y="4193228"/>
            <a:ext cx="7466527" cy="1459054"/>
          </a:xfrm>
          <a:prstGeom prst="rect">
            <a:avLst/>
          </a:prstGeom>
        </p:spPr>
        <p:txBody>
          <a:bodyPr wrap="square">
            <a:spAutoFit/>
          </a:bodyPr>
          <a:lstStyle/>
          <a:p>
            <a:pPr marL="257175" marR="0" lvl="0" indent="-257175" algn="l" defTabSz="914400" rtl="0" eaLnBrk="1" fontAlgn="auto" latinLnBrk="0" hangingPunct="1">
              <a:lnSpc>
                <a:spcPct val="90000"/>
              </a:lnSpc>
              <a:spcBef>
                <a:spcPct val="20000"/>
              </a:spcBef>
              <a:spcAft>
                <a:spcPts val="0"/>
              </a:spcAft>
              <a:buClrTx/>
              <a:buSzTx/>
              <a:buFont typeface="Wingdings" pitchFamily="2" charset="2"/>
              <a:buChar char="à"/>
              <a:tabLst/>
              <a:defRPr/>
            </a:pPr>
            <a:r>
              <a:rPr kumimoji="0" lang="en-GB" sz="1800" b="1" i="0" u="none" strike="noStrike" kern="0" cap="none" spc="0" normalizeH="0" baseline="0" noProof="0" dirty="0">
                <a:ln>
                  <a:noFill/>
                </a:ln>
                <a:solidFill>
                  <a:srgbClr val="000000"/>
                </a:solidFill>
                <a:effectLst/>
                <a:uLnTx/>
                <a:uFillTx/>
                <a:latin typeface="Tw Cen MT Condensed" panose="020B0606020104020203" pitchFamily="34" charset="0"/>
                <a:ea typeface="ＭＳ Ｐゴシック" pitchFamily="16" charset="-128"/>
                <a:cs typeface="ＭＳ Ｐゴシック" pitchFamily="16" charset="-128"/>
              </a:rPr>
              <a:t>Multidimensional Poverty Headcount Ratio                   H=  2/4 </a:t>
            </a:r>
          </a:p>
          <a:p>
            <a:pPr marL="257175" marR="0" lvl="0" indent="-257175" algn="l" defTabSz="914400" rtl="0" eaLnBrk="1" fontAlgn="auto" latinLnBrk="0" hangingPunct="1">
              <a:lnSpc>
                <a:spcPct val="90000"/>
              </a:lnSpc>
              <a:spcBef>
                <a:spcPct val="20000"/>
              </a:spcBef>
              <a:spcAft>
                <a:spcPts val="0"/>
              </a:spcAft>
              <a:buClrTx/>
              <a:buSzTx/>
              <a:buFont typeface="Wingdings" pitchFamily="2" charset="2"/>
              <a:buChar char="à"/>
              <a:tabLst/>
              <a:defRPr/>
            </a:pPr>
            <a:r>
              <a:rPr kumimoji="0" lang="en-GB" sz="1800" b="1" i="0" u="none" strike="noStrike" kern="0" cap="none" spc="0" normalizeH="0" baseline="0" noProof="0" dirty="0">
                <a:ln>
                  <a:noFill/>
                </a:ln>
                <a:solidFill>
                  <a:srgbClr val="000000"/>
                </a:solidFill>
                <a:effectLst/>
                <a:uLnTx/>
                <a:uFillTx/>
                <a:latin typeface="Tw Cen MT Condensed" panose="020B0606020104020203" pitchFamily="34" charset="0"/>
                <a:ea typeface="ＭＳ Ｐゴシック" pitchFamily="16" charset="-128"/>
                <a:cs typeface="ＭＳ Ｐゴシック" pitchFamily="16" charset="-128"/>
              </a:rPr>
              <a:t>Intensity of deprivation among the poor                       A= </a:t>
            </a:r>
            <a:r>
              <a:rPr kumimoji="0" lang="en-GB" sz="1800" b="1" i="0" u="none" strike="noStrike" kern="1200" cap="none" spc="0" normalizeH="0" baseline="0" noProof="0" dirty="0">
                <a:ln>
                  <a:noFill/>
                </a:ln>
                <a:solidFill>
                  <a:srgbClr val="000000"/>
                </a:solidFill>
                <a:effectLst/>
                <a:uLnTx/>
                <a:uFillTx/>
                <a:latin typeface="Tw Cen MT Condensed" panose="020B0606020104020203" pitchFamily="34" charset="0"/>
                <a:ea typeface="+mn-ea"/>
                <a:cs typeface="+mn-cs"/>
              </a:rPr>
              <a:t>(2/4+4/4)/2 = 3/4</a:t>
            </a:r>
          </a:p>
          <a:p>
            <a:pPr marL="257175" marR="0" lvl="0" indent="-257175" algn="l" defTabSz="914400" rtl="0" eaLnBrk="1" fontAlgn="auto" latinLnBrk="0" hangingPunct="1">
              <a:lnSpc>
                <a:spcPct val="90000"/>
              </a:lnSpc>
              <a:spcBef>
                <a:spcPct val="20000"/>
              </a:spcBef>
              <a:spcAft>
                <a:spcPts val="0"/>
              </a:spcAft>
              <a:buClrTx/>
              <a:buSzTx/>
              <a:buFont typeface="Wingdings" pitchFamily="2" charset="2"/>
              <a:buChar char="à"/>
              <a:tabLst/>
              <a:defRPr/>
            </a:pPr>
            <a:endParaRPr kumimoji="0" lang="en-GB" sz="1200" b="1" i="0" u="none" strike="noStrike" kern="0" cap="none" spc="0" normalizeH="0" baseline="0" noProof="0" dirty="0">
              <a:ln>
                <a:noFill/>
              </a:ln>
              <a:solidFill>
                <a:srgbClr val="A50021"/>
              </a:solidFill>
              <a:effectLst/>
              <a:uLnTx/>
              <a:uFillTx/>
              <a:latin typeface="Tw Cen MT Condensed" panose="020B0606020104020203" pitchFamily="34" charset="0"/>
              <a:ea typeface="ＭＳ Ｐゴシック" pitchFamily="16" charset="-128"/>
              <a:cs typeface="ＭＳ Ｐゴシック" pitchFamily="16" charset="-128"/>
            </a:endParaRPr>
          </a:p>
          <a:p>
            <a:pPr marL="0" marR="0" lvl="0" indent="0" algn="ctr" defTabSz="914400" rtl="0" eaLnBrk="1" fontAlgn="auto" latinLnBrk="0" hangingPunct="1">
              <a:lnSpc>
                <a:spcPct val="90000"/>
              </a:lnSpc>
              <a:spcBef>
                <a:spcPct val="20000"/>
              </a:spcBef>
              <a:spcAft>
                <a:spcPts val="0"/>
              </a:spcAft>
              <a:buClrTx/>
              <a:buSzTx/>
              <a:buFontTx/>
              <a:buNone/>
              <a:tabLst/>
              <a:defRPr/>
            </a:pPr>
            <a:r>
              <a:rPr kumimoji="0" lang="en-GB" sz="1500" b="1" i="0" u="none" strike="noStrike" kern="0" cap="none" spc="0" normalizeH="0" baseline="0" noProof="0" dirty="0">
                <a:ln>
                  <a:noFill/>
                </a:ln>
                <a:solidFill>
                  <a:srgbClr val="800000"/>
                </a:solidFill>
                <a:effectLst/>
                <a:uLnTx/>
                <a:uFillTx/>
                <a:latin typeface="Tw Cen MT Condensed" panose="020B0606020104020203" pitchFamily="34" charset="0"/>
                <a:ea typeface="ＭＳ Ｐゴシック" pitchFamily="16" charset="-128"/>
                <a:cs typeface="ＭＳ Ｐゴシック" pitchFamily="16" charset="-128"/>
              </a:rPr>
              <a:t>	      </a:t>
            </a:r>
            <a:r>
              <a:rPr kumimoji="0" lang="en-GB" sz="1800" b="1" i="0" u="none" strike="noStrike" kern="0" cap="none" spc="0" normalizeH="0" baseline="0" noProof="0" dirty="0">
                <a:ln>
                  <a:noFill/>
                </a:ln>
                <a:solidFill>
                  <a:srgbClr val="800000"/>
                </a:solidFill>
                <a:effectLst/>
                <a:uLnTx/>
                <a:uFillTx/>
                <a:latin typeface="Tw Cen MT Condensed" panose="020B0606020104020203" pitchFamily="34" charset="0"/>
                <a:ea typeface="ＭＳ Ｐゴシック" pitchFamily="16" charset="-128"/>
                <a:cs typeface="ＭＳ Ｐゴシック" pitchFamily="16" charset="-128"/>
              </a:rPr>
              <a:t>MPI = H x A </a:t>
            </a:r>
          </a:p>
          <a:p>
            <a:pPr marL="0" marR="0" lvl="0" indent="0" algn="ctr" defTabSz="914400" rtl="0" eaLnBrk="1" fontAlgn="auto" latinLnBrk="0" hangingPunct="1">
              <a:lnSpc>
                <a:spcPct val="90000"/>
              </a:lnSpc>
              <a:spcBef>
                <a:spcPct val="20000"/>
              </a:spcBef>
              <a:spcAft>
                <a:spcPts val="0"/>
              </a:spcAft>
              <a:buClrTx/>
              <a:buSzTx/>
              <a:buFontTx/>
              <a:buNone/>
              <a:tabLst/>
              <a:defRPr/>
            </a:pPr>
            <a:r>
              <a:rPr kumimoji="0" lang="en-GB" sz="1800" b="1" i="0" u="none" strike="noStrike" kern="0" cap="none" spc="0" normalizeH="0" baseline="0" noProof="0" dirty="0">
                <a:ln>
                  <a:noFill/>
                </a:ln>
                <a:solidFill>
                  <a:srgbClr val="800000"/>
                </a:solidFill>
                <a:effectLst/>
                <a:uLnTx/>
                <a:uFillTx/>
                <a:latin typeface="Tw Cen MT Condensed" panose="020B0606020104020203" pitchFamily="34" charset="0"/>
                <a:ea typeface="ＭＳ Ｐゴシック" pitchFamily="16" charset="-128"/>
                <a:cs typeface="ＭＳ Ｐゴシック" pitchFamily="16" charset="-128"/>
              </a:rPr>
              <a:t>			         =</a:t>
            </a:r>
            <a:r>
              <a:rPr kumimoji="0" lang="en-GB" sz="1800" b="1" i="0" u="none" strike="noStrike" kern="1200" cap="none" spc="0" normalizeH="0" baseline="0" noProof="0" dirty="0">
                <a:ln>
                  <a:noFill/>
                </a:ln>
                <a:solidFill>
                  <a:srgbClr val="800000"/>
                </a:solidFill>
                <a:effectLst/>
                <a:uLnTx/>
                <a:uFillTx/>
                <a:latin typeface="Tw Cen MT Condensed" panose="020B0606020104020203" pitchFamily="34" charset="0"/>
                <a:ea typeface="+mn-ea"/>
                <a:cs typeface="+mn-cs"/>
              </a:rPr>
              <a:t> (2/4)x(3/4) = 6/16</a:t>
            </a:r>
            <a:r>
              <a:rPr kumimoji="0" lang="en-GB" sz="1500" b="1" i="0" u="none" strike="noStrike" kern="0" cap="none" spc="0" normalizeH="0" baseline="0" noProof="0" dirty="0">
                <a:ln>
                  <a:noFill/>
                </a:ln>
                <a:solidFill>
                  <a:srgbClr val="800000"/>
                </a:solidFill>
                <a:effectLst/>
                <a:uLnTx/>
                <a:uFillTx/>
                <a:latin typeface="Tw Cen MT Condensed" panose="020B0606020104020203" pitchFamily="34" charset="0"/>
                <a:ea typeface="ＭＳ Ｐゴシック" pitchFamily="16" charset="-128"/>
                <a:cs typeface="ＭＳ Ｐゴシック" pitchFamily="16" charset="-128"/>
              </a:rPr>
              <a:t>	</a:t>
            </a:r>
          </a:p>
        </p:txBody>
      </p:sp>
    </p:spTree>
    <p:extLst>
      <p:ext uri="{BB962C8B-B14F-4D97-AF65-F5344CB8AC3E}">
        <p14:creationId xmlns:p14="http://schemas.microsoft.com/office/powerpoint/2010/main" val="2408510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a:xfrm>
            <a:off x="1657350" y="890718"/>
            <a:ext cx="6101004" cy="857250"/>
          </a:xfrm>
        </p:spPr>
        <p:txBody>
          <a:bodyPr/>
          <a:lstStyle/>
          <a:p>
            <a:pPr eaLnBrk="1" hangingPunct="1"/>
            <a:r>
              <a:rPr lang="en-GB" sz="3000" b="1" dirty="0">
                <a:solidFill>
                  <a:srgbClr val="800000"/>
                </a:solidFill>
              </a:rPr>
              <a:t>The Multidimensional Poverty Index</a:t>
            </a:r>
            <a:endParaRPr lang="en-GB" sz="1500" b="1" i="1" dirty="0">
              <a:solidFill>
                <a:srgbClr val="800000"/>
              </a:solidFill>
            </a:endParaRPr>
          </a:p>
        </p:txBody>
      </p:sp>
      <p:graphicFrame>
        <p:nvGraphicFramePr>
          <p:cNvPr id="14" name="Table 13"/>
          <p:cNvGraphicFramePr>
            <a:graphicFrameLocks noGrp="1"/>
          </p:cNvGraphicFramePr>
          <p:nvPr/>
        </p:nvGraphicFramePr>
        <p:xfrm>
          <a:off x="1985698" y="1815408"/>
          <a:ext cx="4661330" cy="2388081"/>
        </p:xfrm>
        <a:graphic>
          <a:graphicData uri="http://schemas.openxmlformats.org/drawingml/2006/table">
            <a:tbl>
              <a:tblPr firstRow="1" bandRow="1">
                <a:tableStyleId>{5C22544A-7EE6-4342-B048-85BDC9FD1C3A}</a:tableStyleId>
              </a:tblPr>
              <a:tblGrid>
                <a:gridCol w="535784">
                  <a:extLst>
                    <a:ext uri="{9D8B030D-6E8A-4147-A177-3AD203B41FA5}">
                      <a16:colId xmlns:a16="http://schemas.microsoft.com/office/drawing/2014/main" val="20000"/>
                    </a:ext>
                  </a:extLst>
                </a:gridCol>
                <a:gridCol w="788282">
                  <a:extLst>
                    <a:ext uri="{9D8B030D-6E8A-4147-A177-3AD203B41FA5}">
                      <a16:colId xmlns:a16="http://schemas.microsoft.com/office/drawing/2014/main" val="20001"/>
                    </a:ext>
                  </a:extLst>
                </a:gridCol>
                <a:gridCol w="924364">
                  <a:extLst>
                    <a:ext uri="{9D8B030D-6E8A-4147-A177-3AD203B41FA5}">
                      <a16:colId xmlns:a16="http://schemas.microsoft.com/office/drawing/2014/main" val="20002"/>
                    </a:ext>
                  </a:extLst>
                </a:gridCol>
                <a:gridCol w="859123">
                  <a:extLst>
                    <a:ext uri="{9D8B030D-6E8A-4147-A177-3AD203B41FA5}">
                      <a16:colId xmlns:a16="http://schemas.microsoft.com/office/drawing/2014/main" val="20003"/>
                    </a:ext>
                  </a:extLst>
                </a:gridCol>
                <a:gridCol w="803678">
                  <a:extLst>
                    <a:ext uri="{9D8B030D-6E8A-4147-A177-3AD203B41FA5}">
                      <a16:colId xmlns:a16="http://schemas.microsoft.com/office/drawing/2014/main" val="20004"/>
                    </a:ext>
                  </a:extLst>
                </a:gridCol>
                <a:gridCol w="750099">
                  <a:extLst>
                    <a:ext uri="{9D8B030D-6E8A-4147-A177-3AD203B41FA5}">
                      <a16:colId xmlns:a16="http://schemas.microsoft.com/office/drawing/2014/main" val="20005"/>
                    </a:ext>
                  </a:extLst>
                </a:gridCol>
              </a:tblGrid>
              <a:tr h="492137">
                <a:tc>
                  <a:txBody>
                    <a:bodyPr/>
                    <a:lstStyle/>
                    <a:p>
                      <a:endParaRPr lang="en-US" sz="1400" dirty="0">
                        <a:solidFill>
                          <a:schemeClr val="tx1"/>
                        </a:solidFill>
                        <a:latin typeface="Tw Cen MT Condensed" panose="020B0606020104020203" pitchFamily="34" charset="0"/>
                      </a:endParaRPr>
                    </a:p>
                  </a:txBody>
                  <a:tcPr marL="68580" marR="68580" marT="34290" marB="34290" anchor="ctr">
                    <a:noFill/>
                  </a:tcPr>
                </a:tc>
                <a:tc>
                  <a:txBody>
                    <a:bodyPr/>
                    <a:lstStyle/>
                    <a:p>
                      <a:pPr algn="ctr"/>
                      <a:r>
                        <a:rPr lang="en-US" sz="1400" dirty="0">
                          <a:solidFill>
                            <a:srgbClr val="800000"/>
                          </a:solidFill>
                          <a:latin typeface="Tw Cen MT Condensed" panose="020B0606020104020203" pitchFamily="34" charset="0"/>
                        </a:rPr>
                        <a:t>Housing</a:t>
                      </a:r>
                    </a:p>
                  </a:txBody>
                  <a:tcPr marL="68580" marR="68580" marT="34290" marB="34290" anchor="ctr">
                    <a:noFill/>
                  </a:tcPr>
                </a:tc>
                <a:tc>
                  <a:txBody>
                    <a:bodyPr/>
                    <a:lstStyle/>
                    <a:p>
                      <a:pPr algn="ctr"/>
                      <a:r>
                        <a:rPr lang="en-US" sz="1400" dirty="0">
                          <a:solidFill>
                            <a:srgbClr val="800000"/>
                          </a:solidFill>
                          <a:latin typeface="Tw Cen MT Condensed" panose="020B0606020104020203" pitchFamily="34" charset="0"/>
                        </a:rPr>
                        <a:t>Years of Education</a:t>
                      </a:r>
                    </a:p>
                  </a:txBody>
                  <a:tcPr marL="68580" marR="68580" marT="34290" marB="34290" anchor="ctr">
                    <a:noFill/>
                  </a:tcPr>
                </a:tc>
                <a:tc>
                  <a:txBody>
                    <a:bodyPr/>
                    <a:lstStyle/>
                    <a:p>
                      <a:pPr algn="ctr"/>
                      <a:r>
                        <a:rPr lang="en-US" sz="1400" dirty="0">
                          <a:solidFill>
                            <a:srgbClr val="800000"/>
                          </a:solidFill>
                          <a:latin typeface="Tw Cen MT Condensed" panose="020B0606020104020203" pitchFamily="34" charset="0"/>
                        </a:rPr>
                        <a:t>Housing Index</a:t>
                      </a:r>
                    </a:p>
                  </a:txBody>
                  <a:tcPr marL="68580" marR="68580" marT="34290" marB="34290" anchor="ctr">
                    <a:noFill/>
                  </a:tcPr>
                </a:tc>
                <a:tc>
                  <a:txBody>
                    <a:bodyPr/>
                    <a:lstStyle/>
                    <a:p>
                      <a:pPr algn="ctr"/>
                      <a:r>
                        <a:rPr lang="en-US" sz="1200" dirty="0">
                          <a:solidFill>
                            <a:srgbClr val="800000"/>
                          </a:solidFill>
                          <a:latin typeface="Tw Cen MT Condensed" panose="020B0606020104020203" pitchFamily="34" charset="0"/>
                        </a:rPr>
                        <a:t>Mal-nourished</a:t>
                      </a:r>
                    </a:p>
                  </a:txBody>
                  <a:tcPr marL="68580" marR="68580" marT="34290" marB="34290" anchor="ctr">
                    <a:noFill/>
                  </a:tcPr>
                </a:tc>
                <a:tc>
                  <a:txBody>
                    <a:bodyPr/>
                    <a:lstStyle/>
                    <a:p>
                      <a:pPr algn="ctr"/>
                      <a:r>
                        <a:rPr lang="en-US" sz="1400" i="1" dirty="0">
                          <a:solidFill>
                            <a:schemeClr val="tx1"/>
                          </a:solidFill>
                          <a:latin typeface="Tw Cen MT Condensed" panose="020B0606020104020203" pitchFamily="34" charset="0"/>
                        </a:rPr>
                        <a:t>c</a:t>
                      </a:r>
                    </a:p>
                  </a:txBody>
                  <a:tcPr marL="68580" marR="68580" marT="34290" marB="34290" anchor="ctr">
                    <a:noFill/>
                  </a:tcPr>
                </a:tc>
                <a:extLst>
                  <a:ext uri="{0D108BD9-81ED-4DB2-BD59-A6C34878D82A}">
                    <a16:rowId xmlns:a16="http://schemas.microsoft.com/office/drawing/2014/main" val="10000"/>
                  </a:ext>
                </a:extLst>
              </a:tr>
              <a:tr h="351527">
                <a:tc rowSpan="4">
                  <a:txBody>
                    <a:bodyPr/>
                    <a:lstStyle/>
                    <a:p>
                      <a:endParaRPr lang="en-US" sz="1800" dirty="0">
                        <a:solidFill>
                          <a:schemeClr val="tx1"/>
                        </a:solidFill>
                        <a:latin typeface="Tw Cen MT Condensed" panose="020B0606020104020203" pitchFamily="34" charset="0"/>
                      </a:endParaRPr>
                    </a:p>
                  </a:txBody>
                  <a:tcPr marL="68580" marR="68580" marT="34290" marB="34290" anchor="ctr">
                    <a:lnR w="12700" cap="flat" cmpd="sng" algn="ctr">
                      <a:solidFill>
                        <a:schemeClr val="tx1"/>
                      </a:solidFill>
                      <a:prstDash val="solid"/>
                      <a:round/>
                      <a:headEnd type="none" w="med" len="med"/>
                      <a:tailEnd type="none" w="med" len="med"/>
                    </a:lnR>
                    <a:noFill/>
                  </a:tcPr>
                </a:tc>
                <a:tc>
                  <a:txBody>
                    <a:bodyPr/>
                    <a:lstStyle/>
                    <a:p>
                      <a:pPr algn="ctr"/>
                      <a:r>
                        <a:rPr lang="en-US" sz="1800" dirty="0">
                          <a:solidFill>
                            <a:schemeClr val="tx1"/>
                          </a:solidFill>
                          <a:latin typeface="Tw Cen MT Condensed" panose="020B0606020104020203" pitchFamily="34" charset="0"/>
                        </a:rPr>
                        <a:t>ND</a:t>
                      </a:r>
                    </a:p>
                  </a:txBody>
                  <a:tcPr marL="68580" marR="68580" marT="34290" marB="34290" anchor="ctr">
                    <a:lnL w="12700" cap="flat" cmpd="sng" algn="ctr">
                      <a:solidFill>
                        <a:schemeClr val="tx1"/>
                      </a:solidFill>
                      <a:prstDash val="solid"/>
                      <a:round/>
                      <a:headEnd type="none" w="med" len="med"/>
                      <a:tailEnd type="none" w="med" len="med"/>
                    </a:lnL>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a:solidFill>
                            <a:schemeClr val="tx1"/>
                          </a:solidFill>
                          <a:latin typeface="Tw Cen MT Condensed" panose="020B0606020104020203" pitchFamily="34" charset="0"/>
                        </a:rPr>
                        <a:t>ND</a:t>
                      </a:r>
                    </a:p>
                  </a:txBody>
                  <a:tcPr marL="68580" marR="68580" marT="34290" marB="34290" anchor="ctr">
                    <a:noFill/>
                  </a:tcPr>
                </a:tc>
                <a:tc>
                  <a:txBody>
                    <a:bodyPr/>
                    <a:lstStyle/>
                    <a:p>
                      <a:pPr algn="ctr"/>
                      <a:r>
                        <a:rPr lang="en-US" sz="1800" dirty="0">
                          <a:solidFill>
                            <a:schemeClr val="tx1"/>
                          </a:solidFill>
                          <a:latin typeface="Tw Cen MT Condensed" panose="020B0606020104020203" pitchFamily="34" charset="0"/>
                        </a:rPr>
                        <a:t>ND</a:t>
                      </a:r>
                    </a:p>
                  </a:txBody>
                  <a:tcPr marL="68580" marR="68580" marT="34290" marB="34290" anchor="ctr">
                    <a:noFill/>
                  </a:tcPr>
                </a:tc>
                <a:tc>
                  <a:txBody>
                    <a:bodyPr/>
                    <a:lstStyle/>
                    <a:p>
                      <a:pPr algn="ctr"/>
                      <a:r>
                        <a:rPr lang="en-US" sz="1800" dirty="0">
                          <a:solidFill>
                            <a:schemeClr val="tx1"/>
                          </a:solidFill>
                          <a:latin typeface="Tw Cen MT Condensed" panose="020B0606020104020203" pitchFamily="34" charset="0"/>
                        </a:rPr>
                        <a:t>ND</a:t>
                      </a:r>
                    </a:p>
                  </a:txBody>
                  <a:tcPr marL="68580" marR="68580" marT="34290" marB="34290" anchor="ctr">
                    <a:lnR w="12700" cap="flat" cmpd="sng" algn="ctr">
                      <a:solidFill>
                        <a:schemeClr val="tx1"/>
                      </a:solidFill>
                      <a:prstDash val="solid"/>
                      <a:round/>
                      <a:headEnd type="none" w="med" len="med"/>
                      <a:tailEnd type="none" w="med" len="med"/>
                    </a:lnR>
                    <a:noFill/>
                  </a:tcPr>
                </a:tc>
                <a:tc>
                  <a:txBody>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lang="en-US" sz="1400" b="1" dirty="0">
                          <a:solidFill>
                            <a:schemeClr val="tx1"/>
                          </a:solidFill>
                          <a:latin typeface="Tw Cen MT Condensed" panose="020B0606020104020203" pitchFamily="34" charset="0"/>
                        </a:rPr>
                        <a:t> 0</a:t>
                      </a:r>
                    </a:p>
                  </a:txBody>
                  <a:tcPr marL="68580" marR="68580" marT="34290" marB="34290" anchor="ctr">
                    <a:lnL w="12700" cap="flat" cmpd="sng" algn="ctr">
                      <a:solidFill>
                        <a:schemeClr val="tx1"/>
                      </a:solidFill>
                      <a:prstDash val="solid"/>
                      <a:round/>
                      <a:headEnd type="none" w="med" len="med"/>
                      <a:tailEnd type="none" w="med" len="med"/>
                    </a:lnL>
                    <a:noFill/>
                  </a:tcPr>
                </a:tc>
                <a:extLst>
                  <a:ext uri="{0D108BD9-81ED-4DB2-BD59-A6C34878D82A}">
                    <a16:rowId xmlns:a16="http://schemas.microsoft.com/office/drawing/2014/main" val="10001"/>
                  </a:ext>
                </a:extLst>
              </a:tr>
              <a:tr h="351527">
                <a:tc vMerge="1">
                  <a:txBody>
                    <a:bodyPr/>
                    <a:lstStyle/>
                    <a:p>
                      <a:endParaRPr lang="en-US" dirty="0">
                        <a:solidFill>
                          <a:schemeClr val="tx1"/>
                        </a:solidFill>
                      </a:endParaRPr>
                    </a:p>
                  </a:txBody>
                  <a:tcPr>
                    <a:lnR w="12700" cap="flat" cmpd="sng" algn="ctr">
                      <a:solidFill>
                        <a:schemeClr val="tx1"/>
                      </a:solidFill>
                      <a:prstDash val="solid"/>
                      <a:round/>
                      <a:headEnd type="none" w="med" len="med"/>
                      <a:tailEnd type="none" w="med" len="med"/>
                    </a:lnR>
                    <a:noFill/>
                  </a:tcPr>
                </a:tc>
                <a:tc>
                  <a:txBody>
                    <a:bodyPr/>
                    <a:lstStyle/>
                    <a:p>
                      <a:pPr algn="ctr"/>
                      <a:r>
                        <a:rPr lang="en-US" sz="1800" dirty="0">
                          <a:solidFill>
                            <a:schemeClr val="tx1"/>
                          </a:solidFill>
                          <a:latin typeface="Tw Cen MT Condensed" panose="020B0606020104020203" pitchFamily="34" charset="0"/>
                        </a:rPr>
                        <a:t>D</a:t>
                      </a:r>
                    </a:p>
                  </a:txBody>
                  <a:tcPr marL="68580" marR="68580" marT="34290" marB="34290" anchor="ctr">
                    <a:lnL w="12700" cap="flat" cmpd="sng" algn="ctr">
                      <a:solidFill>
                        <a:schemeClr val="tx1"/>
                      </a:solidFill>
                      <a:prstDash val="solid"/>
                      <a:round/>
                      <a:headEnd type="none" w="med" len="med"/>
                      <a:tailEnd type="none" w="med" len="med"/>
                    </a:lnL>
                    <a:solidFill>
                      <a:srgbClr val="FF6600"/>
                    </a:solidFill>
                  </a:tcPr>
                </a:tc>
                <a:tc>
                  <a:txBody>
                    <a:bodyPr/>
                    <a:lstStyle/>
                    <a:p>
                      <a:pPr algn="ctr"/>
                      <a:r>
                        <a:rPr lang="en-US" sz="1800" dirty="0">
                          <a:solidFill>
                            <a:schemeClr val="tx1"/>
                          </a:solidFill>
                          <a:latin typeface="Tw Cen MT Condensed" panose="020B0606020104020203" pitchFamily="34" charset="0"/>
                        </a:rPr>
                        <a:t>ND</a:t>
                      </a:r>
                    </a:p>
                  </a:txBody>
                  <a:tcPr marL="68580" marR="68580" marT="34290" marB="34290" anchor="ctr">
                    <a:noFill/>
                  </a:tcPr>
                </a:tc>
                <a:tc>
                  <a:txBody>
                    <a:bodyPr/>
                    <a:lstStyle/>
                    <a:p>
                      <a:pPr algn="ctr"/>
                      <a:r>
                        <a:rPr lang="en-US" sz="1800" dirty="0">
                          <a:solidFill>
                            <a:schemeClr val="tx1"/>
                          </a:solidFill>
                          <a:latin typeface="Tw Cen MT Condensed" panose="020B0606020104020203" pitchFamily="34" charset="0"/>
                        </a:rPr>
                        <a:t>ND</a:t>
                      </a:r>
                    </a:p>
                  </a:txBody>
                  <a:tcPr marL="68580" marR="68580" marT="34290" marB="34290" anchor="ctr">
                    <a:noFill/>
                  </a:tcPr>
                </a:tc>
                <a:tc>
                  <a:txBody>
                    <a:bodyPr/>
                    <a:lstStyle/>
                    <a:p>
                      <a:pPr algn="ctr"/>
                      <a:r>
                        <a:rPr lang="en-US" sz="1800" dirty="0">
                          <a:solidFill>
                            <a:schemeClr val="tx1"/>
                          </a:solidFill>
                          <a:latin typeface="Tw Cen MT Condensed" panose="020B0606020104020203" pitchFamily="34" charset="0"/>
                        </a:rPr>
                        <a:t>D</a:t>
                      </a:r>
                    </a:p>
                  </a:txBody>
                  <a:tcPr marL="68580" marR="68580" marT="34290" marB="34290" anchor="ctr">
                    <a:lnR w="12700" cap="flat" cmpd="sng" algn="ctr">
                      <a:solidFill>
                        <a:schemeClr val="tx1"/>
                      </a:solidFill>
                      <a:prstDash val="solid"/>
                      <a:round/>
                      <a:headEnd type="none" w="med" len="med"/>
                      <a:tailEnd type="none" w="med" len="med"/>
                    </a:lnR>
                    <a:solidFill>
                      <a:srgbClr val="FF6600"/>
                    </a:solidFill>
                  </a:tcPr>
                </a:tc>
                <a:tc>
                  <a:txBody>
                    <a:bodyPr/>
                    <a:lstStyle/>
                    <a:p>
                      <a:pPr algn="ctr"/>
                      <a:r>
                        <a:rPr lang="en-US" sz="1400" b="1" dirty="0">
                          <a:solidFill>
                            <a:schemeClr val="bg1"/>
                          </a:solidFill>
                          <a:latin typeface="Tw Cen MT Condensed" panose="020B0606020104020203" pitchFamily="34" charset="0"/>
                        </a:rPr>
                        <a:t>2</a:t>
                      </a:r>
                      <a:endParaRPr lang="en-US" sz="1400" b="1" i="0" dirty="0">
                        <a:solidFill>
                          <a:schemeClr val="bg1"/>
                        </a:solidFill>
                        <a:latin typeface="Tw Cen MT Condensed" panose="020B0606020104020203" pitchFamily="34" charset="0"/>
                      </a:endParaRPr>
                    </a:p>
                  </a:txBody>
                  <a:tcPr marL="68580" marR="68580" marT="34290" marB="34290" anchor="ctr">
                    <a:lnL w="12700" cap="flat" cmpd="sng" algn="ctr">
                      <a:solidFill>
                        <a:schemeClr val="tx1"/>
                      </a:solidFill>
                      <a:prstDash val="solid"/>
                      <a:round/>
                      <a:headEnd type="none" w="med" len="med"/>
                      <a:tailEnd type="none" w="med" len="med"/>
                    </a:lnL>
                    <a:solidFill>
                      <a:srgbClr val="590510"/>
                    </a:solidFill>
                  </a:tcPr>
                </a:tc>
                <a:extLst>
                  <a:ext uri="{0D108BD9-81ED-4DB2-BD59-A6C34878D82A}">
                    <a16:rowId xmlns:a16="http://schemas.microsoft.com/office/drawing/2014/main" val="10002"/>
                  </a:ext>
                </a:extLst>
              </a:tr>
              <a:tr h="351527">
                <a:tc vMerge="1">
                  <a:txBody>
                    <a:bodyPr/>
                    <a:lstStyle/>
                    <a:p>
                      <a:endParaRPr lang="en-US" dirty="0">
                        <a:solidFill>
                          <a:schemeClr val="tx1"/>
                        </a:solidFill>
                      </a:endParaRPr>
                    </a:p>
                  </a:txBody>
                  <a:tcPr>
                    <a:lnR w="12700" cap="flat" cmpd="sng" algn="ctr">
                      <a:solidFill>
                        <a:schemeClr val="tx1"/>
                      </a:solidFill>
                      <a:prstDash val="solid"/>
                      <a:round/>
                      <a:headEnd type="none" w="med" len="med"/>
                      <a:tailEnd type="none" w="med" len="med"/>
                    </a:lnR>
                    <a:noFill/>
                  </a:tcPr>
                </a:tc>
                <a:tc>
                  <a:txBody>
                    <a:bodyPr/>
                    <a:lstStyle/>
                    <a:p>
                      <a:pPr algn="ctr"/>
                      <a:r>
                        <a:rPr lang="en-US" sz="1800" dirty="0">
                          <a:solidFill>
                            <a:schemeClr val="tx1"/>
                          </a:solidFill>
                          <a:latin typeface="Tw Cen MT Condensed" panose="020B0606020104020203" pitchFamily="34" charset="0"/>
                        </a:rPr>
                        <a:t>D</a:t>
                      </a:r>
                    </a:p>
                  </a:txBody>
                  <a:tcPr marL="68580" marR="68580" marT="34290" marB="34290" anchor="ctr">
                    <a:lnL w="12700" cap="flat" cmpd="sng" algn="ctr">
                      <a:solidFill>
                        <a:schemeClr val="tx1"/>
                      </a:solidFill>
                      <a:prstDash val="solid"/>
                      <a:round/>
                      <a:headEnd type="none" w="med" len="med"/>
                      <a:tailEnd type="none" w="med" len="med"/>
                    </a:lnL>
                    <a:solidFill>
                      <a:srgbClr val="FF6600"/>
                    </a:solidFill>
                  </a:tcPr>
                </a:tc>
                <a:tc>
                  <a:txBody>
                    <a:bodyPr/>
                    <a:lstStyle/>
                    <a:p>
                      <a:pPr algn="ctr"/>
                      <a:r>
                        <a:rPr lang="en-US" sz="1800" dirty="0">
                          <a:solidFill>
                            <a:schemeClr val="tx1"/>
                          </a:solidFill>
                          <a:latin typeface="Tw Cen MT Condensed" panose="020B0606020104020203" pitchFamily="34" charset="0"/>
                        </a:rPr>
                        <a:t>D</a:t>
                      </a:r>
                    </a:p>
                  </a:txBody>
                  <a:tcPr marL="68580" marR="68580" marT="34290" marB="34290" anchor="ctr">
                    <a:solidFill>
                      <a:srgbClr val="FF6600"/>
                    </a:solidFill>
                  </a:tcPr>
                </a:tc>
                <a:tc>
                  <a:txBody>
                    <a:bodyPr/>
                    <a:lstStyle/>
                    <a:p>
                      <a:pPr algn="ctr"/>
                      <a:r>
                        <a:rPr lang="en-US" sz="1800" dirty="0">
                          <a:solidFill>
                            <a:schemeClr val="tx1"/>
                          </a:solidFill>
                          <a:latin typeface="Tw Cen MT Condensed" panose="020B0606020104020203" pitchFamily="34" charset="0"/>
                        </a:rPr>
                        <a:t>D</a:t>
                      </a:r>
                    </a:p>
                  </a:txBody>
                  <a:tcPr marL="68580" marR="68580" marT="34290" marB="34290" anchor="ctr">
                    <a:solidFill>
                      <a:srgbClr val="FF6600"/>
                    </a:solidFill>
                  </a:tcPr>
                </a:tc>
                <a:tc>
                  <a:txBody>
                    <a:bodyPr/>
                    <a:lstStyle/>
                    <a:p>
                      <a:pPr algn="ctr"/>
                      <a:r>
                        <a:rPr lang="en-US" sz="1800" dirty="0">
                          <a:solidFill>
                            <a:schemeClr val="tx1"/>
                          </a:solidFill>
                          <a:latin typeface="Tw Cen MT Condensed" panose="020B0606020104020203" pitchFamily="34" charset="0"/>
                        </a:rPr>
                        <a:t>D</a:t>
                      </a:r>
                    </a:p>
                  </a:txBody>
                  <a:tcPr marL="68580" marR="68580" marT="34290" marB="34290" anchor="ctr">
                    <a:lnR w="12700" cap="flat" cmpd="sng" algn="ctr">
                      <a:solidFill>
                        <a:schemeClr val="tx1"/>
                      </a:solidFill>
                      <a:prstDash val="solid"/>
                      <a:round/>
                      <a:headEnd type="none" w="med" len="med"/>
                      <a:tailEnd type="none" w="med" len="med"/>
                    </a:lnR>
                    <a:solidFill>
                      <a:srgbClr val="FF6600"/>
                    </a:solidFill>
                  </a:tcPr>
                </a:tc>
                <a:tc>
                  <a:txBody>
                    <a:bodyPr/>
                    <a:lstStyle/>
                    <a:p>
                      <a:pPr algn="ctr"/>
                      <a:r>
                        <a:rPr lang="en-US" sz="1400" b="1" i="0" dirty="0">
                          <a:solidFill>
                            <a:schemeClr val="bg1"/>
                          </a:solidFill>
                          <a:latin typeface="Tw Cen MT Condensed" panose="020B0606020104020203" pitchFamily="34" charset="0"/>
                        </a:rPr>
                        <a:t>4</a:t>
                      </a:r>
                    </a:p>
                  </a:txBody>
                  <a:tcPr marL="68580" marR="68580" marT="34290" marB="34290" anchor="ctr">
                    <a:lnL w="12700" cap="flat" cmpd="sng" algn="ctr">
                      <a:solidFill>
                        <a:schemeClr val="tx1"/>
                      </a:solidFill>
                      <a:prstDash val="solid"/>
                      <a:round/>
                      <a:headEnd type="none" w="med" len="med"/>
                      <a:tailEnd type="none" w="med" len="med"/>
                    </a:lnL>
                    <a:solidFill>
                      <a:srgbClr val="590510"/>
                    </a:solidFill>
                  </a:tcPr>
                </a:tc>
                <a:extLst>
                  <a:ext uri="{0D108BD9-81ED-4DB2-BD59-A6C34878D82A}">
                    <a16:rowId xmlns:a16="http://schemas.microsoft.com/office/drawing/2014/main" val="10003"/>
                  </a:ext>
                </a:extLst>
              </a:tr>
              <a:tr h="480060">
                <a:tc vMerge="1">
                  <a:txBody>
                    <a:bodyPr/>
                    <a:lstStyle/>
                    <a:p>
                      <a:endParaRPr lang="en-US" dirty="0">
                        <a:solidFill>
                          <a:schemeClr val="tx1"/>
                        </a:solidFill>
                      </a:endParaRPr>
                    </a:p>
                  </a:txBody>
                  <a:tcPr>
                    <a:lnR w="12700" cap="flat" cmpd="sng" algn="ctr">
                      <a:solidFill>
                        <a:schemeClr val="tx1"/>
                      </a:solidFill>
                      <a:prstDash val="solid"/>
                      <a:round/>
                      <a:headEnd type="none" w="med" len="med"/>
                      <a:tailEnd type="none" w="med" len="med"/>
                    </a:lnR>
                    <a:noFill/>
                  </a:tcPr>
                </a:tc>
                <a:tc>
                  <a:txBody>
                    <a:bodyPr/>
                    <a:lstStyle/>
                    <a:p>
                      <a:pPr algn="ctr"/>
                      <a:r>
                        <a:rPr lang="en-US" sz="1800" dirty="0">
                          <a:solidFill>
                            <a:schemeClr val="tx1"/>
                          </a:solidFill>
                          <a:latin typeface="Tw Cen MT Condensed" panose="020B0606020104020203" pitchFamily="34" charset="0"/>
                        </a:rPr>
                        <a:t>ND</a:t>
                      </a:r>
                    </a:p>
                  </a:txBody>
                  <a:tcPr marL="68580" marR="68580" marT="34290" marB="34290" anchor="ctr">
                    <a:lnL w="12700" cap="flat" cmpd="sng" algn="ctr">
                      <a:solidFill>
                        <a:schemeClr val="tx1"/>
                      </a:solidFill>
                      <a:prstDash val="solid"/>
                      <a:round/>
                      <a:headEnd type="none" w="med" len="med"/>
                      <a:tailEnd type="none" w="med" len="med"/>
                    </a:lnL>
                    <a:noFill/>
                  </a:tcPr>
                </a:tc>
                <a:tc>
                  <a:txBody>
                    <a:bodyPr/>
                    <a:lstStyle/>
                    <a:p>
                      <a:pPr algn="ctr"/>
                      <a:r>
                        <a:rPr lang="en-US" sz="1800" dirty="0">
                          <a:solidFill>
                            <a:schemeClr val="tx1"/>
                          </a:solidFill>
                          <a:latin typeface="Tw Cen MT Condensed" panose="020B0606020104020203" pitchFamily="34" charset="0"/>
                        </a:rPr>
                        <a:t>D</a:t>
                      </a:r>
                    </a:p>
                  </a:txBody>
                  <a:tcPr marL="68580" marR="68580" marT="34290" marB="34290" anchor="ctr">
                    <a:solidFill>
                      <a:srgbClr val="FF6600"/>
                    </a:solidFill>
                  </a:tcPr>
                </a:tc>
                <a:tc>
                  <a:txBody>
                    <a:bodyPr/>
                    <a:lstStyle/>
                    <a:p>
                      <a:pPr algn="ctr"/>
                      <a:r>
                        <a:rPr lang="en-US" sz="1800" dirty="0">
                          <a:solidFill>
                            <a:schemeClr val="tx1"/>
                          </a:solidFill>
                          <a:latin typeface="Tw Cen MT Condensed" panose="020B0606020104020203" pitchFamily="34" charset="0"/>
                        </a:rPr>
                        <a:t>ND</a:t>
                      </a:r>
                    </a:p>
                  </a:txBody>
                  <a:tcPr marL="68580" marR="68580" marT="34290" marB="34290" anchor="ctr">
                    <a:noFill/>
                  </a:tcPr>
                </a:tc>
                <a:tc>
                  <a:txBody>
                    <a:bodyPr/>
                    <a:lstStyle/>
                    <a:p>
                      <a:pPr algn="ctr"/>
                      <a:r>
                        <a:rPr lang="en-US" sz="1800" dirty="0">
                          <a:solidFill>
                            <a:schemeClr val="tx1"/>
                          </a:solidFill>
                          <a:latin typeface="Tw Cen MT Condensed" panose="020B0606020104020203" pitchFamily="34" charset="0"/>
                        </a:rPr>
                        <a:t>ND</a:t>
                      </a:r>
                    </a:p>
                  </a:txBody>
                  <a:tcPr marL="68580" marR="68580" marT="34290" marB="34290" anchor="ctr">
                    <a:lnR w="12700" cap="flat" cmpd="sng" algn="ctr">
                      <a:solidFill>
                        <a:schemeClr val="tx1"/>
                      </a:solidFill>
                      <a:prstDash val="solid"/>
                      <a:round/>
                      <a:headEnd type="none" w="med" len="med"/>
                      <a:tailEnd type="none" w="med" len="med"/>
                    </a:lnR>
                    <a:noFill/>
                  </a:tcPr>
                </a:tc>
                <a:tc>
                  <a:txBody>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lang="en-US" sz="1400" b="1" dirty="0">
                          <a:solidFill>
                            <a:schemeClr val="tx1"/>
                          </a:solidFill>
                          <a:latin typeface="Tw Cen MT Condensed" panose="020B0606020104020203" pitchFamily="34" charset="0"/>
                        </a:rPr>
                        <a:t>1</a:t>
                      </a:r>
                    </a:p>
                    <a:p>
                      <a:pPr algn="ctr"/>
                      <a:endParaRPr lang="en-US" sz="1400" b="1" i="0" dirty="0">
                        <a:solidFill>
                          <a:schemeClr val="tx1"/>
                        </a:solidFill>
                        <a:latin typeface="Tw Cen MT Condensed" panose="020B0606020104020203" pitchFamily="34" charset="0"/>
                      </a:endParaRPr>
                    </a:p>
                  </a:txBody>
                  <a:tcPr marL="68580" marR="68580" marT="34290" marB="34290" anchor="ctr">
                    <a:lnL w="12700" cap="flat" cmpd="sng" algn="ctr">
                      <a:solidFill>
                        <a:schemeClr val="tx1"/>
                      </a:solidFill>
                      <a:prstDash val="solid"/>
                      <a:round/>
                      <a:headEnd type="none" w="med" len="med"/>
                      <a:tailEnd type="none" w="med" len="med"/>
                    </a:lnL>
                    <a:noFill/>
                  </a:tcPr>
                </a:tc>
                <a:extLst>
                  <a:ext uri="{0D108BD9-81ED-4DB2-BD59-A6C34878D82A}">
                    <a16:rowId xmlns:a16="http://schemas.microsoft.com/office/drawing/2014/main" val="10004"/>
                  </a:ext>
                </a:extLst>
              </a:tr>
              <a:tr h="342900">
                <a:tc>
                  <a:txBody>
                    <a:bodyPr/>
                    <a:lstStyle/>
                    <a:p>
                      <a:endParaRPr lang="en-US" sz="1400" b="1" dirty="0">
                        <a:solidFill>
                          <a:schemeClr val="tx1"/>
                        </a:solidFill>
                        <a:latin typeface="Tw Cen MT Condensed" panose="020B0606020104020203" pitchFamily="34" charset="0"/>
                      </a:endParaRPr>
                    </a:p>
                  </a:txBody>
                  <a:tcPr marL="68580" marR="68580" marT="34290" marB="34290" anchor="b">
                    <a:noFill/>
                  </a:tcPr>
                </a:tc>
                <a:tc>
                  <a:txBody>
                    <a:bodyPr/>
                    <a:lstStyle/>
                    <a:p>
                      <a:pPr algn="ctr"/>
                      <a:endParaRPr lang="en-US" sz="1800" b="1" dirty="0">
                        <a:solidFill>
                          <a:schemeClr val="tx1"/>
                        </a:solidFill>
                        <a:latin typeface="Tw Cen MT Condensed" panose="020B0606020104020203" pitchFamily="34" charset="0"/>
                      </a:endParaRPr>
                    </a:p>
                  </a:txBody>
                  <a:tcPr marL="68580" marR="68580" marT="34290" marB="34290" anchor="b">
                    <a:noFill/>
                  </a:tcPr>
                </a:tc>
                <a:tc>
                  <a:txBody>
                    <a:bodyPr/>
                    <a:lstStyle/>
                    <a:p>
                      <a:pPr algn="ctr"/>
                      <a:endParaRPr lang="en-US" sz="1800" b="1" dirty="0">
                        <a:solidFill>
                          <a:schemeClr val="tx1"/>
                        </a:solidFill>
                        <a:latin typeface="Tw Cen MT Condensed" panose="020B0606020104020203" pitchFamily="34" charset="0"/>
                      </a:endParaRPr>
                    </a:p>
                  </a:txBody>
                  <a:tcPr marL="68580" marR="68580" marT="34290" marB="34290" anchor="b">
                    <a:noFill/>
                  </a:tcPr>
                </a:tc>
                <a:tc>
                  <a:txBody>
                    <a:bodyPr/>
                    <a:lstStyle/>
                    <a:p>
                      <a:pPr algn="ctr"/>
                      <a:endParaRPr lang="en-US" sz="1800" b="1" dirty="0">
                        <a:solidFill>
                          <a:schemeClr val="tx1"/>
                        </a:solidFill>
                        <a:latin typeface="Tw Cen MT Condensed" panose="020B0606020104020203" pitchFamily="34" charset="0"/>
                      </a:endParaRPr>
                    </a:p>
                  </a:txBody>
                  <a:tcPr marL="68580" marR="68580" marT="34290" marB="34290" anchor="b">
                    <a:noFill/>
                  </a:tcPr>
                </a:tc>
                <a:tc>
                  <a:txBody>
                    <a:bodyPr/>
                    <a:lstStyle/>
                    <a:p>
                      <a:pPr algn="ctr"/>
                      <a:endParaRPr lang="en-US" sz="1800" b="1" dirty="0">
                        <a:solidFill>
                          <a:schemeClr val="tx1"/>
                        </a:solidFill>
                        <a:latin typeface="Tw Cen MT Condensed" panose="020B0606020104020203" pitchFamily="34" charset="0"/>
                      </a:endParaRPr>
                    </a:p>
                  </a:txBody>
                  <a:tcPr marL="68580" marR="68580" marT="34290" marB="34290" anchor="b">
                    <a:noFill/>
                  </a:tcPr>
                </a:tc>
                <a:tc>
                  <a:txBody>
                    <a:bodyPr/>
                    <a:lstStyle/>
                    <a:p>
                      <a:endParaRPr lang="en-US" sz="1400" dirty="0">
                        <a:solidFill>
                          <a:schemeClr val="tx1"/>
                        </a:solidFill>
                        <a:latin typeface="Tw Cen MT Condensed" panose="020B0606020104020203" pitchFamily="34" charset="0"/>
                      </a:endParaRPr>
                    </a:p>
                  </a:txBody>
                  <a:tcPr marL="68580" marR="68580" marT="34290" marB="34290">
                    <a:noFill/>
                  </a:tcPr>
                </a:tc>
                <a:extLst>
                  <a:ext uri="{0D108BD9-81ED-4DB2-BD59-A6C34878D82A}">
                    <a16:rowId xmlns:a16="http://schemas.microsoft.com/office/drawing/2014/main" val="10005"/>
                  </a:ext>
                </a:extLst>
              </a:tr>
            </a:tbl>
          </a:graphicData>
        </a:graphic>
      </p:graphicFrame>
      <p:graphicFrame>
        <p:nvGraphicFramePr>
          <p:cNvPr id="2" name="Table 1"/>
          <p:cNvGraphicFramePr>
            <a:graphicFrameLocks noGrp="1"/>
          </p:cNvGraphicFramePr>
          <p:nvPr/>
        </p:nvGraphicFramePr>
        <p:xfrm>
          <a:off x="6684219" y="1827684"/>
          <a:ext cx="750099" cy="2042018"/>
        </p:xfrm>
        <a:graphic>
          <a:graphicData uri="http://schemas.openxmlformats.org/drawingml/2006/table">
            <a:tbl>
              <a:tblPr firstRow="1" bandRow="1">
                <a:tableStyleId>{5C22544A-7EE6-4342-B048-85BDC9FD1C3A}</a:tableStyleId>
              </a:tblPr>
              <a:tblGrid>
                <a:gridCol w="750099">
                  <a:extLst>
                    <a:ext uri="{9D8B030D-6E8A-4147-A177-3AD203B41FA5}">
                      <a16:colId xmlns:a16="http://schemas.microsoft.com/office/drawing/2014/main" val="20000"/>
                    </a:ext>
                  </a:extLst>
                </a:gridCol>
              </a:tblGrid>
              <a:tr h="492137">
                <a:tc>
                  <a:txBody>
                    <a:bodyPr/>
                    <a:lstStyle/>
                    <a:p>
                      <a:pPr algn="ctr"/>
                      <a:r>
                        <a:rPr lang="en-US" sz="1400" dirty="0">
                          <a:solidFill>
                            <a:schemeClr val="tx1"/>
                          </a:solidFill>
                          <a:latin typeface="Tw Cen MT Condensed" panose="020B0606020104020203" pitchFamily="34" charset="0"/>
                        </a:rPr>
                        <a:t>Av. </a:t>
                      </a:r>
                      <a:r>
                        <a:rPr lang="en-US" sz="1400" dirty="0" err="1">
                          <a:solidFill>
                            <a:schemeClr val="tx1"/>
                          </a:solidFill>
                          <a:latin typeface="Tw Cen MT Condensed" panose="020B0606020104020203" pitchFamily="34" charset="0"/>
                        </a:rPr>
                        <a:t>dep</a:t>
                      </a:r>
                      <a:endParaRPr lang="en-US" sz="1400" dirty="0">
                        <a:solidFill>
                          <a:schemeClr val="tx1"/>
                        </a:solidFill>
                        <a:latin typeface="Tw Cen MT Condensed" panose="020B0606020104020203" pitchFamily="34" charset="0"/>
                      </a:endParaRPr>
                    </a:p>
                  </a:txBody>
                  <a:tcPr marL="68580" marR="68580" marT="34290" marB="3429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51527">
                <a:tc>
                  <a:txBody>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lang="en-US" sz="1400" b="1" dirty="0">
                          <a:solidFill>
                            <a:schemeClr val="tx1"/>
                          </a:solidFill>
                          <a:latin typeface="Tw Cen MT Condensed" panose="020B0606020104020203" pitchFamily="34" charset="0"/>
                        </a:rPr>
                        <a:t> </a:t>
                      </a:r>
                    </a:p>
                  </a:txBody>
                  <a:tcPr marL="68580" marR="68580" marT="34290" marB="34290" anchor="ct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51527">
                <a:tc>
                  <a:txBody>
                    <a:bodyPr/>
                    <a:lstStyle/>
                    <a:p>
                      <a:pPr algn="ctr"/>
                      <a:r>
                        <a:rPr lang="en-US" sz="1400" b="1" dirty="0">
                          <a:solidFill>
                            <a:schemeClr val="tx1"/>
                          </a:solidFill>
                          <a:latin typeface="Tw Cen MT Condensed" panose="020B0606020104020203" pitchFamily="34" charset="0"/>
                        </a:rPr>
                        <a:t>2/4</a:t>
                      </a:r>
                      <a:endParaRPr lang="en-US" sz="1400" b="1" i="0" dirty="0">
                        <a:solidFill>
                          <a:schemeClr val="tx1"/>
                        </a:solidFill>
                        <a:latin typeface="Tw Cen MT Condensed" panose="020B0606020104020203" pitchFamily="34" charset="0"/>
                      </a:endParaRPr>
                    </a:p>
                  </a:txBody>
                  <a:tcPr marL="68580" marR="68580" marT="34290" marB="3429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51527">
                <a:tc>
                  <a:txBody>
                    <a:bodyPr/>
                    <a:lstStyle/>
                    <a:p>
                      <a:pPr algn="ctr"/>
                      <a:r>
                        <a:rPr lang="en-US" sz="1400" b="1" i="0" dirty="0">
                          <a:solidFill>
                            <a:schemeClr val="tx1"/>
                          </a:solidFill>
                          <a:latin typeface="Tw Cen MT Condensed" panose="020B0606020104020203" pitchFamily="34" charset="0"/>
                        </a:rPr>
                        <a:t>4/4</a:t>
                      </a:r>
                    </a:p>
                  </a:txBody>
                  <a:tcPr marL="68580" marR="68580" marT="34290" marB="3429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80060">
                <a:tc>
                  <a:txBody>
                    <a:bodyPr/>
                    <a:lstStyle/>
                    <a:p>
                      <a:pPr marL="0" marR="0" lvl="2" indent="0" algn="ctr" defTabSz="914400" rtl="0" eaLnBrk="1" fontAlgn="auto" latinLnBrk="0" hangingPunct="1">
                        <a:lnSpc>
                          <a:spcPct val="100000"/>
                        </a:lnSpc>
                        <a:spcBef>
                          <a:spcPts val="0"/>
                        </a:spcBef>
                        <a:spcAft>
                          <a:spcPts val="0"/>
                        </a:spcAft>
                        <a:buClrTx/>
                        <a:buSzTx/>
                        <a:buFontTx/>
                        <a:buNone/>
                        <a:tabLst/>
                        <a:defRPr/>
                      </a:pPr>
                      <a:endParaRPr lang="en-US" sz="1400" b="1" dirty="0">
                        <a:solidFill>
                          <a:schemeClr val="tx1"/>
                        </a:solidFill>
                        <a:latin typeface="Tw Cen MT Condensed" panose="020B0606020104020203" pitchFamily="34" charset="0"/>
                      </a:endParaRPr>
                    </a:p>
                    <a:p>
                      <a:pPr algn="ctr"/>
                      <a:endParaRPr lang="en-US" sz="1400" b="1" i="0" dirty="0">
                        <a:solidFill>
                          <a:schemeClr val="tx1"/>
                        </a:solidFill>
                        <a:latin typeface="Tw Cen MT Condensed" panose="020B0606020104020203" pitchFamily="34" charset="0"/>
                      </a:endParaRPr>
                    </a:p>
                  </a:txBody>
                  <a:tcPr marL="68580" marR="68580" marT="34290" marB="3429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sp>
        <p:nvSpPr>
          <p:cNvPr id="4" name="Rectangle 3"/>
          <p:cNvSpPr/>
          <p:nvPr/>
        </p:nvSpPr>
        <p:spPr>
          <a:xfrm>
            <a:off x="1413030" y="4098687"/>
            <a:ext cx="6291318" cy="1120500"/>
          </a:xfrm>
          <a:prstGeom prst="rect">
            <a:avLst/>
          </a:prstGeom>
        </p:spPr>
        <p:txBody>
          <a:bodyPr wrap="square">
            <a:spAutoFit/>
          </a:bodyPr>
          <a:lstStyle/>
          <a:p>
            <a:pPr marL="257175" marR="0" lvl="0" indent="-257175" algn="l" defTabSz="914400" rtl="0" eaLnBrk="1" fontAlgn="auto" latinLnBrk="0" hangingPunct="1">
              <a:lnSpc>
                <a:spcPct val="90000"/>
              </a:lnSpc>
              <a:spcBef>
                <a:spcPct val="20000"/>
              </a:spcBef>
              <a:spcAft>
                <a:spcPts val="0"/>
              </a:spcAft>
              <a:buClrTx/>
              <a:buSzTx/>
              <a:buFont typeface="Wingdings" pitchFamily="2" charset="2"/>
              <a:buChar char="à"/>
              <a:tabLst/>
              <a:defRPr/>
            </a:pPr>
            <a:r>
              <a:rPr kumimoji="0" lang="en-GB" sz="1350" b="0" i="0" u="none" strike="noStrike" kern="0" cap="none" spc="0" normalizeH="0" baseline="0" noProof="0" dirty="0">
                <a:ln>
                  <a:noFill/>
                </a:ln>
                <a:solidFill>
                  <a:srgbClr val="000000"/>
                </a:solidFill>
                <a:effectLst/>
                <a:uLnTx/>
                <a:uFillTx/>
                <a:latin typeface="Tw Cen MT Condensed" panose="020B0606020104020203" pitchFamily="34" charset="0"/>
                <a:ea typeface="ＭＳ Ｐゴシック" pitchFamily="16" charset="-128"/>
                <a:cs typeface="ＭＳ Ｐゴシック" pitchFamily="16" charset="-128"/>
              </a:rPr>
              <a:t>Multidimensional Poverty Headcount (H)=  2/4 = 50%</a:t>
            </a:r>
          </a:p>
          <a:p>
            <a:pPr marL="257175" marR="0" lvl="0" indent="-257175" algn="l" defTabSz="914400" rtl="0" eaLnBrk="1" fontAlgn="auto" latinLnBrk="0" hangingPunct="1">
              <a:lnSpc>
                <a:spcPct val="90000"/>
              </a:lnSpc>
              <a:spcBef>
                <a:spcPct val="20000"/>
              </a:spcBef>
              <a:spcAft>
                <a:spcPts val="0"/>
              </a:spcAft>
              <a:buClrTx/>
              <a:buSzTx/>
              <a:buFont typeface="Wingdings" pitchFamily="2" charset="2"/>
              <a:buChar char="à"/>
              <a:tabLst/>
              <a:defRPr/>
            </a:pPr>
            <a:r>
              <a:rPr kumimoji="0" lang="en-GB" sz="1350" b="0" i="0" u="none" strike="noStrike" kern="0" cap="none" spc="0" normalizeH="0" baseline="0" noProof="0" dirty="0">
                <a:ln>
                  <a:noFill/>
                </a:ln>
                <a:solidFill>
                  <a:srgbClr val="000000"/>
                </a:solidFill>
                <a:effectLst/>
                <a:uLnTx/>
                <a:uFillTx/>
                <a:latin typeface="Tw Cen MT Condensed" panose="020B0606020104020203" pitchFamily="34" charset="0"/>
                <a:ea typeface="ＭＳ Ｐゴシック" pitchFamily="16" charset="-128"/>
                <a:cs typeface="ＭＳ Ｐゴシック" pitchFamily="16" charset="-128"/>
              </a:rPr>
              <a:t>Intensity of deprivation among the poor (A)=</a:t>
            </a:r>
            <a:r>
              <a:rPr kumimoji="0" lang="en-GB" sz="1350" b="1" i="0" u="none" strike="noStrike" kern="1200" cap="none" spc="0" normalizeH="0" baseline="0" noProof="0" dirty="0">
                <a:ln>
                  <a:noFill/>
                </a:ln>
                <a:solidFill>
                  <a:srgbClr val="000000"/>
                </a:solidFill>
                <a:effectLst/>
                <a:uLnTx/>
                <a:uFillTx/>
                <a:latin typeface="Tw Cen MT Condensed" panose="020B0606020104020203" pitchFamily="34" charset="0"/>
                <a:ea typeface="+mn-ea"/>
                <a:cs typeface="+mn-cs"/>
              </a:rPr>
              <a:t>(2/4+4/4)/2= ¾ =75%</a:t>
            </a:r>
          </a:p>
          <a:p>
            <a:pPr marL="257175" marR="0" lvl="0" indent="-257175" algn="l" defTabSz="914400" rtl="0" eaLnBrk="1" fontAlgn="auto" latinLnBrk="0" hangingPunct="1">
              <a:lnSpc>
                <a:spcPct val="90000"/>
              </a:lnSpc>
              <a:spcBef>
                <a:spcPct val="20000"/>
              </a:spcBef>
              <a:spcAft>
                <a:spcPts val="0"/>
              </a:spcAft>
              <a:buClrTx/>
              <a:buSzTx/>
              <a:buFont typeface="Wingdings" pitchFamily="2" charset="2"/>
              <a:buChar char="à"/>
              <a:tabLst/>
              <a:defRPr/>
            </a:pPr>
            <a:endParaRPr kumimoji="0" lang="en-GB" sz="1200" b="1" i="0" u="none" strike="noStrike" kern="0" cap="none" spc="0" normalizeH="0" baseline="0" noProof="0" dirty="0">
              <a:ln>
                <a:noFill/>
              </a:ln>
              <a:solidFill>
                <a:srgbClr val="A50021"/>
              </a:solidFill>
              <a:effectLst/>
              <a:uLnTx/>
              <a:uFillTx/>
              <a:latin typeface="Tw Cen MT Condensed" panose="020B0606020104020203" pitchFamily="34" charset="0"/>
              <a:ea typeface="ＭＳ Ｐゴシック" pitchFamily="16" charset="-128"/>
              <a:cs typeface="ＭＳ Ｐゴシック" pitchFamily="16" charset="-128"/>
            </a:endParaRPr>
          </a:p>
          <a:p>
            <a:pPr marL="0" marR="0" lvl="0" indent="0" algn="ctr" defTabSz="914400" rtl="0" eaLnBrk="1" fontAlgn="auto" latinLnBrk="0" hangingPunct="1">
              <a:lnSpc>
                <a:spcPct val="90000"/>
              </a:lnSpc>
              <a:spcBef>
                <a:spcPct val="20000"/>
              </a:spcBef>
              <a:spcAft>
                <a:spcPts val="0"/>
              </a:spcAft>
              <a:buClrTx/>
              <a:buSzTx/>
              <a:buFontTx/>
              <a:buNone/>
              <a:tabLst/>
              <a:defRPr/>
            </a:pPr>
            <a:r>
              <a:rPr kumimoji="0" lang="en-GB" sz="2100" b="1" i="0" u="none" strike="noStrike" kern="0" cap="none" spc="0" normalizeH="0" baseline="0" noProof="0" dirty="0">
                <a:ln>
                  <a:noFill/>
                </a:ln>
                <a:solidFill>
                  <a:srgbClr val="800000"/>
                </a:solidFill>
                <a:effectLst/>
                <a:uLnTx/>
                <a:uFillTx/>
                <a:latin typeface="Tw Cen MT Condensed" panose="020B0606020104020203" pitchFamily="34" charset="0"/>
                <a:ea typeface="ＭＳ Ｐゴシック" pitchFamily="16" charset="-128"/>
                <a:cs typeface="ＭＳ Ｐゴシック" pitchFamily="16" charset="-128"/>
              </a:rPr>
              <a:t>MPI = H x A =</a:t>
            </a:r>
            <a:r>
              <a:rPr kumimoji="0" lang="en-GB" sz="2100" b="1" i="0" u="none" strike="noStrike" kern="1200" cap="none" spc="0" normalizeH="0" baseline="0" noProof="0" dirty="0">
                <a:ln>
                  <a:noFill/>
                </a:ln>
                <a:solidFill>
                  <a:srgbClr val="800000"/>
                </a:solidFill>
                <a:effectLst/>
                <a:uLnTx/>
                <a:uFillTx/>
                <a:latin typeface="Tw Cen MT Condensed" panose="020B0606020104020203" pitchFamily="34" charset="0"/>
                <a:ea typeface="+mn-ea"/>
                <a:cs typeface="+mn-cs"/>
              </a:rPr>
              <a:t> (2/4)x(3/4) = </a:t>
            </a:r>
            <a:r>
              <a:rPr kumimoji="0" lang="en-GB" sz="2400" b="1" i="0" u="none" strike="noStrike" kern="1200" cap="none" spc="0" normalizeH="0" baseline="0" noProof="0" dirty="0">
                <a:ln>
                  <a:noFill/>
                </a:ln>
                <a:solidFill>
                  <a:srgbClr val="800000"/>
                </a:solidFill>
                <a:effectLst/>
                <a:uLnTx/>
                <a:uFillTx/>
                <a:latin typeface="Tw Cen MT Condensed" panose="020B0606020104020203" pitchFamily="34" charset="0"/>
                <a:ea typeface="+mn-ea"/>
                <a:cs typeface="+mn-cs"/>
              </a:rPr>
              <a:t>6/16</a:t>
            </a:r>
            <a:r>
              <a:rPr kumimoji="0" lang="en-GB" sz="2100" b="1" i="0" u="none" strike="noStrike" kern="0" cap="none" spc="0" normalizeH="0" baseline="0" noProof="0" dirty="0">
                <a:ln>
                  <a:noFill/>
                </a:ln>
                <a:solidFill>
                  <a:srgbClr val="800000"/>
                </a:solidFill>
                <a:effectLst/>
                <a:uLnTx/>
                <a:uFillTx/>
                <a:latin typeface="Tw Cen MT Condensed" panose="020B0606020104020203" pitchFamily="34" charset="0"/>
                <a:ea typeface="ＭＳ Ｐゴシック" pitchFamily="16" charset="-128"/>
                <a:cs typeface="ＭＳ Ｐゴシック" pitchFamily="16" charset="-128"/>
              </a:rPr>
              <a:t>	</a:t>
            </a:r>
          </a:p>
        </p:txBody>
      </p:sp>
      <p:sp>
        <p:nvSpPr>
          <p:cNvPr id="3" name="Rounded Rectangle 2"/>
          <p:cNvSpPr/>
          <p:nvPr/>
        </p:nvSpPr>
        <p:spPr bwMode="auto">
          <a:xfrm>
            <a:off x="1277634" y="1592796"/>
            <a:ext cx="1674186" cy="378042"/>
          </a:xfrm>
          <a:prstGeom prst="roundRect">
            <a:avLst/>
          </a:prstGeom>
          <a:solidFill>
            <a:schemeClr val="accent6">
              <a:lumMod val="75000"/>
            </a:schemeClr>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FFFFFF"/>
                </a:solidFill>
                <a:effectLst/>
                <a:uLnTx/>
                <a:uFillTx/>
                <a:latin typeface="Times" charset="0"/>
                <a:ea typeface="+mn-ea"/>
                <a:cs typeface="+mn-cs"/>
              </a:rPr>
              <a:t>INTERVENTION</a:t>
            </a:r>
          </a:p>
        </p:txBody>
      </p:sp>
      <p:cxnSp>
        <p:nvCxnSpPr>
          <p:cNvPr id="7" name="Elbow Connector 6"/>
          <p:cNvCxnSpPr/>
          <p:nvPr/>
        </p:nvCxnSpPr>
        <p:spPr bwMode="auto">
          <a:xfrm rot="16200000" flipH="1">
            <a:off x="1804193" y="2227367"/>
            <a:ext cx="1296144" cy="675075"/>
          </a:xfrm>
          <a:prstGeom prst="bentConnector3">
            <a:avLst>
              <a:gd name="adj1" fmla="val 98730"/>
            </a:avLst>
          </a:prstGeom>
          <a:solidFill>
            <a:schemeClr val="accent1"/>
          </a:solidFill>
          <a:ln w="9525" cap="flat" cmpd="sng" algn="ctr">
            <a:solidFill>
              <a:schemeClr val="tx1"/>
            </a:solidFill>
            <a:prstDash val="solid"/>
            <a:round/>
            <a:headEnd type="none" w="med" len="med"/>
            <a:tailEnd type="arrow"/>
          </a:ln>
          <a:effectLst/>
        </p:spPr>
      </p:cxnSp>
    </p:spTree>
    <p:extLst>
      <p:ext uri="{BB962C8B-B14F-4D97-AF65-F5344CB8AC3E}">
        <p14:creationId xmlns:p14="http://schemas.microsoft.com/office/powerpoint/2010/main" val="3912300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a:xfrm>
            <a:off x="1657350" y="890718"/>
            <a:ext cx="6101004" cy="857250"/>
          </a:xfrm>
        </p:spPr>
        <p:txBody>
          <a:bodyPr/>
          <a:lstStyle/>
          <a:p>
            <a:pPr eaLnBrk="1" hangingPunct="1"/>
            <a:r>
              <a:rPr lang="en-GB" sz="3000" b="1" dirty="0">
                <a:solidFill>
                  <a:srgbClr val="800000"/>
                </a:solidFill>
              </a:rPr>
              <a:t>The Multidimensional Poverty Index</a:t>
            </a:r>
            <a:endParaRPr lang="en-GB" sz="1500" b="1" i="1" dirty="0">
              <a:solidFill>
                <a:srgbClr val="800000"/>
              </a:solidFill>
            </a:endParaRPr>
          </a:p>
        </p:txBody>
      </p:sp>
      <p:graphicFrame>
        <p:nvGraphicFramePr>
          <p:cNvPr id="14" name="Table 13"/>
          <p:cNvGraphicFramePr>
            <a:graphicFrameLocks noGrp="1"/>
          </p:cNvGraphicFramePr>
          <p:nvPr/>
        </p:nvGraphicFramePr>
        <p:xfrm>
          <a:off x="1985698" y="1815408"/>
          <a:ext cx="4661330" cy="2388081"/>
        </p:xfrm>
        <a:graphic>
          <a:graphicData uri="http://schemas.openxmlformats.org/drawingml/2006/table">
            <a:tbl>
              <a:tblPr firstRow="1" bandRow="1">
                <a:tableStyleId>{5C22544A-7EE6-4342-B048-85BDC9FD1C3A}</a:tableStyleId>
              </a:tblPr>
              <a:tblGrid>
                <a:gridCol w="535784">
                  <a:extLst>
                    <a:ext uri="{9D8B030D-6E8A-4147-A177-3AD203B41FA5}">
                      <a16:colId xmlns:a16="http://schemas.microsoft.com/office/drawing/2014/main" val="20000"/>
                    </a:ext>
                  </a:extLst>
                </a:gridCol>
                <a:gridCol w="788282">
                  <a:extLst>
                    <a:ext uri="{9D8B030D-6E8A-4147-A177-3AD203B41FA5}">
                      <a16:colId xmlns:a16="http://schemas.microsoft.com/office/drawing/2014/main" val="20001"/>
                    </a:ext>
                  </a:extLst>
                </a:gridCol>
                <a:gridCol w="924364">
                  <a:extLst>
                    <a:ext uri="{9D8B030D-6E8A-4147-A177-3AD203B41FA5}">
                      <a16:colId xmlns:a16="http://schemas.microsoft.com/office/drawing/2014/main" val="20002"/>
                    </a:ext>
                  </a:extLst>
                </a:gridCol>
                <a:gridCol w="859123">
                  <a:extLst>
                    <a:ext uri="{9D8B030D-6E8A-4147-A177-3AD203B41FA5}">
                      <a16:colId xmlns:a16="http://schemas.microsoft.com/office/drawing/2014/main" val="20003"/>
                    </a:ext>
                  </a:extLst>
                </a:gridCol>
                <a:gridCol w="803678">
                  <a:extLst>
                    <a:ext uri="{9D8B030D-6E8A-4147-A177-3AD203B41FA5}">
                      <a16:colId xmlns:a16="http://schemas.microsoft.com/office/drawing/2014/main" val="20004"/>
                    </a:ext>
                  </a:extLst>
                </a:gridCol>
                <a:gridCol w="750099">
                  <a:extLst>
                    <a:ext uri="{9D8B030D-6E8A-4147-A177-3AD203B41FA5}">
                      <a16:colId xmlns:a16="http://schemas.microsoft.com/office/drawing/2014/main" val="20005"/>
                    </a:ext>
                  </a:extLst>
                </a:gridCol>
              </a:tblGrid>
              <a:tr h="492137">
                <a:tc>
                  <a:txBody>
                    <a:bodyPr/>
                    <a:lstStyle/>
                    <a:p>
                      <a:endParaRPr lang="en-US" sz="1400" dirty="0">
                        <a:solidFill>
                          <a:schemeClr val="tx1"/>
                        </a:solidFill>
                        <a:latin typeface="Tw Cen MT Condensed" panose="020B0606020104020203" pitchFamily="34" charset="0"/>
                      </a:endParaRPr>
                    </a:p>
                  </a:txBody>
                  <a:tcPr marL="68580" marR="68580" marT="34290" marB="34290" anchor="ctr">
                    <a:noFill/>
                  </a:tcPr>
                </a:tc>
                <a:tc>
                  <a:txBody>
                    <a:bodyPr/>
                    <a:lstStyle/>
                    <a:p>
                      <a:pPr algn="ctr"/>
                      <a:r>
                        <a:rPr lang="en-US" sz="1400" dirty="0">
                          <a:solidFill>
                            <a:srgbClr val="800000"/>
                          </a:solidFill>
                          <a:latin typeface="Tw Cen MT Condensed" panose="020B0606020104020203" pitchFamily="34" charset="0"/>
                        </a:rPr>
                        <a:t>Housing</a:t>
                      </a:r>
                    </a:p>
                  </a:txBody>
                  <a:tcPr marL="68580" marR="68580" marT="34290" marB="34290" anchor="ctr">
                    <a:noFill/>
                  </a:tcPr>
                </a:tc>
                <a:tc>
                  <a:txBody>
                    <a:bodyPr/>
                    <a:lstStyle/>
                    <a:p>
                      <a:pPr algn="ctr"/>
                      <a:r>
                        <a:rPr lang="en-US" sz="1400" dirty="0">
                          <a:solidFill>
                            <a:srgbClr val="800000"/>
                          </a:solidFill>
                          <a:latin typeface="Tw Cen MT Condensed" panose="020B0606020104020203" pitchFamily="34" charset="0"/>
                        </a:rPr>
                        <a:t>Years of Education</a:t>
                      </a:r>
                    </a:p>
                  </a:txBody>
                  <a:tcPr marL="68580" marR="68580" marT="34290" marB="34290" anchor="ctr">
                    <a:noFill/>
                  </a:tcPr>
                </a:tc>
                <a:tc>
                  <a:txBody>
                    <a:bodyPr/>
                    <a:lstStyle/>
                    <a:p>
                      <a:pPr algn="ctr"/>
                      <a:r>
                        <a:rPr lang="en-US" sz="1400" dirty="0">
                          <a:solidFill>
                            <a:srgbClr val="800000"/>
                          </a:solidFill>
                          <a:latin typeface="Tw Cen MT Condensed" panose="020B0606020104020203" pitchFamily="34" charset="0"/>
                        </a:rPr>
                        <a:t>Housing Index</a:t>
                      </a:r>
                    </a:p>
                  </a:txBody>
                  <a:tcPr marL="68580" marR="68580" marT="34290" marB="34290" anchor="ctr">
                    <a:noFill/>
                  </a:tcPr>
                </a:tc>
                <a:tc>
                  <a:txBody>
                    <a:bodyPr/>
                    <a:lstStyle/>
                    <a:p>
                      <a:pPr algn="ctr"/>
                      <a:r>
                        <a:rPr lang="en-US" sz="1200" dirty="0">
                          <a:solidFill>
                            <a:srgbClr val="800000"/>
                          </a:solidFill>
                          <a:latin typeface="Tw Cen MT Condensed" panose="020B0606020104020203" pitchFamily="34" charset="0"/>
                        </a:rPr>
                        <a:t>Mal-nourished</a:t>
                      </a:r>
                    </a:p>
                  </a:txBody>
                  <a:tcPr marL="68580" marR="68580" marT="34290" marB="34290" anchor="ctr">
                    <a:noFill/>
                  </a:tcPr>
                </a:tc>
                <a:tc>
                  <a:txBody>
                    <a:bodyPr/>
                    <a:lstStyle/>
                    <a:p>
                      <a:pPr algn="ctr"/>
                      <a:r>
                        <a:rPr lang="en-US" sz="1400" i="1" dirty="0">
                          <a:solidFill>
                            <a:schemeClr val="tx1"/>
                          </a:solidFill>
                          <a:latin typeface="Tw Cen MT Condensed" panose="020B0606020104020203" pitchFamily="34" charset="0"/>
                        </a:rPr>
                        <a:t>c</a:t>
                      </a:r>
                    </a:p>
                  </a:txBody>
                  <a:tcPr marL="68580" marR="68580" marT="34290" marB="34290" anchor="ctr">
                    <a:noFill/>
                  </a:tcPr>
                </a:tc>
                <a:extLst>
                  <a:ext uri="{0D108BD9-81ED-4DB2-BD59-A6C34878D82A}">
                    <a16:rowId xmlns:a16="http://schemas.microsoft.com/office/drawing/2014/main" val="10000"/>
                  </a:ext>
                </a:extLst>
              </a:tr>
              <a:tr h="351527">
                <a:tc rowSpan="4">
                  <a:txBody>
                    <a:bodyPr/>
                    <a:lstStyle/>
                    <a:p>
                      <a:endParaRPr lang="en-US" sz="1800" dirty="0">
                        <a:solidFill>
                          <a:schemeClr val="tx1"/>
                        </a:solidFill>
                        <a:latin typeface="Tw Cen MT Condensed" panose="020B0606020104020203" pitchFamily="34" charset="0"/>
                      </a:endParaRPr>
                    </a:p>
                  </a:txBody>
                  <a:tcPr marL="68580" marR="68580" marT="34290" marB="34290" anchor="ctr">
                    <a:lnR w="12700" cap="flat" cmpd="sng" algn="ctr">
                      <a:solidFill>
                        <a:schemeClr val="tx1"/>
                      </a:solidFill>
                      <a:prstDash val="solid"/>
                      <a:round/>
                      <a:headEnd type="none" w="med" len="med"/>
                      <a:tailEnd type="none" w="med" len="med"/>
                    </a:lnR>
                    <a:noFill/>
                  </a:tcPr>
                </a:tc>
                <a:tc>
                  <a:txBody>
                    <a:bodyPr/>
                    <a:lstStyle/>
                    <a:p>
                      <a:pPr algn="ctr"/>
                      <a:r>
                        <a:rPr lang="en-US" sz="1800" dirty="0">
                          <a:solidFill>
                            <a:schemeClr val="tx1"/>
                          </a:solidFill>
                          <a:latin typeface="Tw Cen MT Condensed" panose="020B0606020104020203" pitchFamily="34" charset="0"/>
                        </a:rPr>
                        <a:t>ND</a:t>
                      </a:r>
                    </a:p>
                  </a:txBody>
                  <a:tcPr marL="68580" marR="68580" marT="34290" marB="34290" anchor="ctr">
                    <a:lnL w="12700" cap="flat" cmpd="sng" algn="ctr">
                      <a:solidFill>
                        <a:schemeClr val="tx1"/>
                      </a:solidFill>
                      <a:prstDash val="solid"/>
                      <a:round/>
                      <a:headEnd type="none" w="med" len="med"/>
                      <a:tailEnd type="none" w="med" len="med"/>
                    </a:lnL>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a:solidFill>
                            <a:schemeClr val="tx1"/>
                          </a:solidFill>
                          <a:latin typeface="Tw Cen MT Condensed" panose="020B0606020104020203" pitchFamily="34" charset="0"/>
                        </a:rPr>
                        <a:t>ND</a:t>
                      </a:r>
                    </a:p>
                  </a:txBody>
                  <a:tcPr marL="68580" marR="68580" marT="34290" marB="34290" anchor="ctr">
                    <a:noFill/>
                  </a:tcPr>
                </a:tc>
                <a:tc>
                  <a:txBody>
                    <a:bodyPr/>
                    <a:lstStyle/>
                    <a:p>
                      <a:pPr algn="ctr"/>
                      <a:r>
                        <a:rPr lang="en-US" sz="1800" dirty="0">
                          <a:solidFill>
                            <a:schemeClr val="tx1"/>
                          </a:solidFill>
                          <a:latin typeface="Tw Cen MT Condensed" panose="020B0606020104020203" pitchFamily="34" charset="0"/>
                        </a:rPr>
                        <a:t>ND</a:t>
                      </a:r>
                    </a:p>
                  </a:txBody>
                  <a:tcPr marL="68580" marR="68580" marT="34290" marB="34290" anchor="ctr">
                    <a:noFill/>
                  </a:tcPr>
                </a:tc>
                <a:tc>
                  <a:txBody>
                    <a:bodyPr/>
                    <a:lstStyle/>
                    <a:p>
                      <a:pPr algn="ctr"/>
                      <a:r>
                        <a:rPr lang="en-US" sz="1800" dirty="0">
                          <a:solidFill>
                            <a:schemeClr val="tx1"/>
                          </a:solidFill>
                          <a:latin typeface="Tw Cen MT Condensed" panose="020B0606020104020203" pitchFamily="34" charset="0"/>
                        </a:rPr>
                        <a:t>ND</a:t>
                      </a:r>
                    </a:p>
                  </a:txBody>
                  <a:tcPr marL="68580" marR="68580" marT="34290" marB="34290" anchor="ctr">
                    <a:lnR w="12700" cap="flat" cmpd="sng" algn="ctr">
                      <a:solidFill>
                        <a:schemeClr val="tx1"/>
                      </a:solidFill>
                      <a:prstDash val="solid"/>
                      <a:round/>
                      <a:headEnd type="none" w="med" len="med"/>
                      <a:tailEnd type="none" w="med" len="med"/>
                    </a:lnR>
                    <a:noFill/>
                  </a:tcPr>
                </a:tc>
                <a:tc>
                  <a:txBody>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lang="en-US" sz="1400" b="1" dirty="0">
                          <a:solidFill>
                            <a:schemeClr val="tx1"/>
                          </a:solidFill>
                          <a:latin typeface="Tw Cen MT Condensed" panose="020B0606020104020203" pitchFamily="34" charset="0"/>
                        </a:rPr>
                        <a:t> 0</a:t>
                      </a:r>
                    </a:p>
                  </a:txBody>
                  <a:tcPr marL="68580" marR="68580" marT="34290" marB="34290" anchor="ctr">
                    <a:lnL w="12700" cap="flat" cmpd="sng" algn="ctr">
                      <a:solidFill>
                        <a:schemeClr val="tx1"/>
                      </a:solidFill>
                      <a:prstDash val="solid"/>
                      <a:round/>
                      <a:headEnd type="none" w="med" len="med"/>
                      <a:tailEnd type="none" w="med" len="med"/>
                    </a:lnL>
                    <a:noFill/>
                  </a:tcPr>
                </a:tc>
                <a:extLst>
                  <a:ext uri="{0D108BD9-81ED-4DB2-BD59-A6C34878D82A}">
                    <a16:rowId xmlns:a16="http://schemas.microsoft.com/office/drawing/2014/main" val="10001"/>
                  </a:ext>
                </a:extLst>
              </a:tr>
              <a:tr h="351527">
                <a:tc vMerge="1">
                  <a:txBody>
                    <a:bodyPr/>
                    <a:lstStyle/>
                    <a:p>
                      <a:endParaRPr lang="en-US" dirty="0">
                        <a:solidFill>
                          <a:schemeClr val="tx1"/>
                        </a:solidFill>
                      </a:endParaRPr>
                    </a:p>
                  </a:txBody>
                  <a:tcPr>
                    <a:lnR w="12700" cap="flat" cmpd="sng" algn="ctr">
                      <a:solidFill>
                        <a:schemeClr val="tx1"/>
                      </a:solidFill>
                      <a:prstDash val="solid"/>
                      <a:round/>
                      <a:headEnd type="none" w="med" len="med"/>
                      <a:tailEnd type="none" w="med" len="med"/>
                    </a:lnR>
                    <a:noFill/>
                  </a:tcPr>
                </a:tc>
                <a:tc>
                  <a:txBody>
                    <a:bodyPr/>
                    <a:lstStyle/>
                    <a:p>
                      <a:pPr algn="ctr"/>
                      <a:r>
                        <a:rPr lang="en-US" sz="1800" dirty="0">
                          <a:solidFill>
                            <a:schemeClr val="tx1"/>
                          </a:solidFill>
                          <a:latin typeface="Tw Cen MT Condensed" panose="020B0606020104020203" pitchFamily="34" charset="0"/>
                        </a:rPr>
                        <a:t>D</a:t>
                      </a:r>
                    </a:p>
                  </a:txBody>
                  <a:tcPr marL="68580" marR="68580" marT="34290" marB="34290" anchor="ctr">
                    <a:lnL w="12700" cap="flat" cmpd="sng" algn="ctr">
                      <a:solidFill>
                        <a:schemeClr val="tx1"/>
                      </a:solidFill>
                      <a:prstDash val="solid"/>
                      <a:round/>
                      <a:headEnd type="none" w="med" len="med"/>
                      <a:tailEnd type="none" w="med" len="med"/>
                    </a:lnL>
                    <a:solidFill>
                      <a:srgbClr val="FF6600"/>
                    </a:solidFill>
                  </a:tcPr>
                </a:tc>
                <a:tc>
                  <a:txBody>
                    <a:bodyPr/>
                    <a:lstStyle/>
                    <a:p>
                      <a:pPr algn="ctr"/>
                      <a:r>
                        <a:rPr lang="en-US" sz="1800" dirty="0">
                          <a:solidFill>
                            <a:schemeClr val="tx1"/>
                          </a:solidFill>
                          <a:latin typeface="Tw Cen MT Condensed" panose="020B0606020104020203" pitchFamily="34" charset="0"/>
                        </a:rPr>
                        <a:t>ND</a:t>
                      </a:r>
                    </a:p>
                  </a:txBody>
                  <a:tcPr marL="68580" marR="68580" marT="34290" marB="34290" anchor="ctr">
                    <a:noFill/>
                  </a:tcPr>
                </a:tc>
                <a:tc>
                  <a:txBody>
                    <a:bodyPr/>
                    <a:lstStyle/>
                    <a:p>
                      <a:pPr algn="ctr"/>
                      <a:r>
                        <a:rPr lang="en-US" sz="1800" dirty="0">
                          <a:solidFill>
                            <a:schemeClr val="tx1"/>
                          </a:solidFill>
                          <a:latin typeface="Tw Cen MT Condensed" panose="020B0606020104020203" pitchFamily="34" charset="0"/>
                        </a:rPr>
                        <a:t>ND</a:t>
                      </a:r>
                    </a:p>
                  </a:txBody>
                  <a:tcPr marL="68580" marR="68580" marT="34290" marB="34290" anchor="ctr">
                    <a:noFill/>
                  </a:tcPr>
                </a:tc>
                <a:tc>
                  <a:txBody>
                    <a:bodyPr/>
                    <a:lstStyle/>
                    <a:p>
                      <a:pPr algn="ctr"/>
                      <a:r>
                        <a:rPr lang="en-US" sz="1800" dirty="0">
                          <a:solidFill>
                            <a:schemeClr val="tx1"/>
                          </a:solidFill>
                          <a:latin typeface="Tw Cen MT Condensed" panose="020B0606020104020203" pitchFamily="34" charset="0"/>
                        </a:rPr>
                        <a:t>D</a:t>
                      </a:r>
                    </a:p>
                  </a:txBody>
                  <a:tcPr marL="68580" marR="68580" marT="34290" marB="34290" anchor="ctr">
                    <a:lnR w="12700" cap="flat" cmpd="sng" algn="ctr">
                      <a:solidFill>
                        <a:schemeClr val="tx1"/>
                      </a:solidFill>
                      <a:prstDash val="solid"/>
                      <a:round/>
                      <a:headEnd type="none" w="med" len="med"/>
                      <a:tailEnd type="none" w="med" len="med"/>
                    </a:lnR>
                    <a:solidFill>
                      <a:srgbClr val="FF6600"/>
                    </a:solidFill>
                  </a:tcPr>
                </a:tc>
                <a:tc>
                  <a:txBody>
                    <a:bodyPr/>
                    <a:lstStyle/>
                    <a:p>
                      <a:pPr algn="ctr"/>
                      <a:r>
                        <a:rPr lang="en-US" sz="1400" b="1" dirty="0">
                          <a:solidFill>
                            <a:schemeClr val="bg1"/>
                          </a:solidFill>
                          <a:latin typeface="Tw Cen MT Condensed" panose="020B0606020104020203" pitchFamily="34" charset="0"/>
                        </a:rPr>
                        <a:t>2</a:t>
                      </a:r>
                      <a:endParaRPr lang="en-US" sz="1400" b="1" i="0" dirty="0">
                        <a:solidFill>
                          <a:schemeClr val="bg1"/>
                        </a:solidFill>
                        <a:latin typeface="Tw Cen MT Condensed" panose="020B0606020104020203" pitchFamily="34" charset="0"/>
                      </a:endParaRPr>
                    </a:p>
                  </a:txBody>
                  <a:tcPr marL="68580" marR="68580" marT="34290" marB="34290" anchor="ctr">
                    <a:lnL w="12700" cap="flat" cmpd="sng" algn="ctr">
                      <a:solidFill>
                        <a:schemeClr val="tx1"/>
                      </a:solidFill>
                      <a:prstDash val="solid"/>
                      <a:round/>
                      <a:headEnd type="none" w="med" len="med"/>
                      <a:tailEnd type="none" w="med" len="med"/>
                    </a:lnL>
                    <a:solidFill>
                      <a:srgbClr val="590510"/>
                    </a:solidFill>
                  </a:tcPr>
                </a:tc>
                <a:extLst>
                  <a:ext uri="{0D108BD9-81ED-4DB2-BD59-A6C34878D82A}">
                    <a16:rowId xmlns:a16="http://schemas.microsoft.com/office/drawing/2014/main" val="10002"/>
                  </a:ext>
                </a:extLst>
              </a:tr>
              <a:tr h="351527">
                <a:tc vMerge="1">
                  <a:txBody>
                    <a:bodyPr/>
                    <a:lstStyle/>
                    <a:p>
                      <a:endParaRPr lang="en-US" dirty="0">
                        <a:solidFill>
                          <a:schemeClr val="tx1"/>
                        </a:solidFill>
                      </a:endParaRPr>
                    </a:p>
                  </a:txBody>
                  <a:tcPr>
                    <a:lnR w="12700" cap="flat" cmpd="sng" algn="ctr">
                      <a:solidFill>
                        <a:schemeClr val="tx1"/>
                      </a:solidFill>
                      <a:prstDash val="solid"/>
                      <a:round/>
                      <a:headEnd type="none" w="med" len="med"/>
                      <a:tailEnd type="none" w="med" len="med"/>
                    </a:lnR>
                    <a:noFill/>
                  </a:tcPr>
                </a:tc>
                <a:tc>
                  <a:txBody>
                    <a:bodyPr/>
                    <a:lstStyle/>
                    <a:p>
                      <a:pPr algn="ctr"/>
                      <a:r>
                        <a:rPr lang="en-US" sz="1800" dirty="0">
                          <a:solidFill>
                            <a:schemeClr val="tx1"/>
                          </a:solidFill>
                          <a:latin typeface="Tw Cen MT Condensed" panose="020B0606020104020203" pitchFamily="34" charset="0"/>
                        </a:rPr>
                        <a:t>ND</a:t>
                      </a:r>
                    </a:p>
                  </a:txBody>
                  <a:tcPr marL="68580" marR="68580" marT="34290" marB="34290" anchor="ctr">
                    <a:lnL w="12700" cap="flat" cmpd="sng" algn="ctr">
                      <a:solidFill>
                        <a:schemeClr val="tx1"/>
                      </a:solidFill>
                      <a:prstDash val="solid"/>
                      <a:round/>
                      <a:headEnd type="none" w="med" len="med"/>
                      <a:tailEnd type="none" w="med" len="med"/>
                    </a:lnL>
                    <a:noFill/>
                  </a:tcPr>
                </a:tc>
                <a:tc>
                  <a:txBody>
                    <a:bodyPr/>
                    <a:lstStyle/>
                    <a:p>
                      <a:pPr algn="ctr"/>
                      <a:r>
                        <a:rPr lang="en-US" sz="1800" dirty="0">
                          <a:solidFill>
                            <a:schemeClr val="tx1"/>
                          </a:solidFill>
                          <a:latin typeface="Tw Cen MT Condensed" panose="020B0606020104020203" pitchFamily="34" charset="0"/>
                        </a:rPr>
                        <a:t>D</a:t>
                      </a:r>
                    </a:p>
                  </a:txBody>
                  <a:tcPr marL="68580" marR="68580" marT="34290" marB="34290" anchor="ctr">
                    <a:solidFill>
                      <a:srgbClr val="FF6600"/>
                    </a:solidFill>
                  </a:tcPr>
                </a:tc>
                <a:tc>
                  <a:txBody>
                    <a:bodyPr/>
                    <a:lstStyle/>
                    <a:p>
                      <a:pPr algn="ctr"/>
                      <a:r>
                        <a:rPr lang="en-US" sz="1800" dirty="0">
                          <a:solidFill>
                            <a:schemeClr val="tx1"/>
                          </a:solidFill>
                          <a:latin typeface="Tw Cen MT Condensed" panose="020B0606020104020203" pitchFamily="34" charset="0"/>
                        </a:rPr>
                        <a:t>D</a:t>
                      </a:r>
                    </a:p>
                  </a:txBody>
                  <a:tcPr marL="68580" marR="68580" marT="34290" marB="34290" anchor="ctr">
                    <a:solidFill>
                      <a:srgbClr val="FF6600"/>
                    </a:solidFill>
                  </a:tcPr>
                </a:tc>
                <a:tc>
                  <a:txBody>
                    <a:bodyPr/>
                    <a:lstStyle/>
                    <a:p>
                      <a:pPr algn="ctr"/>
                      <a:r>
                        <a:rPr lang="en-US" sz="1800" dirty="0">
                          <a:solidFill>
                            <a:schemeClr val="tx1"/>
                          </a:solidFill>
                          <a:latin typeface="Tw Cen MT Condensed" panose="020B0606020104020203" pitchFamily="34" charset="0"/>
                        </a:rPr>
                        <a:t>D</a:t>
                      </a:r>
                    </a:p>
                  </a:txBody>
                  <a:tcPr marL="68580" marR="68580" marT="34290" marB="34290" anchor="ctr">
                    <a:lnR w="12700" cap="flat" cmpd="sng" algn="ctr">
                      <a:solidFill>
                        <a:schemeClr val="tx1"/>
                      </a:solidFill>
                      <a:prstDash val="solid"/>
                      <a:round/>
                      <a:headEnd type="none" w="med" len="med"/>
                      <a:tailEnd type="none" w="med" len="med"/>
                    </a:lnR>
                    <a:solidFill>
                      <a:srgbClr val="FF6600"/>
                    </a:solidFill>
                  </a:tcPr>
                </a:tc>
                <a:tc>
                  <a:txBody>
                    <a:bodyPr/>
                    <a:lstStyle/>
                    <a:p>
                      <a:pPr algn="ctr"/>
                      <a:r>
                        <a:rPr lang="en-US" sz="1400" b="1" i="0" dirty="0">
                          <a:solidFill>
                            <a:srgbClr val="FF6600"/>
                          </a:solidFill>
                          <a:latin typeface="Tw Cen MT Condensed" panose="020B0606020104020203" pitchFamily="34" charset="0"/>
                        </a:rPr>
                        <a:t>3</a:t>
                      </a:r>
                    </a:p>
                  </a:txBody>
                  <a:tcPr marL="68580" marR="68580" marT="34290" marB="34290" anchor="ctr">
                    <a:lnL w="12700" cap="flat" cmpd="sng" algn="ctr">
                      <a:solidFill>
                        <a:schemeClr val="tx1"/>
                      </a:solidFill>
                      <a:prstDash val="solid"/>
                      <a:round/>
                      <a:headEnd type="none" w="med" len="med"/>
                      <a:tailEnd type="none" w="med" len="med"/>
                    </a:lnL>
                    <a:solidFill>
                      <a:srgbClr val="590510"/>
                    </a:solidFill>
                  </a:tcPr>
                </a:tc>
                <a:extLst>
                  <a:ext uri="{0D108BD9-81ED-4DB2-BD59-A6C34878D82A}">
                    <a16:rowId xmlns:a16="http://schemas.microsoft.com/office/drawing/2014/main" val="10003"/>
                  </a:ext>
                </a:extLst>
              </a:tr>
              <a:tr h="480060">
                <a:tc vMerge="1">
                  <a:txBody>
                    <a:bodyPr/>
                    <a:lstStyle/>
                    <a:p>
                      <a:endParaRPr lang="en-US" dirty="0">
                        <a:solidFill>
                          <a:schemeClr val="tx1"/>
                        </a:solidFill>
                      </a:endParaRPr>
                    </a:p>
                  </a:txBody>
                  <a:tcPr>
                    <a:lnR w="12700" cap="flat" cmpd="sng" algn="ctr">
                      <a:solidFill>
                        <a:schemeClr val="tx1"/>
                      </a:solidFill>
                      <a:prstDash val="solid"/>
                      <a:round/>
                      <a:headEnd type="none" w="med" len="med"/>
                      <a:tailEnd type="none" w="med" len="med"/>
                    </a:lnR>
                    <a:noFill/>
                  </a:tcPr>
                </a:tc>
                <a:tc>
                  <a:txBody>
                    <a:bodyPr/>
                    <a:lstStyle/>
                    <a:p>
                      <a:pPr algn="ctr"/>
                      <a:r>
                        <a:rPr lang="en-US" sz="1800" dirty="0">
                          <a:solidFill>
                            <a:schemeClr val="tx1"/>
                          </a:solidFill>
                          <a:latin typeface="Tw Cen MT Condensed" panose="020B0606020104020203" pitchFamily="34" charset="0"/>
                        </a:rPr>
                        <a:t>ND</a:t>
                      </a:r>
                    </a:p>
                  </a:txBody>
                  <a:tcPr marL="68580" marR="68580" marT="34290" marB="34290" anchor="ctr">
                    <a:lnL w="12700" cap="flat" cmpd="sng" algn="ctr">
                      <a:solidFill>
                        <a:schemeClr val="tx1"/>
                      </a:solidFill>
                      <a:prstDash val="solid"/>
                      <a:round/>
                      <a:headEnd type="none" w="med" len="med"/>
                      <a:tailEnd type="none" w="med" len="med"/>
                    </a:lnL>
                    <a:noFill/>
                  </a:tcPr>
                </a:tc>
                <a:tc>
                  <a:txBody>
                    <a:bodyPr/>
                    <a:lstStyle/>
                    <a:p>
                      <a:pPr algn="ctr"/>
                      <a:r>
                        <a:rPr lang="en-US" sz="1800" dirty="0">
                          <a:solidFill>
                            <a:schemeClr val="tx1"/>
                          </a:solidFill>
                          <a:latin typeface="Tw Cen MT Condensed" panose="020B0606020104020203" pitchFamily="34" charset="0"/>
                        </a:rPr>
                        <a:t>D</a:t>
                      </a:r>
                    </a:p>
                  </a:txBody>
                  <a:tcPr marL="68580" marR="68580" marT="34290" marB="34290" anchor="ctr">
                    <a:solidFill>
                      <a:srgbClr val="FF6600"/>
                    </a:solidFill>
                  </a:tcPr>
                </a:tc>
                <a:tc>
                  <a:txBody>
                    <a:bodyPr/>
                    <a:lstStyle/>
                    <a:p>
                      <a:pPr algn="ctr"/>
                      <a:r>
                        <a:rPr lang="en-US" sz="1800" dirty="0">
                          <a:solidFill>
                            <a:schemeClr val="tx1"/>
                          </a:solidFill>
                          <a:latin typeface="Tw Cen MT Condensed" panose="020B0606020104020203" pitchFamily="34" charset="0"/>
                        </a:rPr>
                        <a:t>ND</a:t>
                      </a:r>
                    </a:p>
                  </a:txBody>
                  <a:tcPr marL="68580" marR="68580" marT="34290" marB="34290" anchor="ctr">
                    <a:noFill/>
                  </a:tcPr>
                </a:tc>
                <a:tc>
                  <a:txBody>
                    <a:bodyPr/>
                    <a:lstStyle/>
                    <a:p>
                      <a:pPr algn="ctr"/>
                      <a:r>
                        <a:rPr lang="en-US" sz="1800" dirty="0">
                          <a:solidFill>
                            <a:schemeClr val="tx1"/>
                          </a:solidFill>
                          <a:latin typeface="Tw Cen MT Condensed" panose="020B0606020104020203" pitchFamily="34" charset="0"/>
                        </a:rPr>
                        <a:t>ND</a:t>
                      </a:r>
                    </a:p>
                  </a:txBody>
                  <a:tcPr marL="68580" marR="68580" marT="34290" marB="34290" anchor="ctr">
                    <a:lnR w="12700" cap="flat" cmpd="sng" algn="ctr">
                      <a:solidFill>
                        <a:schemeClr val="tx1"/>
                      </a:solidFill>
                      <a:prstDash val="solid"/>
                      <a:round/>
                      <a:headEnd type="none" w="med" len="med"/>
                      <a:tailEnd type="none" w="med" len="med"/>
                    </a:lnR>
                    <a:noFill/>
                  </a:tcPr>
                </a:tc>
                <a:tc>
                  <a:txBody>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lang="en-US" sz="1400" b="1" dirty="0">
                          <a:solidFill>
                            <a:schemeClr val="tx1"/>
                          </a:solidFill>
                          <a:latin typeface="Tw Cen MT Condensed" panose="020B0606020104020203" pitchFamily="34" charset="0"/>
                        </a:rPr>
                        <a:t>1</a:t>
                      </a:r>
                    </a:p>
                    <a:p>
                      <a:pPr algn="ctr"/>
                      <a:endParaRPr lang="en-US" sz="1400" b="1" i="0" dirty="0">
                        <a:solidFill>
                          <a:schemeClr val="tx1"/>
                        </a:solidFill>
                        <a:latin typeface="Tw Cen MT Condensed" panose="020B0606020104020203" pitchFamily="34" charset="0"/>
                      </a:endParaRPr>
                    </a:p>
                  </a:txBody>
                  <a:tcPr marL="68580" marR="68580" marT="34290" marB="34290" anchor="ctr">
                    <a:lnL w="12700" cap="flat" cmpd="sng" algn="ctr">
                      <a:solidFill>
                        <a:schemeClr val="tx1"/>
                      </a:solidFill>
                      <a:prstDash val="solid"/>
                      <a:round/>
                      <a:headEnd type="none" w="med" len="med"/>
                      <a:tailEnd type="none" w="med" len="med"/>
                    </a:lnL>
                    <a:noFill/>
                  </a:tcPr>
                </a:tc>
                <a:extLst>
                  <a:ext uri="{0D108BD9-81ED-4DB2-BD59-A6C34878D82A}">
                    <a16:rowId xmlns:a16="http://schemas.microsoft.com/office/drawing/2014/main" val="10004"/>
                  </a:ext>
                </a:extLst>
              </a:tr>
              <a:tr h="342900">
                <a:tc>
                  <a:txBody>
                    <a:bodyPr/>
                    <a:lstStyle/>
                    <a:p>
                      <a:endParaRPr lang="en-US" sz="1400" b="1" dirty="0">
                        <a:solidFill>
                          <a:schemeClr val="tx1"/>
                        </a:solidFill>
                        <a:latin typeface="Tw Cen MT Condensed" panose="020B0606020104020203" pitchFamily="34" charset="0"/>
                      </a:endParaRPr>
                    </a:p>
                  </a:txBody>
                  <a:tcPr marL="68580" marR="68580" marT="34290" marB="34290" anchor="b">
                    <a:noFill/>
                  </a:tcPr>
                </a:tc>
                <a:tc>
                  <a:txBody>
                    <a:bodyPr/>
                    <a:lstStyle/>
                    <a:p>
                      <a:pPr algn="ctr"/>
                      <a:endParaRPr lang="en-US" sz="1800" b="1" dirty="0">
                        <a:solidFill>
                          <a:schemeClr val="tx1"/>
                        </a:solidFill>
                        <a:latin typeface="Tw Cen MT Condensed" panose="020B0606020104020203" pitchFamily="34" charset="0"/>
                      </a:endParaRPr>
                    </a:p>
                  </a:txBody>
                  <a:tcPr marL="68580" marR="68580" marT="34290" marB="34290" anchor="b">
                    <a:noFill/>
                  </a:tcPr>
                </a:tc>
                <a:tc>
                  <a:txBody>
                    <a:bodyPr/>
                    <a:lstStyle/>
                    <a:p>
                      <a:pPr algn="ctr"/>
                      <a:endParaRPr lang="en-US" sz="1800" b="1" dirty="0">
                        <a:solidFill>
                          <a:schemeClr val="tx1"/>
                        </a:solidFill>
                        <a:latin typeface="Tw Cen MT Condensed" panose="020B0606020104020203" pitchFamily="34" charset="0"/>
                      </a:endParaRPr>
                    </a:p>
                  </a:txBody>
                  <a:tcPr marL="68580" marR="68580" marT="34290" marB="34290" anchor="b">
                    <a:noFill/>
                  </a:tcPr>
                </a:tc>
                <a:tc>
                  <a:txBody>
                    <a:bodyPr/>
                    <a:lstStyle/>
                    <a:p>
                      <a:pPr algn="ctr"/>
                      <a:endParaRPr lang="en-US" sz="1800" b="1" dirty="0">
                        <a:solidFill>
                          <a:schemeClr val="tx1"/>
                        </a:solidFill>
                        <a:latin typeface="Tw Cen MT Condensed" panose="020B0606020104020203" pitchFamily="34" charset="0"/>
                      </a:endParaRPr>
                    </a:p>
                  </a:txBody>
                  <a:tcPr marL="68580" marR="68580" marT="34290" marB="34290" anchor="b">
                    <a:noFill/>
                  </a:tcPr>
                </a:tc>
                <a:tc>
                  <a:txBody>
                    <a:bodyPr/>
                    <a:lstStyle/>
                    <a:p>
                      <a:pPr algn="ctr"/>
                      <a:endParaRPr lang="en-US" sz="1800" b="1" dirty="0">
                        <a:solidFill>
                          <a:schemeClr val="tx1"/>
                        </a:solidFill>
                        <a:latin typeface="Tw Cen MT Condensed" panose="020B0606020104020203" pitchFamily="34" charset="0"/>
                      </a:endParaRPr>
                    </a:p>
                  </a:txBody>
                  <a:tcPr marL="68580" marR="68580" marT="34290" marB="34290" anchor="b">
                    <a:noFill/>
                  </a:tcPr>
                </a:tc>
                <a:tc>
                  <a:txBody>
                    <a:bodyPr/>
                    <a:lstStyle/>
                    <a:p>
                      <a:endParaRPr lang="en-US" sz="1400" dirty="0">
                        <a:solidFill>
                          <a:schemeClr val="tx1"/>
                        </a:solidFill>
                        <a:latin typeface="Tw Cen MT Condensed" panose="020B0606020104020203" pitchFamily="34" charset="0"/>
                      </a:endParaRPr>
                    </a:p>
                  </a:txBody>
                  <a:tcPr marL="68580" marR="68580" marT="34290" marB="34290">
                    <a:noFill/>
                  </a:tcPr>
                </a:tc>
                <a:extLst>
                  <a:ext uri="{0D108BD9-81ED-4DB2-BD59-A6C34878D82A}">
                    <a16:rowId xmlns:a16="http://schemas.microsoft.com/office/drawing/2014/main" val="10005"/>
                  </a:ext>
                </a:extLst>
              </a:tr>
            </a:tbl>
          </a:graphicData>
        </a:graphic>
      </p:graphicFrame>
      <p:graphicFrame>
        <p:nvGraphicFramePr>
          <p:cNvPr id="2" name="Table 1"/>
          <p:cNvGraphicFramePr>
            <a:graphicFrameLocks noGrp="1"/>
          </p:cNvGraphicFramePr>
          <p:nvPr/>
        </p:nvGraphicFramePr>
        <p:xfrm>
          <a:off x="6684219" y="1827684"/>
          <a:ext cx="750099" cy="2042018"/>
        </p:xfrm>
        <a:graphic>
          <a:graphicData uri="http://schemas.openxmlformats.org/drawingml/2006/table">
            <a:tbl>
              <a:tblPr firstRow="1" bandRow="1">
                <a:tableStyleId>{5C22544A-7EE6-4342-B048-85BDC9FD1C3A}</a:tableStyleId>
              </a:tblPr>
              <a:tblGrid>
                <a:gridCol w="750099">
                  <a:extLst>
                    <a:ext uri="{9D8B030D-6E8A-4147-A177-3AD203B41FA5}">
                      <a16:colId xmlns:a16="http://schemas.microsoft.com/office/drawing/2014/main" val="20000"/>
                    </a:ext>
                  </a:extLst>
                </a:gridCol>
              </a:tblGrid>
              <a:tr h="492137">
                <a:tc>
                  <a:txBody>
                    <a:bodyPr/>
                    <a:lstStyle/>
                    <a:p>
                      <a:pPr algn="ctr"/>
                      <a:r>
                        <a:rPr lang="en-US" sz="1400" dirty="0">
                          <a:solidFill>
                            <a:schemeClr val="tx1"/>
                          </a:solidFill>
                          <a:latin typeface="Tw Cen MT Condensed" panose="020B0606020104020203" pitchFamily="34" charset="0"/>
                        </a:rPr>
                        <a:t>Av. </a:t>
                      </a:r>
                      <a:r>
                        <a:rPr lang="en-US" sz="1400" dirty="0" err="1">
                          <a:solidFill>
                            <a:schemeClr val="tx1"/>
                          </a:solidFill>
                          <a:latin typeface="Tw Cen MT Condensed" panose="020B0606020104020203" pitchFamily="34" charset="0"/>
                        </a:rPr>
                        <a:t>dep</a:t>
                      </a:r>
                      <a:endParaRPr lang="en-US" sz="1400" dirty="0">
                        <a:solidFill>
                          <a:schemeClr val="tx1"/>
                        </a:solidFill>
                        <a:latin typeface="Tw Cen MT Condensed" panose="020B0606020104020203" pitchFamily="34" charset="0"/>
                      </a:endParaRPr>
                    </a:p>
                  </a:txBody>
                  <a:tcPr marL="68580" marR="68580" marT="34290" marB="3429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51527">
                <a:tc>
                  <a:txBody>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lang="en-US" sz="1400" b="1" dirty="0">
                          <a:solidFill>
                            <a:schemeClr val="tx1"/>
                          </a:solidFill>
                          <a:latin typeface="Tw Cen MT Condensed" panose="020B0606020104020203" pitchFamily="34" charset="0"/>
                        </a:rPr>
                        <a:t> </a:t>
                      </a:r>
                    </a:p>
                  </a:txBody>
                  <a:tcPr marL="68580" marR="68580" marT="34290" marB="34290" anchor="ct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51527">
                <a:tc>
                  <a:txBody>
                    <a:bodyPr/>
                    <a:lstStyle/>
                    <a:p>
                      <a:pPr algn="ctr"/>
                      <a:r>
                        <a:rPr lang="en-US" sz="1400" b="1" dirty="0">
                          <a:solidFill>
                            <a:schemeClr val="tx1"/>
                          </a:solidFill>
                          <a:latin typeface="Tw Cen MT Condensed" panose="020B0606020104020203" pitchFamily="34" charset="0"/>
                        </a:rPr>
                        <a:t>2/4</a:t>
                      </a:r>
                      <a:endParaRPr lang="en-US" sz="1400" b="1" i="0" dirty="0">
                        <a:solidFill>
                          <a:schemeClr val="tx1"/>
                        </a:solidFill>
                        <a:latin typeface="Tw Cen MT Condensed" panose="020B0606020104020203" pitchFamily="34" charset="0"/>
                      </a:endParaRPr>
                    </a:p>
                  </a:txBody>
                  <a:tcPr marL="68580" marR="68580" marT="34290" marB="3429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51527">
                <a:tc>
                  <a:txBody>
                    <a:bodyPr/>
                    <a:lstStyle/>
                    <a:p>
                      <a:pPr algn="ctr"/>
                      <a:r>
                        <a:rPr lang="en-US" sz="1400" b="1" i="0" dirty="0">
                          <a:solidFill>
                            <a:srgbClr val="FF6600"/>
                          </a:solidFill>
                          <a:latin typeface="Tw Cen MT Condensed" panose="020B0606020104020203" pitchFamily="34" charset="0"/>
                        </a:rPr>
                        <a:t>3/4</a:t>
                      </a:r>
                    </a:p>
                  </a:txBody>
                  <a:tcPr marL="68580" marR="68580" marT="34290" marB="3429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80060">
                <a:tc>
                  <a:txBody>
                    <a:bodyPr/>
                    <a:lstStyle/>
                    <a:p>
                      <a:pPr marL="0" marR="0" lvl="2" indent="0" algn="ctr" defTabSz="914400" rtl="0" eaLnBrk="1" fontAlgn="auto" latinLnBrk="0" hangingPunct="1">
                        <a:lnSpc>
                          <a:spcPct val="100000"/>
                        </a:lnSpc>
                        <a:spcBef>
                          <a:spcPts val="0"/>
                        </a:spcBef>
                        <a:spcAft>
                          <a:spcPts val="0"/>
                        </a:spcAft>
                        <a:buClrTx/>
                        <a:buSzTx/>
                        <a:buFontTx/>
                        <a:buNone/>
                        <a:tabLst/>
                        <a:defRPr/>
                      </a:pPr>
                      <a:endParaRPr lang="en-US" sz="1400" b="1" dirty="0">
                        <a:solidFill>
                          <a:schemeClr val="tx1"/>
                        </a:solidFill>
                        <a:latin typeface="Tw Cen MT Condensed" panose="020B0606020104020203" pitchFamily="34" charset="0"/>
                      </a:endParaRPr>
                    </a:p>
                    <a:p>
                      <a:pPr algn="ctr"/>
                      <a:endParaRPr lang="en-US" sz="1400" b="1" i="0" dirty="0">
                        <a:solidFill>
                          <a:schemeClr val="tx1"/>
                        </a:solidFill>
                        <a:latin typeface="Tw Cen MT Condensed" panose="020B0606020104020203" pitchFamily="34" charset="0"/>
                      </a:endParaRPr>
                    </a:p>
                  </a:txBody>
                  <a:tcPr marL="68580" marR="68580" marT="34290" marB="3429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sp>
        <p:nvSpPr>
          <p:cNvPr id="4" name="Rectangle 3"/>
          <p:cNvSpPr/>
          <p:nvPr/>
        </p:nvSpPr>
        <p:spPr>
          <a:xfrm>
            <a:off x="1629054" y="4131079"/>
            <a:ext cx="6129300" cy="1166666"/>
          </a:xfrm>
          <a:prstGeom prst="rect">
            <a:avLst/>
          </a:prstGeom>
        </p:spPr>
        <p:txBody>
          <a:bodyPr wrap="square">
            <a:spAutoFit/>
          </a:bodyPr>
          <a:lstStyle/>
          <a:p>
            <a:pPr marL="257175" marR="0" lvl="0" indent="-257175" algn="l" defTabSz="914400" rtl="0" eaLnBrk="1" fontAlgn="auto" latinLnBrk="0" hangingPunct="1">
              <a:lnSpc>
                <a:spcPct val="90000"/>
              </a:lnSpc>
              <a:spcBef>
                <a:spcPct val="20000"/>
              </a:spcBef>
              <a:spcAft>
                <a:spcPts val="0"/>
              </a:spcAft>
              <a:buClrTx/>
              <a:buSzTx/>
              <a:buFont typeface="Wingdings" pitchFamily="2" charset="2"/>
              <a:buChar char="à"/>
              <a:tabLst/>
              <a:defRPr/>
            </a:pPr>
            <a:r>
              <a:rPr kumimoji="0" lang="en-GB" sz="1500" b="0" i="0" u="none" strike="noStrike" kern="0" cap="none" spc="0" normalizeH="0" baseline="0" noProof="0" dirty="0">
                <a:ln>
                  <a:noFill/>
                </a:ln>
                <a:solidFill>
                  <a:srgbClr val="000000"/>
                </a:solidFill>
                <a:effectLst/>
                <a:uLnTx/>
                <a:uFillTx/>
                <a:latin typeface="Tw Cen MT Condensed" panose="020B0606020104020203" pitchFamily="34" charset="0"/>
                <a:ea typeface="ＭＳ Ｐゴシック" pitchFamily="16" charset="-128"/>
                <a:cs typeface="ＭＳ Ｐゴシック" pitchFamily="16" charset="-128"/>
              </a:rPr>
              <a:t>Multidimensional Poverty Headcount (H)=  2/4   </a:t>
            </a:r>
          </a:p>
          <a:p>
            <a:pPr marL="257175" marR="0" lvl="0" indent="-257175" algn="l" defTabSz="914400" rtl="0" eaLnBrk="1" fontAlgn="auto" latinLnBrk="0" hangingPunct="1">
              <a:lnSpc>
                <a:spcPct val="90000"/>
              </a:lnSpc>
              <a:spcBef>
                <a:spcPct val="20000"/>
              </a:spcBef>
              <a:spcAft>
                <a:spcPts val="0"/>
              </a:spcAft>
              <a:buClrTx/>
              <a:buSzTx/>
              <a:buFont typeface="Wingdings" pitchFamily="2" charset="2"/>
              <a:buChar char="à"/>
              <a:tabLst/>
              <a:defRPr/>
            </a:pPr>
            <a:r>
              <a:rPr kumimoji="0" lang="en-GB" sz="1500" b="0" i="0" u="none" strike="noStrike" kern="0" cap="none" spc="0" normalizeH="0" baseline="0" noProof="0" dirty="0">
                <a:ln>
                  <a:noFill/>
                </a:ln>
                <a:solidFill>
                  <a:srgbClr val="000000"/>
                </a:solidFill>
                <a:effectLst/>
                <a:uLnTx/>
                <a:uFillTx/>
                <a:latin typeface="Tw Cen MT Condensed" panose="020B0606020104020203" pitchFamily="34" charset="0"/>
                <a:ea typeface="ＭＳ Ｐゴシック" pitchFamily="16" charset="-128"/>
                <a:cs typeface="ＭＳ Ｐゴシック" pitchFamily="16" charset="-128"/>
              </a:rPr>
              <a:t>Intensity of deprivation among the poor (A)=</a:t>
            </a:r>
            <a:r>
              <a:rPr kumimoji="0" lang="en-GB" sz="1500" b="1" i="0" u="none" strike="noStrike" kern="1200" cap="none" spc="0" normalizeH="0" baseline="0" noProof="0" dirty="0">
                <a:ln>
                  <a:noFill/>
                </a:ln>
                <a:solidFill>
                  <a:srgbClr val="000000"/>
                </a:solidFill>
                <a:effectLst/>
                <a:uLnTx/>
                <a:uFillTx/>
                <a:latin typeface="Tw Cen MT Condensed" panose="020B0606020104020203" pitchFamily="34" charset="0"/>
                <a:ea typeface="+mn-ea"/>
                <a:cs typeface="+mn-cs"/>
              </a:rPr>
              <a:t>(2/4+3/4)/2= 5/8 = </a:t>
            </a:r>
            <a:r>
              <a:rPr kumimoji="0" lang="en-GB" sz="1500" b="1" i="0" u="none" strike="noStrike" kern="1200" cap="none" spc="0" normalizeH="0" baseline="0" noProof="0" dirty="0">
                <a:ln>
                  <a:noFill/>
                </a:ln>
                <a:solidFill>
                  <a:srgbClr val="FF6600"/>
                </a:solidFill>
                <a:effectLst/>
                <a:uLnTx/>
                <a:uFillTx/>
                <a:latin typeface="Tw Cen MT Condensed" panose="020B0606020104020203" pitchFamily="34" charset="0"/>
                <a:ea typeface="+mn-ea"/>
                <a:cs typeface="+mn-cs"/>
              </a:rPr>
              <a:t>62.5%</a:t>
            </a:r>
          </a:p>
          <a:p>
            <a:pPr marL="257175" marR="0" lvl="0" indent="-257175" algn="l" defTabSz="914400" rtl="0" eaLnBrk="1" fontAlgn="auto" latinLnBrk="0" hangingPunct="1">
              <a:lnSpc>
                <a:spcPct val="90000"/>
              </a:lnSpc>
              <a:spcBef>
                <a:spcPct val="20000"/>
              </a:spcBef>
              <a:spcAft>
                <a:spcPts val="0"/>
              </a:spcAft>
              <a:buClrTx/>
              <a:buSzTx/>
              <a:buFont typeface="Wingdings" pitchFamily="2" charset="2"/>
              <a:buChar char="à"/>
              <a:tabLst/>
              <a:defRPr/>
            </a:pPr>
            <a:endParaRPr kumimoji="0" lang="en-GB" sz="1200" b="1" i="0" u="none" strike="noStrike" kern="0" cap="none" spc="0" normalizeH="0" baseline="0" noProof="0" dirty="0">
              <a:ln>
                <a:noFill/>
              </a:ln>
              <a:solidFill>
                <a:srgbClr val="A50021"/>
              </a:solidFill>
              <a:effectLst/>
              <a:uLnTx/>
              <a:uFillTx/>
              <a:latin typeface="Tw Cen MT Condensed" panose="020B0606020104020203" pitchFamily="34" charset="0"/>
              <a:ea typeface="ＭＳ Ｐゴシック" pitchFamily="16" charset="-128"/>
              <a:cs typeface="ＭＳ Ｐゴシック" pitchFamily="16" charset="-128"/>
            </a:endParaRPr>
          </a:p>
          <a:p>
            <a:pPr marL="0" marR="0" lvl="0" indent="0" algn="ctr" defTabSz="914400" rtl="0" eaLnBrk="1" fontAlgn="auto" latinLnBrk="0" hangingPunct="1">
              <a:lnSpc>
                <a:spcPct val="90000"/>
              </a:lnSpc>
              <a:spcBef>
                <a:spcPct val="20000"/>
              </a:spcBef>
              <a:spcAft>
                <a:spcPts val="0"/>
              </a:spcAft>
              <a:buClrTx/>
              <a:buSzTx/>
              <a:buFontTx/>
              <a:buNone/>
              <a:tabLst/>
              <a:defRPr/>
            </a:pPr>
            <a:r>
              <a:rPr kumimoji="0" lang="en-GB" sz="2100" b="1" i="0" u="none" strike="noStrike" kern="0" cap="none" spc="0" normalizeH="0" baseline="0" noProof="0" dirty="0">
                <a:ln>
                  <a:noFill/>
                </a:ln>
                <a:solidFill>
                  <a:srgbClr val="800000"/>
                </a:solidFill>
                <a:effectLst/>
                <a:uLnTx/>
                <a:uFillTx/>
                <a:latin typeface="Tw Cen MT Condensed" panose="020B0606020104020203" pitchFamily="34" charset="0"/>
                <a:ea typeface="ＭＳ Ｐゴシック" pitchFamily="16" charset="-128"/>
                <a:cs typeface="ＭＳ Ｐゴシック" pitchFamily="16" charset="-128"/>
              </a:rPr>
              <a:t>MPI = H x A =</a:t>
            </a:r>
            <a:r>
              <a:rPr kumimoji="0" lang="en-GB" sz="2100" b="1" i="0" u="none" strike="noStrike" kern="1200" cap="none" spc="0" normalizeH="0" baseline="0" noProof="0" dirty="0">
                <a:ln>
                  <a:noFill/>
                </a:ln>
                <a:solidFill>
                  <a:srgbClr val="800000"/>
                </a:solidFill>
                <a:effectLst/>
                <a:uLnTx/>
                <a:uFillTx/>
                <a:latin typeface="Tw Cen MT Condensed" panose="020B0606020104020203" pitchFamily="34" charset="0"/>
                <a:ea typeface="+mn-ea"/>
                <a:cs typeface="+mn-cs"/>
              </a:rPr>
              <a:t> (2/4)x(5/8) = 10/32=</a:t>
            </a:r>
            <a:r>
              <a:rPr kumimoji="0" lang="en-GB" sz="2400" b="1" i="0" u="none" strike="noStrike" kern="1200" cap="none" spc="0" normalizeH="0" baseline="0" noProof="0" dirty="0">
                <a:ln>
                  <a:noFill/>
                </a:ln>
                <a:solidFill>
                  <a:srgbClr val="800000"/>
                </a:solidFill>
                <a:effectLst/>
                <a:uLnTx/>
                <a:uFillTx/>
                <a:latin typeface="Tw Cen MT Condensed" panose="020B0606020104020203" pitchFamily="34" charset="0"/>
                <a:ea typeface="+mn-ea"/>
                <a:cs typeface="+mn-cs"/>
              </a:rPr>
              <a:t>5/16</a:t>
            </a:r>
            <a:r>
              <a:rPr kumimoji="0" lang="en-GB" sz="2100" b="1" i="0" u="none" strike="noStrike" kern="1200" cap="none" spc="0" normalizeH="0" baseline="0" noProof="0" dirty="0">
                <a:ln>
                  <a:noFill/>
                </a:ln>
                <a:solidFill>
                  <a:srgbClr val="800000"/>
                </a:solidFill>
                <a:effectLst/>
                <a:uLnTx/>
                <a:uFillTx/>
                <a:latin typeface="Tw Cen MT Condensed" panose="020B0606020104020203" pitchFamily="34" charset="0"/>
                <a:ea typeface="+mn-ea"/>
                <a:cs typeface="+mn-cs"/>
              </a:rPr>
              <a:t> </a:t>
            </a:r>
            <a:endParaRPr kumimoji="0" lang="en-GB" sz="2100" b="1" i="0" u="none" strike="noStrike" kern="0" cap="none" spc="0" normalizeH="0" baseline="0" noProof="0" dirty="0">
              <a:ln>
                <a:noFill/>
              </a:ln>
              <a:solidFill>
                <a:srgbClr val="FF6600"/>
              </a:solidFill>
              <a:effectLst/>
              <a:uLnTx/>
              <a:uFillTx/>
              <a:latin typeface="Tw Cen MT Condensed" panose="020B0606020104020203" pitchFamily="34" charset="0"/>
              <a:ea typeface="ＭＳ Ｐゴシック" pitchFamily="16" charset="-128"/>
              <a:cs typeface="ＭＳ Ｐゴシック" pitchFamily="16" charset="-128"/>
            </a:endParaRPr>
          </a:p>
        </p:txBody>
      </p:sp>
      <p:sp>
        <p:nvSpPr>
          <p:cNvPr id="3" name="Rounded Rectangle 2"/>
          <p:cNvSpPr/>
          <p:nvPr/>
        </p:nvSpPr>
        <p:spPr bwMode="auto">
          <a:xfrm>
            <a:off x="1277634" y="1592796"/>
            <a:ext cx="1674186" cy="378042"/>
          </a:xfrm>
          <a:prstGeom prst="roundRect">
            <a:avLst/>
          </a:prstGeom>
          <a:solidFill>
            <a:schemeClr val="accent6">
              <a:lumMod val="75000"/>
            </a:schemeClr>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FFFFFF"/>
                </a:solidFill>
                <a:effectLst/>
                <a:uLnTx/>
                <a:uFillTx/>
                <a:latin typeface="Times" charset="0"/>
                <a:ea typeface="+mn-ea"/>
                <a:cs typeface="+mn-cs"/>
              </a:rPr>
              <a:t>INTERVENTION</a:t>
            </a:r>
          </a:p>
        </p:txBody>
      </p:sp>
      <p:cxnSp>
        <p:nvCxnSpPr>
          <p:cNvPr id="7" name="Elbow Connector 6"/>
          <p:cNvCxnSpPr/>
          <p:nvPr/>
        </p:nvCxnSpPr>
        <p:spPr bwMode="auto">
          <a:xfrm rot="16200000" flipH="1">
            <a:off x="1804193" y="2227367"/>
            <a:ext cx="1296144" cy="675075"/>
          </a:xfrm>
          <a:prstGeom prst="bentConnector3">
            <a:avLst>
              <a:gd name="adj1" fmla="val 98730"/>
            </a:avLst>
          </a:prstGeom>
          <a:solidFill>
            <a:schemeClr val="accent1"/>
          </a:solidFill>
          <a:ln w="9525" cap="flat" cmpd="sng" algn="ctr">
            <a:solidFill>
              <a:schemeClr val="tx1"/>
            </a:solidFill>
            <a:prstDash val="solid"/>
            <a:round/>
            <a:headEnd type="none" w="med" len="med"/>
            <a:tailEnd type="arrow"/>
          </a:ln>
          <a:effectLst/>
        </p:spPr>
      </p:cxnSp>
    </p:spTree>
    <p:extLst>
      <p:ext uri="{BB962C8B-B14F-4D97-AF65-F5344CB8AC3E}">
        <p14:creationId xmlns:p14="http://schemas.microsoft.com/office/powerpoint/2010/main" val="2928576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3"/>
          <p:cNvSpPr>
            <a:spLocks noGrp="1"/>
          </p:cNvSpPr>
          <p:nvPr>
            <p:ph type="ctrTitle"/>
          </p:nvPr>
        </p:nvSpPr>
        <p:spPr>
          <a:xfrm>
            <a:off x="0" y="0"/>
            <a:ext cx="9144000" cy="6858000"/>
          </a:xfrm>
          <a:solidFill>
            <a:srgbClr val="800000"/>
          </a:solidFill>
          <a:scene3d>
            <a:camera prst="orthographicFront"/>
            <a:lightRig rig="threePt" dir="t"/>
          </a:scene3d>
          <a:sp3d extrusionH="31750">
            <a:bevelT w="38100"/>
          </a:sp3d>
        </p:spPr>
        <p:txBody>
          <a:bodyPr anchor="ctr"/>
          <a:lstStyle/>
          <a:p>
            <a:br>
              <a:rPr lang="en-US" sz="5400" b="1" u="wavy" dirty="0">
                <a:solidFill>
                  <a:schemeClr val="bg1"/>
                </a:solidFill>
                <a:latin typeface="Garamond" pitchFamily="18" charset="0"/>
              </a:rPr>
            </a:br>
            <a:r>
              <a:rPr lang="en-US" sz="5400" b="1" u="wavy" dirty="0">
                <a:solidFill>
                  <a:schemeClr val="bg1"/>
                </a:solidFill>
                <a:latin typeface="Garamond" pitchFamily="18" charset="0"/>
              </a:rPr>
              <a:t>the Global MPI 2020</a:t>
            </a:r>
            <a:br>
              <a:rPr lang="en-US" sz="5400" b="1" u="wavy" dirty="0">
                <a:solidFill>
                  <a:schemeClr val="bg1"/>
                </a:solidFill>
                <a:latin typeface="Garamond" pitchFamily="18" charset="0"/>
              </a:rPr>
            </a:br>
            <a:br>
              <a:rPr lang="en-US" sz="5400" b="1" u="wavy" dirty="0">
                <a:solidFill>
                  <a:schemeClr val="bg1"/>
                </a:solidFill>
                <a:latin typeface="Garamond" pitchFamily="18" charset="0"/>
              </a:rPr>
            </a:br>
            <a:r>
              <a:rPr lang="en-US" sz="2800" b="1" i="1" u="wavy" dirty="0">
                <a:solidFill>
                  <a:schemeClr val="bg1"/>
                </a:solidFill>
                <a:latin typeface="Garamond" pitchFamily="18" charset="0"/>
              </a:rPr>
              <a:t>all materials are online!</a:t>
            </a:r>
            <a:br>
              <a:rPr lang="en-US" sz="2800" b="1" i="1" u="wavy" dirty="0">
                <a:solidFill>
                  <a:schemeClr val="bg1"/>
                </a:solidFill>
                <a:latin typeface="Garamond" pitchFamily="18" charset="0"/>
              </a:rPr>
            </a:br>
            <a:r>
              <a:rPr lang="en-US" sz="2800" b="1" i="1" u="wavy" dirty="0">
                <a:solidFill>
                  <a:schemeClr val="bg1"/>
                </a:solidFill>
                <a:latin typeface="Garamond" pitchFamily="18" charset="0"/>
              </a:rPr>
              <a:t>Use them for your research!</a:t>
            </a:r>
            <a:br>
              <a:rPr lang="en-US" sz="5400" b="1" u="wavy" dirty="0">
                <a:solidFill>
                  <a:schemeClr val="bg1"/>
                </a:solidFill>
                <a:latin typeface="Garamond" pitchFamily="18" charset="0"/>
              </a:rPr>
            </a:br>
            <a:endParaRPr lang="en-US" sz="4800" b="1" dirty="0">
              <a:solidFill>
                <a:srgbClr val="77933C"/>
              </a:solidFill>
              <a:latin typeface="Garamond" pitchFamily="18" charset="0"/>
            </a:endParaRPr>
          </a:p>
        </p:txBody>
      </p:sp>
      <p:pic>
        <p:nvPicPr>
          <p:cNvPr id="6147" name="Picture 6" descr="faces_banner.JPG"/>
          <p:cNvPicPr>
            <a:picLocks noChangeAspect="1"/>
          </p:cNvPicPr>
          <p:nvPr/>
        </p:nvPicPr>
        <p:blipFill>
          <a:blip r:embed="rId2" cstate="print"/>
          <a:srcRect b="70790"/>
          <a:stretch>
            <a:fillRect/>
          </a:stretch>
        </p:blipFill>
        <p:spPr bwMode="auto">
          <a:xfrm>
            <a:off x="0" y="0"/>
            <a:ext cx="9115425" cy="1112838"/>
          </a:xfrm>
          <a:prstGeom prst="rect">
            <a:avLst/>
          </a:prstGeom>
          <a:noFill/>
          <a:ln w="9525">
            <a:noFill/>
            <a:miter lim="800000"/>
            <a:headEnd/>
            <a:tailEnd/>
          </a:ln>
        </p:spPr>
      </p:pic>
    </p:spTree>
    <p:extLst>
      <p:ext uri="{BB962C8B-B14F-4D97-AF65-F5344CB8AC3E}">
        <p14:creationId xmlns:p14="http://schemas.microsoft.com/office/powerpoint/2010/main" val="38237699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97779"/>
            <a:ext cx="7772400" cy="1143000"/>
          </a:xfrm>
        </p:spPr>
        <p:txBody>
          <a:bodyPr/>
          <a:lstStyle/>
          <a:p>
            <a:r>
              <a:rPr lang="en-GB" b="1" dirty="0">
                <a:solidFill>
                  <a:srgbClr val="7F251B"/>
                </a:solidFill>
              </a:rPr>
              <a:t>What is the global MPI?</a:t>
            </a: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CD4672-F874-4012-A5FF-06A81018BFC6}" type="slidenum">
              <a:rPr kumimoji="0" lang="en-US" sz="1400" b="0" i="0" u="none" strike="noStrike" kern="1200" cap="none" spc="0" normalizeH="0" baseline="0" noProof="0" smtClean="0">
                <a:ln>
                  <a:noFill/>
                </a:ln>
                <a:solidFill>
                  <a:srgbClr val="000000"/>
                </a:solidFill>
                <a:effectLst/>
                <a:uLnTx/>
                <a:uFillTx/>
                <a:latin typeface="Times"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400" b="0" i="0" u="none" strike="noStrike" kern="1200" cap="none" spc="0" normalizeH="0" baseline="0" noProof="0">
              <a:ln>
                <a:noFill/>
              </a:ln>
              <a:solidFill>
                <a:srgbClr val="000000"/>
              </a:solidFill>
              <a:effectLst/>
              <a:uLnTx/>
              <a:uFillTx/>
              <a:latin typeface="Times" charset="0"/>
              <a:ea typeface="+mn-ea"/>
              <a:cs typeface="+mn-cs"/>
            </a:endParaRPr>
          </a:p>
        </p:txBody>
      </p:sp>
      <p:pic>
        <p:nvPicPr>
          <p:cNvPr id="4" name="Picture 3"/>
          <p:cNvPicPr>
            <a:picLocks noChangeAspect="1"/>
          </p:cNvPicPr>
          <p:nvPr/>
        </p:nvPicPr>
        <p:blipFill>
          <a:blip r:embed="rId2"/>
          <a:stretch>
            <a:fillRect/>
          </a:stretch>
        </p:blipFill>
        <p:spPr>
          <a:xfrm>
            <a:off x="1763688" y="1640780"/>
            <a:ext cx="5716809" cy="4046242"/>
          </a:xfrm>
          <a:prstGeom prst="rect">
            <a:avLst/>
          </a:prstGeom>
        </p:spPr>
      </p:pic>
    </p:spTree>
    <p:extLst>
      <p:ext uri="{BB962C8B-B14F-4D97-AF65-F5344CB8AC3E}">
        <p14:creationId xmlns:p14="http://schemas.microsoft.com/office/powerpoint/2010/main" val="40134021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7164" y="-42180"/>
            <a:ext cx="7772400" cy="1143000"/>
          </a:xfrm>
        </p:spPr>
        <p:txBody>
          <a:bodyPr/>
          <a:lstStyle/>
          <a:p>
            <a:r>
              <a:rPr lang="en-GB" sz="3200" b="1" dirty="0">
                <a:solidFill>
                  <a:srgbClr val="7F251B"/>
                </a:solidFill>
              </a:rPr>
              <a:t>17 SIDS in the global MPI</a:t>
            </a:r>
            <a:br>
              <a:rPr lang="en-GB" sz="3200" b="1" dirty="0">
                <a:solidFill>
                  <a:srgbClr val="7F251B"/>
                </a:solidFill>
              </a:rPr>
            </a:br>
            <a:r>
              <a:rPr lang="en-GB" sz="2400" b="1" dirty="0">
                <a:solidFill>
                  <a:srgbClr val="7F251B"/>
                </a:solidFill>
              </a:rPr>
              <a:t>Range from 0.4% to 67.3%; 10 &lt; 5%</a:t>
            </a:r>
            <a:br>
              <a:rPr lang="en-GB" sz="2400" b="1" dirty="0">
                <a:solidFill>
                  <a:srgbClr val="7F251B"/>
                </a:solidFill>
              </a:rPr>
            </a:br>
            <a:r>
              <a:rPr lang="en-GB" sz="2400" b="1" dirty="0">
                <a:solidFill>
                  <a:srgbClr val="7F251B"/>
                </a:solidFill>
              </a:rPr>
              <a:t>Including Vulnerability from 2% to 87%</a:t>
            </a:r>
            <a:endParaRPr lang="en-GB" sz="3200" b="1" dirty="0">
              <a:solidFill>
                <a:srgbClr val="7F251B"/>
              </a:solidFill>
            </a:endParaRP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CD4672-F874-4012-A5FF-06A81018BFC6}" type="slidenum">
              <a:rPr kumimoji="0" lang="en-US" sz="1400" b="0" i="0" u="none" strike="noStrike" kern="1200" cap="none" spc="0" normalizeH="0" baseline="0" noProof="0" smtClean="0">
                <a:ln>
                  <a:noFill/>
                </a:ln>
                <a:solidFill>
                  <a:srgbClr val="000000"/>
                </a:solidFill>
                <a:effectLst/>
                <a:uLnTx/>
                <a:uFillTx/>
                <a:latin typeface="Times"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400" b="0" i="0" u="none" strike="noStrike" kern="1200" cap="none" spc="0" normalizeH="0" baseline="0" noProof="0">
              <a:ln>
                <a:noFill/>
              </a:ln>
              <a:solidFill>
                <a:srgbClr val="000000"/>
              </a:solidFill>
              <a:effectLst/>
              <a:uLnTx/>
              <a:uFillTx/>
              <a:latin typeface="Times" charset="0"/>
              <a:ea typeface="+mn-ea"/>
              <a:cs typeface="+mn-cs"/>
            </a:endParaRPr>
          </a:p>
        </p:txBody>
      </p:sp>
      <p:pic>
        <p:nvPicPr>
          <p:cNvPr id="6" name="Picture 5">
            <a:extLst>
              <a:ext uri="{FF2B5EF4-FFF2-40B4-BE49-F238E27FC236}">
                <a16:creationId xmlns:a16="http://schemas.microsoft.com/office/drawing/2014/main" id="{4CFDEB1D-E784-477B-B714-F641B4FF6778}"/>
              </a:ext>
            </a:extLst>
          </p:cNvPr>
          <p:cNvPicPr>
            <a:picLocks noChangeAspect="1"/>
          </p:cNvPicPr>
          <p:nvPr/>
        </p:nvPicPr>
        <p:blipFill>
          <a:blip r:embed="rId2"/>
          <a:stretch>
            <a:fillRect/>
          </a:stretch>
        </p:blipFill>
        <p:spPr>
          <a:xfrm>
            <a:off x="0" y="1100820"/>
            <a:ext cx="10134600" cy="5833380"/>
          </a:xfrm>
          <a:prstGeom prst="rect">
            <a:avLst/>
          </a:prstGeom>
        </p:spPr>
      </p:pic>
      <p:sp>
        <p:nvSpPr>
          <p:cNvPr id="7" name="TextBox 6">
            <a:extLst>
              <a:ext uri="{FF2B5EF4-FFF2-40B4-BE49-F238E27FC236}">
                <a16:creationId xmlns:a16="http://schemas.microsoft.com/office/drawing/2014/main" id="{91726425-F194-4506-AC05-84AA3B727F68}"/>
              </a:ext>
            </a:extLst>
          </p:cNvPr>
          <p:cNvSpPr txBox="1"/>
          <p:nvPr/>
        </p:nvSpPr>
        <p:spPr>
          <a:xfrm>
            <a:off x="5791200" y="3276600"/>
            <a:ext cx="990600" cy="2124000"/>
          </a:xfrm>
          <a:prstGeom prst="rect">
            <a:avLst/>
          </a:prstGeom>
          <a:noFill/>
          <a:ln w="60325">
            <a:solidFill>
              <a:srgbClr val="800000"/>
            </a:solidFill>
          </a:ln>
        </p:spPr>
        <p:txBody>
          <a:bodyPr wrap="square" rtlCol="0">
            <a:spAutoFit/>
          </a:bodyPr>
          <a:lstStyle/>
          <a:p>
            <a:endParaRPr lang="en-GB" dirty="0"/>
          </a:p>
        </p:txBody>
      </p:sp>
      <p:sp>
        <p:nvSpPr>
          <p:cNvPr id="9" name="TextBox 8">
            <a:extLst>
              <a:ext uri="{FF2B5EF4-FFF2-40B4-BE49-F238E27FC236}">
                <a16:creationId xmlns:a16="http://schemas.microsoft.com/office/drawing/2014/main" id="{DA780851-9E3B-4429-83B0-BBAEB155FD58}"/>
              </a:ext>
            </a:extLst>
          </p:cNvPr>
          <p:cNvSpPr txBox="1"/>
          <p:nvPr/>
        </p:nvSpPr>
        <p:spPr>
          <a:xfrm>
            <a:off x="8153400" y="3276600"/>
            <a:ext cx="990600" cy="2124000"/>
          </a:xfrm>
          <a:prstGeom prst="rect">
            <a:avLst/>
          </a:prstGeom>
          <a:noFill/>
          <a:ln w="60325">
            <a:solidFill>
              <a:srgbClr val="800000"/>
            </a:solidFill>
          </a:ln>
        </p:spPr>
        <p:txBody>
          <a:bodyPr wrap="square" rtlCol="0">
            <a:spAutoFit/>
          </a:bodyPr>
          <a:lstStyle/>
          <a:p>
            <a:endParaRPr lang="en-GB" dirty="0"/>
          </a:p>
        </p:txBody>
      </p:sp>
    </p:spTree>
    <p:extLst>
      <p:ext uri="{BB962C8B-B14F-4D97-AF65-F5344CB8AC3E}">
        <p14:creationId xmlns:p14="http://schemas.microsoft.com/office/powerpoint/2010/main" val="7609221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1115616" y="-683"/>
            <a:ext cx="6858000" cy="986641"/>
          </a:xfrm>
        </p:spPr>
        <p:txBody>
          <a:bodyPr/>
          <a:lstStyle/>
          <a:p>
            <a:pPr algn="ctr"/>
            <a:r>
              <a:rPr lang="en-GB" sz="3600" b="1" dirty="0">
                <a:solidFill>
                  <a:schemeClr val="tx1"/>
                </a:solidFill>
                <a:latin typeface="Garamond" panose="02020404030301010803" pitchFamily="18" charset="0"/>
              </a:rPr>
              <a:t>Computing an MPI</a:t>
            </a:r>
            <a:endParaRPr lang="en-US" sz="3600" b="1" dirty="0">
              <a:solidFill>
                <a:schemeClr val="tx1"/>
              </a:solidFill>
              <a:latin typeface="Garamond" panose="02020404030301010803" pitchFamily="18" charset="0"/>
            </a:endParaRPr>
          </a:p>
        </p:txBody>
      </p:sp>
      <p:sp>
        <p:nvSpPr>
          <p:cNvPr id="79874" name="AutoShape 2" descr="imap://jose%2Eroche@imap.nexus.ox.ac.uk:993/fetch%3EUID%3E/INBOX%3E17206?part=1.2&amp;type=image/jpeg&amp;filename=Poverty%20indicators.jpg"/>
          <p:cNvSpPr>
            <a:spLocks noChangeAspect="1" noChangeArrowheads="1"/>
          </p:cNvSpPr>
          <p:nvPr/>
        </p:nvSpPr>
        <p:spPr bwMode="auto">
          <a:xfrm>
            <a:off x="1259681" y="-144463"/>
            <a:ext cx="228600" cy="304801"/>
          </a:xfrm>
          <a:prstGeom prst="rect">
            <a:avLst/>
          </a:prstGeom>
          <a:noFill/>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VE" sz="1800" b="0" i="0" u="none" strike="noStrike" kern="1200" cap="none" spc="0" normalizeH="0" baseline="0" noProof="0">
              <a:ln>
                <a:noFill/>
              </a:ln>
              <a:solidFill>
                <a:srgbClr val="000000"/>
              </a:solidFill>
              <a:effectLst/>
              <a:uLnTx/>
              <a:uFillTx/>
              <a:latin typeface="Garamond"/>
              <a:ea typeface="+mn-ea"/>
              <a:cs typeface="Arial" charset="0"/>
            </a:endParaRPr>
          </a:p>
        </p:txBody>
      </p:sp>
      <p:sp>
        <p:nvSpPr>
          <p:cNvPr id="79876" name="AutoShape 4" descr="imap://jose%2Eroche@imap.nexus.ox.ac.uk:993/fetch%3EUID%3E/INBOX%3E17206?part=1.2&amp;type=image/jpeg&amp;filename=Poverty%20indicators.jpg"/>
          <p:cNvSpPr>
            <a:spLocks noChangeAspect="1" noChangeArrowheads="1"/>
          </p:cNvSpPr>
          <p:nvPr/>
        </p:nvSpPr>
        <p:spPr bwMode="auto">
          <a:xfrm>
            <a:off x="1259681" y="-144463"/>
            <a:ext cx="228600" cy="304801"/>
          </a:xfrm>
          <a:prstGeom prst="rect">
            <a:avLst/>
          </a:prstGeom>
          <a:noFill/>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VE" sz="1800" b="0" i="0" u="none" strike="noStrike" kern="1200" cap="none" spc="0" normalizeH="0" baseline="0" noProof="0">
              <a:ln>
                <a:noFill/>
              </a:ln>
              <a:solidFill>
                <a:srgbClr val="000000"/>
              </a:solidFill>
              <a:effectLst/>
              <a:uLnTx/>
              <a:uFillTx/>
              <a:latin typeface="Garamond"/>
              <a:ea typeface="+mn-ea"/>
              <a:cs typeface="Arial"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9313" y="1332213"/>
            <a:ext cx="3096056" cy="2871573"/>
          </a:xfrm>
          <a:prstGeom prst="rect">
            <a:avLst/>
          </a:prstGeom>
        </p:spPr>
      </p:pic>
      <p:sp>
        <p:nvSpPr>
          <p:cNvPr id="4" name="TextBox 3">
            <a:extLst>
              <a:ext uri="{FF2B5EF4-FFF2-40B4-BE49-F238E27FC236}">
                <a16:creationId xmlns:a16="http://schemas.microsoft.com/office/drawing/2014/main" id="{EBBB7689-CD1C-4D50-A58C-B1CA8A60900E}"/>
              </a:ext>
            </a:extLst>
          </p:cNvPr>
          <p:cNvSpPr txBox="1"/>
          <p:nvPr/>
        </p:nvSpPr>
        <p:spPr>
          <a:xfrm>
            <a:off x="379312" y="979471"/>
            <a:ext cx="3242111"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Garamond" panose="02020404030301010803" pitchFamily="18" charset="0"/>
                <a:ea typeface="+mn-ea"/>
                <a:cs typeface="Arial" charset="0"/>
              </a:rPr>
              <a:t>1. Consider the indicators</a:t>
            </a:r>
          </a:p>
        </p:txBody>
      </p:sp>
      <p:sp>
        <p:nvSpPr>
          <p:cNvPr id="8" name="TextBox 7">
            <a:extLst>
              <a:ext uri="{FF2B5EF4-FFF2-40B4-BE49-F238E27FC236}">
                <a16:creationId xmlns:a16="http://schemas.microsoft.com/office/drawing/2014/main" id="{F27A8AAB-7328-4D32-ADBD-9590E42A9CDB}"/>
              </a:ext>
            </a:extLst>
          </p:cNvPr>
          <p:cNvSpPr txBox="1"/>
          <p:nvPr/>
        </p:nvSpPr>
        <p:spPr>
          <a:xfrm>
            <a:off x="4901868" y="925812"/>
            <a:ext cx="3686960" cy="64633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Garamond" panose="02020404030301010803" pitchFamily="18" charset="0"/>
                <a:ea typeface="+mn-ea"/>
                <a:cs typeface="Arial" charset="0"/>
              </a:rPr>
              <a:t>2. Build a Deprivation Profile for each person</a:t>
            </a:r>
          </a:p>
        </p:txBody>
      </p:sp>
      <p:sp>
        <p:nvSpPr>
          <p:cNvPr id="10" name="TextBox 9">
            <a:extLst>
              <a:ext uri="{FF2B5EF4-FFF2-40B4-BE49-F238E27FC236}">
                <a16:creationId xmlns:a16="http://schemas.microsoft.com/office/drawing/2014/main" id="{7AF80E90-F42F-490E-96D9-09806536C1C2}"/>
              </a:ext>
            </a:extLst>
          </p:cNvPr>
          <p:cNvSpPr txBox="1"/>
          <p:nvPr/>
        </p:nvSpPr>
        <p:spPr>
          <a:xfrm>
            <a:off x="-33124" y="4303568"/>
            <a:ext cx="4716016" cy="2554545"/>
          </a:xfrm>
          <a:prstGeom prst="rect">
            <a:avLst/>
          </a:prstGeom>
          <a:solidFill>
            <a:schemeClr val="bg1"/>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Garamond" panose="02020404030301010803" pitchFamily="18" charset="0"/>
                <a:ea typeface="+mn-ea"/>
                <a:cs typeface="Arial" charset="0"/>
              </a:rPr>
              <a:t>3. Identify Who is Poor</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srgbClr val="000000"/>
                </a:solidFill>
                <a:effectLst/>
                <a:uLnTx/>
                <a:uFillTx/>
                <a:latin typeface="Garamond" panose="02020404030301010803" pitchFamily="18" charset="0"/>
                <a:ea typeface="+mn-ea"/>
                <a:cs typeface="Arial" charset="0"/>
              </a:rPr>
              <a:t>A person who is deprived in </a:t>
            </a:r>
            <a:r>
              <a:rPr kumimoji="0" lang="en-GB" sz="2000" b="0" i="0" u="sng" strike="noStrike" kern="1200" cap="none" spc="0" normalizeH="0" baseline="0" noProof="0" dirty="0">
                <a:ln>
                  <a:noFill/>
                </a:ln>
                <a:solidFill>
                  <a:srgbClr val="000000"/>
                </a:solidFill>
                <a:effectLst/>
                <a:uLnTx/>
                <a:uFillTx/>
                <a:latin typeface="Garamond" panose="02020404030301010803" pitchFamily="18" charset="0"/>
                <a:ea typeface="+mn-ea"/>
                <a:cs typeface="Arial" charset="0"/>
              </a:rPr>
              <a:t>1/3 or more</a:t>
            </a:r>
            <a:r>
              <a:rPr kumimoji="0" lang="en-GB" sz="2000" b="0" i="0" u="none" strike="noStrike" kern="1200" cap="none" spc="0" normalizeH="0" baseline="0" noProof="0" dirty="0">
                <a:ln>
                  <a:noFill/>
                </a:ln>
                <a:solidFill>
                  <a:srgbClr val="000000"/>
                </a:solidFill>
                <a:effectLst/>
                <a:uLnTx/>
                <a:uFillTx/>
                <a:latin typeface="Garamond" panose="02020404030301010803" pitchFamily="18" charset="0"/>
                <a:ea typeface="+mn-ea"/>
                <a:cs typeface="Arial" charset="0"/>
              </a:rPr>
              <a:t> of the weighted indicators is MPI poor.</a:t>
            </a:r>
            <a:endParaRPr kumimoji="0" lang="en-GB" sz="2000" b="0" i="0" u="none" strike="noStrike" kern="1200" cap="none" spc="0" normalizeH="0" baseline="0" noProof="0" dirty="0">
              <a:ln>
                <a:noFill/>
              </a:ln>
              <a:solidFill>
                <a:prstClr val="black"/>
              </a:solidFill>
              <a:effectLst/>
              <a:uLnTx/>
              <a:uFillTx/>
              <a:latin typeface="Garamond" panose="02020404030301010803" pitchFamily="18" charset="0"/>
              <a:ea typeface="+mn-ea"/>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Garamond" panose="02020404030301010803" pitchFamily="18" charset="0"/>
              <a:ea typeface="+mn-ea"/>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err="1">
                <a:ln>
                  <a:noFill/>
                </a:ln>
                <a:solidFill>
                  <a:prstClr val="black"/>
                </a:solidFill>
                <a:effectLst/>
                <a:uLnTx/>
                <a:uFillTx/>
                <a:latin typeface="Garamond" panose="02020404030301010803" pitchFamily="18" charset="0"/>
                <a:ea typeface="+mn-ea"/>
                <a:cs typeface="Arial" charset="0"/>
              </a:rPr>
              <a:t>Amutha’s</a:t>
            </a:r>
            <a:r>
              <a:rPr kumimoji="0" lang="en-GB" sz="2000" b="0" i="0" u="none" strike="noStrike" kern="1200" cap="none" spc="0" normalizeH="0" baseline="0" noProof="0" dirty="0">
                <a:ln>
                  <a:noFill/>
                </a:ln>
                <a:solidFill>
                  <a:prstClr val="black"/>
                </a:solidFill>
                <a:effectLst/>
                <a:uLnTx/>
                <a:uFillTx/>
                <a:latin typeface="Garamond" panose="02020404030301010803" pitchFamily="18" charset="0"/>
                <a:ea typeface="+mn-ea"/>
                <a:cs typeface="Arial" charset="0"/>
              </a:rPr>
              <a:t> deprivation score: 44.4%</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Garamond" panose="02020404030301010803" pitchFamily="18" charset="0"/>
                <a:ea typeface="+mn-ea"/>
                <a:cs typeface="Arial" charset="0"/>
              </a:rPr>
              <a:t>She is MPI poor.</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Garamond" panose="02020404030301010803" pitchFamily="18" charset="0"/>
              <a:ea typeface="+mn-ea"/>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Garamond" panose="02020404030301010803" pitchFamily="18" charset="0"/>
              <a:ea typeface="+mn-ea"/>
              <a:cs typeface="Arial" charset="0"/>
            </a:endParaRPr>
          </a:p>
        </p:txBody>
      </p:sp>
      <p:sp>
        <p:nvSpPr>
          <p:cNvPr id="5" name="TextBox 4">
            <a:extLst>
              <a:ext uri="{FF2B5EF4-FFF2-40B4-BE49-F238E27FC236}">
                <a16:creationId xmlns:a16="http://schemas.microsoft.com/office/drawing/2014/main" id="{49C4C461-9B63-4A46-85FE-5CB1357B6B4E}"/>
              </a:ext>
            </a:extLst>
          </p:cNvPr>
          <p:cNvSpPr txBox="1"/>
          <p:nvPr/>
        </p:nvSpPr>
        <p:spPr>
          <a:xfrm>
            <a:off x="4682892" y="4303568"/>
            <a:ext cx="4461108" cy="2554545"/>
          </a:xfrm>
          <a:prstGeom prst="rect">
            <a:avLst/>
          </a:prstGeom>
          <a:solidFill>
            <a:srgbClr val="FFFFFF"/>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Garamond" panose="02020404030301010803" pitchFamily="18" charset="0"/>
                <a:ea typeface="+mn-ea"/>
                <a:cs typeface="Arial" charset="0"/>
              </a:rPr>
              <a:t>4. Compute MPI</a:t>
            </a:r>
            <a:r>
              <a:rPr kumimoji="0" lang="en-GB" sz="2000" b="0" i="0" u="none" strike="noStrike" kern="1200" cap="none" spc="0" normalizeH="0" baseline="0" noProof="0" dirty="0">
                <a:ln>
                  <a:noFill/>
                </a:ln>
                <a:solidFill>
                  <a:prstClr val="black"/>
                </a:solidFill>
                <a:effectLst/>
                <a:uLnTx/>
                <a:uFillTx/>
                <a:latin typeface="Garamond" panose="02020404030301010803" pitchFamily="18" charset="0"/>
                <a:ea typeface="+mn-ea"/>
                <a:cs typeface="Arial" charset="0"/>
              </a:rPr>
              <a:t> (</a:t>
            </a:r>
            <a:r>
              <a:rPr kumimoji="0" lang="en-GB" sz="2000" b="1" i="0" u="none" strike="noStrike" kern="1200" cap="none" spc="0" normalizeH="0" baseline="0" noProof="0" dirty="0">
                <a:ln>
                  <a:noFill/>
                </a:ln>
                <a:solidFill>
                  <a:prstClr val="black"/>
                </a:solidFill>
                <a:effectLst/>
                <a:uLnTx/>
                <a:uFillTx/>
                <a:latin typeface="Garamond" panose="02020404030301010803" pitchFamily="18" charset="0"/>
                <a:ea typeface="+mn-ea"/>
                <a:cs typeface="Arial" charset="0"/>
              </a:rPr>
              <a:t>AF methodology</a:t>
            </a:r>
            <a:r>
              <a:rPr kumimoji="0" lang="en-GB" sz="2000" b="0" i="0" u="none" strike="noStrike" kern="1200" cap="none" spc="0" normalizeH="0" baseline="0" noProof="0" dirty="0">
                <a:ln>
                  <a:noFill/>
                </a:ln>
                <a:solidFill>
                  <a:prstClr val="black"/>
                </a:solidFill>
                <a:effectLst/>
                <a:uLnTx/>
                <a:uFillTx/>
                <a:latin typeface="Garamond" panose="02020404030301010803" pitchFamily="18" charset="0"/>
                <a:ea typeface="+mn-ea"/>
                <a:cs typeface="Arial" charset="0"/>
              </a:rPr>
              <a:t>)</a:t>
            </a:r>
            <a:br>
              <a:rPr kumimoji="0" lang="en-GB" sz="2000" b="0" i="0" u="none" strike="noStrike" kern="1200" cap="none" spc="0" normalizeH="0" baseline="0" noProof="0" dirty="0">
                <a:ln>
                  <a:noFill/>
                </a:ln>
                <a:solidFill>
                  <a:prstClr val="black"/>
                </a:solidFill>
                <a:effectLst/>
                <a:uLnTx/>
                <a:uFillTx/>
                <a:latin typeface="Garamond" panose="02020404030301010803" pitchFamily="18" charset="0"/>
                <a:ea typeface="+mn-ea"/>
                <a:cs typeface="Arial" charset="0"/>
              </a:rPr>
            </a:br>
            <a:endParaRPr kumimoji="0" lang="en-GB" sz="2000" b="0" i="0" u="none" strike="noStrike" kern="1200" cap="none" spc="0" normalizeH="0" baseline="0" noProof="0" dirty="0">
              <a:ln>
                <a:noFill/>
              </a:ln>
              <a:solidFill>
                <a:prstClr val="black"/>
              </a:solidFill>
              <a:effectLst/>
              <a:uLnTx/>
              <a:uFillTx/>
              <a:latin typeface="Garamond" panose="02020404030301010803" pitchFamily="18" charset="0"/>
              <a:ea typeface="+mn-ea"/>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Garamond" panose="02020404030301010803" pitchFamily="18" charset="0"/>
                <a:ea typeface="+mn-ea"/>
                <a:cs typeface="Arial" charset="0"/>
              </a:rPr>
              <a:t>	</a:t>
            </a:r>
            <a:r>
              <a:rPr kumimoji="0" lang="en-GB" sz="2000" b="1" i="0" u="none" strike="noStrike" kern="1200" cap="none" spc="0" normalizeH="0" baseline="0" noProof="0" dirty="0">
                <a:ln>
                  <a:noFill/>
                </a:ln>
                <a:solidFill>
                  <a:prstClr val="black"/>
                </a:solidFill>
                <a:effectLst/>
                <a:uLnTx/>
                <a:uFillTx/>
                <a:latin typeface="Garamond" panose="02020404030301010803" pitchFamily="18" charset="0"/>
                <a:ea typeface="+mn-ea"/>
                <a:cs typeface="Arial" charset="0"/>
              </a:rPr>
              <a:t>MPI = H x A</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1" i="0" u="none" strike="noStrike" kern="1200" cap="none" spc="0" normalizeH="0" baseline="0" noProof="0" dirty="0">
              <a:ln>
                <a:noFill/>
              </a:ln>
              <a:solidFill>
                <a:prstClr val="black"/>
              </a:solidFill>
              <a:effectLst/>
              <a:uLnTx/>
              <a:uFillTx/>
              <a:latin typeface="Arial" charset="0"/>
              <a:ea typeface="+mn-ea"/>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Garamond" panose="02020404030301010803" pitchFamily="18" charset="0"/>
                <a:ea typeface="+mn-ea"/>
                <a:cs typeface="Arial" charset="0"/>
              </a:rPr>
              <a:t>H (Incidence) = Headcount ratio</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Garamond" panose="02020404030301010803" pitchFamily="18" charset="0"/>
                <a:ea typeface="+mn-ea"/>
                <a:cs typeface="Arial" charset="0"/>
              </a:rPr>
              <a:t>A (Intensity) = Average deprivation score among poor</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Garamond" panose="02020404030301010803" pitchFamily="18" charset="0"/>
              <a:ea typeface="+mn-ea"/>
              <a:cs typeface="Arial" charset="0"/>
            </a:endParaRPr>
          </a:p>
        </p:txBody>
      </p:sp>
      <p:pic>
        <p:nvPicPr>
          <p:cNvPr id="13" name="Picture 12">
            <a:extLst>
              <a:ext uri="{FF2B5EF4-FFF2-40B4-BE49-F238E27FC236}">
                <a16:creationId xmlns:a16="http://schemas.microsoft.com/office/drawing/2014/main" id="{E1B086E3-1E9E-4F7F-96C6-AC330779D0D7}"/>
              </a:ext>
            </a:extLst>
          </p:cNvPr>
          <p:cNvPicPr/>
          <p:nvPr/>
        </p:nvPicPr>
        <p:blipFill rotWithShape="1">
          <a:blip r:embed="rId4"/>
          <a:srcRect t="14641"/>
          <a:stretch/>
        </p:blipFill>
        <p:spPr bwMode="auto">
          <a:xfrm>
            <a:off x="4283968" y="1512234"/>
            <a:ext cx="4496266" cy="269155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408136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3"/>
          <p:cNvSpPr>
            <a:spLocks noGrp="1"/>
          </p:cNvSpPr>
          <p:nvPr>
            <p:ph type="ctrTitle"/>
          </p:nvPr>
        </p:nvSpPr>
        <p:spPr>
          <a:xfrm>
            <a:off x="0" y="0"/>
            <a:ext cx="9144000" cy="6858000"/>
          </a:xfrm>
          <a:solidFill>
            <a:srgbClr val="800000"/>
          </a:solidFill>
          <a:scene3d>
            <a:camera prst="orthographicFront"/>
            <a:lightRig rig="threePt" dir="t"/>
          </a:scene3d>
          <a:sp3d extrusionH="31750">
            <a:bevelT w="38100"/>
          </a:sp3d>
        </p:spPr>
        <p:txBody>
          <a:bodyPr anchor="ctr"/>
          <a:lstStyle/>
          <a:p>
            <a:br>
              <a:rPr lang="en-US" sz="5400" b="1" u="wavy" dirty="0">
                <a:solidFill>
                  <a:schemeClr val="bg1"/>
                </a:solidFill>
                <a:latin typeface="Garamond" pitchFamily="18" charset="0"/>
              </a:rPr>
            </a:br>
            <a:r>
              <a:rPr lang="en-US" sz="5400" b="1" u="wavy" dirty="0">
                <a:solidFill>
                  <a:schemeClr val="bg1"/>
                </a:solidFill>
                <a:latin typeface="Garamond" pitchFamily="18" charset="0"/>
              </a:rPr>
              <a:t>Multidimensional Indices:</a:t>
            </a:r>
            <a:br>
              <a:rPr lang="en-US" sz="5400" b="1" u="wavy" dirty="0">
                <a:solidFill>
                  <a:schemeClr val="bg1"/>
                </a:solidFill>
                <a:latin typeface="Garamond" pitchFamily="18" charset="0"/>
              </a:rPr>
            </a:br>
            <a:r>
              <a:rPr lang="en-US" sz="5400" b="1" u="wavy" dirty="0">
                <a:solidFill>
                  <a:schemeClr val="bg1"/>
                </a:solidFill>
                <a:latin typeface="Garamond" pitchFamily="18" charset="0"/>
              </a:rPr>
              <a:t>National and Global </a:t>
            </a:r>
            <a:endParaRPr lang="en-US" sz="4800" b="1" dirty="0">
              <a:solidFill>
                <a:srgbClr val="77933C"/>
              </a:solidFill>
              <a:latin typeface="Garamond" pitchFamily="18" charset="0"/>
            </a:endParaRPr>
          </a:p>
        </p:txBody>
      </p:sp>
      <p:pic>
        <p:nvPicPr>
          <p:cNvPr id="6147" name="Picture 6" descr="faces_banner.JPG"/>
          <p:cNvPicPr>
            <a:picLocks noChangeAspect="1"/>
          </p:cNvPicPr>
          <p:nvPr/>
        </p:nvPicPr>
        <p:blipFill>
          <a:blip r:embed="rId2" cstate="print"/>
          <a:srcRect b="70790"/>
          <a:stretch>
            <a:fillRect/>
          </a:stretch>
        </p:blipFill>
        <p:spPr bwMode="auto">
          <a:xfrm>
            <a:off x="0" y="0"/>
            <a:ext cx="9115425" cy="1112838"/>
          </a:xfrm>
          <a:prstGeom prst="rect">
            <a:avLst/>
          </a:prstGeom>
          <a:noFill/>
          <a:ln w="9525">
            <a:noFill/>
            <a:miter lim="800000"/>
            <a:headEnd/>
            <a:tailEnd/>
          </a:ln>
        </p:spPr>
      </p:pic>
    </p:spTree>
    <p:extLst>
      <p:ext uri="{BB962C8B-B14F-4D97-AF65-F5344CB8AC3E}">
        <p14:creationId xmlns:p14="http://schemas.microsoft.com/office/powerpoint/2010/main" val="27932372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185329" y="0"/>
            <a:ext cx="8686800" cy="725528"/>
          </a:xfrm>
        </p:spPr>
        <p:txBody>
          <a:bodyPr/>
          <a:lstStyle/>
          <a:p>
            <a:r>
              <a:rPr lang="en-GB" sz="3600" b="1" dirty="0">
                <a:solidFill>
                  <a:srgbClr val="760000"/>
                </a:solidFill>
                <a:latin typeface="+mj-lt"/>
              </a:rPr>
              <a:t>14-year old </a:t>
            </a:r>
            <a:r>
              <a:rPr lang="en-GB" sz="3600" b="1" dirty="0" err="1">
                <a:solidFill>
                  <a:srgbClr val="760000"/>
                </a:solidFill>
                <a:latin typeface="+mj-lt"/>
              </a:rPr>
              <a:t>Amutha</a:t>
            </a:r>
            <a:r>
              <a:rPr lang="en-GB" sz="3600" b="1" dirty="0">
                <a:solidFill>
                  <a:srgbClr val="760000"/>
                </a:solidFill>
                <a:latin typeface="+mj-lt"/>
              </a:rPr>
              <a:t>, India</a:t>
            </a:r>
            <a:endParaRPr lang="en-US" sz="3600" b="1" dirty="0">
              <a:solidFill>
                <a:srgbClr val="760000"/>
              </a:solidFill>
              <a:latin typeface="+mj-lt"/>
            </a:endParaRPr>
          </a:p>
        </p:txBody>
      </p:sp>
      <p:pic>
        <p:nvPicPr>
          <p:cNvPr id="17" name="Imagen 2"/>
          <p:cNvPicPr/>
          <p:nvPr/>
        </p:nvPicPr>
        <p:blipFill>
          <a:blip r:embed="rId2">
            <a:extLst>
              <a:ext uri="{28A0092B-C50C-407E-A947-70E740481C1C}">
                <a14:useLocalDpi xmlns:a14="http://schemas.microsoft.com/office/drawing/2010/main" val="0"/>
              </a:ext>
            </a:extLst>
          </a:blip>
          <a:stretch>
            <a:fillRect/>
          </a:stretch>
        </p:blipFill>
        <p:spPr>
          <a:xfrm>
            <a:off x="5024225" y="1368557"/>
            <a:ext cx="4119775" cy="2004060"/>
          </a:xfrm>
          <a:prstGeom prst="rect">
            <a:avLst/>
          </a:prstGeom>
          <a:ln w="6350">
            <a:solidFill>
              <a:schemeClr val="tx1"/>
            </a:solidFill>
          </a:ln>
        </p:spPr>
      </p:pic>
      <p:pic>
        <p:nvPicPr>
          <p:cNvPr id="20" name="Imagen 3"/>
          <p:cNvPicPr/>
          <p:nvPr/>
        </p:nvPicPr>
        <p:blipFill>
          <a:blip r:embed="rId3">
            <a:extLst>
              <a:ext uri="{28A0092B-C50C-407E-A947-70E740481C1C}">
                <a14:useLocalDpi xmlns:a14="http://schemas.microsoft.com/office/drawing/2010/main" val="0"/>
              </a:ext>
            </a:extLst>
          </a:blip>
          <a:stretch>
            <a:fillRect/>
          </a:stretch>
        </p:blipFill>
        <p:spPr>
          <a:xfrm>
            <a:off x="4963068" y="4017838"/>
            <a:ext cx="4119775" cy="2003450"/>
          </a:xfrm>
          <a:prstGeom prst="rect">
            <a:avLst/>
          </a:prstGeom>
          <a:ln w="6350">
            <a:solidFill>
              <a:schemeClr val="tx1"/>
            </a:solidFill>
          </a:ln>
        </p:spPr>
      </p:pic>
      <p:sp>
        <p:nvSpPr>
          <p:cNvPr id="28" name="Rectangle 27"/>
          <p:cNvSpPr/>
          <p:nvPr/>
        </p:nvSpPr>
        <p:spPr>
          <a:xfrm>
            <a:off x="0" y="6019707"/>
            <a:ext cx="9144000" cy="1107996"/>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0000"/>
                </a:solidFill>
                <a:effectLst/>
                <a:uLnTx/>
                <a:uFillTx/>
                <a:latin typeface="Garamond"/>
                <a:ea typeface="+mn-ea"/>
                <a:cs typeface="+mn-cs"/>
              </a:rPr>
              <a:t>	</a:t>
            </a:r>
            <a:r>
              <a:rPr kumimoji="0" lang="en-GB" sz="2400" b="1" i="0" u="none" strike="noStrike" kern="1200" cap="none" spc="0" normalizeH="0" baseline="0" noProof="0" dirty="0" err="1">
                <a:ln>
                  <a:noFill/>
                </a:ln>
                <a:solidFill>
                  <a:srgbClr val="000000"/>
                </a:solidFill>
                <a:effectLst/>
                <a:uLnTx/>
                <a:uFillTx/>
                <a:latin typeface="Garamond"/>
                <a:ea typeface="+mn-ea"/>
                <a:cs typeface="+mn-cs"/>
              </a:rPr>
              <a:t>Amutha</a:t>
            </a:r>
            <a:r>
              <a:rPr kumimoji="0" lang="en-GB" sz="2400" b="1" i="0" u="none" strike="noStrike" kern="1200" cap="none" spc="0" normalizeH="0" baseline="0" noProof="0" dirty="0">
                <a:ln>
                  <a:noFill/>
                </a:ln>
                <a:solidFill>
                  <a:srgbClr val="000000"/>
                </a:solidFill>
                <a:effectLst/>
                <a:uLnTx/>
                <a:uFillTx/>
                <a:latin typeface="Garamond"/>
                <a:ea typeface="+mn-ea"/>
                <a:cs typeface="+mn-cs"/>
              </a:rPr>
              <a:t> and her family are deprived in 44.4%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0000"/>
                </a:solidFill>
                <a:effectLst/>
                <a:uLnTx/>
                <a:uFillTx/>
                <a:latin typeface="Garamond"/>
                <a:ea typeface="+mn-ea"/>
                <a:cs typeface="+mn-cs"/>
              </a:rPr>
              <a:t>            of the MPI weighted indicators. That’s over 33.3% so is poor.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000000"/>
              </a:solidFill>
              <a:effectLst/>
              <a:uLnTx/>
              <a:uFillTx/>
              <a:latin typeface="Garamond"/>
              <a:ea typeface="+mn-ea"/>
              <a:cs typeface="+mn-cs"/>
            </a:endParaRPr>
          </a:p>
        </p:txBody>
      </p:sp>
      <p:pic>
        <p:nvPicPr>
          <p:cNvPr id="2" name="Picture 1">
            <a:extLst>
              <a:ext uri="{FF2B5EF4-FFF2-40B4-BE49-F238E27FC236}">
                <a16:creationId xmlns:a16="http://schemas.microsoft.com/office/drawing/2014/main" id="{EA8531B1-848A-4ED3-891B-9ADC0D7C57B7}"/>
              </a:ext>
            </a:extLst>
          </p:cNvPr>
          <p:cNvPicPr>
            <a:picLocks noChangeAspect="1"/>
          </p:cNvPicPr>
          <p:nvPr/>
        </p:nvPicPr>
        <p:blipFill>
          <a:blip r:embed="rId4"/>
          <a:stretch>
            <a:fillRect/>
          </a:stretch>
        </p:blipFill>
        <p:spPr>
          <a:xfrm>
            <a:off x="426993" y="4262611"/>
            <a:ext cx="4076700" cy="1809750"/>
          </a:xfrm>
          <a:prstGeom prst="rect">
            <a:avLst/>
          </a:prstGeom>
        </p:spPr>
      </p:pic>
      <p:pic>
        <p:nvPicPr>
          <p:cNvPr id="16" name="Imagen 1">
            <a:extLst>
              <a:ext uri="{FF2B5EF4-FFF2-40B4-BE49-F238E27FC236}">
                <a16:creationId xmlns:a16="http://schemas.microsoft.com/office/drawing/2014/main" id="{FF1B7A2A-DD14-430A-9643-78458932B20E}"/>
              </a:ext>
            </a:extLst>
          </p:cNvPr>
          <p:cNvPicPr/>
          <p:nvPr/>
        </p:nvPicPr>
        <p:blipFill>
          <a:blip r:embed="rId5">
            <a:extLst>
              <a:ext uri="{28A0092B-C50C-407E-A947-70E740481C1C}">
                <a14:useLocalDpi xmlns:a14="http://schemas.microsoft.com/office/drawing/2010/main" val="0"/>
              </a:ext>
            </a:extLst>
          </a:blip>
          <a:stretch>
            <a:fillRect/>
          </a:stretch>
        </p:blipFill>
        <p:spPr>
          <a:xfrm>
            <a:off x="107504" y="758864"/>
            <a:ext cx="4715678" cy="3029720"/>
          </a:xfrm>
          <a:prstGeom prst="rect">
            <a:avLst/>
          </a:prstGeom>
          <a:ln w="3175">
            <a:solidFill>
              <a:schemeClr val="tx1"/>
            </a:solidFill>
          </a:ln>
        </p:spPr>
      </p:pic>
    </p:spTree>
    <p:extLst>
      <p:ext uri="{BB962C8B-B14F-4D97-AF65-F5344CB8AC3E}">
        <p14:creationId xmlns:p14="http://schemas.microsoft.com/office/powerpoint/2010/main" val="11651799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3"/>
          <p:cNvSpPr>
            <a:spLocks noGrp="1"/>
          </p:cNvSpPr>
          <p:nvPr>
            <p:ph type="ctrTitle"/>
          </p:nvPr>
        </p:nvSpPr>
        <p:spPr>
          <a:xfrm>
            <a:off x="28575" y="0"/>
            <a:ext cx="9144000" cy="6858000"/>
          </a:xfrm>
          <a:solidFill>
            <a:srgbClr val="800000"/>
          </a:solidFill>
          <a:scene3d>
            <a:camera prst="orthographicFront"/>
            <a:lightRig rig="threePt" dir="t"/>
          </a:scene3d>
          <a:sp3d extrusionH="31750">
            <a:bevelT w="38100"/>
          </a:sp3d>
        </p:spPr>
        <p:txBody>
          <a:bodyPr anchor="ctr"/>
          <a:lstStyle/>
          <a:p>
            <a:br>
              <a:rPr lang="en-US" sz="5400" b="1" u="wavy" dirty="0">
                <a:solidFill>
                  <a:schemeClr val="bg1"/>
                </a:solidFill>
                <a:latin typeface="Garamond" pitchFamily="18" charset="0"/>
              </a:rPr>
            </a:br>
            <a:endParaRPr lang="en-US" sz="4800" b="1" dirty="0">
              <a:solidFill>
                <a:srgbClr val="77933C"/>
              </a:solidFill>
              <a:latin typeface="Garamond" pitchFamily="18" charset="0"/>
            </a:endParaRPr>
          </a:p>
        </p:txBody>
      </p:sp>
      <p:pic>
        <p:nvPicPr>
          <p:cNvPr id="6147" name="Picture 6" descr="faces_banner.JPG"/>
          <p:cNvPicPr>
            <a:picLocks noChangeAspect="1"/>
          </p:cNvPicPr>
          <p:nvPr/>
        </p:nvPicPr>
        <p:blipFill>
          <a:blip r:embed="rId2" cstate="print"/>
          <a:srcRect b="70790"/>
          <a:stretch>
            <a:fillRect/>
          </a:stretch>
        </p:blipFill>
        <p:spPr bwMode="auto">
          <a:xfrm>
            <a:off x="0" y="0"/>
            <a:ext cx="9115425" cy="1112838"/>
          </a:xfrm>
          <a:prstGeom prst="rect">
            <a:avLst/>
          </a:prstGeom>
          <a:noFill/>
          <a:ln w="9525">
            <a:noFill/>
            <a:miter lim="800000"/>
            <a:headEnd/>
            <a:tailEnd/>
          </a:ln>
        </p:spPr>
      </p:pic>
      <p:sp>
        <p:nvSpPr>
          <p:cNvPr id="4" name="Title 1">
            <a:extLst>
              <a:ext uri="{FF2B5EF4-FFF2-40B4-BE49-F238E27FC236}">
                <a16:creationId xmlns:a16="http://schemas.microsoft.com/office/drawing/2014/main" id="{33F75612-8386-4909-8BD3-13C1A5F738EF}"/>
              </a:ext>
            </a:extLst>
          </p:cNvPr>
          <p:cNvSpPr txBox="1">
            <a:spLocks/>
          </p:cNvSpPr>
          <p:nvPr/>
        </p:nvSpPr>
        <p:spPr bwMode="auto">
          <a:xfrm>
            <a:off x="714375" y="2362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Garamond" pitchFamily="18" charset="0"/>
              </a:defRPr>
            </a:lvl2pPr>
            <a:lvl3pPr algn="ctr" rtl="0" eaLnBrk="0" fontAlgn="base" hangingPunct="0">
              <a:spcBef>
                <a:spcPct val="0"/>
              </a:spcBef>
              <a:spcAft>
                <a:spcPct val="0"/>
              </a:spcAft>
              <a:defRPr sz="4400">
                <a:solidFill>
                  <a:schemeClr val="tx2"/>
                </a:solidFill>
                <a:latin typeface="Garamond" pitchFamily="18" charset="0"/>
              </a:defRPr>
            </a:lvl3pPr>
            <a:lvl4pPr algn="ctr" rtl="0" eaLnBrk="0" fontAlgn="base" hangingPunct="0">
              <a:spcBef>
                <a:spcPct val="0"/>
              </a:spcBef>
              <a:spcAft>
                <a:spcPct val="0"/>
              </a:spcAft>
              <a:defRPr sz="4400">
                <a:solidFill>
                  <a:schemeClr val="tx2"/>
                </a:solidFill>
                <a:latin typeface="Garamond" pitchFamily="18" charset="0"/>
              </a:defRPr>
            </a:lvl4pPr>
            <a:lvl5pPr algn="ctr" rtl="0" eaLnBrk="0" fontAlgn="base" hangingPunct="0">
              <a:spcBef>
                <a:spcPct val="0"/>
              </a:spcBef>
              <a:spcAft>
                <a:spcPct val="0"/>
              </a:spcAft>
              <a:defRPr sz="4400">
                <a:solidFill>
                  <a:schemeClr val="tx2"/>
                </a:solidFill>
                <a:latin typeface="Garamond" pitchFamily="18" charset="0"/>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4400" b="0" i="0" u="none" strike="noStrike" kern="0" cap="none" spc="0" normalizeH="0" baseline="0" noProof="0" dirty="0">
                <a:ln>
                  <a:noFill/>
                </a:ln>
                <a:solidFill>
                  <a:srgbClr val="EEBC8A"/>
                </a:solidFill>
                <a:effectLst/>
                <a:uLnTx/>
                <a:uFillTx/>
                <a:latin typeface="Garamond"/>
                <a:ea typeface="+mj-ea"/>
                <a:cs typeface="+mj-cs"/>
              </a:rPr>
              <a:t>Understanding Poverty</a:t>
            </a:r>
            <a:br>
              <a:rPr kumimoji="0" lang="en-GB" sz="4400" b="0" i="0" u="none" strike="noStrike" kern="0" cap="none" spc="0" normalizeH="0" baseline="0" noProof="0" dirty="0">
                <a:ln>
                  <a:noFill/>
                </a:ln>
                <a:solidFill>
                  <a:srgbClr val="EEBC8A"/>
                </a:solidFill>
                <a:effectLst/>
                <a:uLnTx/>
                <a:uFillTx/>
                <a:latin typeface="Garamond"/>
                <a:ea typeface="+mj-ea"/>
                <a:cs typeface="+mj-cs"/>
              </a:rPr>
            </a:br>
            <a:br>
              <a:rPr kumimoji="0" lang="en-GB" sz="4400" b="0" i="0" u="none" strike="noStrike" kern="0" cap="none" spc="0" normalizeH="0" baseline="0" noProof="0" dirty="0">
                <a:ln>
                  <a:noFill/>
                </a:ln>
                <a:solidFill>
                  <a:srgbClr val="EEBC8A"/>
                </a:solidFill>
                <a:effectLst/>
                <a:uLnTx/>
                <a:uFillTx/>
                <a:latin typeface="Garamond"/>
                <a:ea typeface="+mj-ea"/>
                <a:cs typeface="+mj-cs"/>
              </a:rPr>
            </a:br>
            <a:r>
              <a:rPr kumimoji="0" lang="en-GB" sz="4400" b="0" i="1" u="none" strike="noStrike" kern="0" cap="none" spc="0" normalizeH="0" baseline="0" noProof="0" dirty="0">
                <a:ln>
                  <a:noFill/>
                </a:ln>
                <a:solidFill>
                  <a:srgbClr val="EEBC8A"/>
                </a:solidFill>
                <a:effectLst/>
                <a:uLnTx/>
                <a:uFillTx/>
                <a:latin typeface="Garamond"/>
                <a:ea typeface="+mj-ea"/>
                <a:cs typeface="+mj-cs"/>
              </a:rPr>
              <a:t>What does an MPI or MVI show?</a:t>
            </a:r>
            <a:endParaRPr kumimoji="0" lang="en-GB" sz="4400" b="0" i="0" u="none" strike="noStrike" kern="0" cap="none" spc="0" normalizeH="0" baseline="0" noProof="0" dirty="0">
              <a:ln>
                <a:noFill/>
              </a:ln>
              <a:solidFill>
                <a:srgbClr val="EEBC8A"/>
              </a:solidFill>
              <a:effectLst/>
              <a:uLnTx/>
              <a:uFillTx/>
              <a:latin typeface="Garamond"/>
              <a:ea typeface="+mj-ea"/>
              <a:cs typeface="+mj-cs"/>
            </a:endParaRPr>
          </a:p>
        </p:txBody>
      </p:sp>
    </p:spTree>
    <p:extLst>
      <p:ext uri="{BB962C8B-B14F-4D97-AF65-F5344CB8AC3E}">
        <p14:creationId xmlns:p14="http://schemas.microsoft.com/office/powerpoint/2010/main" val="13510978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46098-FFEC-DA48-9AA4-82802772E488}"/>
              </a:ext>
            </a:extLst>
          </p:cNvPr>
          <p:cNvSpPr>
            <a:spLocks noGrp="1"/>
          </p:cNvSpPr>
          <p:nvPr>
            <p:ph type="title"/>
          </p:nvPr>
        </p:nvSpPr>
        <p:spPr/>
        <p:txBody>
          <a:bodyPr/>
          <a:lstStyle/>
          <a:p>
            <a:r>
              <a:rPr lang="en-GB" dirty="0">
                <a:latin typeface="Garamond" panose="02020404030301010803" pitchFamily="18" charset="0"/>
              </a:rPr>
              <a:t>Papua New Guinea</a:t>
            </a:r>
          </a:p>
        </p:txBody>
      </p:sp>
      <p:sp>
        <p:nvSpPr>
          <p:cNvPr id="4" name="Slide Number Placeholder 3">
            <a:extLst>
              <a:ext uri="{FF2B5EF4-FFF2-40B4-BE49-F238E27FC236}">
                <a16:creationId xmlns:a16="http://schemas.microsoft.com/office/drawing/2014/main" id="{B36AD0A7-361C-3E4C-B976-0F3F7A124CC8}"/>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F60806-8D5E-4595-973D-EEB4B998C3AA}" type="slidenum">
              <a:rPr kumimoji="0" lang="en-US" sz="1200" b="0" i="0" u="none" strike="noStrike" kern="1200" cap="none" spc="0" normalizeH="0" baseline="0" noProof="0" smtClean="0">
                <a:ln>
                  <a:noFill/>
                </a:ln>
                <a:solidFill>
                  <a:srgbClr val="878787"/>
                </a:solidFill>
                <a:effectLst/>
                <a:uLnTx/>
                <a:uFillTx/>
                <a:latin typeface="Times New Roman" pitchFamily="18" charset="0"/>
                <a:cs typeface="Times New Roman" pitchFamily="18" charset="0"/>
                <a:sym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srgbClr val="878787"/>
              </a:solidFill>
              <a:effectLst/>
              <a:uLnTx/>
              <a:uFillTx/>
              <a:latin typeface="Times New Roman" pitchFamily="18" charset="0"/>
              <a:cs typeface="Times New Roman" pitchFamily="18" charset="0"/>
              <a:sym typeface="Arial" charset="0"/>
            </a:endParaRPr>
          </a:p>
        </p:txBody>
      </p:sp>
      <p:pic>
        <p:nvPicPr>
          <p:cNvPr id="6" name="Picture 5">
            <a:extLst>
              <a:ext uri="{FF2B5EF4-FFF2-40B4-BE49-F238E27FC236}">
                <a16:creationId xmlns:a16="http://schemas.microsoft.com/office/drawing/2014/main" id="{3BD2D748-687B-1243-8931-664A84417393}"/>
              </a:ext>
            </a:extLst>
          </p:cNvPr>
          <p:cNvPicPr>
            <a:picLocks noChangeAspect="1"/>
          </p:cNvPicPr>
          <p:nvPr/>
        </p:nvPicPr>
        <p:blipFill>
          <a:blip r:embed="rId2"/>
          <a:stretch>
            <a:fillRect/>
          </a:stretch>
        </p:blipFill>
        <p:spPr>
          <a:xfrm>
            <a:off x="2514600" y="2894143"/>
            <a:ext cx="6870700" cy="4510955"/>
          </a:xfrm>
          <a:prstGeom prst="rect">
            <a:avLst/>
          </a:prstGeom>
        </p:spPr>
      </p:pic>
      <p:pic>
        <p:nvPicPr>
          <p:cNvPr id="5" name="Picture 4">
            <a:extLst>
              <a:ext uri="{FF2B5EF4-FFF2-40B4-BE49-F238E27FC236}">
                <a16:creationId xmlns:a16="http://schemas.microsoft.com/office/drawing/2014/main" id="{1470A780-C87B-49BF-AAE5-0A373262B5AE}"/>
              </a:ext>
            </a:extLst>
          </p:cNvPr>
          <p:cNvPicPr>
            <a:picLocks noChangeAspect="1"/>
          </p:cNvPicPr>
          <p:nvPr/>
        </p:nvPicPr>
        <p:blipFill>
          <a:blip r:embed="rId3"/>
          <a:stretch>
            <a:fillRect/>
          </a:stretch>
        </p:blipFill>
        <p:spPr>
          <a:xfrm>
            <a:off x="228600" y="1073281"/>
            <a:ext cx="8839200" cy="2069857"/>
          </a:xfrm>
          <a:prstGeom prst="rect">
            <a:avLst/>
          </a:prstGeom>
        </p:spPr>
      </p:pic>
    </p:spTree>
    <p:extLst>
      <p:ext uri="{BB962C8B-B14F-4D97-AF65-F5344CB8AC3E}">
        <p14:creationId xmlns:p14="http://schemas.microsoft.com/office/powerpoint/2010/main" val="4172856516"/>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46098-FFEC-DA48-9AA4-82802772E488}"/>
              </a:ext>
            </a:extLst>
          </p:cNvPr>
          <p:cNvSpPr>
            <a:spLocks noGrp="1"/>
          </p:cNvSpPr>
          <p:nvPr>
            <p:ph type="title"/>
          </p:nvPr>
        </p:nvSpPr>
        <p:spPr>
          <a:xfrm>
            <a:off x="-33005" y="0"/>
            <a:ext cx="8905206" cy="1143000"/>
          </a:xfrm>
        </p:spPr>
        <p:txBody>
          <a:bodyPr/>
          <a:lstStyle/>
          <a:p>
            <a:r>
              <a:rPr lang="en-GB" sz="3600" b="1" dirty="0">
                <a:solidFill>
                  <a:srgbClr val="800000"/>
                </a:solidFill>
                <a:latin typeface="Garamond" panose="02020404030301010803" pitchFamily="18" charset="0"/>
              </a:rPr>
              <a:t>Papua New Guinea: 5-87% across regions</a:t>
            </a:r>
          </a:p>
        </p:txBody>
      </p:sp>
      <p:sp>
        <p:nvSpPr>
          <p:cNvPr id="4" name="Slide Number Placeholder 3">
            <a:extLst>
              <a:ext uri="{FF2B5EF4-FFF2-40B4-BE49-F238E27FC236}">
                <a16:creationId xmlns:a16="http://schemas.microsoft.com/office/drawing/2014/main" id="{B36AD0A7-361C-3E4C-B976-0F3F7A124CC8}"/>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F60806-8D5E-4595-973D-EEB4B998C3AA}" type="slidenum">
              <a:rPr kumimoji="0" lang="en-US" sz="1200" b="0" i="0" u="none" strike="noStrike" kern="1200" cap="none" spc="0" normalizeH="0" baseline="0" noProof="0" smtClean="0">
                <a:ln>
                  <a:noFill/>
                </a:ln>
                <a:solidFill>
                  <a:srgbClr val="878787"/>
                </a:solidFill>
                <a:effectLst/>
                <a:uLnTx/>
                <a:uFillTx/>
                <a:latin typeface="Times New Roman" pitchFamily="18" charset="0"/>
                <a:cs typeface="Times New Roman" pitchFamily="18" charset="0"/>
                <a:sym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srgbClr val="878787"/>
              </a:solidFill>
              <a:effectLst/>
              <a:uLnTx/>
              <a:uFillTx/>
              <a:latin typeface="Times New Roman" pitchFamily="18" charset="0"/>
              <a:cs typeface="Times New Roman" pitchFamily="18" charset="0"/>
              <a:sym typeface="Arial" charset="0"/>
            </a:endParaRPr>
          </a:p>
        </p:txBody>
      </p:sp>
      <p:pic>
        <p:nvPicPr>
          <p:cNvPr id="9" name="Picture 8">
            <a:extLst>
              <a:ext uri="{FF2B5EF4-FFF2-40B4-BE49-F238E27FC236}">
                <a16:creationId xmlns:a16="http://schemas.microsoft.com/office/drawing/2014/main" id="{2C2AB339-694F-41A9-85D5-2AA5FE563905}"/>
              </a:ext>
            </a:extLst>
          </p:cNvPr>
          <p:cNvPicPr>
            <a:picLocks noChangeAspect="1"/>
          </p:cNvPicPr>
          <p:nvPr/>
        </p:nvPicPr>
        <p:blipFill>
          <a:blip r:embed="rId2"/>
          <a:stretch>
            <a:fillRect/>
          </a:stretch>
        </p:blipFill>
        <p:spPr>
          <a:xfrm>
            <a:off x="6150906" y="1683819"/>
            <a:ext cx="3220786" cy="1740327"/>
          </a:xfrm>
          <a:prstGeom prst="rect">
            <a:avLst/>
          </a:prstGeom>
        </p:spPr>
      </p:pic>
      <p:pic>
        <p:nvPicPr>
          <p:cNvPr id="11" name="Picture 10">
            <a:extLst>
              <a:ext uri="{FF2B5EF4-FFF2-40B4-BE49-F238E27FC236}">
                <a16:creationId xmlns:a16="http://schemas.microsoft.com/office/drawing/2014/main" id="{DB940FDA-0C23-45FB-A59A-2E3ECC846059}"/>
              </a:ext>
            </a:extLst>
          </p:cNvPr>
          <p:cNvPicPr>
            <a:picLocks noChangeAspect="1"/>
          </p:cNvPicPr>
          <p:nvPr/>
        </p:nvPicPr>
        <p:blipFill>
          <a:blip r:embed="rId3"/>
          <a:stretch>
            <a:fillRect/>
          </a:stretch>
        </p:blipFill>
        <p:spPr>
          <a:xfrm>
            <a:off x="-1" y="609600"/>
            <a:ext cx="6585361" cy="3939587"/>
          </a:xfrm>
          <a:prstGeom prst="rect">
            <a:avLst/>
          </a:prstGeom>
        </p:spPr>
      </p:pic>
      <p:pic>
        <p:nvPicPr>
          <p:cNvPr id="13" name="Picture 12">
            <a:extLst>
              <a:ext uri="{FF2B5EF4-FFF2-40B4-BE49-F238E27FC236}">
                <a16:creationId xmlns:a16="http://schemas.microsoft.com/office/drawing/2014/main" id="{DF3EAD59-32C3-49DA-B890-9D3C97198256}"/>
              </a:ext>
            </a:extLst>
          </p:cNvPr>
          <p:cNvPicPr>
            <a:picLocks noChangeAspect="1"/>
          </p:cNvPicPr>
          <p:nvPr/>
        </p:nvPicPr>
        <p:blipFill>
          <a:blip r:embed="rId4"/>
          <a:stretch>
            <a:fillRect/>
          </a:stretch>
        </p:blipFill>
        <p:spPr>
          <a:xfrm rot="5400000">
            <a:off x="3693754" y="1027245"/>
            <a:ext cx="1524002" cy="9376489"/>
          </a:xfrm>
          <a:prstGeom prst="rect">
            <a:avLst/>
          </a:prstGeom>
        </p:spPr>
      </p:pic>
    </p:spTree>
    <p:extLst>
      <p:ext uri="{BB962C8B-B14F-4D97-AF65-F5344CB8AC3E}">
        <p14:creationId xmlns:p14="http://schemas.microsoft.com/office/powerpoint/2010/main" val="3534647526"/>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CCF32-19DB-4FBB-A8E8-73E7F8DDBD6E}"/>
              </a:ext>
            </a:extLst>
          </p:cNvPr>
          <p:cNvSpPr>
            <a:spLocks noGrp="1"/>
          </p:cNvSpPr>
          <p:nvPr>
            <p:ph type="title"/>
          </p:nvPr>
        </p:nvSpPr>
        <p:spPr/>
        <p:txBody>
          <a:bodyPr/>
          <a:lstStyle/>
          <a:p>
            <a:r>
              <a:rPr lang="sv-SE" sz="3600" b="1" dirty="0">
                <a:solidFill>
                  <a:srgbClr val="800000"/>
                </a:solidFill>
                <a:latin typeface="Garamond" panose="02020404030301010803" pitchFamily="18" charset="0"/>
              </a:rPr>
              <a:t>Possible way forward: </a:t>
            </a:r>
            <a:br>
              <a:rPr lang="sv-SE" sz="3600" b="1" dirty="0">
                <a:solidFill>
                  <a:srgbClr val="800000"/>
                </a:solidFill>
                <a:latin typeface="Garamond" panose="02020404030301010803" pitchFamily="18" charset="0"/>
              </a:rPr>
            </a:br>
            <a:r>
              <a:rPr lang="sv-SE" sz="3600" b="1" dirty="0">
                <a:solidFill>
                  <a:srgbClr val="800000"/>
                </a:solidFill>
                <a:latin typeface="Garamond" panose="02020404030301010803" pitchFamily="18" charset="0"/>
              </a:rPr>
              <a:t>Moderate MPI </a:t>
            </a:r>
          </a:p>
        </p:txBody>
      </p:sp>
      <p:sp>
        <p:nvSpPr>
          <p:cNvPr id="4" name="Content Placeholder 3">
            <a:extLst>
              <a:ext uri="{FF2B5EF4-FFF2-40B4-BE49-F238E27FC236}">
                <a16:creationId xmlns:a16="http://schemas.microsoft.com/office/drawing/2014/main" id="{AF3682A1-1DAC-4129-9473-A40554617F2A}"/>
              </a:ext>
            </a:extLst>
          </p:cNvPr>
          <p:cNvSpPr>
            <a:spLocks noGrp="1"/>
          </p:cNvSpPr>
          <p:nvPr>
            <p:ph sz="half" idx="1"/>
          </p:nvPr>
        </p:nvSpPr>
        <p:spPr>
          <a:xfrm>
            <a:off x="628651" y="2125266"/>
            <a:ext cx="7886699" cy="3263504"/>
          </a:xfrm>
        </p:spPr>
        <p:txBody>
          <a:bodyPr>
            <a:normAutofit fontScale="77500" lnSpcReduction="20000"/>
          </a:bodyPr>
          <a:lstStyle/>
          <a:p>
            <a:r>
              <a:rPr lang="sv-SE" dirty="0">
                <a:latin typeface="Garamond" panose="02020404030301010803" pitchFamily="18" charset="0"/>
              </a:rPr>
              <a:t>Measures same dimensions of poverty (same as the global MPI)</a:t>
            </a:r>
          </a:p>
          <a:p>
            <a:r>
              <a:rPr lang="sv-SE" dirty="0">
                <a:latin typeface="Garamond" panose="02020404030301010803" pitchFamily="18" charset="0"/>
              </a:rPr>
              <a:t>Adjusts most or all indicators to a higher level of wellbeing </a:t>
            </a:r>
          </a:p>
          <a:p>
            <a:r>
              <a:rPr lang="sv-SE" dirty="0">
                <a:latin typeface="Garamond" panose="02020404030301010803" pitchFamily="18" charset="0"/>
              </a:rPr>
              <a:t>By construction, MMPI is a superset of global MPI</a:t>
            </a:r>
          </a:p>
          <a:p>
            <a:pPr lvl="1"/>
            <a:r>
              <a:rPr lang="sv-SE" dirty="0" err="1">
                <a:latin typeface="Garamond" panose="02020404030301010803" pitchFamily="18" charset="0"/>
              </a:rPr>
              <a:t>Allows</a:t>
            </a:r>
            <a:r>
              <a:rPr lang="sv-SE" dirty="0">
                <a:latin typeface="Garamond" panose="02020404030301010803" pitchFamily="18" charset="0"/>
              </a:rPr>
              <a:t> global </a:t>
            </a:r>
            <a:r>
              <a:rPr lang="sv-SE" dirty="0" err="1">
                <a:latin typeface="Garamond" panose="02020404030301010803" pitchFamily="18" charset="0"/>
              </a:rPr>
              <a:t>comparison</a:t>
            </a:r>
            <a:endParaRPr lang="sv-SE" dirty="0">
              <a:latin typeface="Garamond" panose="02020404030301010803" pitchFamily="18" charset="0"/>
            </a:endParaRPr>
          </a:p>
          <a:p>
            <a:pPr lvl="1"/>
            <a:r>
              <a:rPr lang="sv-SE" dirty="0">
                <a:latin typeface="Garamond" panose="02020404030301010803" pitchFamily="18" charset="0"/>
              </a:rPr>
              <a:t>Provides a meaningful gradiant to multidimensional poverty</a:t>
            </a:r>
          </a:p>
          <a:p>
            <a:pPr lvl="1"/>
            <a:r>
              <a:rPr lang="sv-SE" dirty="0">
                <a:latin typeface="Garamond" panose="02020404030301010803" pitchFamily="18" charset="0"/>
              </a:rPr>
              <a:t>Benefits from the familiarity and wide recognition of the dimensions</a:t>
            </a:r>
          </a:p>
          <a:p>
            <a:r>
              <a:rPr lang="sv-SE" dirty="0">
                <a:latin typeface="Garamond" panose="02020404030301010803" pitchFamily="18" charset="0"/>
              </a:rPr>
              <a:t>The MMPI parallels Destitution (a subset of global MPI poor)</a:t>
            </a:r>
          </a:p>
          <a:p>
            <a:pPr lvl="1"/>
            <a:r>
              <a:rPr lang="sv-SE" dirty="0">
                <a:latin typeface="Garamond" panose="02020404030301010803" pitchFamily="18" charset="0"/>
              </a:rPr>
              <a:t>Also adjusts indicator definitions (deprivation cutoffs) using the same weights and poverty cutoff. </a:t>
            </a:r>
          </a:p>
        </p:txBody>
      </p:sp>
    </p:spTree>
    <p:extLst>
      <p:ext uri="{BB962C8B-B14F-4D97-AF65-F5344CB8AC3E}">
        <p14:creationId xmlns:p14="http://schemas.microsoft.com/office/powerpoint/2010/main" val="1883967396"/>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3"/>
          <p:cNvSpPr>
            <a:spLocks noGrp="1"/>
          </p:cNvSpPr>
          <p:nvPr>
            <p:ph type="ctrTitle"/>
          </p:nvPr>
        </p:nvSpPr>
        <p:spPr>
          <a:xfrm>
            <a:off x="28575" y="0"/>
            <a:ext cx="9144000" cy="6858000"/>
          </a:xfrm>
          <a:solidFill>
            <a:srgbClr val="800000"/>
          </a:solidFill>
          <a:scene3d>
            <a:camera prst="orthographicFront"/>
            <a:lightRig rig="threePt" dir="t"/>
          </a:scene3d>
          <a:sp3d extrusionH="31750">
            <a:bevelT w="38100"/>
          </a:sp3d>
        </p:spPr>
        <p:txBody>
          <a:bodyPr anchor="ctr"/>
          <a:lstStyle/>
          <a:p>
            <a:br>
              <a:rPr lang="en-US" sz="5400" b="1" u="wavy" dirty="0">
                <a:solidFill>
                  <a:schemeClr val="bg1"/>
                </a:solidFill>
                <a:latin typeface="Garamond" pitchFamily="18" charset="0"/>
              </a:rPr>
            </a:br>
            <a:endParaRPr lang="en-US" sz="4800" b="1" dirty="0">
              <a:solidFill>
                <a:srgbClr val="77933C"/>
              </a:solidFill>
              <a:latin typeface="Garamond" pitchFamily="18" charset="0"/>
            </a:endParaRPr>
          </a:p>
        </p:txBody>
      </p:sp>
      <p:pic>
        <p:nvPicPr>
          <p:cNvPr id="6147" name="Picture 6" descr="faces_banner.JPG"/>
          <p:cNvPicPr>
            <a:picLocks noChangeAspect="1"/>
          </p:cNvPicPr>
          <p:nvPr/>
        </p:nvPicPr>
        <p:blipFill>
          <a:blip r:embed="rId2" cstate="print"/>
          <a:srcRect b="70790"/>
          <a:stretch>
            <a:fillRect/>
          </a:stretch>
        </p:blipFill>
        <p:spPr bwMode="auto">
          <a:xfrm>
            <a:off x="0" y="0"/>
            <a:ext cx="9115425" cy="1112838"/>
          </a:xfrm>
          <a:prstGeom prst="rect">
            <a:avLst/>
          </a:prstGeom>
          <a:noFill/>
          <a:ln w="9525">
            <a:noFill/>
            <a:miter lim="800000"/>
            <a:headEnd/>
            <a:tailEnd/>
          </a:ln>
        </p:spPr>
      </p:pic>
      <p:sp>
        <p:nvSpPr>
          <p:cNvPr id="4" name="Title 1">
            <a:extLst>
              <a:ext uri="{FF2B5EF4-FFF2-40B4-BE49-F238E27FC236}">
                <a16:creationId xmlns:a16="http://schemas.microsoft.com/office/drawing/2014/main" id="{33F75612-8386-4909-8BD3-13C1A5F738EF}"/>
              </a:ext>
            </a:extLst>
          </p:cNvPr>
          <p:cNvSpPr txBox="1">
            <a:spLocks/>
          </p:cNvSpPr>
          <p:nvPr/>
        </p:nvSpPr>
        <p:spPr bwMode="auto">
          <a:xfrm>
            <a:off x="533400" y="2362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Garamond" pitchFamily="18" charset="0"/>
              </a:defRPr>
            </a:lvl2pPr>
            <a:lvl3pPr algn="ctr" rtl="0" eaLnBrk="0" fontAlgn="base" hangingPunct="0">
              <a:spcBef>
                <a:spcPct val="0"/>
              </a:spcBef>
              <a:spcAft>
                <a:spcPct val="0"/>
              </a:spcAft>
              <a:defRPr sz="4400">
                <a:solidFill>
                  <a:schemeClr val="tx2"/>
                </a:solidFill>
                <a:latin typeface="Garamond" pitchFamily="18" charset="0"/>
              </a:defRPr>
            </a:lvl3pPr>
            <a:lvl4pPr algn="ctr" rtl="0" eaLnBrk="0" fontAlgn="base" hangingPunct="0">
              <a:spcBef>
                <a:spcPct val="0"/>
              </a:spcBef>
              <a:spcAft>
                <a:spcPct val="0"/>
              </a:spcAft>
              <a:defRPr sz="4400">
                <a:solidFill>
                  <a:schemeClr val="tx2"/>
                </a:solidFill>
                <a:latin typeface="Garamond" pitchFamily="18" charset="0"/>
              </a:defRPr>
            </a:lvl4pPr>
            <a:lvl5pPr algn="ctr" rtl="0" eaLnBrk="0" fontAlgn="base" hangingPunct="0">
              <a:spcBef>
                <a:spcPct val="0"/>
              </a:spcBef>
              <a:spcAft>
                <a:spcPct val="0"/>
              </a:spcAft>
              <a:defRPr sz="4400">
                <a:solidFill>
                  <a:schemeClr val="tx2"/>
                </a:solidFill>
                <a:latin typeface="Garamond" pitchFamily="18" charset="0"/>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4400" b="0" i="0" u="none" strike="noStrike" kern="0" cap="none" spc="0" normalizeH="0" baseline="0" noProof="0" dirty="0">
                <a:ln>
                  <a:noFill/>
                </a:ln>
                <a:solidFill>
                  <a:srgbClr val="EEBC8A"/>
                </a:solidFill>
                <a:effectLst/>
                <a:uLnTx/>
                <a:uFillTx/>
                <a:latin typeface="Garamond"/>
                <a:ea typeface="+mj-ea"/>
                <a:cs typeface="+mj-cs"/>
              </a:rPr>
              <a:t>National MPIs in SIDS</a:t>
            </a:r>
            <a:br>
              <a:rPr kumimoji="0" lang="en-GB" sz="4400" b="0" i="0" u="none" strike="noStrike" kern="0" cap="none" spc="0" normalizeH="0" baseline="0" noProof="0" dirty="0">
                <a:ln>
                  <a:noFill/>
                </a:ln>
                <a:solidFill>
                  <a:srgbClr val="EEBC8A"/>
                </a:solidFill>
                <a:effectLst/>
                <a:uLnTx/>
                <a:uFillTx/>
                <a:latin typeface="Garamond"/>
                <a:ea typeface="+mj-ea"/>
                <a:cs typeface="+mj-cs"/>
              </a:rPr>
            </a:br>
            <a:br>
              <a:rPr kumimoji="0" lang="en-GB" sz="4400" b="0" i="0" u="none" strike="noStrike" kern="0" cap="none" spc="0" normalizeH="0" baseline="0" noProof="0" dirty="0">
                <a:ln>
                  <a:noFill/>
                </a:ln>
                <a:solidFill>
                  <a:srgbClr val="EEBC8A"/>
                </a:solidFill>
                <a:effectLst/>
                <a:uLnTx/>
                <a:uFillTx/>
                <a:latin typeface="Garamond"/>
                <a:ea typeface="+mj-ea"/>
                <a:cs typeface="+mj-cs"/>
              </a:rPr>
            </a:br>
            <a:r>
              <a:rPr kumimoji="0" lang="en-GB" sz="4400" b="0" i="1" u="none" strike="noStrike" kern="0" cap="none" spc="0" normalizeH="0" baseline="0" noProof="0" dirty="0">
                <a:ln>
                  <a:noFill/>
                </a:ln>
                <a:solidFill>
                  <a:srgbClr val="EEBC8A"/>
                </a:solidFill>
                <a:effectLst/>
                <a:uLnTx/>
                <a:uFillTx/>
                <a:latin typeface="Garamond"/>
                <a:ea typeface="+mj-ea"/>
                <a:cs typeface="+mj-cs"/>
              </a:rPr>
              <a:t>What Indicators are Currently used?</a:t>
            </a:r>
            <a:endParaRPr kumimoji="0" lang="en-GB" sz="4400" b="0" i="0" u="none" strike="noStrike" kern="0" cap="none" spc="0" normalizeH="0" baseline="0" noProof="0" dirty="0">
              <a:ln>
                <a:noFill/>
              </a:ln>
              <a:solidFill>
                <a:srgbClr val="EEBC8A"/>
              </a:solidFill>
              <a:effectLst/>
              <a:uLnTx/>
              <a:uFillTx/>
              <a:latin typeface="Garamond"/>
              <a:ea typeface="+mj-ea"/>
              <a:cs typeface="+mj-cs"/>
            </a:endParaRPr>
          </a:p>
        </p:txBody>
      </p:sp>
    </p:spTree>
    <p:extLst>
      <p:ext uri="{BB962C8B-B14F-4D97-AF65-F5344CB8AC3E}">
        <p14:creationId xmlns:p14="http://schemas.microsoft.com/office/powerpoint/2010/main" val="41386529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C4C91F5B-18E6-41E1-951F-F90E2CFA5ADE}"/>
              </a:ext>
            </a:extLst>
          </p:cNvPr>
          <p:cNvSpPr>
            <a:spLocks noGrp="1" noChangeArrowheads="1"/>
          </p:cNvSpPr>
          <p:nvPr>
            <p:ph type="title"/>
          </p:nvPr>
        </p:nvSpPr>
        <p:spPr>
          <a:xfrm>
            <a:off x="685800" y="226411"/>
            <a:ext cx="7772400" cy="1143000"/>
          </a:xfrm>
        </p:spPr>
        <p:txBody>
          <a:bodyPr vert="horz" wrap="square" lIns="91440" tIns="45720" rIns="91440" bIns="45720" numCol="1" anchor="ctr" anchorCtr="0" compatLnSpc="1">
            <a:prstTxWarp prst="textNoShape">
              <a:avLst/>
            </a:prstTxWarp>
            <a:normAutofit/>
          </a:bodyPr>
          <a:lstStyle/>
          <a:p>
            <a:pPr eaLnBrk="1" hangingPunct="1">
              <a:lnSpc>
                <a:spcPct val="90000"/>
              </a:lnSpc>
            </a:pPr>
            <a:r>
              <a:rPr lang="en-US" sz="3600" b="1" dirty="0">
                <a:solidFill>
                  <a:srgbClr val="760000"/>
                </a:solidFill>
              </a:rPr>
              <a:t>Maldives National MPI:</a:t>
            </a:r>
            <a:br>
              <a:rPr lang="en-US" sz="3600" b="1" dirty="0">
                <a:solidFill>
                  <a:srgbClr val="760000"/>
                </a:solidFill>
              </a:rPr>
            </a:br>
            <a:r>
              <a:rPr lang="en-US" sz="3600" b="1" dirty="0">
                <a:solidFill>
                  <a:srgbClr val="760000"/>
                </a:solidFill>
              </a:rPr>
              <a:t>A Tool to Track SDG Target 1.2</a:t>
            </a:r>
          </a:p>
        </p:txBody>
      </p:sp>
      <p:sp>
        <p:nvSpPr>
          <p:cNvPr id="6" name="Content Placeholder 2">
            <a:extLst>
              <a:ext uri="{FF2B5EF4-FFF2-40B4-BE49-F238E27FC236}">
                <a16:creationId xmlns:a16="http://schemas.microsoft.com/office/drawing/2014/main" id="{041A581C-A505-4FE1-96BB-C4F6154A43D0}"/>
              </a:ext>
            </a:extLst>
          </p:cNvPr>
          <p:cNvSpPr txBox="1">
            <a:spLocks/>
          </p:cNvSpPr>
          <p:nvPr/>
        </p:nvSpPr>
        <p:spPr bwMode="auto">
          <a:xfrm>
            <a:off x="4610100" y="1752600"/>
            <a:ext cx="3810000" cy="4114800"/>
          </a:xfrm>
          <a:prstGeom prst="rect">
            <a:avLst/>
          </a:prstGeom>
          <a:noFill/>
          <a:ln>
            <a:noFill/>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342900" marR="0" lvl="0" indent="-342900" defTabSz="914400" latinLnBrk="0">
              <a:lnSpc>
                <a:spcPct val="90000"/>
              </a:lnSpc>
              <a:buClrTx/>
              <a:buSzTx/>
              <a:buFontTx/>
              <a:buChar char="•"/>
              <a:tabLst/>
              <a:defRPr/>
            </a:pPr>
            <a:r>
              <a:rPr kumimoji="0" lang="en-US" sz="1800" b="0" i="0" u="none" strike="noStrike" kern="0" cap="none" spc="0" normalizeH="0" baseline="0" noProof="0" dirty="0">
                <a:ln>
                  <a:noFill/>
                </a:ln>
                <a:effectLst/>
                <a:uLnTx/>
                <a:uFillTx/>
              </a:rPr>
              <a:t>The Global SDGs, adopted on 25 Sept 2015, </a:t>
            </a:r>
            <a:r>
              <a:rPr kumimoji="0" lang="en-US" sz="1800" b="1" i="0" u="none" strike="noStrike" kern="0" cap="none" spc="0" normalizeH="0" baseline="0" noProof="0" dirty="0">
                <a:ln>
                  <a:noFill/>
                </a:ln>
                <a:effectLst/>
                <a:uLnTx/>
                <a:uFillTx/>
              </a:rPr>
              <a:t>address poverty in all its forms and dimensions.</a:t>
            </a:r>
          </a:p>
          <a:p>
            <a:pPr>
              <a:lnSpc>
                <a:spcPct val="90000"/>
              </a:lnSpc>
              <a:defRPr/>
            </a:pPr>
            <a:r>
              <a:rPr lang="en-US" sz="1800" kern="0" dirty="0"/>
              <a:t>The first SDG target (1.1) is to </a:t>
            </a:r>
            <a:r>
              <a:rPr lang="en-US" sz="1800" b="1" kern="0" dirty="0"/>
              <a:t>end $1.90/day </a:t>
            </a:r>
            <a:r>
              <a:rPr lang="en-US" sz="1800" kern="0" dirty="0"/>
              <a:t>monetary poverty. </a:t>
            </a:r>
          </a:p>
          <a:p>
            <a:pPr>
              <a:lnSpc>
                <a:spcPct val="90000"/>
              </a:lnSpc>
              <a:defRPr/>
            </a:pPr>
            <a:r>
              <a:rPr lang="en-US" sz="1800" kern="0" dirty="0"/>
              <a:t>The second target (1.2): to </a:t>
            </a:r>
            <a:r>
              <a:rPr lang="en-US" sz="1800" b="1" kern="0" dirty="0"/>
              <a:t>halve multidimensional poverty. </a:t>
            </a:r>
          </a:p>
          <a:p>
            <a:pPr marL="0" marR="0" lvl="0" indent="0" defTabSz="914400" latinLnBrk="0">
              <a:lnSpc>
                <a:spcPct val="90000"/>
              </a:lnSpc>
              <a:buClrTx/>
              <a:buSzTx/>
              <a:buNone/>
              <a:tabLst/>
              <a:defRPr/>
            </a:pPr>
            <a:endParaRPr kumimoji="0" lang="en-US" sz="1800" b="0" i="0" u="none" strike="noStrike" kern="0" cap="none" spc="0" normalizeH="0" baseline="0" noProof="0" dirty="0">
              <a:ln>
                <a:noFill/>
              </a:ln>
              <a:effectLst/>
              <a:uLnTx/>
              <a:uFillTx/>
            </a:endParaRPr>
          </a:p>
          <a:p>
            <a:pPr marL="342900" marR="0" lvl="0" indent="-342900" defTabSz="914400" latinLnBrk="0">
              <a:lnSpc>
                <a:spcPct val="90000"/>
              </a:lnSpc>
              <a:buClrTx/>
              <a:buSzTx/>
              <a:buFontTx/>
              <a:buChar char="•"/>
              <a:tabLst/>
              <a:defRPr/>
            </a:pPr>
            <a:r>
              <a:rPr lang="en-US" sz="1800" b="1" u="sng" dirty="0"/>
              <a:t>Target 1.2</a:t>
            </a:r>
            <a:r>
              <a:rPr lang="en-US" sz="1800" b="1" dirty="0"/>
              <a:t>:</a:t>
            </a:r>
            <a:r>
              <a:rPr lang="en-US" sz="1800" dirty="0"/>
              <a:t> by 2030, reduce at least by half the proportion of men, women and children of all ages </a:t>
            </a:r>
            <a:r>
              <a:rPr lang="en-US" sz="1800" b="1" dirty="0"/>
              <a:t>living in poverty in all its dimensions </a:t>
            </a:r>
            <a:r>
              <a:rPr lang="en-US" sz="1800" dirty="0"/>
              <a:t>according to national definitions.</a:t>
            </a:r>
            <a:endParaRPr lang="en-US" sz="1800" b="1" kern="0" dirty="0"/>
          </a:p>
          <a:p>
            <a:pPr marL="342900" marR="0" lvl="0" indent="-342900" defTabSz="914400" latinLnBrk="0">
              <a:lnSpc>
                <a:spcPct val="90000"/>
              </a:lnSpc>
              <a:buClrTx/>
              <a:buSzTx/>
              <a:buFontTx/>
              <a:buChar char="•"/>
              <a:tabLst/>
              <a:defRPr/>
            </a:pPr>
            <a:endParaRPr kumimoji="0" lang="en-US" sz="1800" b="0" i="0" u="none" strike="noStrike" kern="0" cap="none" spc="0" normalizeH="0" baseline="0" noProof="0" dirty="0">
              <a:ln>
                <a:noFill/>
              </a:ln>
              <a:effectLst/>
              <a:uLnTx/>
              <a:uFillTx/>
            </a:endParaRPr>
          </a:p>
        </p:txBody>
      </p:sp>
      <p:pic>
        <p:nvPicPr>
          <p:cNvPr id="3" name="Picture 2" descr="A person holding a sign&#10;&#10;Description automatically generated">
            <a:extLst>
              <a:ext uri="{FF2B5EF4-FFF2-40B4-BE49-F238E27FC236}">
                <a16:creationId xmlns:a16="http://schemas.microsoft.com/office/drawing/2014/main" id="{61D6B990-3BFD-FE47-B224-2E4D5F6291B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95400" y="1511300"/>
            <a:ext cx="2819969" cy="4343400"/>
          </a:xfrm>
          <a:prstGeom prst="rect">
            <a:avLst/>
          </a:prstGeom>
        </p:spPr>
      </p:pic>
    </p:spTree>
    <p:extLst>
      <p:ext uri="{BB962C8B-B14F-4D97-AF65-F5344CB8AC3E}">
        <p14:creationId xmlns:p14="http://schemas.microsoft.com/office/powerpoint/2010/main" val="36058661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C4C91F5B-18E6-41E1-951F-F90E2CFA5ADE}"/>
              </a:ext>
            </a:extLst>
          </p:cNvPr>
          <p:cNvSpPr>
            <a:spLocks noGrp="1" noChangeArrowheads="1"/>
          </p:cNvSpPr>
          <p:nvPr>
            <p:ph type="title"/>
          </p:nvPr>
        </p:nvSpPr>
        <p:spPr>
          <a:xfrm>
            <a:off x="-1905000" y="99436"/>
            <a:ext cx="9036496" cy="950168"/>
          </a:xfrm>
        </p:spPr>
        <p:txBody>
          <a:bodyPr/>
          <a:lstStyle/>
          <a:p>
            <a:pPr eaLnBrk="1" hangingPunct="1"/>
            <a:r>
              <a:rPr lang="en-GB" sz="3600" b="1" dirty="0">
                <a:solidFill>
                  <a:srgbClr val="760000"/>
                </a:solidFill>
              </a:rPr>
              <a:t>Maldives National MPI:</a:t>
            </a:r>
            <a:br>
              <a:rPr lang="en-GB" sz="3600" b="1" dirty="0">
                <a:solidFill>
                  <a:srgbClr val="760000"/>
                </a:solidFill>
              </a:rPr>
            </a:br>
            <a:r>
              <a:rPr lang="en-GB" sz="2500" b="1" dirty="0">
                <a:solidFill>
                  <a:srgbClr val="760000"/>
                </a:solidFill>
              </a:rPr>
              <a:t>To Monitor Progress in the SDGs</a:t>
            </a:r>
            <a:endParaRPr lang="en-US" sz="2500" b="1" dirty="0">
              <a:solidFill>
                <a:srgbClr val="760000"/>
              </a:solidFill>
            </a:endParaRPr>
          </a:p>
        </p:txBody>
      </p:sp>
      <p:sp>
        <p:nvSpPr>
          <p:cNvPr id="6" name="Content Placeholder 2">
            <a:extLst>
              <a:ext uri="{FF2B5EF4-FFF2-40B4-BE49-F238E27FC236}">
                <a16:creationId xmlns:a16="http://schemas.microsoft.com/office/drawing/2014/main" id="{041A581C-A505-4FE1-96BB-C4F6154A43D0}"/>
              </a:ext>
            </a:extLst>
          </p:cNvPr>
          <p:cNvSpPr txBox="1">
            <a:spLocks/>
          </p:cNvSpPr>
          <p:nvPr/>
        </p:nvSpPr>
        <p:spPr>
          <a:xfrm>
            <a:off x="1219200" y="1828800"/>
            <a:ext cx="6705600" cy="4795094"/>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kumimoji="0" lang="en-GB" sz="2000" b="0" i="0" u="none" strike="noStrike" kern="0" cap="none" spc="0" normalizeH="0" baseline="0" noProof="0" dirty="0">
              <a:ln>
                <a:noFill/>
              </a:ln>
              <a:solidFill>
                <a:srgbClr val="000000"/>
              </a:solidFill>
              <a:effectLst/>
              <a:uLnTx/>
              <a:uFillTx/>
              <a:latin typeface="Garamond"/>
              <a:ea typeface="+mn-ea"/>
              <a:cs typeface="+mn-cs"/>
            </a:endParaRPr>
          </a:p>
        </p:txBody>
      </p:sp>
      <p:pic>
        <p:nvPicPr>
          <p:cNvPr id="2" name="Picture 1">
            <a:extLst>
              <a:ext uri="{FF2B5EF4-FFF2-40B4-BE49-F238E27FC236}">
                <a16:creationId xmlns:a16="http://schemas.microsoft.com/office/drawing/2014/main" id="{8EBB870E-2538-4B1F-9FFC-981A800B5DD6}"/>
              </a:ext>
            </a:extLst>
          </p:cNvPr>
          <p:cNvPicPr>
            <a:picLocks noChangeAspect="1"/>
          </p:cNvPicPr>
          <p:nvPr/>
        </p:nvPicPr>
        <p:blipFill>
          <a:blip r:embed="rId2"/>
          <a:stretch>
            <a:fillRect/>
          </a:stretch>
        </p:blipFill>
        <p:spPr>
          <a:xfrm>
            <a:off x="838200" y="6008791"/>
            <a:ext cx="7703147" cy="871131"/>
          </a:xfrm>
          <a:prstGeom prst="rect">
            <a:avLst/>
          </a:prstGeom>
        </p:spPr>
      </p:pic>
      <p:graphicFrame>
        <p:nvGraphicFramePr>
          <p:cNvPr id="3" name="Table 2">
            <a:extLst>
              <a:ext uri="{FF2B5EF4-FFF2-40B4-BE49-F238E27FC236}">
                <a16:creationId xmlns:a16="http://schemas.microsoft.com/office/drawing/2014/main" id="{5A6A291B-46A7-44D5-8411-94073ED54782}"/>
              </a:ext>
            </a:extLst>
          </p:cNvPr>
          <p:cNvGraphicFramePr>
            <a:graphicFrameLocks noGrp="1"/>
          </p:cNvGraphicFramePr>
          <p:nvPr>
            <p:extLst>
              <p:ext uri="{D42A27DB-BD31-4B8C-83A1-F6EECF244321}">
                <p14:modId xmlns:p14="http://schemas.microsoft.com/office/powerpoint/2010/main" val="2321749496"/>
              </p:ext>
            </p:extLst>
          </p:nvPr>
        </p:nvGraphicFramePr>
        <p:xfrm>
          <a:off x="0" y="1786087"/>
          <a:ext cx="6705599" cy="4222704"/>
        </p:xfrm>
        <a:graphic>
          <a:graphicData uri="http://schemas.openxmlformats.org/drawingml/2006/table">
            <a:tbl>
              <a:tblPr firstRow="1" firstCol="1" bandRow="1">
                <a:tableStyleId>{5C22544A-7EE6-4342-B048-85BDC9FD1C3A}</a:tableStyleId>
              </a:tblPr>
              <a:tblGrid>
                <a:gridCol w="1544437">
                  <a:extLst>
                    <a:ext uri="{9D8B030D-6E8A-4147-A177-3AD203B41FA5}">
                      <a16:colId xmlns:a16="http://schemas.microsoft.com/office/drawing/2014/main" val="2889454167"/>
                    </a:ext>
                  </a:extLst>
                </a:gridCol>
                <a:gridCol w="1884563">
                  <a:extLst>
                    <a:ext uri="{9D8B030D-6E8A-4147-A177-3AD203B41FA5}">
                      <a16:colId xmlns:a16="http://schemas.microsoft.com/office/drawing/2014/main" val="472905324"/>
                    </a:ext>
                  </a:extLst>
                </a:gridCol>
                <a:gridCol w="749921">
                  <a:extLst>
                    <a:ext uri="{9D8B030D-6E8A-4147-A177-3AD203B41FA5}">
                      <a16:colId xmlns:a16="http://schemas.microsoft.com/office/drawing/2014/main" val="1828118762"/>
                    </a:ext>
                  </a:extLst>
                </a:gridCol>
                <a:gridCol w="1263339">
                  <a:extLst>
                    <a:ext uri="{9D8B030D-6E8A-4147-A177-3AD203B41FA5}">
                      <a16:colId xmlns:a16="http://schemas.microsoft.com/office/drawing/2014/main" val="833327640"/>
                    </a:ext>
                  </a:extLst>
                </a:gridCol>
                <a:gridCol w="1263339">
                  <a:extLst>
                    <a:ext uri="{9D8B030D-6E8A-4147-A177-3AD203B41FA5}">
                      <a16:colId xmlns:a16="http://schemas.microsoft.com/office/drawing/2014/main" val="1292717585"/>
                    </a:ext>
                  </a:extLst>
                </a:gridCol>
              </a:tblGrid>
              <a:tr h="552542">
                <a:tc rowSpan="2">
                  <a:txBody>
                    <a:bodyPr/>
                    <a:lstStyle/>
                    <a:p>
                      <a:pPr algn="ctr">
                        <a:lnSpc>
                          <a:spcPct val="107000"/>
                        </a:lnSpc>
                        <a:spcAft>
                          <a:spcPts val="0"/>
                        </a:spcAft>
                      </a:pPr>
                      <a:r>
                        <a:rPr lang="en-US" sz="1600" dirty="0">
                          <a:solidFill>
                            <a:schemeClr val="tx1"/>
                          </a:solidFill>
                          <a:effectLst/>
                        </a:rPr>
                        <a:t>National MPI Dimension</a:t>
                      </a:r>
                      <a:endParaRPr lang="en-GB" sz="16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rowSpan="2">
                  <a:txBody>
                    <a:bodyPr/>
                    <a:lstStyle/>
                    <a:p>
                      <a:pPr algn="ctr">
                        <a:lnSpc>
                          <a:spcPct val="107000"/>
                        </a:lnSpc>
                        <a:spcAft>
                          <a:spcPts val="0"/>
                        </a:spcAft>
                      </a:pPr>
                      <a:r>
                        <a:rPr lang="en-US" sz="1600" dirty="0">
                          <a:solidFill>
                            <a:schemeClr val="tx1"/>
                          </a:solidFill>
                          <a:effectLst/>
                        </a:rPr>
                        <a:t>National MPI Indicator (Deprivation)</a:t>
                      </a:r>
                      <a:endParaRPr lang="en-GB" sz="16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rowSpan="2">
                  <a:txBody>
                    <a:bodyPr/>
                    <a:lstStyle/>
                    <a:p>
                      <a:pPr algn="ctr">
                        <a:lnSpc>
                          <a:spcPct val="107000"/>
                        </a:lnSpc>
                        <a:spcAft>
                          <a:spcPts val="0"/>
                        </a:spcAft>
                      </a:pPr>
                      <a:r>
                        <a:rPr lang="en-US" sz="1600" dirty="0">
                          <a:solidFill>
                            <a:srgbClr val="7030A0"/>
                          </a:solidFill>
                          <a:effectLst/>
                        </a:rPr>
                        <a:t>SDG Target</a:t>
                      </a:r>
                      <a:endParaRPr lang="en-GB" sz="1600" dirty="0">
                        <a:solidFill>
                          <a:srgbClr val="7030A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just">
                        <a:lnSpc>
                          <a:spcPct val="107000"/>
                        </a:lnSpc>
                        <a:spcAft>
                          <a:spcPts val="0"/>
                        </a:spcAft>
                      </a:pPr>
                      <a:r>
                        <a:rPr lang="en-US" sz="1600" dirty="0">
                          <a:solidFill>
                            <a:schemeClr val="tx1"/>
                          </a:solidFill>
                          <a:effectLst/>
                        </a:rPr>
                        <a:t>Starting level </a:t>
                      </a:r>
                      <a:endParaRPr lang="en-GB" sz="16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rowSpan="2">
                  <a:txBody>
                    <a:bodyPr/>
                    <a:lstStyle/>
                    <a:p>
                      <a:pPr algn="ctr">
                        <a:lnSpc>
                          <a:spcPct val="107000"/>
                        </a:lnSpc>
                        <a:spcAft>
                          <a:spcPts val="0"/>
                        </a:spcAft>
                      </a:pPr>
                      <a:r>
                        <a:rPr lang="en-US" sz="1600" dirty="0">
                          <a:solidFill>
                            <a:schemeClr val="tx1"/>
                          </a:solidFill>
                          <a:effectLst/>
                        </a:rPr>
                        <a:t>Absolute change 2009-16 (pp)</a:t>
                      </a:r>
                      <a:endParaRPr lang="en-GB" sz="16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301788993"/>
                  </a:ext>
                </a:extLst>
              </a:tr>
              <a:tr h="560657">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algn="ctr">
                        <a:lnSpc>
                          <a:spcPct val="107000"/>
                        </a:lnSpc>
                        <a:spcAft>
                          <a:spcPts val="0"/>
                        </a:spcAft>
                      </a:pPr>
                      <a:r>
                        <a:rPr lang="en-US" sz="1600" dirty="0">
                          <a:solidFill>
                            <a:schemeClr val="tx1"/>
                          </a:solidFill>
                          <a:effectLst/>
                        </a:rPr>
                        <a:t>(% deprived &amp; MPI poor)</a:t>
                      </a:r>
                      <a:endParaRPr lang="en-GB" sz="16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vMerge="1">
                  <a:txBody>
                    <a:bodyPr/>
                    <a:lstStyle/>
                    <a:p>
                      <a:endParaRPr lang="en-GB"/>
                    </a:p>
                  </a:txBody>
                  <a:tcPr/>
                </a:tc>
                <a:extLst>
                  <a:ext uri="{0D108BD9-81ED-4DB2-BD59-A6C34878D82A}">
                    <a16:rowId xmlns:a16="http://schemas.microsoft.com/office/drawing/2014/main" val="2769215664"/>
                  </a:ext>
                </a:extLst>
              </a:tr>
              <a:tr h="279967">
                <a:tc rowSpan="3">
                  <a:txBody>
                    <a:bodyPr/>
                    <a:lstStyle/>
                    <a:p>
                      <a:pPr algn="l">
                        <a:lnSpc>
                          <a:spcPct val="107000"/>
                        </a:lnSpc>
                        <a:spcAft>
                          <a:spcPts val="0"/>
                        </a:spcAft>
                      </a:pPr>
                      <a:r>
                        <a:rPr lang="en-US" sz="1600" dirty="0">
                          <a:solidFill>
                            <a:schemeClr val="tx1"/>
                          </a:solidFill>
                          <a:effectLst/>
                        </a:rPr>
                        <a:t>Health &amp; Education</a:t>
                      </a:r>
                      <a:endParaRPr lang="en-GB" sz="16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l">
                        <a:lnSpc>
                          <a:spcPct val="107000"/>
                        </a:lnSpc>
                        <a:spcAft>
                          <a:spcPts val="0"/>
                        </a:spcAft>
                      </a:pPr>
                      <a:r>
                        <a:rPr lang="en-US" sz="1600" b="1" dirty="0">
                          <a:solidFill>
                            <a:schemeClr val="tx1"/>
                          </a:solidFill>
                          <a:effectLst/>
                        </a:rPr>
                        <a:t>Obesity</a:t>
                      </a:r>
                      <a:endParaRPr lang="en-GB" sz="1600" b="1"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0"/>
                        </a:spcAft>
                      </a:pPr>
                      <a:r>
                        <a:rPr lang="en-US" sz="1600" b="1">
                          <a:solidFill>
                            <a:srgbClr val="7030A0"/>
                          </a:solidFill>
                          <a:effectLst/>
                        </a:rPr>
                        <a:t>2.2</a:t>
                      </a:r>
                      <a:endParaRPr lang="en-GB" sz="1600" b="1">
                        <a:solidFill>
                          <a:srgbClr val="7030A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0"/>
                        </a:spcAft>
                      </a:pPr>
                      <a:r>
                        <a:rPr lang="en-US" sz="1600" b="1">
                          <a:solidFill>
                            <a:schemeClr val="tx1"/>
                          </a:solidFill>
                          <a:effectLst/>
                        </a:rPr>
                        <a:t>12.2%</a:t>
                      </a:r>
                      <a:endParaRPr lang="en-GB" sz="1600" b="1">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just">
                        <a:lnSpc>
                          <a:spcPct val="107000"/>
                        </a:lnSpc>
                        <a:spcAft>
                          <a:spcPts val="0"/>
                        </a:spcAft>
                      </a:pPr>
                      <a:r>
                        <a:rPr lang="en-US" sz="1600" b="1" dirty="0">
                          <a:solidFill>
                            <a:schemeClr val="tx1"/>
                          </a:solidFill>
                          <a:effectLst/>
                        </a:rPr>
                        <a:t>-0.4%</a:t>
                      </a:r>
                      <a:endParaRPr lang="en-GB" sz="1600" b="1"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171900279"/>
                  </a:ext>
                </a:extLst>
              </a:tr>
              <a:tr h="279967">
                <a:tc vMerge="1">
                  <a:txBody>
                    <a:bodyPr/>
                    <a:lstStyle/>
                    <a:p>
                      <a:endParaRPr lang="en-GB"/>
                    </a:p>
                  </a:txBody>
                  <a:tcPr/>
                </a:tc>
                <a:tc>
                  <a:txBody>
                    <a:bodyPr/>
                    <a:lstStyle/>
                    <a:p>
                      <a:pPr algn="l">
                        <a:lnSpc>
                          <a:spcPct val="107000"/>
                        </a:lnSpc>
                        <a:spcAft>
                          <a:spcPts val="0"/>
                        </a:spcAft>
                      </a:pPr>
                      <a:r>
                        <a:rPr lang="en-US" sz="1600" b="1" dirty="0">
                          <a:solidFill>
                            <a:schemeClr val="tx1"/>
                          </a:solidFill>
                          <a:effectLst/>
                        </a:rPr>
                        <a:t>Underweight</a:t>
                      </a:r>
                      <a:endParaRPr lang="en-GB" sz="1600" b="1"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0"/>
                        </a:spcAft>
                      </a:pPr>
                      <a:r>
                        <a:rPr lang="en-US" sz="1600" b="1" dirty="0">
                          <a:solidFill>
                            <a:srgbClr val="7030A0"/>
                          </a:solidFill>
                          <a:effectLst/>
                        </a:rPr>
                        <a:t>2.2</a:t>
                      </a:r>
                      <a:endParaRPr lang="en-GB" sz="1600" b="1" dirty="0">
                        <a:solidFill>
                          <a:srgbClr val="7030A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0"/>
                        </a:spcAft>
                      </a:pPr>
                      <a:r>
                        <a:rPr lang="en-US" sz="1600" b="1">
                          <a:solidFill>
                            <a:schemeClr val="tx1"/>
                          </a:solidFill>
                          <a:effectLst/>
                        </a:rPr>
                        <a:t>13.7%</a:t>
                      </a:r>
                      <a:endParaRPr lang="en-GB" sz="1600" b="1">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just">
                        <a:lnSpc>
                          <a:spcPct val="107000"/>
                        </a:lnSpc>
                        <a:spcAft>
                          <a:spcPts val="0"/>
                        </a:spcAft>
                      </a:pPr>
                      <a:r>
                        <a:rPr lang="en-US" sz="1600" b="1">
                          <a:solidFill>
                            <a:schemeClr val="tx1"/>
                          </a:solidFill>
                          <a:effectLst/>
                        </a:rPr>
                        <a:t>-1.8%</a:t>
                      </a:r>
                      <a:endParaRPr lang="en-GB" sz="1600" b="1">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86845101"/>
                  </a:ext>
                </a:extLst>
              </a:tr>
              <a:tr h="569890">
                <a:tc vMerge="1">
                  <a:txBody>
                    <a:bodyPr/>
                    <a:lstStyle/>
                    <a:p>
                      <a:endParaRPr lang="en-GB"/>
                    </a:p>
                  </a:txBody>
                  <a:tcPr/>
                </a:tc>
                <a:tc>
                  <a:txBody>
                    <a:bodyPr/>
                    <a:lstStyle/>
                    <a:p>
                      <a:pPr algn="l">
                        <a:lnSpc>
                          <a:spcPct val="107000"/>
                        </a:lnSpc>
                        <a:spcAft>
                          <a:spcPts val="0"/>
                        </a:spcAft>
                      </a:pPr>
                      <a:r>
                        <a:rPr lang="en-US" sz="1600" b="1" dirty="0">
                          <a:solidFill>
                            <a:schemeClr val="tx1"/>
                          </a:solidFill>
                          <a:effectLst/>
                        </a:rPr>
                        <a:t>Access to Health Care</a:t>
                      </a:r>
                      <a:endParaRPr lang="en-GB" sz="1600" b="1"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0"/>
                        </a:spcAft>
                      </a:pPr>
                      <a:r>
                        <a:rPr lang="en-US" sz="1600" b="1" dirty="0">
                          <a:solidFill>
                            <a:srgbClr val="7030A0"/>
                          </a:solidFill>
                          <a:effectLst/>
                        </a:rPr>
                        <a:t> 3.8</a:t>
                      </a:r>
                      <a:endParaRPr lang="en-GB" sz="1600" b="1" dirty="0">
                        <a:solidFill>
                          <a:srgbClr val="7030A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0"/>
                        </a:spcAft>
                      </a:pPr>
                      <a:r>
                        <a:rPr lang="en-US" sz="1600" b="1" dirty="0">
                          <a:solidFill>
                            <a:schemeClr val="tx1"/>
                          </a:solidFill>
                          <a:effectLst/>
                        </a:rPr>
                        <a:t>50.5%</a:t>
                      </a:r>
                      <a:endParaRPr lang="en-GB" sz="1600" b="1"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just">
                        <a:lnSpc>
                          <a:spcPct val="107000"/>
                        </a:lnSpc>
                        <a:spcAft>
                          <a:spcPts val="0"/>
                        </a:spcAft>
                      </a:pPr>
                      <a:r>
                        <a:rPr lang="en-US" sz="1600" b="1">
                          <a:solidFill>
                            <a:schemeClr val="tx1"/>
                          </a:solidFill>
                          <a:effectLst/>
                        </a:rPr>
                        <a:t>-29.2%</a:t>
                      </a:r>
                      <a:endParaRPr lang="en-GB" sz="1600" b="1">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92D050"/>
                    </a:solidFill>
                  </a:tcPr>
                </a:tc>
                <a:extLst>
                  <a:ext uri="{0D108BD9-81ED-4DB2-BD59-A6C34878D82A}">
                    <a16:rowId xmlns:a16="http://schemas.microsoft.com/office/drawing/2014/main" val="4004370216"/>
                  </a:ext>
                </a:extLst>
              </a:tr>
              <a:tr h="569890">
                <a:tc rowSpan="2">
                  <a:txBody>
                    <a:bodyPr/>
                    <a:lstStyle/>
                    <a:p>
                      <a:pPr algn="l">
                        <a:lnSpc>
                          <a:spcPct val="107000"/>
                        </a:lnSpc>
                        <a:spcAft>
                          <a:spcPts val="0"/>
                        </a:spcAft>
                      </a:pPr>
                      <a:r>
                        <a:rPr lang="en-US" sz="1600" dirty="0">
                          <a:solidFill>
                            <a:schemeClr val="tx1"/>
                          </a:solidFill>
                          <a:effectLst/>
                        </a:rPr>
                        <a:t>Education &amp; Information</a:t>
                      </a:r>
                      <a:endParaRPr lang="en-GB" sz="16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l">
                        <a:lnSpc>
                          <a:spcPct val="107000"/>
                        </a:lnSpc>
                        <a:spcAft>
                          <a:spcPts val="0"/>
                        </a:spcAft>
                      </a:pPr>
                      <a:r>
                        <a:rPr lang="en-US" sz="1600" b="1" dirty="0">
                          <a:solidFill>
                            <a:schemeClr val="tx1"/>
                          </a:solidFill>
                          <a:effectLst/>
                        </a:rPr>
                        <a:t>Years of Schooling</a:t>
                      </a:r>
                      <a:endParaRPr lang="en-GB" sz="1600" b="1"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0"/>
                        </a:spcAft>
                      </a:pPr>
                      <a:r>
                        <a:rPr lang="en-US" sz="1600" b="1">
                          <a:solidFill>
                            <a:srgbClr val="7030A0"/>
                          </a:solidFill>
                          <a:effectLst/>
                        </a:rPr>
                        <a:t>4.1</a:t>
                      </a:r>
                      <a:endParaRPr lang="en-GB" sz="1600" b="1">
                        <a:solidFill>
                          <a:srgbClr val="7030A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0"/>
                        </a:spcAft>
                      </a:pPr>
                      <a:r>
                        <a:rPr lang="en-US" sz="1600" b="1" dirty="0">
                          <a:solidFill>
                            <a:schemeClr val="tx1"/>
                          </a:solidFill>
                          <a:effectLst/>
                        </a:rPr>
                        <a:t>60.0%</a:t>
                      </a:r>
                      <a:endParaRPr lang="en-GB" sz="1600" b="1"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just">
                        <a:lnSpc>
                          <a:spcPct val="107000"/>
                        </a:lnSpc>
                        <a:spcAft>
                          <a:spcPts val="0"/>
                        </a:spcAft>
                      </a:pPr>
                      <a:r>
                        <a:rPr lang="en-US" sz="1600" b="1" dirty="0">
                          <a:solidFill>
                            <a:schemeClr val="tx1"/>
                          </a:solidFill>
                          <a:effectLst/>
                        </a:rPr>
                        <a:t>-47.8%</a:t>
                      </a:r>
                      <a:endParaRPr lang="en-GB" sz="1600" b="1"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92D050"/>
                    </a:solidFill>
                  </a:tcPr>
                </a:tc>
                <a:extLst>
                  <a:ext uri="{0D108BD9-81ED-4DB2-BD59-A6C34878D82A}">
                    <a16:rowId xmlns:a16="http://schemas.microsoft.com/office/drawing/2014/main" val="2377603660"/>
                  </a:ext>
                </a:extLst>
              </a:tr>
              <a:tr h="279967">
                <a:tc vMerge="1">
                  <a:txBody>
                    <a:bodyPr/>
                    <a:lstStyle/>
                    <a:p>
                      <a:endParaRPr lang="en-GB"/>
                    </a:p>
                  </a:txBody>
                  <a:tcPr/>
                </a:tc>
                <a:tc>
                  <a:txBody>
                    <a:bodyPr/>
                    <a:lstStyle/>
                    <a:p>
                      <a:pPr algn="l">
                        <a:lnSpc>
                          <a:spcPct val="107000"/>
                        </a:lnSpc>
                        <a:spcAft>
                          <a:spcPts val="0"/>
                        </a:spcAft>
                      </a:pPr>
                      <a:r>
                        <a:rPr lang="en-US" sz="1600" b="1" dirty="0">
                          <a:solidFill>
                            <a:schemeClr val="tx1"/>
                          </a:solidFill>
                          <a:effectLst/>
                        </a:rPr>
                        <a:t>Access to internet</a:t>
                      </a:r>
                      <a:endParaRPr lang="en-GB" sz="1600" b="1"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0"/>
                        </a:spcAft>
                      </a:pPr>
                      <a:r>
                        <a:rPr lang="en-US" sz="1600" b="1">
                          <a:solidFill>
                            <a:srgbClr val="7030A0"/>
                          </a:solidFill>
                          <a:effectLst/>
                        </a:rPr>
                        <a:t>9.c</a:t>
                      </a:r>
                      <a:endParaRPr lang="en-GB" sz="1600" b="1">
                        <a:solidFill>
                          <a:srgbClr val="7030A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0"/>
                        </a:spcAft>
                      </a:pPr>
                      <a:r>
                        <a:rPr lang="en-US" sz="1600" b="1" dirty="0">
                          <a:solidFill>
                            <a:schemeClr val="tx1"/>
                          </a:solidFill>
                          <a:effectLst/>
                        </a:rPr>
                        <a:t>61.4%</a:t>
                      </a:r>
                      <a:endParaRPr lang="en-GB" sz="1600" b="1"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just">
                        <a:lnSpc>
                          <a:spcPct val="107000"/>
                        </a:lnSpc>
                        <a:spcAft>
                          <a:spcPts val="0"/>
                        </a:spcAft>
                      </a:pPr>
                      <a:r>
                        <a:rPr lang="en-US" sz="1600" b="1" dirty="0">
                          <a:solidFill>
                            <a:schemeClr val="tx1"/>
                          </a:solidFill>
                          <a:effectLst/>
                        </a:rPr>
                        <a:t>-46.1%</a:t>
                      </a:r>
                      <a:endParaRPr lang="en-GB" sz="1600" b="1"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92D050"/>
                    </a:solidFill>
                  </a:tcPr>
                </a:tc>
                <a:extLst>
                  <a:ext uri="{0D108BD9-81ED-4DB2-BD59-A6C34878D82A}">
                    <a16:rowId xmlns:a16="http://schemas.microsoft.com/office/drawing/2014/main" val="1913349140"/>
                  </a:ext>
                </a:extLst>
              </a:tr>
              <a:tr h="569890">
                <a:tc rowSpan="3">
                  <a:txBody>
                    <a:bodyPr/>
                    <a:lstStyle/>
                    <a:p>
                      <a:pPr algn="l">
                        <a:lnSpc>
                          <a:spcPct val="107000"/>
                        </a:lnSpc>
                        <a:spcAft>
                          <a:spcPts val="0"/>
                        </a:spcAft>
                      </a:pPr>
                      <a:r>
                        <a:rPr lang="en-US" sz="1600" dirty="0">
                          <a:solidFill>
                            <a:schemeClr val="tx1"/>
                          </a:solidFill>
                          <a:effectLst/>
                        </a:rPr>
                        <a:t>Housing</a:t>
                      </a:r>
                      <a:endParaRPr lang="en-GB" sz="16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l">
                        <a:lnSpc>
                          <a:spcPct val="107000"/>
                        </a:lnSpc>
                        <a:spcAft>
                          <a:spcPts val="0"/>
                        </a:spcAft>
                      </a:pPr>
                      <a:r>
                        <a:rPr lang="en-US" sz="1600" b="1" dirty="0">
                          <a:solidFill>
                            <a:schemeClr val="tx1"/>
                          </a:solidFill>
                          <a:effectLst/>
                        </a:rPr>
                        <a:t>Safe drinking water</a:t>
                      </a:r>
                      <a:endParaRPr lang="en-GB" sz="1600" b="1"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0"/>
                        </a:spcAft>
                      </a:pPr>
                      <a:r>
                        <a:rPr lang="en-US" sz="1600" b="1">
                          <a:solidFill>
                            <a:srgbClr val="7030A0"/>
                          </a:solidFill>
                          <a:effectLst/>
                        </a:rPr>
                        <a:t>6.1</a:t>
                      </a:r>
                      <a:endParaRPr lang="en-GB" sz="1600" b="1">
                        <a:solidFill>
                          <a:srgbClr val="7030A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0"/>
                        </a:spcAft>
                      </a:pPr>
                      <a:r>
                        <a:rPr lang="en-US" sz="1600" b="1" dirty="0">
                          <a:solidFill>
                            <a:schemeClr val="tx1"/>
                          </a:solidFill>
                          <a:effectLst/>
                        </a:rPr>
                        <a:t>52.7%</a:t>
                      </a:r>
                      <a:endParaRPr lang="en-GB" sz="1600" b="1"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just">
                        <a:lnSpc>
                          <a:spcPct val="107000"/>
                        </a:lnSpc>
                        <a:spcAft>
                          <a:spcPts val="0"/>
                        </a:spcAft>
                      </a:pPr>
                      <a:r>
                        <a:rPr lang="en-US" sz="1600" b="1" dirty="0">
                          <a:solidFill>
                            <a:schemeClr val="tx1"/>
                          </a:solidFill>
                          <a:effectLst/>
                        </a:rPr>
                        <a:t>-34.7%</a:t>
                      </a:r>
                      <a:endParaRPr lang="en-GB" sz="1600" b="1"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982874365"/>
                  </a:ext>
                </a:extLst>
              </a:tr>
              <a:tr h="279967">
                <a:tc vMerge="1">
                  <a:txBody>
                    <a:bodyPr/>
                    <a:lstStyle/>
                    <a:p>
                      <a:endParaRPr lang="en-GB"/>
                    </a:p>
                  </a:txBody>
                  <a:tcPr/>
                </a:tc>
                <a:tc>
                  <a:txBody>
                    <a:bodyPr/>
                    <a:lstStyle/>
                    <a:p>
                      <a:pPr algn="l">
                        <a:lnSpc>
                          <a:spcPct val="107000"/>
                        </a:lnSpc>
                        <a:spcAft>
                          <a:spcPts val="0"/>
                        </a:spcAft>
                      </a:pPr>
                      <a:r>
                        <a:rPr lang="en-US" sz="1600" b="1" dirty="0">
                          <a:solidFill>
                            <a:schemeClr val="tx1"/>
                          </a:solidFill>
                          <a:effectLst/>
                        </a:rPr>
                        <a:t>Toilet/Sewage</a:t>
                      </a:r>
                      <a:endParaRPr lang="en-GB" sz="1600" b="1"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0"/>
                        </a:spcAft>
                      </a:pPr>
                      <a:r>
                        <a:rPr lang="en-US" sz="1600" b="1">
                          <a:solidFill>
                            <a:srgbClr val="7030A0"/>
                          </a:solidFill>
                          <a:effectLst/>
                        </a:rPr>
                        <a:t>6.2</a:t>
                      </a:r>
                      <a:endParaRPr lang="en-GB" sz="1600" b="1">
                        <a:solidFill>
                          <a:srgbClr val="7030A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0"/>
                        </a:spcAft>
                      </a:pPr>
                      <a:r>
                        <a:rPr lang="en-US" sz="1600" b="1">
                          <a:solidFill>
                            <a:schemeClr val="tx1"/>
                          </a:solidFill>
                          <a:effectLst/>
                        </a:rPr>
                        <a:t>50.8%</a:t>
                      </a:r>
                      <a:endParaRPr lang="en-GB" sz="1600" b="1">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just">
                        <a:lnSpc>
                          <a:spcPct val="107000"/>
                        </a:lnSpc>
                        <a:spcAft>
                          <a:spcPts val="0"/>
                        </a:spcAft>
                      </a:pPr>
                      <a:r>
                        <a:rPr lang="en-US" sz="1600" b="1" dirty="0">
                          <a:solidFill>
                            <a:schemeClr val="tx1"/>
                          </a:solidFill>
                          <a:effectLst/>
                        </a:rPr>
                        <a:t>-31.0%</a:t>
                      </a:r>
                      <a:endParaRPr lang="en-GB" sz="1600" b="1"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476247903"/>
                  </a:ext>
                </a:extLst>
              </a:tr>
              <a:tr h="279967">
                <a:tc vMerge="1">
                  <a:txBody>
                    <a:bodyPr/>
                    <a:lstStyle/>
                    <a:p>
                      <a:endParaRPr lang="en-GB"/>
                    </a:p>
                  </a:txBody>
                  <a:tcPr/>
                </a:tc>
                <a:tc>
                  <a:txBody>
                    <a:bodyPr/>
                    <a:lstStyle/>
                    <a:p>
                      <a:pPr algn="just">
                        <a:lnSpc>
                          <a:spcPct val="107000"/>
                        </a:lnSpc>
                        <a:spcAft>
                          <a:spcPts val="0"/>
                        </a:spcAft>
                      </a:pPr>
                      <a:r>
                        <a:rPr lang="en-US" sz="1600" b="1" dirty="0">
                          <a:solidFill>
                            <a:schemeClr val="tx1"/>
                          </a:solidFill>
                          <a:effectLst/>
                        </a:rPr>
                        <a:t>Overcrowding</a:t>
                      </a:r>
                      <a:endParaRPr lang="en-GB" sz="1600" b="1"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0"/>
                        </a:spcAft>
                      </a:pPr>
                      <a:r>
                        <a:rPr lang="en-US" sz="1600" b="1" dirty="0">
                          <a:solidFill>
                            <a:srgbClr val="7030A0"/>
                          </a:solidFill>
                          <a:effectLst/>
                        </a:rPr>
                        <a:t> 11.</a:t>
                      </a:r>
                      <a:endParaRPr lang="en-GB" sz="1600" b="1" dirty="0">
                        <a:solidFill>
                          <a:srgbClr val="7030A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0"/>
                        </a:spcAft>
                      </a:pPr>
                      <a:r>
                        <a:rPr lang="en-US" sz="1600" b="1">
                          <a:solidFill>
                            <a:schemeClr val="tx1"/>
                          </a:solidFill>
                          <a:effectLst/>
                        </a:rPr>
                        <a:t>21.5%</a:t>
                      </a:r>
                      <a:endParaRPr lang="en-GB" sz="1600" b="1">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just">
                        <a:lnSpc>
                          <a:spcPct val="107000"/>
                        </a:lnSpc>
                        <a:spcAft>
                          <a:spcPts val="0"/>
                        </a:spcAft>
                      </a:pPr>
                      <a:r>
                        <a:rPr lang="en-US" sz="1600" b="1" dirty="0">
                          <a:solidFill>
                            <a:schemeClr val="tx1"/>
                          </a:solidFill>
                          <a:effectLst/>
                        </a:rPr>
                        <a:t>-13.7%</a:t>
                      </a:r>
                      <a:endParaRPr lang="en-GB" sz="1600" b="1"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748521906"/>
                  </a:ext>
                </a:extLst>
              </a:tr>
            </a:tbl>
          </a:graphicData>
        </a:graphic>
      </p:graphicFrame>
      <p:pic>
        <p:nvPicPr>
          <p:cNvPr id="7" name="Imagen 2">
            <a:extLst>
              <a:ext uri="{FF2B5EF4-FFF2-40B4-BE49-F238E27FC236}">
                <a16:creationId xmlns:a16="http://schemas.microsoft.com/office/drawing/2014/main" id="{B3E10E69-308D-4ADF-A376-4C9123DB1D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12628" y="2743200"/>
            <a:ext cx="2431372" cy="2707200"/>
          </a:xfrm>
          <a:prstGeom prst="rect">
            <a:avLst/>
          </a:prstGeom>
        </p:spPr>
      </p:pic>
    </p:spTree>
    <p:extLst>
      <p:ext uri="{BB962C8B-B14F-4D97-AF65-F5344CB8AC3E}">
        <p14:creationId xmlns:p14="http://schemas.microsoft.com/office/powerpoint/2010/main" val="13685317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A97470F8-C65D-44DA-AF1C-8A7FF7D12AF6}"/>
              </a:ext>
            </a:extLst>
          </p:cNvPr>
          <p:cNvSpPr txBox="1">
            <a:spLocks noChangeArrowheads="1"/>
          </p:cNvSpPr>
          <p:nvPr/>
        </p:nvSpPr>
        <p:spPr bwMode="auto">
          <a:xfrm>
            <a:off x="762000" y="356665"/>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Garamond" pitchFamily="18" charset="0"/>
              </a:defRPr>
            </a:lvl2pPr>
            <a:lvl3pPr algn="ctr" rtl="0" eaLnBrk="0" fontAlgn="base" hangingPunct="0">
              <a:spcBef>
                <a:spcPct val="0"/>
              </a:spcBef>
              <a:spcAft>
                <a:spcPct val="0"/>
              </a:spcAft>
              <a:defRPr sz="4400">
                <a:solidFill>
                  <a:schemeClr val="tx2"/>
                </a:solidFill>
                <a:latin typeface="Garamond" pitchFamily="18" charset="0"/>
              </a:defRPr>
            </a:lvl3pPr>
            <a:lvl4pPr algn="ctr" rtl="0" eaLnBrk="0" fontAlgn="base" hangingPunct="0">
              <a:spcBef>
                <a:spcPct val="0"/>
              </a:spcBef>
              <a:spcAft>
                <a:spcPct val="0"/>
              </a:spcAft>
              <a:defRPr sz="4400">
                <a:solidFill>
                  <a:schemeClr val="tx2"/>
                </a:solidFill>
                <a:latin typeface="Garamond" pitchFamily="18" charset="0"/>
              </a:defRPr>
            </a:lvl4pPr>
            <a:lvl5pPr algn="ctr" rtl="0" eaLnBrk="0" fontAlgn="base" hangingPunct="0">
              <a:spcBef>
                <a:spcPct val="0"/>
              </a:spcBef>
              <a:spcAft>
                <a:spcPct val="0"/>
              </a:spcAft>
              <a:defRPr sz="4400">
                <a:solidFill>
                  <a:schemeClr val="tx2"/>
                </a:solidFill>
                <a:latin typeface="Garamond" pitchFamily="18" charset="0"/>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a:lstStyle>
          <a:p>
            <a:pPr eaLnBrk="1" hangingPunct="1">
              <a:lnSpc>
                <a:spcPct val="90000"/>
              </a:lnSpc>
            </a:pPr>
            <a:r>
              <a:rPr lang="en-US" sz="3600" b="1" dirty="0">
                <a:solidFill>
                  <a:srgbClr val="760000"/>
                </a:solidFill>
              </a:rPr>
              <a:t>Maldives National MPI:</a:t>
            </a:r>
            <a:br>
              <a:rPr lang="en-US" sz="3600" b="1" dirty="0">
                <a:solidFill>
                  <a:srgbClr val="760000"/>
                </a:solidFill>
              </a:rPr>
            </a:br>
            <a:r>
              <a:rPr lang="en-US" sz="3600" b="1" dirty="0">
                <a:solidFill>
                  <a:srgbClr val="760000"/>
                </a:solidFill>
              </a:rPr>
              <a:t>To Inform Policy &amp; Planning</a:t>
            </a:r>
          </a:p>
        </p:txBody>
      </p:sp>
      <p:sp>
        <p:nvSpPr>
          <p:cNvPr id="5" name="Rectangle 4">
            <a:extLst>
              <a:ext uri="{FF2B5EF4-FFF2-40B4-BE49-F238E27FC236}">
                <a16:creationId xmlns:a16="http://schemas.microsoft.com/office/drawing/2014/main" id="{BE5794C1-BFA1-4B29-BBCE-762EC9AAE995}"/>
              </a:ext>
            </a:extLst>
          </p:cNvPr>
          <p:cNvSpPr/>
          <p:nvPr/>
        </p:nvSpPr>
        <p:spPr bwMode="auto">
          <a:xfrm>
            <a:off x="405317" y="1679430"/>
            <a:ext cx="4697287" cy="4267200"/>
          </a:xfrm>
          <a:prstGeom prst="rect">
            <a:avLst/>
          </a:prstGeom>
          <a:noFill/>
          <a:ln>
            <a:noFill/>
          </a:ln>
        </p:spPr>
        <p:txBody>
          <a:bodyPr vert="horz" wrap="square" lIns="91440" tIns="45720" rIns="91440" bIns="45720" numCol="1" anchor="t" anchorCtr="0" compatLnSpc="1">
            <a:prstTxWarp prst="textNoShape">
              <a:avLst/>
            </a:prstTxWarp>
            <a:noAutofit/>
          </a:bodyPr>
          <a:lstStyle/>
          <a:p>
            <a:pPr marL="571500" lvl="0" indent="-571500" eaLnBrk="0" fontAlgn="base" hangingPunct="0">
              <a:lnSpc>
                <a:spcPct val="90000"/>
              </a:lnSpc>
              <a:spcBef>
                <a:spcPct val="20000"/>
              </a:spcBef>
              <a:spcAft>
                <a:spcPct val="0"/>
              </a:spcAft>
              <a:buFont typeface="+mj-lt"/>
              <a:buAutoNum type="arabicPeriod"/>
              <a:defRPr/>
            </a:pPr>
            <a:r>
              <a:rPr lang="en-US" b="1" kern="0" dirty="0"/>
              <a:t>Complement</a:t>
            </a:r>
            <a:r>
              <a:rPr lang="en-US" kern="0" dirty="0"/>
              <a:t> monetary poverty statistics</a:t>
            </a:r>
            <a:endParaRPr lang="en-US" b="1" kern="0" dirty="0"/>
          </a:p>
          <a:p>
            <a:pPr marL="571500" lvl="0" indent="-571500" eaLnBrk="0" fontAlgn="base" hangingPunct="0">
              <a:lnSpc>
                <a:spcPct val="90000"/>
              </a:lnSpc>
              <a:spcBef>
                <a:spcPct val="20000"/>
              </a:spcBef>
              <a:spcAft>
                <a:spcPct val="0"/>
              </a:spcAft>
              <a:buFont typeface="+mj-lt"/>
              <a:buAutoNum type="arabicPeriod"/>
              <a:defRPr/>
            </a:pPr>
            <a:r>
              <a:rPr lang="en-US" b="1" kern="0" dirty="0"/>
              <a:t>Track poverty </a:t>
            </a:r>
            <a:r>
              <a:rPr lang="en-US" kern="0" dirty="0"/>
              <a:t>over time (official statistics)</a:t>
            </a:r>
          </a:p>
          <a:p>
            <a:pPr marL="571500" lvl="0" indent="-571500" eaLnBrk="0" fontAlgn="base" hangingPunct="0">
              <a:lnSpc>
                <a:spcPct val="90000"/>
              </a:lnSpc>
              <a:spcBef>
                <a:spcPct val="20000"/>
              </a:spcBef>
              <a:spcAft>
                <a:spcPct val="0"/>
              </a:spcAft>
              <a:buFont typeface="+mj-lt"/>
              <a:buAutoNum type="arabicPeriod"/>
              <a:defRPr/>
            </a:pPr>
            <a:r>
              <a:rPr lang="en-US" b="1" kern="0" dirty="0"/>
              <a:t>Allocate resources</a:t>
            </a:r>
            <a:r>
              <a:rPr lang="en-US" kern="0" dirty="0"/>
              <a:t> by sector and by region </a:t>
            </a:r>
          </a:p>
          <a:p>
            <a:pPr marL="571500" lvl="0" indent="-571500" eaLnBrk="0" fontAlgn="base" hangingPunct="0">
              <a:lnSpc>
                <a:spcPct val="90000"/>
              </a:lnSpc>
              <a:spcBef>
                <a:spcPct val="20000"/>
              </a:spcBef>
              <a:spcAft>
                <a:spcPct val="0"/>
              </a:spcAft>
              <a:buFont typeface="+mj-lt"/>
              <a:buAutoNum type="arabicPeriod"/>
              <a:defRPr/>
            </a:pPr>
            <a:r>
              <a:rPr lang="en-US" b="1" kern="0" dirty="0"/>
              <a:t>Target</a:t>
            </a:r>
            <a:r>
              <a:rPr lang="en-US" kern="0" dirty="0"/>
              <a:t> marginalized regions, groups, or households</a:t>
            </a:r>
            <a:endParaRPr lang="en-US" b="1" kern="0" dirty="0"/>
          </a:p>
          <a:p>
            <a:pPr marL="571500" lvl="0" indent="-571500" eaLnBrk="0" fontAlgn="base" hangingPunct="0">
              <a:lnSpc>
                <a:spcPct val="90000"/>
              </a:lnSpc>
              <a:spcBef>
                <a:spcPct val="20000"/>
              </a:spcBef>
              <a:spcAft>
                <a:spcPct val="0"/>
              </a:spcAft>
              <a:buFont typeface="+mj-lt"/>
              <a:buAutoNum type="arabicPeriod"/>
              <a:defRPr/>
            </a:pPr>
            <a:r>
              <a:rPr lang="en-US" b="1" kern="0" dirty="0"/>
              <a:t>Coordinate</a:t>
            </a:r>
            <a:r>
              <a:rPr lang="en-US" kern="0" dirty="0"/>
              <a:t> policy across sectors and subnational levels</a:t>
            </a:r>
          </a:p>
          <a:p>
            <a:pPr marL="571500" lvl="0" indent="-571500" eaLnBrk="0" fontAlgn="base" hangingPunct="0">
              <a:lnSpc>
                <a:spcPct val="90000"/>
              </a:lnSpc>
              <a:spcBef>
                <a:spcPct val="20000"/>
              </a:spcBef>
              <a:spcAft>
                <a:spcPct val="0"/>
              </a:spcAft>
              <a:buFont typeface="+mj-lt"/>
              <a:buAutoNum type="arabicPeriod"/>
              <a:defRPr/>
            </a:pPr>
            <a:r>
              <a:rPr lang="en-US" b="1" kern="0" dirty="0"/>
              <a:t>Adjust</a:t>
            </a:r>
            <a:r>
              <a:rPr lang="en-US" kern="0" dirty="0"/>
              <a:t> policies by what works (measure to manage)</a:t>
            </a:r>
          </a:p>
          <a:p>
            <a:pPr marL="571500" lvl="0" indent="-571500" eaLnBrk="0" fontAlgn="base" hangingPunct="0">
              <a:lnSpc>
                <a:spcPct val="90000"/>
              </a:lnSpc>
              <a:spcBef>
                <a:spcPct val="20000"/>
              </a:spcBef>
              <a:spcAft>
                <a:spcPct val="0"/>
              </a:spcAft>
              <a:buFont typeface="+mj-lt"/>
              <a:buAutoNum type="arabicPeriod"/>
              <a:defRPr/>
            </a:pPr>
            <a:r>
              <a:rPr lang="en-US" b="1" kern="0" dirty="0"/>
              <a:t>Leave No One Behind </a:t>
            </a:r>
            <a:r>
              <a:rPr lang="en-US" kern="0" dirty="0"/>
              <a:t>see the poorest &amp; track trends</a:t>
            </a:r>
          </a:p>
          <a:p>
            <a:pPr marL="571500" lvl="0" indent="-571500" eaLnBrk="0" fontAlgn="base" hangingPunct="0">
              <a:lnSpc>
                <a:spcPct val="90000"/>
              </a:lnSpc>
              <a:spcBef>
                <a:spcPct val="20000"/>
              </a:spcBef>
              <a:spcAft>
                <a:spcPct val="0"/>
              </a:spcAft>
              <a:buFont typeface="+mj-lt"/>
              <a:buAutoNum type="arabicPeriod"/>
              <a:defRPr/>
            </a:pPr>
            <a:r>
              <a:rPr lang="en-US" b="1" kern="0" dirty="0"/>
              <a:t>Be Transparent</a:t>
            </a:r>
            <a:r>
              <a:rPr lang="en-US" kern="0" dirty="0"/>
              <a:t> so all stakeholders engage – NGOs,</a:t>
            </a:r>
          </a:p>
          <a:p>
            <a:pPr lvl="2" eaLnBrk="0" fontAlgn="base" hangingPunct="0">
              <a:lnSpc>
                <a:spcPct val="90000"/>
              </a:lnSpc>
              <a:spcBef>
                <a:spcPct val="20000"/>
              </a:spcBef>
              <a:spcAft>
                <a:spcPct val="0"/>
              </a:spcAft>
              <a:defRPr/>
            </a:pPr>
            <a:r>
              <a:rPr lang="en-US" kern="0" dirty="0"/>
              <a:t>private sector and all parts of government. </a:t>
            </a:r>
            <a:r>
              <a:rPr lang="en-US" i="1" kern="0" dirty="0"/>
              <a:t> </a:t>
            </a:r>
            <a:endParaRPr lang="en-US" kern="0" dirty="0"/>
          </a:p>
        </p:txBody>
      </p:sp>
      <p:pic>
        <p:nvPicPr>
          <p:cNvPr id="6" name="Picture 5">
            <a:extLst>
              <a:ext uri="{FF2B5EF4-FFF2-40B4-BE49-F238E27FC236}">
                <a16:creationId xmlns:a16="http://schemas.microsoft.com/office/drawing/2014/main" id="{2F92397A-3699-4B22-83CC-935E144CE2F0}"/>
              </a:ext>
            </a:extLst>
          </p:cNvPr>
          <p:cNvPicPr>
            <a:picLocks noChangeAspect="1"/>
          </p:cNvPicPr>
          <p:nvPr/>
        </p:nvPicPr>
        <p:blipFill>
          <a:blip r:embed="rId2"/>
          <a:stretch>
            <a:fillRect/>
          </a:stretch>
        </p:blipFill>
        <p:spPr>
          <a:xfrm>
            <a:off x="5102604" y="1474265"/>
            <a:ext cx="3800419" cy="2850315"/>
          </a:xfrm>
          <a:prstGeom prst="rect">
            <a:avLst/>
          </a:prstGeom>
          <a:noFill/>
        </p:spPr>
      </p:pic>
      <p:pic>
        <p:nvPicPr>
          <p:cNvPr id="7" name="Imagen 11">
            <a:extLst>
              <a:ext uri="{FF2B5EF4-FFF2-40B4-BE49-F238E27FC236}">
                <a16:creationId xmlns:a16="http://schemas.microsoft.com/office/drawing/2014/main" id="{E9CFABA5-51C9-44D0-A2BB-CA5212D4D9F6}"/>
              </a:ext>
            </a:extLst>
          </p:cNvPr>
          <p:cNvPicPr/>
          <p:nvPr/>
        </p:nvPicPr>
        <p:blipFill>
          <a:blip r:embed="rId3"/>
          <a:stretch>
            <a:fillRect/>
          </a:stretch>
        </p:blipFill>
        <p:spPr>
          <a:xfrm>
            <a:off x="5263770" y="4286480"/>
            <a:ext cx="3478087" cy="2039080"/>
          </a:xfrm>
          <a:prstGeom prst="rect">
            <a:avLst/>
          </a:prstGeom>
        </p:spPr>
      </p:pic>
    </p:spTree>
    <p:extLst>
      <p:ext uri="{BB962C8B-B14F-4D97-AF65-F5344CB8AC3E}">
        <p14:creationId xmlns:p14="http://schemas.microsoft.com/office/powerpoint/2010/main" val="3032361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107504" y="254980"/>
            <a:ext cx="9036496" cy="950168"/>
          </a:xfrm>
        </p:spPr>
        <p:txBody>
          <a:bodyPr/>
          <a:lstStyle/>
          <a:p>
            <a:pPr eaLnBrk="1" hangingPunct="1"/>
            <a:br>
              <a:rPr lang="en-GB" sz="3600" b="1" dirty="0">
                <a:solidFill>
                  <a:srgbClr val="760000"/>
                </a:solidFill>
              </a:rPr>
            </a:br>
            <a:r>
              <a:rPr lang="en-GB" sz="3600" b="1" dirty="0">
                <a:solidFill>
                  <a:srgbClr val="760000"/>
                </a:solidFill>
              </a:rPr>
              <a:t>Maldives joined the International Community </a:t>
            </a:r>
            <a:r>
              <a:rPr lang="en-GB" sz="2800" b="1" dirty="0">
                <a:solidFill>
                  <a:srgbClr val="760000"/>
                </a:solidFill>
              </a:rPr>
              <a:t>Adopting the MPI as an Official Statistic of Poverty</a:t>
            </a:r>
            <a:endParaRPr lang="en-US" sz="2800" b="1" dirty="0">
              <a:solidFill>
                <a:srgbClr val="760000"/>
              </a:solidFill>
            </a:endParaRPr>
          </a:p>
        </p:txBody>
      </p:sp>
      <p:sp>
        <p:nvSpPr>
          <p:cNvPr id="49157" name="Rectangle 7"/>
          <p:cNvSpPr>
            <a:spLocks noChangeArrowheads="1"/>
          </p:cNvSpPr>
          <p:nvPr/>
        </p:nvSpPr>
        <p:spPr bwMode="auto">
          <a:xfrm>
            <a:off x="298903" y="1210363"/>
            <a:ext cx="8653698" cy="4191000"/>
          </a:xfrm>
          <a:prstGeom prst="rect">
            <a:avLst/>
          </a:prstGeom>
          <a:noFill/>
          <a:ln w="9525">
            <a:noFill/>
            <a:miter lim="800000"/>
            <a:headEnd/>
            <a:tailEnd/>
          </a:ln>
        </p:spPr>
        <p:txBody>
          <a:bodyPr/>
          <a:lstStyle/>
          <a:p>
            <a:pPr marL="342900" indent="-342900" algn="ctr" eaLnBrk="0" hangingPunct="0">
              <a:lnSpc>
                <a:spcPct val="150000"/>
              </a:lnSpc>
              <a:spcBef>
                <a:spcPts val="600"/>
              </a:spcBef>
              <a:spcAft>
                <a:spcPts val="600"/>
              </a:spcAft>
              <a:buFont typeface="Arial" panose="020B0604020202020204" pitchFamily="34" charset="0"/>
              <a:buChar char="•"/>
            </a:pPr>
            <a:endParaRPr lang="en-GB" sz="2000" dirty="0">
              <a:solidFill>
                <a:srgbClr val="000000"/>
              </a:solidFill>
              <a:latin typeface="+mj-lt"/>
            </a:endParaRPr>
          </a:p>
        </p:txBody>
      </p:sp>
      <p:sp>
        <p:nvSpPr>
          <p:cNvPr id="5" name="Rectangle 2">
            <a:extLst>
              <a:ext uri="{FF2B5EF4-FFF2-40B4-BE49-F238E27FC236}">
                <a16:creationId xmlns:a16="http://schemas.microsoft.com/office/drawing/2014/main" id="{463D3769-1203-4B7C-80E0-5C26B402E933}"/>
              </a:ext>
            </a:extLst>
          </p:cNvPr>
          <p:cNvSpPr txBox="1">
            <a:spLocks noChangeArrowheads="1"/>
          </p:cNvSpPr>
          <p:nvPr/>
        </p:nvSpPr>
        <p:spPr bwMode="auto">
          <a:xfrm>
            <a:off x="135134" y="1593626"/>
            <a:ext cx="4159846" cy="1599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Garamond" pitchFamily="18" charset="0"/>
              </a:defRPr>
            </a:lvl2pPr>
            <a:lvl3pPr algn="ctr" rtl="0" eaLnBrk="0" fontAlgn="base" hangingPunct="0">
              <a:spcBef>
                <a:spcPct val="0"/>
              </a:spcBef>
              <a:spcAft>
                <a:spcPct val="0"/>
              </a:spcAft>
              <a:defRPr sz="4400">
                <a:solidFill>
                  <a:schemeClr val="tx2"/>
                </a:solidFill>
                <a:latin typeface="Garamond" pitchFamily="18" charset="0"/>
              </a:defRPr>
            </a:lvl3pPr>
            <a:lvl4pPr algn="ctr" rtl="0" eaLnBrk="0" fontAlgn="base" hangingPunct="0">
              <a:spcBef>
                <a:spcPct val="0"/>
              </a:spcBef>
              <a:spcAft>
                <a:spcPct val="0"/>
              </a:spcAft>
              <a:defRPr sz="4400">
                <a:solidFill>
                  <a:schemeClr val="tx2"/>
                </a:solidFill>
                <a:latin typeface="Garamond" pitchFamily="18" charset="0"/>
              </a:defRPr>
            </a:lvl4pPr>
            <a:lvl5pPr algn="ctr" rtl="0" eaLnBrk="0" fontAlgn="base" hangingPunct="0">
              <a:spcBef>
                <a:spcPct val="0"/>
              </a:spcBef>
              <a:spcAft>
                <a:spcPct val="0"/>
              </a:spcAft>
              <a:defRPr sz="4400">
                <a:solidFill>
                  <a:schemeClr val="tx2"/>
                </a:solidFill>
                <a:latin typeface="Garamond" pitchFamily="18" charset="0"/>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a:lstStyle>
          <a:p>
            <a:pPr marL="342900" indent="-342900" eaLnBrk="1" hangingPunct="1">
              <a:buFont typeface="Arial" panose="020B0604020202020204" pitchFamily="34" charset="0"/>
              <a:buChar char="•"/>
            </a:pPr>
            <a:r>
              <a:rPr lang="de-DE" sz="2500" kern="0" dirty="0">
                <a:solidFill>
                  <a:srgbClr val="760000"/>
                </a:solidFill>
              </a:rPr>
              <a:t>I</a:t>
            </a:r>
            <a:r>
              <a:rPr lang="en-GB" sz="2500" kern="0" dirty="0">
                <a:solidFill>
                  <a:srgbClr val="760000"/>
                </a:solidFill>
              </a:rPr>
              <a:t>n South Asia: </a:t>
            </a:r>
            <a:r>
              <a:rPr lang="en-GB" sz="2500" kern="0" dirty="0">
                <a:solidFill>
                  <a:srgbClr val="7030A0"/>
                </a:solidFill>
              </a:rPr>
              <a:t>Bhutan, Nepal  Pakistan, Afghanistan</a:t>
            </a:r>
            <a:endParaRPr lang="en-US" sz="2500" kern="0" dirty="0">
              <a:solidFill>
                <a:srgbClr val="7030A0"/>
              </a:solidFill>
            </a:endParaRPr>
          </a:p>
        </p:txBody>
      </p:sp>
      <p:sp>
        <p:nvSpPr>
          <p:cNvPr id="6" name="Rectangle 2">
            <a:extLst>
              <a:ext uri="{FF2B5EF4-FFF2-40B4-BE49-F238E27FC236}">
                <a16:creationId xmlns:a16="http://schemas.microsoft.com/office/drawing/2014/main" id="{91B51DC8-1B29-44C2-A286-1AB452A5CE2B}"/>
              </a:ext>
            </a:extLst>
          </p:cNvPr>
          <p:cNvSpPr txBox="1">
            <a:spLocks noChangeArrowheads="1"/>
          </p:cNvSpPr>
          <p:nvPr/>
        </p:nvSpPr>
        <p:spPr bwMode="auto">
          <a:xfrm>
            <a:off x="4400493" y="1558110"/>
            <a:ext cx="4349841" cy="1628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Garamond" pitchFamily="18" charset="0"/>
              </a:defRPr>
            </a:lvl2pPr>
            <a:lvl3pPr algn="ctr" rtl="0" eaLnBrk="0" fontAlgn="base" hangingPunct="0">
              <a:spcBef>
                <a:spcPct val="0"/>
              </a:spcBef>
              <a:spcAft>
                <a:spcPct val="0"/>
              </a:spcAft>
              <a:defRPr sz="4400">
                <a:solidFill>
                  <a:schemeClr val="tx2"/>
                </a:solidFill>
                <a:latin typeface="Garamond" pitchFamily="18" charset="0"/>
              </a:defRPr>
            </a:lvl3pPr>
            <a:lvl4pPr algn="ctr" rtl="0" eaLnBrk="0" fontAlgn="base" hangingPunct="0">
              <a:spcBef>
                <a:spcPct val="0"/>
              </a:spcBef>
              <a:spcAft>
                <a:spcPct val="0"/>
              </a:spcAft>
              <a:defRPr sz="4400">
                <a:solidFill>
                  <a:schemeClr val="tx2"/>
                </a:solidFill>
                <a:latin typeface="Garamond" pitchFamily="18" charset="0"/>
              </a:defRPr>
            </a:lvl4pPr>
            <a:lvl5pPr algn="ctr" rtl="0" eaLnBrk="0" fontAlgn="base" hangingPunct="0">
              <a:spcBef>
                <a:spcPct val="0"/>
              </a:spcBef>
              <a:spcAft>
                <a:spcPct val="0"/>
              </a:spcAft>
              <a:defRPr sz="4400">
                <a:solidFill>
                  <a:schemeClr val="tx2"/>
                </a:solidFill>
                <a:latin typeface="Garamond" pitchFamily="18" charset="0"/>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a:lstStyle>
          <a:p>
            <a:pPr marL="342900" indent="-342900" eaLnBrk="1" hangingPunct="1">
              <a:buFont typeface="Arial" panose="020B0604020202020204" pitchFamily="34" charset="0"/>
              <a:buChar char="•"/>
            </a:pPr>
            <a:r>
              <a:rPr lang="de-DE" sz="2500" kern="0" dirty="0">
                <a:solidFill>
                  <a:srgbClr val="760000"/>
                </a:solidFill>
              </a:rPr>
              <a:t>SIDS</a:t>
            </a:r>
            <a:r>
              <a:rPr lang="en-GB" sz="2500" kern="0" dirty="0">
                <a:solidFill>
                  <a:srgbClr val="760000"/>
                </a:solidFill>
              </a:rPr>
              <a:t>: </a:t>
            </a:r>
            <a:r>
              <a:rPr lang="en-GB" sz="2500" kern="0" dirty="0">
                <a:solidFill>
                  <a:srgbClr val="7030A0"/>
                </a:solidFill>
              </a:rPr>
              <a:t>Seychelles, </a:t>
            </a:r>
            <a:r>
              <a:rPr lang="en-US" sz="2500" kern="0" dirty="0">
                <a:solidFill>
                  <a:srgbClr val="7030A0"/>
                </a:solidFill>
              </a:rPr>
              <a:t>Dominican Republic</a:t>
            </a:r>
          </a:p>
        </p:txBody>
      </p:sp>
      <p:sp>
        <p:nvSpPr>
          <p:cNvPr id="7" name="Rectangle 2">
            <a:extLst>
              <a:ext uri="{FF2B5EF4-FFF2-40B4-BE49-F238E27FC236}">
                <a16:creationId xmlns:a16="http://schemas.microsoft.com/office/drawing/2014/main" id="{08DA464C-2A47-4385-B84F-1CA93A6BED0C}"/>
              </a:ext>
            </a:extLst>
          </p:cNvPr>
          <p:cNvSpPr txBox="1">
            <a:spLocks noChangeArrowheads="1"/>
          </p:cNvSpPr>
          <p:nvPr/>
        </p:nvSpPr>
        <p:spPr bwMode="auto">
          <a:xfrm>
            <a:off x="626262" y="2711185"/>
            <a:ext cx="7664973" cy="1293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Garamond" pitchFamily="18" charset="0"/>
              </a:defRPr>
            </a:lvl2pPr>
            <a:lvl3pPr algn="ctr" rtl="0" eaLnBrk="0" fontAlgn="base" hangingPunct="0">
              <a:spcBef>
                <a:spcPct val="0"/>
              </a:spcBef>
              <a:spcAft>
                <a:spcPct val="0"/>
              </a:spcAft>
              <a:defRPr sz="4400">
                <a:solidFill>
                  <a:schemeClr val="tx2"/>
                </a:solidFill>
                <a:latin typeface="Garamond" pitchFamily="18" charset="0"/>
              </a:defRPr>
            </a:lvl3pPr>
            <a:lvl4pPr algn="ctr" rtl="0" eaLnBrk="0" fontAlgn="base" hangingPunct="0">
              <a:spcBef>
                <a:spcPct val="0"/>
              </a:spcBef>
              <a:spcAft>
                <a:spcPct val="0"/>
              </a:spcAft>
              <a:defRPr sz="4400">
                <a:solidFill>
                  <a:schemeClr val="tx2"/>
                </a:solidFill>
                <a:latin typeface="Garamond" pitchFamily="18" charset="0"/>
              </a:defRPr>
            </a:lvl4pPr>
            <a:lvl5pPr algn="ctr" rtl="0" eaLnBrk="0" fontAlgn="base" hangingPunct="0">
              <a:spcBef>
                <a:spcPct val="0"/>
              </a:spcBef>
              <a:spcAft>
                <a:spcPct val="0"/>
              </a:spcAft>
              <a:defRPr sz="4400">
                <a:solidFill>
                  <a:schemeClr val="tx2"/>
                </a:solidFill>
                <a:latin typeface="Garamond" pitchFamily="18" charset="0"/>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a:lstStyle>
          <a:p>
            <a:pPr marL="342900" indent="-342900" eaLnBrk="1" hangingPunct="1">
              <a:buFont typeface="Arial" panose="020B0604020202020204" pitchFamily="34" charset="0"/>
              <a:buChar char="•"/>
            </a:pPr>
            <a:r>
              <a:rPr lang="en-US" sz="2500" kern="0" dirty="0">
                <a:solidFill>
                  <a:srgbClr val="760000"/>
                </a:solidFill>
              </a:rPr>
              <a:t>Across the world: Colombia, Mexico, Panama, Chile, Sierra Leone …</a:t>
            </a:r>
          </a:p>
        </p:txBody>
      </p:sp>
      <p:sp>
        <p:nvSpPr>
          <p:cNvPr id="8" name="Rectangle 2">
            <a:extLst>
              <a:ext uri="{FF2B5EF4-FFF2-40B4-BE49-F238E27FC236}">
                <a16:creationId xmlns:a16="http://schemas.microsoft.com/office/drawing/2014/main" id="{EB1AA5BF-62EB-4E4C-9986-78AB34A4ED83}"/>
              </a:ext>
            </a:extLst>
          </p:cNvPr>
          <p:cNvSpPr txBox="1">
            <a:spLocks noChangeArrowheads="1"/>
          </p:cNvSpPr>
          <p:nvPr/>
        </p:nvSpPr>
        <p:spPr bwMode="auto">
          <a:xfrm>
            <a:off x="-4487" y="3507165"/>
            <a:ext cx="9152974" cy="1473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Garamond" pitchFamily="18" charset="0"/>
              </a:defRPr>
            </a:lvl2pPr>
            <a:lvl3pPr algn="ctr" rtl="0" eaLnBrk="0" fontAlgn="base" hangingPunct="0">
              <a:spcBef>
                <a:spcPct val="0"/>
              </a:spcBef>
              <a:spcAft>
                <a:spcPct val="0"/>
              </a:spcAft>
              <a:defRPr sz="4400">
                <a:solidFill>
                  <a:schemeClr val="tx2"/>
                </a:solidFill>
                <a:latin typeface="Garamond" pitchFamily="18" charset="0"/>
              </a:defRPr>
            </a:lvl3pPr>
            <a:lvl4pPr algn="ctr" rtl="0" eaLnBrk="0" fontAlgn="base" hangingPunct="0">
              <a:spcBef>
                <a:spcPct val="0"/>
              </a:spcBef>
              <a:spcAft>
                <a:spcPct val="0"/>
              </a:spcAft>
              <a:defRPr sz="4400">
                <a:solidFill>
                  <a:schemeClr val="tx2"/>
                </a:solidFill>
                <a:latin typeface="Garamond" pitchFamily="18" charset="0"/>
              </a:defRPr>
            </a:lvl4pPr>
            <a:lvl5pPr algn="ctr" rtl="0" eaLnBrk="0" fontAlgn="base" hangingPunct="0">
              <a:spcBef>
                <a:spcPct val="0"/>
              </a:spcBef>
              <a:spcAft>
                <a:spcPct val="0"/>
              </a:spcAft>
              <a:defRPr sz="4400">
                <a:solidFill>
                  <a:schemeClr val="tx2"/>
                </a:solidFill>
                <a:latin typeface="Garamond" pitchFamily="18" charset="0"/>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a:lstStyle>
          <a:p>
            <a:pPr eaLnBrk="1" hangingPunct="1"/>
            <a:r>
              <a:rPr lang="en-US" sz="2500" kern="0" dirty="0">
                <a:solidFill>
                  <a:srgbClr val="760000"/>
                </a:solidFill>
              </a:rPr>
              <a:t>The</a:t>
            </a:r>
            <a:r>
              <a:rPr lang="en-US" sz="2500" b="1" kern="0" dirty="0">
                <a:solidFill>
                  <a:srgbClr val="760000"/>
                </a:solidFill>
              </a:rPr>
              <a:t> Multidimensional Poverty Peer Network (MPPN) </a:t>
            </a:r>
            <a:r>
              <a:rPr lang="en-US" sz="2500" kern="0" dirty="0">
                <a:solidFill>
                  <a:srgbClr val="760000"/>
                </a:solidFill>
              </a:rPr>
              <a:t>brings together countries working on multidimensional poverty</a:t>
            </a:r>
          </a:p>
        </p:txBody>
      </p:sp>
      <p:pic>
        <p:nvPicPr>
          <p:cNvPr id="9" name="Picture 4" descr="20150602-DSC_0285">
            <a:extLst>
              <a:ext uri="{FF2B5EF4-FFF2-40B4-BE49-F238E27FC236}">
                <a16:creationId xmlns:a16="http://schemas.microsoft.com/office/drawing/2014/main" id="{18090120-8DE1-48FA-ACAF-A5547297E9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915" y="4723363"/>
            <a:ext cx="1991865" cy="147398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332775BA-1A12-49D0-BADC-B58B2EB054B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717" t="6784" r="4900"/>
          <a:stretch/>
        </p:blipFill>
        <p:spPr>
          <a:xfrm>
            <a:off x="2199361" y="4713529"/>
            <a:ext cx="1905276" cy="1513040"/>
          </a:xfrm>
          <a:prstGeom prst="rect">
            <a:avLst/>
          </a:prstGeom>
        </p:spPr>
      </p:pic>
      <p:pic>
        <p:nvPicPr>
          <p:cNvPr id="11" name="Picture 4" descr="Pali Lehlola, Chief Statistician, South Africa">
            <a:extLst>
              <a:ext uri="{FF2B5EF4-FFF2-40B4-BE49-F238E27FC236}">
                <a16:creationId xmlns:a16="http://schemas.microsoft.com/office/drawing/2014/main" id="{CBED276D-EB82-4151-A8EF-8E2FCA63D0D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90818" y="4725582"/>
            <a:ext cx="2209566" cy="1473980"/>
          </a:xfrm>
          <a:prstGeom prst="rect">
            <a:avLst/>
          </a:prstGeom>
          <a:noFill/>
          <a:extLst>
            <a:ext uri="{909E8E84-426E-40dd-AFC4-6F175D3DCCD1}">
              <a14:hiddenFill xmlns=""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77D2E443-BCAC-46E3-95BB-9C00A5E10A3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61165" y="4728856"/>
            <a:ext cx="2635696" cy="1133088"/>
          </a:xfrm>
          <a:prstGeom prst="rect">
            <a:avLst/>
          </a:prstGeom>
        </p:spPr>
      </p:pic>
    </p:spTree>
    <p:extLst>
      <p:ext uri="{BB962C8B-B14F-4D97-AF65-F5344CB8AC3E}">
        <p14:creationId xmlns:p14="http://schemas.microsoft.com/office/powerpoint/2010/main" val="19126737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2" name="Rectangle 2"/>
          <p:cNvSpPr>
            <a:spLocks noGrp="1" noChangeArrowheads="1"/>
          </p:cNvSpPr>
          <p:nvPr>
            <p:ph type="title"/>
          </p:nvPr>
        </p:nvSpPr>
        <p:spPr>
          <a:xfrm>
            <a:off x="304800" y="0"/>
            <a:ext cx="8839200" cy="1219200"/>
          </a:xfrm>
        </p:spPr>
        <p:txBody>
          <a:bodyPr/>
          <a:lstStyle/>
          <a:p>
            <a:pPr algn="l" eaLnBrk="1" hangingPunct="1"/>
            <a:r>
              <a:rPr lang="en-US" altLang="en-US" sz="4000" b="1" dirty="0">
                <a:solidFill>
                  <a:srgbClr val="800000"/>
                </a:solidFill>
              </a:rPr>
              <a:t>Comparable MPIs    </a:t>
            </a:r>
            <a:r>
              <a:rPr lang="en-US" altLang="en-US" sz="2800" b="1" dirty="0">
                <a:solidFill>
                  <a:srgbClr val="800000"/>
                </a:solidFill>
              </a:rPr>
              <a:t>(Global MPI, ECLAC MPI)</a:t>
            </a:r>
          </a:p>
        </p:txBody>
      </p:sp>
      <p:sp>
        <p:nvSpPr>
          <p:cNvPr id="460803" name="Rectangle 3"/>
          <p:cNvSpPr>
            <a:spLocks noGrp="1" noChangeArrowheads="1"/>
          </p:cNvSpPr>
          <p:nvPr>
            <p:ph type="body" idx="1"/>
          </p:nvPr>
        </p:nvSpPr>
        <p:spPr>
          <a:xfrm>
            <a:off x="285750" y="1052513"/>
            <a:ext cx="8858250" cy="5638800"/>
          </a:xfrm>
        </p:spPr>
        <p:txBody>
          <a:bodyPr/>
          <a:lstStyle/>
          <a:p>
            <a:pPr eaLnBrk="1" hangingPunct="1">
              <a:lnSpc>
                <a:spcPct val="90000"/>
              </a:lnSpc>
              <a:buFontTx/>
              <a:buNone/>
            </a:pPr>
            <a:r>
              <a:rPr lang="en-GB" altLang="en-US" sz="2400" b="1" dirty="0">
                <a:sym typeface="Symbol" panose="05050102010706020507" pitchFamily="18" charset="2"/>
              </a:rPr>
              <a:t>	</a:t>
            </a:r>
            <a:r>
              <a:rPr lang="en-GB" altLang="en-US" sz="2400" b="1" dirty="0">
                <a:solidFill>
                  <a:srgbClr val="000000"/>
                </a:solidFill>
                <a:sym typeface="Symbol" panose="05050102010706020507" pitchFamily="18" charset="2"/>
              </a:rPr>
              <a:t>- Like $1.90/day and $3.10/day poverty measures </a:t>
            </a:r>
          </a:p>
          <a:p>
            <a:pPr eaLnBrk="1" hangingPunct="1">
              <a:lnSpc>
                <a:spcPct val="90000"/>
              </a:lnSpc>
              <a:buFontTx/>
              <a:buNone/>
            </a:pPr>
            <a:r>
              <a:rPr lang="en-GB" altLang="en-US" sz="2400" b="1" dirty="0">
                <a:solidFill>
                  <a:srgbClr val="000000"/>
                </a:solidFill>
                <a:sym typeface="Symbol" panose="05050102010706020507" pitchFamily="18" charset="2"/>
              </a:rPr>
              <a:t>	- Can also compare </a:t>
            </a:r>
            <a:r>
              <a:rPr lang="en-GB" altLang="en-US" sz="2400" b="1" u="sng" dirty="0">
                <a:solidFill>
                  <a:srgbClr val="000000"/>
                </a:solidFill>
                <a:sym typeface="Symbol" panose="05050102010706020507" pitchFamily="18" charset="2"/>
              </a:rPr>
              <a:t>countries</a:t>
            </a:r>
            <a:r>
              <a:rPr lang="en-GB" altLang="en-US" sz="2400" b="1" dirty="0">
                <a:solidFill>
                  <a:srgbClr val="000000"/>
                </a:solidFill>
                <a:sym typeface="Symbol" panose="05050102010706020507" pitchFamily="18" charset="2"/>
              </a:rPr>
              <a:t> (&amp; subnational groups, over time)</a:t>
            </a:r>
          </a:p>
          <a:p>
            <a:pPr eaLnBrk="1" hangingPunct="1">
              <a:lnSpc>
                <a:spcPct val="90000"/>
              </a:lnSpc>
              <a:buFontTx/>
              <a:buNone/>
            </a:pPr>
            <a:r>
              <a:rPr lang="en-GB" altLang="en-US" sz="2400" b="1" dirty="0">
                <a:solidFill>
                  <a:srgbClr val="000000"/>
                </a:solidFill>
                <a:sym typeface="Symbol" panose="05050102010706020507" pitchFamily="18" charset="2"/>
              </a:rPr>
              <a:t>	- Could track SDG-1: </a:t>
            </a:r>
            <a:r>
              <a:rPr lang="en-GB" altLang="en-US" sz="2400" b="1" u="sng" dirty="0">
                <a:solidFill>
                  <a:srgbClr val="000000"/>
                </a:solidFill>
                <a:sym typeface="Symbol" panose="05050102010706020507" pitchFamily="18" charset="2"/>
              </a:rPr>
              <a:t>halve</a:t>
            </a:r>
            <a:r>
              <a:rPr lang="en-GB" altLang="en-US" sz="2400" b="1" dirty="0">
                <a:solidFill>
                  <a:srgbClr val="000000"/>
                </a:solidFill>
                <a:sym typeface="Symbol" panose="05050102010706020507" pitchFamily="18" charset="2"/>
              </a:rPr>
              <a:t> poverty in its many dimensions; </a:t>
            </a:r>
          </a:p>
          <a:p>
            <a:pPr eaLnBrk="1" hangingPunct="1">
              <a:lnSpc>
                <a:spcPct val="90000"/>
              </a:lnSpc>
              <a:buFontTx/>
              <a:buNone/>
            </a:pPr>
            <a:r>
              <a:rPr lang="en-GB" altLang="en-US" sz="2400" b="1" dirty="0">
                <a:solidFill>
                  <a:srgbClr val="000000"/>
                </a:solidFill>
                <a:sym typeface="Symbol" panose="05050102010706020507" pitchFamily="18" charset="2"/>
              </a:rPr>
              <a:t>	- </a:t>
            </a:r>
            <a:r>
              <a:rPr lang="en-US" altLang="en-US" sz="2400" b="1" dirty="0">
                <a:solidFill>
                  <a:srgbClr val="000000"/>
                </a:solidFill>
                <a:sym typeface="Symbol" panose="05050102010706020507" pitchFamily="18" charset="2"/>
              </a:rPr>
              <a:t>Useful to compare progress and learn from each other. </a:t>
            </a:r>
          </a:p>
          <a:p>
            <a:pPr eaLnBrk="1" hangingPunct="1">
              <a:lnSpc>
                <a:spcPct val="90000"/>
              </a:lnSpc>
              <a:buFontTx/>
              <a:buNone/>
            </a:pPr>
            <a:endParaRPr lang="en-GB" altLang="en-US" sz="1400" dirty="0">
              <a:solidFill>
                <a:srgbClr val="000000"/>
              </a:solidFill>
              <a:sym typeface="Symbol" panose="05050102010706020507" pitchFamily="18" charset="2"/>
            </a:endParaRPr>
          </a:p>
          <a:p>
            <a:pPr eaLnBrk="1" hangingPunct="1">
              <a:lnSpc>
                <a:spcPct val="90000"/>
              </a:lnSpc>
              <a:buFontTx/>
              <a:buNone/>
            </a:pPr>
            <a:endParaRPr lang="en-GB" altLang="en-US" sz="2400" dirty="0">
              <a:solidFill>
                <a:srgbClr val="000000"/>
              </a:solidFill>
              <a:sym typeface="Symbol" panose="05050102010706020507" pitchFamily="18" charset="2"/>
            </a:endParaRPr>
          </a:p>
        </p:txBody>
      </p:sp>
      <p:pic>
        <p:nvPicPr>
          <p:cNvPr id="2" name="Picture 1"/>
          <p:cNvPicPr>
            <a:picLocks noChangeAspect="1"/>
          </p:cNvPicPr>
          <p:nvPr/>
        </p:nvPicPr>
        <p:blipFill>
          <a:blip r:embed="rId3"/>
          <a:stretch>
            <a:fillRect/>
          </a:stretch>
        </p:blipFill>
        <p:spPr>
          <a:xfrm>
            <a:off x="0" y="3801632"/>
            <a:ext cx="5292080" cy="3974605"/>
          </a:xfrm>
          <a:prstGeom prst="rect">
            <a:avLst/>
          </a:prstGeom>
        </p:spPr>
      </p:pic>
      <p:pic>
        <p:nvPicPr>
          <p:cNvPr id="10" name="Picture 9">
            <a:extLst>
              <a:ext uri="{FF2B5EF4-FFF2-40B4-BE49-F238E27FC236}">
                <a16:creationId xmlns:a16="http://schemas.microsoft.com/office/drawing/2014/main" id="{67BC7609-B706-47BA-92DC-C12781C3BF79}"/>
              </a:ext>
            </a:extLst>
          </p:cNvPr>
          <p:cNvPicPr>
            <a:picLocks noChangeAspect="1"/>
          </p:cNvPicPr>
          <p:nvPr/>
        </p:nvPicPr>
        <p:blipFill>
          <a:blip r:embed="rId4"/>
          <a:stretch>
            <a:fillRect/>
          </a:stretch>
        </p:blipFill>
        <p:spPr>
          <a:xfrm>
            <a:off x="5076056" y="2875146"/>
            <a:ext cx="4211960" cy="4024618"/>
          </a:xfrm>
          <a:prstGeom prst="rect">
            <a:avLst/>
          </a:prstGeom>
        </p:spPr>
      </p:pic>
    </p:spTree>
    <p:extLst>
      <p:ext uri="{BB962C8B-B14F-4D97-AF65-F5344CB8AC3E}">
        <p14:creationId xmlns:p14="http://schemas.microsoft.com/office/powerpoint/2010/main" val="4246330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1EB49F6-2687-F440-99C8-EBBE64AD49B2}"/>
              </a:ext>
            </a:extLst>
          </p:cNvPr>
          <p:cNvSpPr>
            <a:spLocks noGrp="1"/>
          </p:cNvSpPr>
          <p:nvPr>
            <p:ph idx="1"/>
          </p:nvPr>
        </p:nvSpPr>
        <p:spPr>
          <a:xfrm>
            <a:off x="4648200" y="1524000"/>
            <a:ext cx="4114800" cy="4114800"/>
          </a:xfrm>
        </p:spPr>
        <p:txBody>
          <a:bodyPr/>
          <a:lstStyle/>
          <a:p>
            <a:r>
              <a:rPr lang="en-GB" sz="2600" dirty="0"/>
              <a:t>“identify the range of deprivations that people in Seychelles face”</a:t>
            </a:r>
          </a:p>
          <a:p>
            <a:r>
              <a:rPr lang="en-GB" sz="2600" dirty="0"/>
              <a:t>inform the initiation of GOV programmes to “eradicate multidimensional poverty</a:t>
            </a:r>
            <a:r>
              <a:rPr lang="en-GB" sz="2800" dirty="0"/>
              <a:t>”</a:t>
            </a:r>
          </a:p>
          <a:p>
            <a:r>
              <a:rPr lang="en-GB" sz="2800" dirty="0"/>
              <a:t>“enable policy-makers to track changes and monitor poverty”</a:t>
            </a:r>
          </a:p>
        </p:txBody>
      </p:sp>
      <p:sp>
        <p:nvSpPr>
          <p:cNvPr id="4" name="Rectangle 2">
            <a:extLst>
              <a:ext uri="{FF2B5EF4-FFF2-40B4-BE49-F238E27FC236}">
                <a16:creationId xmlns:a16="http://schemas.microsoft.com/office/drawing/2014/main" id="{550BA907-3262-2240-B255-09B0ECE52E27}"/>
              </a:ext>
            </a:extLst>
          </p:cNvPr>
          <p:cNvSpPr>
            <a:spLocks noGrp="1" noChangeArrowheads="1"/>
          </p:cNvSpPr>
          <p:nvPr>
            <p:ph type="title"/>
          </p:nvPr>
        </p:nvSpPr>
        <p:spPr>
          <a:xfrm>
            <a:off x="685800" y="381000"/>
            <a:ext cx="7772400" cy="1143000"/>
          </a:xfrm>
        </p:spPr>
        <p:txBody>
          <a:bodyPr vert="horz" wrap="square" lIns="91440" tIns="45720" rIns="91440" bIns="45720" numCol="1" anchor="ctr" anchorCtr="0" compatLnSpc="1">
            <a:prstTxWarp prst="textNoShape">
              <a:avLst/>
            </a:prstTxWarp>
            <a:normAutofit/>
          </a:bodyPr>
          <a:lstStyle/>
          <a:p>
            <a:pPr eaLnBrk="1" hangingPunct="1">
              <a:lnSpc>
                <a:spcPct val="90000"/>
              </a:lnSpc>
            </a:pPr>
            <a:r>
              <a:rPr lang="en-US" sz="3600" b="1" dirty="0">
                <a:solidFill>
                  <a:srgbClr val="760000"/>
                </a:solidFill>
              </a:rPr>
              <a:t>Seychelles National MPI: Purpose</a:t>
            </a:r>
          </a:p>
        </p:txBody>
      </p:sp>
      <p:pic>
        <p:nvPicPr>
          <p:cNvPr id="5" name="Picture 4">
            <a:extLst>
              <a:ext uri="{FF2B5EF4-FFF2-40B4-BE49-F238E27FC236}">
                <a16:creationId xmlns:a16="http://schemas.microsoft.com/office/drawing/2014/main" id="{6B6C1354-F5D1-BD40-9C39-92A08A1B9775}"/>
              </a:ext>
            </a:extLst>
          </p:cNvPr>
          <p:cNvPicPr>
            <a:picLocks noChangeAspect="1"/>
          </p:cNvPicPr>
          <p:nvPr/>
        </p:nvPicPr>
        <p:blipFill>
          <a:blip r:embed="rId2"/>
          <a:stretch>
            <a:fillRect/>
          </a:stretch>
        </p:blipFill>
        <p:spPr>
          <a:xfrm>
            <a:off x="533400" y="1676400"/>
            <a:ext cx="3352800" cy="4344704"/>
          </a:xfrm>
          <a:prstGeom prst="rect">
            <a:avLst/>
          </a:prstGeom>
        </p:spPr>
      </p:pic>
      <p:sp>
        <p:nvSpPr>
          <p:cNvPr id="6" name="TextBox 5">
            <a:extLst>
              <a:ext uri="{FF2B5EF4-FFF2-40B4-BE49-F238E27FC236}">
                <a16:creationId xmlns:a16="http://schemas.microsoft.com/office/drawing/2014/main" id="{D199AE95-D3C2-7C40-B5E7-D96C2342A0CE}"/>
              </a:ext>
            </a:extLst>
          </p:cNvPr>
          <p:cNvSpPr txBox="1"/>
          <p:nvPr/>
        </p:nvSpPr>
        <p:spPr>
          <a:xfrm>
            <a:off x="1066800" y="1154668"/>
            <a:ext cx="2292038" cy="369332"/>
          </a:xfrm>
          <a:prstGeom prst="rect">
            <a:avLst/>
          </a:prstGeom>
          <a:noFill/>
        </p:spPr>
        <p:txBody>
          <a:bodyPr wrap="none" rtlCol="0">
            <a:spAutoFit/>
          </a:bodyPr>
          <a:lstStyle/>
          <a:p>
            <a:r>
              <a:rPr lang="en-GB" b="1" dirty="0">
                <a:solidFill>
                  <a:srgbClr val="800000"/>
                </a:solidFill>
              </a:rPr>
              <a:t>Joined MPPN in 2014</a:t>
            </a:r>
          </a:p>
        </p:txBody>
      </p:sp>
    </p:spTree>
    <p:extLst>
      <p:ext uri="{BB962C8B-B14F-4D97-AF65-F5344CB8AC3E}">
        <p14:creationId xmlns:p14="http://schemas.microsoft.com/office/powerpoint/2010/main" val="14131444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06E5B8B-C54A-4B4D-8633-351D56DDCA16}"/>
              </a:ext>
            </a:extLst>
          </p:cNvPr>
          <p:cNvSpPr>
            <a:spLocks noGrp="1"/>
          </p:cNvSpPr>
          <p:nvPr>
            <p:ph idx="1"/>
          </p:nvPr>
        </p:nvSpPr>
        <p:spPr>
          <a:xfrm>
            <a:off x="685800" y="1752600"/>
            <a:ext cx="7772400" cy="4114800"/>
          </a:xfrm>
        </p:spPr>
        <p:txBody>
          <a:bodyPr/>
          <a:lstStyle/>
          <a:p>
            <a:r>
              <a:rPr lang="en-GB" dirty="0"/>
              <a:t>Existing African National MPIs all for the Mainland and Low-Income-Countries</a:t>
            </a:r>
          </a:p>
          <a:p>
            <a:r>
              <a:rPr lang="en-GB" dirty="0"/>
              <a:t>Special Situation of Seychelles as SIDS and Middle-Income Country</a:t>
            </a:r>
          </a:p>
          <a:p>
            <a:pPr>
              <a:buFont typeface="Wingdings" pitchFamily="2" charset="2"/>
              <a:buChar char="à"/>
            </a:pPr>
            <a:r>
              <a:rPr lang="en-GB" dirty="0"/>
              <a:t>Pilot MPI constructed to explore feasible indicators (2018)</a:t>
            </a:r>
          </a:p>
          <a:p>
            <a:pPr>
              <a:buFont typeface="Wingdings" pitchFamily="2" charset="2"/>
              <a:buChar char="à"/>
            </a:pPr>
            <a:r>
              <a:rPr lang="en-GB" dirty="0"/>
              <a:t>This Pilot was then revised to obtain the final 	National MPI structure</a:t>
            </a:r>
          </a:p>
          <a:p>
            <a:endParaRPr lang="en-GB" dirty="0"/>
          </a:p>
        </p:txBody>
      </p:sp>
      <p:sp>
        <p:nvSpPr>
          <p:cNvPr id="4" name="Rectangle 2">
            <a:extLst>
              <a:ext uri="{FF2B5EF4-FFF2-40B4-BE49-F238E27FC236}">
                <a16:creationId xmlns:a16="http://schemas.microsoft.com/office/drawing/2014/main" id="{8F1BCA7C-4F9A-3A48-A16B-1092EE4DEEF9}"/>
              </a:ext>
            </a:extLst>
          </p:cNvPr>
          <p:cNvSpPr>
            <a:spLocks noGrp="1" noChangeArrowheads="1"/>
          </p:cNvSpPr>
          <p:nvPr>
            <p:ph type="title"/>
          </p:nvPr>
        </p:nvSpPr>
        <p:spPr/>
        <p:txBody>
          <a:bodyPr vert="horz" wrap="square" lIns="91440" tIns="45720" rIns="91440" bIns="45720" numCol="1" anchor="ctr" anchorCtr="0" compatLnSpc="1">
            <a:prstTxWarp prst="textNoShape">
              <a:avLst/>
            </a:prstTxWarp>
            <a:normAutofit/>
          </a:bodyPr>
          <a:lstStyle/>
          <a:p>
            <a:pPr eaLnBrk="1" hangingPunct="1">
              <a:lnSpc>
                <a:spcPct val="90000"/>
              </a:lnSpc>
            </a:pPr>
            <a:r>
              <a:rPr lang="en-US" sz="3600" b="1" dirty="0">
                <a:solidFill>
                  <a:srgbClr val="760000"/>
                </a:solidFill>
              </a:rPr>
              <a:t>Seychelles National MPI: ‘Pilot’</a:t>
            </a:r>
          </a:p>
        </p:txBody>
      </p:sp>
    </p:spTree>
    <p:extLst>
      <p:ext uri="{BB962C8B-B14F-4D97-AF65-F5344CB8AC3E}">
        <p14:creationId xmlns:p14="http://schemas.microsoft.com/office/powerpoint/2010/main" val="24628135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ADC20243-DD73-4241-B11B-E7182BF06EDC}"/>
              </a:ext>
            </a:extLst>
          </p:cNvPr>
          <p:cNvPicPr>
            <a:picLocks noGrp="1" noChangeAspect="1"/>
          </p:cNvPicPr>
          <p:nvPr>
            <p:ph idx="1"/>
          </p:nvPr>
        </p:nvPicPr>
        <p:blipFill>
          <a:blip r:embed="rId2"/>
          <a:stretch>
            <a:fillRect/>
          </a:stretch>
        </p:blipFill>
        <p:spPr>
          <a:xfrm>
            <a:off x="2040292" y="12700"/>
            <a:ext cx="7103708" cy="5918054"/>
          </a:xfrm>
          <a:prstGeom prst="rect">
            <a:avLst/>
          </a:prstGeom>
        </p:spPr>
      </p:pic>
      <p:sp>
        <p:nvSpPr>
          <p:cNvPr id="5" name="TextBox 4">
            <a:extLst>
              <a:ext uri="{FF2B5EF4-FFF2-40B4-BE49-F238E27FC236}">
                <a16:creationId xmlns:a16="http://schemas.microsoft.com/office/drawing/2014/main" id="{F975E7F6-311D-E941-BC61-5B0FA9B26077}"/>
              </a:ext>
            </a:extLst>
          </p:cNvPr>
          <p:cNvSpPr txBox="1"/>
          <p:nvPr/>
        </p:nvSpPr>
        <p:spPr>
          <a:xfrm>
            <a:off x="11723" y="12700"/>
            <a:ext cx="2121877" cy="5539978"/>
          </a:xfrm>
          <a:prstGeom prst="rect">
            <a:avLst/>
          </a:prstGeom>
          <a:noFill/>
        </p:spPr>
        <p:txBody>
          <a:bodyPr wrap="square" rtlCol="0">
            <a:spAutoFit/>
          </a:bodyPr>
          <a:lstStyle/>
          <a:p>
            <a:r>
              <a:rPr lang="en-GB" sz="2300" b="1" dirty="0"/>
              <a:t>Structure</a:t>
            </a:r>
          </a:p>
          <a:p>
            <a:r>
              <a:rPr lang="en-GB" sz="2300" b="1" dirty="0"/>
              <a:t>of the </a:t>
            </a:r>
          </a:p>
          <a:p>
            <a:r>
              <a:rPr lang="en-GB" sz="2300" b="1" dirty="0"/>
              <a:t>Seychelles</a:t>
            </a:r>
          </a:p>
          <a:p>
            <a:r>
              <a:rPr lang="en-GB" sz="2300" b="1" dirty="0"/>
              <a:t>National MPI</a:t>
            </a:r>
          </a:p>
          <a:p>
            <a:endParaRPr lang="en-GB" sz="2300" b="1" dirty="0"/>
          </a:p>
          <a:p>
            <a:endParaRPr lang="en-GB" sz="2300" b="1" dirty="0"/>
          </a:p>
          <a:p>
            <a:endParaRPr lang="en-GB" dirty="0"/>
          </a:p>
          <a:p>
            <a:r>
              <a:rPr lang="en-GB" dirty="0"/>
              <a:t>Equal</a:t>
            </a:r>
          </a:p>
          <a:p>
            <a:r>
              <a:rPr lang="en-GB" dirty="0"/>
              <a:t>Nested</a:t>
            </a:r>
          </a:p>
          <a:p>
            <a:r>
              <a:rPr lang="en-GB" dirty="0"/>
              <a:t>Weights</a:t>
            </a:r>
          </a:p>
          <a:p>
            <a:endParaRPr lang="en-GB" dirty="0"/>
          </a:p>
          <a:p>
            <a:endParaRPr lang="en-GB" dirty="0"/>
          </a:p>
          <a:p>
            <a:endParaRPr lang="en-GB" dirty="0"/>
          </a:p>
          <a:p>
            <a:endParaRPr lang="en-GB" dirty="0"/>
          </a:p>
          <a:p>
            <a:r>
              <a:rPr lang="en-GB" dirty="0"/>
              <a:t>Multidimensional </a:t>
            </a:r>
          </a:p>
          <a:p>
            <a:r>
              <a:rPr lang="en-GB" dirty="0"/>
              <a:t>Poverty</a:t>
            </a:r>
          </a:p>
          <a:p>
            <a:r>
              <a:rPr lang="en-GB" dirty="0" err="1"/>
              <a:t>Cutoff</a:t>
            </a:r>
            <a:endParaRPr lang="en-GB" dirty="0"/>
          </a:p>
          <a:p>
            <a:r>
              <a:rPr lang="en-GB" dirty="0"/>
              <a:t>= 25%</a:t>
            </a:r>
          </a:p>
        </p:txBody>
      </p:sp>
    </p:spTree>
    <p:extLst>
      <p:ext uri="{BB962C8B-B14F-4D97-AF65-F5344CB8AC3E}">
        <p14:creationId xmlns:p14="http://schemas.microsoft.com/office/powerpoint/2010/main" val="35848034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9F1CF860-B062-4740-93AC-8F9AFC028510}"/>
              </a:ext>
            </a:extLst>
          </p:cNvPr>
          <p:cNvPicPr>
            <a:picLocks noGrp="1" noChangeAspect="1"/>
          </p:cNvPicPr>
          <p:nvPr>
            <p:ph idx="1"/>
          </p:nvPr>
        </p:nvPicPr>
        <p:blipFill>
          <a:blip r:embed="rId2"/>
          <a:stretch>
            <a:fillRect/>
          </a:stretch>
        </p:blipFill>
        <p:spPr>
          <a:xfrm>
            <a:off x="1066800" y="1295400"/>
            <a:ext cx="7124700" cy="1270000"/>
          </a:xfrm>
          <a:prstGeom prst="rect">
            <a:avLst/>
          </a:prstGeom>
        </p:spPr>
      </p:pic>
      <p:sp>
        <p:nvSpPr>
          <p:cNvPr id="5" name="Rectangle 2">
            <a:extLst>
              <a:ext uri="{FF2B5EF4-FFF2-40B4-BE49-F238E27FC236}">
                <a16:creationId xmlns:a16="http://schemas.microsoft.com/office/drawing/2014/main" id="{035CBF03-0C4C-D24B-97E4-081852B086F2}"/>
              </a:ext>
            </a:extLst>
          </p:cNvPr>
          <p:cNvSpPr>
            <a:spLocks noGrp="1" noChangeArrowheads="1"/>
          </p:cNvSpPr>
          <p:nvPr>
            <p:ph type="title"/>
          </p:nvPr>
        </p:nvSpPr>
        <p:spPr>
          <a:xfrm>
            <a:off x="685800" y="283281"/>
            <a:ext cx="7772400" cy="1143000"/>
          </a:xfrm>
        </p:spPr>
        <p:txBody>
          <a:bodyPr vert="horz" wrap="square" lIns="91440" tIns="45720" rIns="91440" bIns="45720" numCol="1" anchor="ctr" anchorCtr="0" compatLnSpc="1">
            <a:prstTxWarp prst="textNoShape">
              <a:avLst/>
            </a:prstTxWarp>
            <a:normAutofit/>
          </a:bodyPr>
          <a:lstStyle/>
          <a:p>
            <a:pPr eaLnBrk="1" hangingPunct="1">
              <a:lnSpc>
                <a:spcPct val="90000"/>
              </a:lnSpc>
            </a:pPr>
            <a:r>
              <a:rPr lang="en-US" sz="3600" b="1" dirty="0">
                <a:solidFill>
                  <a:srgbClr val="760000"/>
                </a:solidFill>
              </a:rPr>
              <a:t>Seychelles National MPI: Results</a:t>
            </a:r>
          </a:p>
        </p:txBody>
      </p:sp>
      <p:pic>
        <p:nvPicPr>
          <p:cNvPr id="6" name="Picture 5">
            <a:extLst>
              <a:ext uri="{FF2B5EF4-FFF2-40B4-BE49-F238E27FC236}">
                <a16:creationId xmlns:a16="http://schemas.microsoft.com/office/drawing/2014/main" id="{DBEA156D-4A48-2F44-9CE1-9867C25C9DF0}"/>
              </a:ext>
            </a:extLst>
          </p:cNvPr>
          <p:cNvPicPr>
            <a:picLocks noChangeAspect="1"/>
          </p:cNvPicPr>
          <p:nvPr/>
        </p:nvPicPr>
        <p:blipFill>
          <a:blip r:embed="rId3"/>
          <a:stretch>
            <a:fillRect/>
          </a:stretch>
        </p:blipFill>
        <p:spPr>
          <a:xfrm>
            <a:off x="12700" y="2570358"/>
            <a:ext cx="5924550" cy="4287642"/>
          </a:xfrm>
          <a:prstGeom prst="rect">
            <a:avLst/>
          </a:prstGeom>
        </p:spPr>
      </p:pic>
      <p:sp>
        <p:nvSpPr>
          <p:cNvPr id="7" name="TextBox 6">
            <a:extLst>
              <a:ext uri="{FF2B5EF4-FFF2-40B4-BE49-F238E27FC236}">
                <a16:creationId xmlns:a16="http://schemas.microsoft.com/office/drawing/2014/main" id="{65D3852C-5F41-6342-B680-E8B131DABA31}"/>
              </a:ext>
            </a:extLst>
          </p:cNvPr>
          <p:cNvSpPr txBox="1"/>
          <p:nvPr/>
        </p:nvSpPr>
        <p:spPr>
          <a:xfrm>
            <a:off x="6489700" y="3006019"/>
            <a:ext cx="1968500" cy="3693319"/>
          </a:xfrm>
          <a:prstGeom prst="rect">
            <a:avLst/>
          </a:prstGeom>
          <a:noFill/>
        </p:spPr>
        <p:txBody>
          <a:bodyPr wrap="square" rtlCol="0">
            <a:spAutoFit/>
          </a:bodyPr>
          <a:lstStyle/>
          <a:p>
            <a:r>
              <a:rPr lang="en-GB" b="1" dirty="0"/>
              <a:t>Disaggregated by</a:t>
            </a:r>
            <a:r>
              <a:rPr lang="en-GB" dirty="0"/>
              <a:t>:</a:t>
            </a:r>
          </a:p>
          <a:p>
            <a:pPr marL="285750" indent="-285750">
              <a:buFont typeface="Arial" panose="020B0604020202020204" pitchFamily="34" charset="0"/>
              <a:buChar char="•"/>
            </a:pPr>
            <a:r>
              <a:rPr lang="en-GB" dirty="0"/>
              <a:t>Household Size</a:t>
            </a:r>
          </a:p>
          <a:p>
            <a:pPr marL="285750" indent="-285750">
              <a:buFont typeface="Arial" panose="020B0604020202020204" pitchFamily="34" charset="0"/>
              <a:buChar char="•"/>
            </a:pPr>
            <a:r>
              <a:rPr lang="en-GB" dirty="0"/>
              <a:t>Sex of Household Head</a:t>
            </a:r>
          </a:p>
          <a:p>
            <a:pPr marL="285750" indent="-285750">
              <a:buFont typeface="Arial" panose="020B0604020202020204" pitchFamily="34" charset="0"/>
              <a:buChar char="•"/>
            </a:pPr>
            <a:r>
              <a:rPr lang="en-GB" dirty="0"/>
              <a:t>Age</a:t>
            </a:r>
          </a:p>
          <a:p>
            <a:pPr marL="285750" indent="-285750">
              <a:buFont typeface="Arial" panose="020B0604020202020204" pitchFamily="34" charset="0"/>
              <a:buChar char="•"/>
            </a:pPr>
            <a:r>
              <a:rPr lang="en-GB" dirty="0"/>
              <a:t>Labour Force Status</a:t>
            </a:r>
          </a:p>
          <a:p>
            <a:pPr marL="285750" indent="-285750">
              <a:buFont typeface="Arial" panose="020B0604020202020204" pitchFamily="34" charset="0"/>
              <a:buChar char="•"/>
            </a:pPr>
            <a:r>
              <a:rPr lang="en-GB" dirty="0"/>
              <a:t>Education of Household Head</a:t>
            </a:r>
          </a:p>
          <a:p>
            <a:pPr marL="285750" indent="-285750">
              <a:buFont typeface="Arial" panose="020B0604020202020204" pitchFamily="34" charset="0"/>
              <a:buChar char="•"/>
            </a:pPr>
            <a:r>
              <a:rPr lang="en-GB" dirty="0"/>
              <a:t>Island</a:t>
            </a:r>
          </a:p>
          <a:p>
            <a:pPr marL="285750" indent="-285750">
              <a:buFont typeface="Arial" panose="020B0604020202020204" pitchFamily="34" charset="0"/>
              <a:buChar char="•"/>
            </a:pPr>
            <a:endParaRPr lang="en-GB" dirty="0"/>
          </a:p>
        </p:txBody>
      </p:sp>
    </p:spTree>
    <p:extLst>
      <p:ext uri="{BB962C8B-B14F-4D97-AF65-F5344CB8AC3E}">
        <p14:creationId xmlns:p14="http://schemas.microsoft.com/office/powerpoint/2010/main" val="550797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4A23FFD-3734-3C49-8994-453CF30C532B}"/>
              </a:ext>
            </a:extLst>
          </p:cNvPr>
          <p:cNvSpPr>
            <a:spLocks noGrp="1"/>
          </p:cNvSpPr>
          <p:nvPr>
            <p:ph idx="1"/>
          </p:nvPr>
        </p:nvSpPr>
        <p:spPr>
          <a:xfrm>
            <a:off x="685800" y="1981200"/>
            <a:ext cx="5486400" cy="4114800"/>
          </a:xfrm>
        </p:spPr>
        <p:txBody>
          <a:bodyPr/>
          <a:lstStyle/>
          <a:p>
            <a:r>
              <a:rPr lang="en-GB" sz="2800" dirty="0"/>
              <a:t>Launched in 2017</a:t>
            </a:r>
          </a:p>
          <a:p>
            <a:r>
              <a:rPr lang="en-GB" sz="2800" dirty="0"/>
              <a:t>Most recent report: 2020</a:t>
            </a:r>
          </a:p>
          <a:p>
            <a:r>
              <a:rPr lang="en-GB" sz="2800" dirty="0"/>
              <a:t>Based on data from unique MPI-Questionnaire that captures deprivations identified through participatory exercises</a:t>
            </a:r>
          </a:p>
          <a:p>
            <a:r>
              <a:rPr lang="en-GB" sz="2800" dirty="0"/>
              <a:t>Provides information for social policy interventions, resource allocation and governance</a:t>
            </a:r>
          </a:p>
        </p:txBody>
      </p:sp>
      <p:sp>
        <p:nvSpPr>
          <p:cNvPr id="4" name="Rectangle 2">
            <a:extLst>
              <a:ext uri="{FF2B5EF4-FFF2-40B4-BE49-F238E27FC236}">
                <a16:creationId xmlns:a16="http://schemas.microsoft.com/office/drawing/2014/main" id="{56774FA7-1465-3843-8A53-88E76C58AF72}"/>
              </a:ext>
            </a:extLst>
          </p:cNvPr>
          <p:cNvSpPr>
            <a:spLocks noGrp="1" noChangeArrowheads="1"/>
          </p:cNvSpPr>
          <p:nvPr>
            <p:ph type="title"/>
          </p:nvPr>
        </p:nvSpPr>
        <p:spPr>
          <a:xfrm>
            <a:off x="685800" y="609600"/>
            <a:ext cx="7772400" cy="849163"/>
          </a:xfrm>
        </p:spPr>
        <p:txBody>
          <a:bodyPr vert="horz" wrap="square" lIns="91440" tIns="45720" rIns="91440" bIns="45720" numCol="1" anchor="ctr" anchorCtr="0" compatLnSpc="1">
            <a:prstTxWarp prst="textNoShape">
              <a:avLst/>
            </a:prstTxWarp>
            <a:normAutofit/>
          </a:bodyPr>
          <a:lstStyle/>
          <a:p>
            <a:pPr eaLnBrk="1" hangingPunct="1">
              <a:lnSpc>
                <a:spcPct val="90000"/>
              </a:lnSpc>
            </a:pPr>
            <a:r>
              <a:rPr lang="en-US" sz="3600" b="1" dirty="0">
                <a:solidFill>
                  <a:srgbClr val="760000"/>
                </a:solidFill>
              </a:rPr>
              <a:t>Dominican Republic National MPI</a:t>
            </a:r>
          </a:p>
        </p:txBody>
      </p:sp>
      <p:pic>
        <p:nvPicPr>
          <p:cNvPr id="6" name="Picture 5">
            <a:extLst>
              <a:ext uri="{FF2B5EF4-FFF2-40B4-BE49-F238E27FC236}">
                <a16:creationId xmlns:a16="http://schemas.microsoft.com/office/drawing/2014/main" id="{C2234694-6840-B04A-8D60-963826324843}"/>
              </a:ext>
            </a:extLst>
          </p:cNvPr>
          <p:cNvPicPr>
            <a:picLocks noChangeAspect="1"/>
          </p:cNvPicPr>
          <p:nvPr/>
        </p:nvPicPr>
        <p:blipFill>
          <a:blip r:embed="rId2"/>
          <a:stretch>
            <a:fillRect/>
          </a:stretch>
        </p:blipFill>
        <p:spPr>
          <a:xfrm>
            <a:off x="5943600" y="1536700"/>
            <a:ext cx="2891841" cy="3810000"/>
          </a:xfrm>
          <a:prstGeom prst="rect">
            <a:avLst/>
          </a:prstGeom>
        </p:spPr>
      </p:pic>
      <p:sp>
        <p:nvSpPr>
          <p:cNvPr id="7" name="TextBox 6">
            <a:extLst>
              <a:ext uri="{FF2B5EF4-FFF2-40B4-BE49-F238E27FC236}">
                <a16:creationId xmlns:a16="http://schemas.microsoft.com/office/drawing/2014/main" id="{D3688AEF-C9A7-414D-BE21-102F1E069189}"/>
              </a:ext>
            </a:extLst>
          </p:cNvPr>
          <p:cNvSpPr txBox="1"/>
          <p:nvPr/>
        </p:nvSpPr>
        <p:spPr>
          <a:xfrm>
            <a:off x="1066800" y="1154668"/>
            <a:ext cx="2292038" cy="369332"/>
          </a:xfrm>
          <a:prstGeom prst="rect">
            <a:avLst/>
          </a:prstGeom>
          <a:noFill/>
        </p:spPr>
        <p:txBody>
          <a:bodyPr wrap="none" rtlCol="0">
            <a:spAutoFit/>
          </a:bodyPr>
          <a:lstStyle/>
          <a:p>
            <a:r>
              <a:rPr lang="en-GB" b="1" dirty="0">
                <a:solidFill>
                  <a:srgbClr val="800000"/>
                </a:solidFill>
              </a:rPr>
              <a:t>Joined MPPN in 2013</a:t>
            </a:r>
          </a:p>
        </p:txBody>
      </p:sp>
    </p:spTree>
    <p:extLst>
      <p:ext uri="{BB962C8B-B14F-4D97-AF65-F5344CB8AC3E}">
        <p14:creationId xmlns:p14="http://schemas.microsoft.com/office/powerpoint/2010/main" val="23537350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0A3376BA-8BF1-2C4C-BDBC-D86C9ADA0031}"/>
              </a:ext>
            </a:extLst>
          </p:cNvPr>
          <p:cNvPicPr>
            <a:picLocks noGrp="1" noChangeAspect="1"/>
          </p:cNvPicPr>
          <p:nvPr>
            <p:ph idx="1"/>
          </p:nvPr>
        </p:nvPicPr>
        <p:blipFill>
          <a:blip r:embed="rId2"/>
          <a:stretch>
            <a:fillRect/>
          </a:stretch>
        </p:blipFill>
        <p:spPr>
          <a:xfrm>
            <a:off x="6199065" y="64476"/>
            <a:ext cx="2830635" cy="6793523"/>
          </a:xfrm>
          <a:prstGeom prst="rect">
            <a:avLst/>
          </a:prstGeom>
        </p:spPr>
      </p:pic>
      <p:pic>
        <p:nvPicPr>
          <p:cNvPr id="5" name="Picture 4">
            <a:extLst>
              <a:ext uri="{FF2B5EF4-FFF2-40B4-BE49-F238E27FC236}">
                <a16:creationId xmlns:a16="http://schemas.microsoft.com/office/drawing/2014/main" id="{2785930C-5374-854A-AF93-E84C8CF3EBCE}"/>
              </a:ext>
            </a:extLst>
          </p:cNvPr>
          <p:cNvPicPr>
            <a:picLocks noChangeAspect="1"/>
          </p:cNvPicPr>
          <p:nvPr/>
        </p:nvPicPr>
        <p:blipFill>
          <a:blip r:embed="rId3"/>
          <a:stretch>
            <a:fillRect/>
          </a:stretch>
        </p:blipFill>
        <p:spPr>
          <a:xfrm>
            <a:off x="3276600" y="1806650"/>
            <a:ext cx="2463800" cy="4201427"/>
          </a:xfrm>
          <a:prstGeom prst="rect">
            <a:avLst/>
          </a:prstGeom>
        </p:spPr>
      </p:pic>
      <p:sp>
        <p:nvSpPr>
          <p:cNvPr id="6" name="Rectangle 2">
            <a:extLst>
              <a:ext uri="{FF2B5EF4-FFF2-40B4-BE49-F238E27FC236}">
                <a16:creationId xmlns:a16="http://schemas.microsoft.com/office/drawing/2014/main" id="{A121AD24-C6D7-9642-8AC4-A3646A54CEFC}"/>
              </a:ext>
            </a:extLst>
          </p:cNvPr>
          <p:cNvSpPr>
            <a:spLocks noGrp="1" noChangeArrowheads="1"/>
          </p:cNvSpPr>
          <p:nvPr>
            <p:ph type="title"/>
          </p:nvPr>
        </p:nvSpPr>
        <p:spPr/>
        <p:txBody>
          <a:bodyPr vert="horz" wrap="square" lIns="91440" tIns="45720" rIns="91440" bIns="45720" numCol="1" anchor="ctr" anchorCtr="0" compatLnSpc="1">
            <a:prstTxWarp prst="textNoShape">
              <a:avLst/>
            </a:prstTxWarp>
            <a:normAutofit/>
          </a:bodyPr>
          <a:lstStyle/>
          <a:p>
            <a:pPr algn="l" eaLnBrk="1" hangingPunct="1">
              <a:lnSpc>
                <a:spcPct val="90000"/>
              </a:lnSpc>
            </a:pPr>
            <a:r>
              <a:rPr lang="en-US" sz="3600" b="1" dirty="0">
                <a:solidFill>
                  <a:srgbClr val="760000"/>
                </a:solidFill>
              </a:rPr>
              <a:t>Dominican Republic</a:t>
            </a:r>
            <a:br>
              <a:rPr lang="en-US" sz="3600" b="1" dirty="0">
                <a:solidFill>
                  <a:srgbClr val="760000"/>
                </a:solidFill>
              </a:rPr>
            </a:br>
            <a:r>
              <a:rPr lang="en-US" sz="3600" b="1" dirty="0">
                <a:solidFill>
                  <a:srgbClr val="760000"/>
                </a:solidFill>
              </a:rPr>
              <a:t>National MPI: Structure</a:t>
            </a:r>
          </a:p>
        </p:txBody>
      </p:sp>
      <p:sp>
        <p:nvSpPr>
          <p:cNvPr id="7" name="TextBox 6">
            <a:extLst>
              <a:ext uri="{FF2B5EF4-FFF2-40B4-BE49-F238E27FC236}">
                <a16:creationId xmlns:a16="http://schemas.microsoft.com/office/drawing/2014/main" id="{5757664F-4161-3D4C-B527-6E6C0DF02725}"/>
              </a:ext>
            </a:extLst>
          </p:cNvPr>
          <p:cNvSpPr txBox="1"/>
          <p:nvPr/>
        </p:nvSpPr>
        <p:spPr>
          <a:xfrm>
            <a:off x="703385" y="2321169"/>
            <a:ext cx="2171107" cy="2308324"/>
          </a:xfrm>
          <a:prstGeom prst="rect">
            <a:avLst/>
          </a:prstGeom>
          <a:noFill/>
        </p:spPr>
        <p:txBody>
          <a:bodyPr wrap="none" rtlCol="0">
            <a:spAutoFit/>
          </a:bodyPr>
          <a:lstStyle/>
          <a:p>
            <a:r>
              <a:rPr lang="en-GB" dirty="0"/>
              <a:t>5 Dimensions</a:t>
            </a:r>
          </a:p>
          <a:p>
            <a:r>
              <a:rPr lang="en-GB" dirty="0"/>
              <a:t>24 Indicators</a:t>
            </a:r>
          </a:p>
          <a:p>
            <a:endParaRPr lang="en-GB" dirty="0"/>
          </a:p>
          <a:p>
            <a:r>
              <a:rPr lang="en-GB" dirty="0"/>
              <a:t>Equal Nested Weights</a:t>
            </a:r>
          </a:p>
          <a:p>
            <a:endParaRPr lang="en-GB" dirty="0"/>
          </a:p>
          <a:p>
            <a:r>
              <a:rPr lang="en-GB" dirty="0"/>
              <a:t>Multidimensional</a:t>
            </a:r>
          </a:p>
          <a:p>
            <a:r>
              <a:rPr lang="en-GB" dirty="0"/>
              <a:t>Poverty </a:t>
            </a:r>
            <a:r>
              <a:rPr lang="en-GB" dirty="0" err="1"/>
              <a:t>Cutoff</a:t>
            </a:r>
            <a:endParaRPr lang="en-GB" dirty="0"/>
          </a:p>
          <a:p>
            <a:r>
              <a:rPr lang="en-GB" dirty="0"/>
              <a:t>= 33%</a:t>
            </a:r>
          </a:p>
        </p:txBody>
      </p:sp>
    </p:spTree>
    <p:extLst>
      <p:ext uri="{BB962C8B-B14F-4D97-AF65-F5344CB8AC3E}">
        <p14:creationId xmlns:p14="http://schemas.microsoft.com/office/powerpoint/2010/main" val="20590260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FA499DA-A651-FF4A-BD4D-26258A86CB0E}"/>
              </a:ext>
            </a:extLst>
          </p:cNvPr>
          <p:cNvPicPr>
            <a:picLocks noGrp="1" noChangeAspect="1"/>
          </p:cNvPicPr>
          <p:nvPr>
            <p:ph idx="1"/>
          </p:nvPr>
        </p:nvPicPr>
        <p:blipFill>
          <a:blip r:embed="rId2"/>
          <a:stretch>
            <a:fillRect/>
          </a:stretch>
        </p:blipFill>
        <p:spPr>
          <a:xfrm>
            <a:off x="3390900" y="2914650"/>
            <a:ext cx="5715000" cy="2997200"/>
          </a:xfrm>
          <a:prstGeom prst="rect">
            <a:avLst/>
          </a:prstGeom>
        </p:spPr>
      </p:pic>
      <p:sp>
        <p:nvSpPr>
          <p:cNvPr id="4" name="Rectangle 2">
            <a:extLst>
              <a:ext uri="{FF2B5EF4-FFF2-40B4-BE49-F238E27FC236}">
                <a16:creationId xmlns:a16="http://schemas.microsoft.com/office/drawing/2014/main" id="{16B8E1F5-5792-0B4D-B0EE-63CCE3C47502}"/>
              </a:ext>
            </a:extLst>
          </p:cNvPr>
          <p:cNvSpPr>
            <a:spLocks noGrp="1" noChangeArrowheads="1"/>
          </p:cNvSpPr>
          <p:nvPr>
            <p:ph type="title"/>
          </p:nvPr>
        </p:nvSpPr>
        <p:spPr>
          <a:xfrm>
            <a:off x="685800" y="609600"/>
            <a:ext cx="7772400" cy="533400"/>
          </a:xfrm>
        </p:spPr>
        <p:txBody>
          <a:bodyPr vert="horz" wrap="square" lIns="91440" tIns="45720" rIns="91440" bIns="45720" numCol="1" anchor="ctr" anchorCtr="0" compatLnSpc="1">
            <a:prstTxWarp prst="textNoShape">
              <a:avLst/>
            </a:prstTxWarp>
            <a:normAutofit fontScale="90000"/>
          </a:bodyPr>
          <a:lstStyle/>
          <a:p>
            <a:pPr eaLnBrk="1" hangingPunct="1">
              <a:lnSpc>
                <a:spcPct val="90000"/>
              </a:lnSpc>
            </a:pPr>
            <a:r>
              <a:rPr lang="en-US" sz="3200" b="1" dirty="0">
                <a:solidFill>
                  <a:srgbClr val="760000"/>
                </a:solidFill>
              </a:rPr>
              <a:t>Dominican Republic National MPI: Results</a:t>
            </a:r>
          </a:p>
        </p:txBody>
      </p:sp>
      <p:pic>
        <p:nvPicPr>
          <p:cNvPr id="6" name="Picture 5">
            <a:extLst>
              <a:ext uri="{FF2B5EF4-FFF2-40B4-BE49-F238E27FC236}">
                <a16:creationId xmlns:a16="http://schemas.microsoft.com/office/drawing/2014/main" id="{5EDC9D12-1D63-4047-A565-F198DD83D05E}"/>
              </a:ext>
            </a:extLst>
          </p:cNvPr>
          <p:cNvPicPr>
            <a:picLocks noChangeAspect="1"/>
          </p:cNvPicPr>
          <p:nvPr/>
        </p:nvPicPr>
        <p:blipFill>
          <a:blip r:embed="rId3"/>
          <a:stretch>
            <a:fillRect/>
          </a:stretch>
        </p:blipFill>
        <p:spPr>
          <a:xfrm>
            <a:off x="38100" y="1549400"/>
            <a:ext cx="3551228" cy="2730500"/>
          </a:xfrm>
          <a:prstGeom prst="rect">
            <a:avLst/>
          </a:prstGeom>
        </p:spPr>
      </p:pic>
      <p:sp>
        <p:nvSpPr>
          <p:cNvPr id="7" name="TextBox 6">
            <a:extLst>
              <a:ext uri="{FF2B5EF4-FFF2-40B4-BE49-F238E27FC236}">
                <a16:creationId xmlns:a16="http://schemas.microsoft.com/office/drawing/2014/main" id="{EA0A6993-6038-524F-A3F8-942DB8CAE5DB}"/>
              </a:ext>
            </a:extLst>
          </p:cNvPr>
          <p:cNvSpPr txBox="1"/>
          <p:nvPr/>
        </p:nvSpPr>
        <p:spPr>
          <a:xfrm>
            <a:off x="4572000" y="1570892"/>
            <a:ext cx="4267200" cy="1477328"/>
          </a:xfrm>
          <a:prstGeom prst="rect">
            <a:avLst/>
          </a:prstGeom>
          <a:noFill/>
        </p:spPr>
        <p:txBody>
          <a:bodyPr wrap="square" rtlCol="0">
            <a:spAutoFit/>
          </a:bodyPr>
          <a:lstStyle/>
          <a:p>
            <a:r>
              <a:rPr lang="en-GB" b="1" dirty="0"/>
              <a:t>Disaggregated by:</a:t>
            </a:r>
          </a:p>
          <a:p>
            <a:pPr marL="285750" indent="-285750">
              <a:buFont typeface="Arial" panose="020B0604020202020204" pitchFamily="34" charset="0"/>
              <a:buChar char="•"/>
            </a:pPr>
            <a:r>
              <a:rPr lang="en-GB" dirty="0"/>
              <a:t>Geographical Region (Urban/Rural/Metropolitan)</a:t>
            </a:r>
          </a:p>
          <a:p>
            <a:pPr marL="285750" indent="-285750">
              <a:buFont typeface="Arial" panose="020B0604020202020204" pitchFamily="34" charset="0"/>
              <a:buChar char="•"/>
            </a:pPr>
            <a:endParaRPr lang="en-GB" dirty="0"/>
          </a:p>
          <a:p>
            <a:endParaRPr lang="en-GB" dirty="0"/>
          </a:p>
        </p:txBody>
      </p:sp>
    </p:spTree>
    <p:extLst>
      <p:ext uri="{BB962C8B-B14F-4D97-AF65-F5344CB8AC3E}">
        <p14:creationId xmlns:p14="http://schemas.microsoft.com/office/powerpoint/2010/main" val="12668837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9A8B2-EFC5-C94E-95F6-FD4549705EB5}"/>
              </a:ext>
            </a:extLst>
          </p:cNvPr>
          <p:cNvSpPr>
            <a:spLocks noGrp="1"/>
          </p:cNvSpPr>
          <p:nvPr>
            <p:ph type="title"/>
          </p:nvPr>
        </p:nvSpPr>
        <p:spPr/>
        <p:txBody>
          <a:bodyPr/>
          <a:lstStyle/>
          <a:p>
            <a:r>
              <a:rPr lang="en-GB" sz="4000" b="1" dirty="0">
                <a:solidFill>
                  <a:srgbClr val="800000"/>
                </a:solidFill>
              </a:rPr>
              <a:t>SIDS Multidimensional Poverty Indices in VNRs / SDG 1.2.2</a:t>
            </a:r>
          </a:p>
        </p:txBody>
      </p:sp>
      <p:sp>
        <p:nvSpPr>
          <p:cNvPr id="3" name="Content Placeholder 2">
            <a:extLst>
              <a:ext uri="{FF2B5EF4-FFF2-40B4-BE49-F238E27FC236}">
                <a16:creationId xmlns:a16="http://schemas.microsoft.com/office/drawing/2014/main" id="{94F78F7C-B15F-6745-93C0-92621CEEDCA0}"/>
              </a:ext>
            </a:extLst>
          </p:cNvPr>
          <p:cNvSpPr>
            <a:spLocks noGrp="1"/>
          </p:cNvSpPr>
          <p:nvPr>
            <p:ph idx="1"/>
          </p:nvPr>
        </p:nvSpPr>
        <p:spPr>
          <a:xfrm>
            <a:off x="685800" y="1981200"/>
            <a:ext cx="3505200" cy="4114800"/>
          </a:xfrm>
        </p:spPr>
        <p:txBody>
          <a:bodyPr numCol="1"/>
          <a:lstStyle/>
          <a:p>
            <a:pPr marL="0" indent="0">
              <a:buNone/>
            </a:pPr>
            <a:r>
              <a:rPr lang="en-GB" sz="2800" u="sng" dirty="0"/>
              <a:t>VNRs</a:t>
            </a:r>
          </a:p>
          <a:p>
            <a:r>
              <a:rPr lang="en-GB" sz="2600" dirty="0"/>
              <a:t>Dominican Republic</a:t>
            </a:r>
          </a:p>
          <a:p>
            <a:r>
              <a:rPr lang="en-GB" sz="2600" dirty="0"/>
              <a:t>Seychelles</a:t>
            </a:r>
          </a:p>
          <a:p>
            <a:r>
              <a:rPr lang="en-GB" sz="2600" dirty="0"/>
              <a:t>Tonga</a:t>
            </a:r>
          </a:p>
        </p:txBody>
      </p:sp>
      <p:sp>
        <p:nvSpPr>
          <p:cNvPr id="4" name="TextBox 3">
            <a:extLst>
              <a:ext uri="{FF2B5EF4-FFF2-40B4-BE49-F238E27FC236}">
                <a16:creationId xmlns:a16="http://schemas.microsoft.com/office/drawing/2014/main" id="{CDFDF80C-A077-8B41-8656-200DC8E8EAB8}"/>
              </a:ext>
            </a:extLst>
          </p:cNvPr>
          <p:cNvSpPr txBox="1"/>
          <p:nvPr/>
        </p:nvSpPr>
        <p:spPr>
          <a:xfrm>
            <a:off x="4648200" y="1981200"/>
            <a:ext cx="4724400" cy="2523768"/>
          </a:xfrm>
          <a:prstGeom prst="rect">
            <a:avLst/>
          </a:prstGeom>
          <a:noFill/>
        </p:spPr>
        <p:txBody>
          <a:bodyPr wrap="square" rtlCol="0">
            <a:spAutoFit/>
          </a:bodyPr>
          <a:lstStyle/>
          <a:p>
            <a:r>
              <a:rPr lang="en-GB" sz="2800" u="sng" dirty="0"/>
              <a:t>SDG 1.2.2 Database</a:t>
            </a:r>
          </a:p>
          <a:p>
            <a:pPr marL="457200" indent="-457200">
              <a:buFont typeface="Arial" panose="020B0604020202020204" pitchFamily="34" charset="0"/>
              <a:buChar char="•"/>
            </a:pPr>
            <a:r>
              <a:rPr lang="en-GB" sz="2600" dirty="0"/>
              <a:t>Dominican Republic</a:t>
            </a:r>
          </a:p>
          <a:p>
            <a:pPr marL="457200" indent="-457200">
              <a:buFont typeface="Arial" panose="020B0604020202020204" pitchFamily="34" charset="0"/>
              <a:buChar char="•"/>
            </a:pPr>
            <a:r>
              <a:rPr lang="en-GB" sz="2600" dirty="0"/>
              <a:t>Guinea-Bissau</a:t>
            </a:r>
          </a:p>
          <a:p>
            <a:pPr marL="457200" indent="-457200">
              <a:buFont typeface="Arial" panose="020B0604020202020204" pitchFamily="34" charset="0"/>
              <a:buChar char="•"/>
            </a:pPr>
            <a:r>
              <a:rPr lang="en-GB" sz="2600" dirty="0"/>
              <a:t>Saint Lucia</a:t>
            </a:r>
          </a:p>
          <a:p>
            <a:pPr marL="457200" indent="-457200">
              <a:buFont typeface="Arial" panose="020B0604020202020204" pitchFamily="34" charset="0"/>
              <a:buChar char="•"/>
            </a:pPr>
            <a:r>
              <a:rPr lang="en-GB" sz="2600" dirty="0"/>
              <a:t>Seychelles</a:t>
            </a:r>
          </a:p>
          <a:p>
            <a:pPr marL="457200" indent="-457200">
              <a:buFont typeface="Arial" panose="020B0604020202020204" pitchFamily="34" charset="0"/>
              <a:buChar char="•"/>
            </a:pPr>
            <a:endParaRPr lang="en-GB" sz="2600" dirty="0"/>
          </a:p>
        </p:txBody>
      </p:sp>
    </p:spTree>
    <p:extLst>
      <p:ext uri="{BB962C8B-B14F-4D97-AF65-F5344CB8AC3E}">
        <p14:creationId xmlns:p14="http://schemas.microsoft.com/office/powerpoint/2010/main" val="17171779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9A8B2-EFC5-C94E-95F6-FD4549705EB5}"/>
              </a:ext>
            </a:extLst>
          </p:cNvPr>
          <p:cNvSpPr>
            <a:spLocks noGrp="1"/>
          </p:cNvSpPr>
          <p:nvPr>
            <p:ph type="title"/>
          </p:nvPr>
        </p:nvSpPr>
        <p:spPr>
          <a:xfrm>
            <a:off x="685800" y="-152400"/>
            <a:ext cx="7772400" cy="1143000"/>
          </a:xfrm>
        </p:spPr>
        <p:txBody>
          <a:bodyPr/>
          <a:lstStyle/>
          <a:p>
            <a:r>
              <a:rPr lang="en-GB" sz="4000" b="1" dirty="0">
                <a:solidFill>
                  <a:srgbClr val="800000"/>
                </a:solidFill>
              </a:rPr>
              <a:t>Closing thoughts</a:t>
            </a:r>
          </a:p>
        </p:txBody>
      </p:sp>
      <p:sp>
        <p:nvSpPr>
          <p:cNvPr id="5" name="Content Placeholder 4">
            <a:extLst>
              <a:ext uri="{FF2B5EF4-FFF2-40B4-BE49-F238E27FC236}">
                <a16:creationId xmlns:a16="http://schemas.microsoft.com/office/drawing/2014/main" id="{10FDA242-A208-47DC-8CD4-4A08DCBF41EB}"/>
              </a:ext>
            </a:extLst>
          </p:cNvPr>
          <p:cNvSpPr>
            <a:spLocks noGrp="1"/>
          </p:cNvSpPr>
          <p:nvPr>
            <p:ph idx="1"/>
          </p:nvPr>
        </p:nvSpPr>
        <p:spPr>
          <a:xfrm>
            <a:off x="762000" y="838200"/>
            <a:ext cx="7772400" cy="4114800"/>
          </a:xfrm>
        </p:spPr>
        <p:txBody>
          <a:bodyPr/>
          <a:lstStyle/>
          <a:p>
            <a:r>
              <a:rPr lang="en-US" sz="2400" dirty="0"/>
              <a:t>SIDS have widely varying levels of poverty. It could be useful to have a consistent but ‘nested’ structure</a:t>
            </a:r>
          </a:p>
          <a:p>
            <a:pPr lvl="1"/>
            <a:r>
              <a:rPr lang="en-US" sz="2000" dirty="0"/>
              <a:t>Either with multiple poverty cutoffs (MPI, MVI)</a:t>
            </a:r>
            <a:br>
              <a:rPr lang="en-US" sz="2000" dirty="0"/>
            </a:br>
            <a:endParaRPr lang="en-US" sz="2000" dirty="0"/>
          </a:p>
          <a:p>
            <a:pPr lvl="1"/>
            <a:r>
              <a:rPr lang="en-US" sz="2000" dirty="0"/>
              <a:t>Or with alternative deprivation definitions (like Destitution vs MPI, but now a MPI and Moderate MPI or MVI). </a:t>
            </a:r>
            <a:br>
              <a:rPr lang="en-US" sz="2000" dirty="0"/>
            </a:br>
            <a:br>
              <a:rPr lang="en-GB" sz="2000" dirty="0"/>
            </a:br>
            <a:r>
              <a:rPr lang="en-GB" sz="2000" dirty="0"/>
              <a:t>In this case, one adjusts indicator definitions to have two levels, but keep the same weight and </a:t>
            </a:r>
            <a:r>
              <a:rPr lang="en-GB" sz="2000" dirty="0" err="1"/>
              <a:t>cutoffs</a:t>
            </a:r>
            <a:r>
              <a:rPr lang="en-GB" sz="2000" dirty="0"/>
              <a:t>, so that the MPI is a strict subset of the Moderate MPI / MVI. </a:t>
            </a:r>
          </a:p>
          <a:p>
            <a:r>
              <a:rPr lang="en-GB" sz="2400" dirty="0"/>
              <a:t>However is there a ‘core’ set of indicators for all SIDS?</a:t>
            </a:r>
          </a:p>
          <a:p>
            <a:r>
              <a:rPr lang="en-GB" sz="2400" dirty="0"/>
              <a:t>A challenge is consistent datasets and disaggregation, but other regions are innovating (UNECE, ESCWA, LAC)</a:t>
            </a:r>
          </a:p>
          <a:p>
            <a:r>
              <a:rPr lang="en-GB" sz="2400" dirty="0"/>
              <a:t>A key is to go beyond measurement to policy. </a:t>
            </a:r>
            <a:endParaRPr lang="en-US" sz="2400" dirty="0"/>
          </a:p>
        </p:txBody>
      </p:sp>
    </p:spTree>
    <p:extLst>
      <p:ext uri="{BB962C8B-B14F-4D97-AF65-F5344CB8AC3E}">
        <p14:creationId xmlns:p14="http://schemas.microsoft.com/office/powerpoint/2010/main" val="22863411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5128D-F424-4942-A256-153E549B841D}"/>
              </a:ext>
            </a:extLst>
          </p:cNvPr>
          <p:cNvSpPr>
            <a:spLocks noGrp="1"/>
          </p:cNvSpPr>
          <p:nvPr>
            <p:ph type="title"/>
          </p:nvPr>
        </p:nvSpPr>
        <p:spPr/>
        <p:txBody>
          <a:bodyPr/>
          <a:lstStyle/>
          <a:p>
            <a:r>
              <a:rPr lang="en-GB" dirty="0"/>
              <a:t>In Progress</a:t>
            </a:r>
          </a:p>
        </p:txBody>
      </p:sp>
      <p:sp>
        <p:nvSpPr>
          <p:cNvPr id="3" name="Content Placeholder 2">
            <a:extLst>
              <a:ext uri="{FF2B5EF4-FFF2-40B4-BE49-F238E27FC236}">
                <a16:creationId xmlns:a16="http://schemas.microsoft.com/office/drawing/2014/main" id="{CE45601A-8BA2-0245-B78B-7D28534F6EB7}"/>
              </a:ext>
            </a:extLst>
          </p:cNvPr>
          <p:cNvSpPr>
            <a:spLocks noGrp="1"/>
          </p:cNvSpPr>
          <p:nvPr>
            <p:ph idx="1"/>
          </p:nvPr>
        </p:nvSpPr>
        <p:spPr/>
        <p:txBody>
          <a:bodyPr/>
          <a:lstStyle/>
          <a:p>
            <a:r>
              <a:rPr lang="en-GB" sz="2600" u="sng" dirty="0"/>
              <a:t>OECS</a:t>
            </a:r>
            <a:r>
              <a:rPr lang="en-GB" sz="2600" dirty="0"/>
              <a:t>: St Lucia, St Vincent, Granada, </a:t>
            </a:r>
            <a:r>
              <a:rPr lang="en-GB" sz="2600" dirty="0" err="1"/>
              <a:t>Antiga</a:t>
            </a:r>
            <a:r>
              <a:rPr lang="en-GB" sz="2600" dirty="0"/>
              <a:t> and Bermuda</a:t>
            </a:r>
          </a:p>
          <a:p>
            <a:r>
              <a:rPr lang="en-GB" sz="2600" u="sng" dirty="0"/>
              <a:t>Samoa</a:t>
            </a:r>
            <a:r>
              <a:rPr lang="en-GB" sz="2600" dirty="0"/>
              <a:t>: Training on National MPI</a:t>
            </a:r>
          </a:p>
          <a:p>
            <a:r>
              <a:rPr lang="en-GB" sz="2600" u="sng" dirty="0"/>
              <a:t>St Lucia:</a:t>
            </a:r>
            <a:r>
              <a:rPr lang="en-GB" sz="2600" dirty="0"/>
              <a:t> MVI</a:t>
            </a:r>
          </a:p>
          <a:p>
            <a:r>
              <a:rPr lang="en-GB" sz="2600" u="sng" dirty="0" err="1"/>
              <a:t>Jamaica:</a:t>
            </a:r>
            <a:r>
              <a:rPr lang="en-GB" sz="2600" dirty="0" err="1"/>
              <a:t>National</a:t>
            </a:r>
            <a:r>
              <a:rPr lang="en-GB" sz="2600" dirty="0"/>
              <a:t> MPI</a:t>
            </a:r>
          </a:p>
          <a:p>
            <a:r>
              <a:rPr lang="en-GB" sz="2600" u="sng" dirty="0"/>
              <a:t>Belize</a:t>
            </a:r>
            <a:r>
              <a:rPr lang="en-GB" sz="2600" dirty="0"/>
              <a:t>: Training on MPI</a:t>
            </a:r>
          </a:p>
          <a:p>
            <a:r>
              <a:rPr lang="en-GB" sz="2600" u="sng" dirty="0"/>
              <a:t>Mauritius</a:t>
            </a:r>
            <a:r>
              <a:rPr lang="en-GB" sz="2600" dirty="0"/>
              <a:t>: Preliminary National MPI</a:t>
            </a:r>
          </a:p>
        </p:txBody>
      </p:sp>
    </p:spTree>
    <p:extLst>
      <p:ext uri="{BB962C8B-B14F-4D97-AF65-F5344CB8AC3E}">
        <p14:creationId xmlns:p14="http://schemas.microsoft.com/office/powerpoint/2010/main" val="10722230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5" name="Rectangle 2"/>
          <p:cNvSpPr>
            <a:spLocks noGrp="1" noChangeArrowheads="1"/>
          </p:cNvSpPr>
          <p:nvPr>
            <p:ph type="title"/>
          </p:nvPr>
        </p:nvSpPr>
        <p:spPr>
          <a:xfrm>
            <a:off x="304800" y="0"/>
            <a:ext cx="8839200" cy="890588"/>
          </a:xfrm>
        </p:spPr>
        <p:txBody>
          <a:bodyPr/>
          <a:lstStyle/>
          <a:p>
            <a:pPr algn="l" eaLnBrk="1" hangingPunct="1"/>
            <a:r>
              <a:rPr lang="en-US" altLang="en-US" sz="4000" b="1" dirty="0">
                <a:solidFill>
                  <a:srgbClr val="800000"/>
                </a:solidFill>
                <a:latin typeface="+mj-lt"/>
              </a:rPr>
              <a:t>National MPIs: Tailor made for policy</a:t>
            </a:r>
          </a:p>
        </p:txBody>
      </p:sp>
      <p:pic>
        <p:nvPicPr>
          <p:cNvPr id="105476"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1275362">
            <a:off x="66169" y="2100263"/>
            <a:ext cx="1897063" cy="251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7" name="Rectangle 3"/>
          <p:cNvSpPr>
            <a:spLocks noGrp="1" noChangeArrowheads="1"/>
          </p:cNvSpPr>
          <p:nvPr>
            <p:ph type="body" idx="1"/>
          </p:nvPr>
        </p:nvSpPr>
        <p:spPr>
          <a:xfrm>
            <a:off x="285750" y="785813"/>
            <a:ext cx="8324850" cy="5638800"/>
          </a:xfrm>
        </p:spPr>
        <p:txBody>
          <a:bodyPr/>
          <a:lstStyle/>
          <a:p>
            <a:pPr eaLnBrk="1" hangingPunct="1">
              <a:lnSpc>
                <a:spcPct val="90000"/>
              </a:lnSpc>
              <a:buFontTx/>
              <a:buNone/>
            </a:pPr>
            <a:endParaRPr lang="en-GB" altLang="en-US" sz="2400">
              <a:solidFill>
                <a:srgbClr val="000000"/>
              </a:solidFill>
              <a:sym typeface="Symbol" panose="05050102010706020507" pitchFamily="18" charset="2"/>
            </a:endParaRPr>
          </a:p>
          <a:p>
            <a:pPr eaLnBrk="1" hangingPunct="1">
              <a:lnSpc>
                <a:spcPct val="90000"/>
              </a:lnSpc>
              <a:buFontTx/>
              <a:buNone/>
            </a:pPr>
            <a:endParaRPr lang="en-GB" altLang="en-US" sz="2400">
              <a:solidFill>
                <a:srgbClr val="000000"/>
              </a:solidFill>
              <a:sym typeface="Symbol" panose="05050102010706020507" pitchFamily="18" charset="2"/>
            </a:endParaRPr>
          </a:p>
        </p:txBody>
      </p:sp>
      <p:pic>
        <p:nvPicPr>
          <p:cNvPr id="105479"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62600" y="2286000"/>
            <a:ext cx="30480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80" name="Picture 1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936446" y="2361981"/>
            <a:ext cx="1799788" cy="737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81" name="Picture 1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472908" y="4964228"/>
            <a:ext cx="2797125" cy="2098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82" name="Picture 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rot="-654464">
            <a:off x="-107376" y="4468340"/>
            <a:ext cx="3743325" cy="280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304800" y="861133"/>
            <a:ext cx="8800654" cy="1647374"/>
          </a:xfrm>
          <a:prstGeom prst="rect">
            <a:avLst/>
          </a:prstGeom>
        </p:spPr>
        <p:txBody>
          <a:bodyPr wrap="square">
            <a:spAutoFit/>
          </a:bodyPr>
          <a:lstStyle/>
          <a:p>
            <a:pPr marL="457200" marR="0" lvl="0" indent="-457200" algn="l" defTabSz="914400" rtl="0" eaLnBrk="1" fontAlgn="base" latinLnBrk="0" hangingPunct="1">
              <a:lnSpc>
                <a:spcPct val="90000"/>
              </a:lnSpc>
              <a:spcBef>
                <a:spcPct val="0"/>
              </a:spcBef>
              <a:spcAft>
                <a:spcPct val="0"/>
              </a:spcAft>
              <a:buClrTx/>
              <a:buSzTx/>
              <a:buFontTx/>
              <a:buChar char="-"/>
              <a:tabLst/>
              <a:defRPr/>
            </a:pPr>
            <a:r>
              <a:rPr kumimoji="0" lang="en-GB" sz="2800" b="1" i="0" u="none" strike="noStrike" kern="1200" cap="none" spc="0" normalizeH="0" baseline="0" noProof="0" dirty="0">
                <a:ln>
                  <a:noFill/>
                </a:ln>
                <a:solidFill>
                  <a:srgbClr val="000000"/>
                </a:solidFill>
                <a:effectLst/>
                <a:uLnTx/>
                <a:uFillTx/>
                <a:latin typeface="Garamond"/>
                <a:ea typeface="ＭＳ Ｐゴシック" panose="020B0600070205080204" pitchFamily="34" charset="-128"/>
                <a:cs typeface="+mn-cs"/>
                <a:sym typeface="Symbol" pitchFamily="18" charset="2"/>
              </a:rPr>
              <a:t>Tailored to what poverty means</a:t>
            </a:r>
          </a:p>
          <a:p>
            <a:pPr marL="457200" marR="0" lvl="0" indent="-457200" algn="l" defTabSz="914400" rtl="0" eaLnBrk="1" fontAlgn="base" latinLnBrk="0" hangingPunct="1">
              <a:lnSpc>
                <a:spcPct val="90000"/>
              </a:lnSpc>
              <a:spcBef>
                <a:spcPct val="0"/>
              </a:spcBef>
              <a:spcAft>
                <a:spcPct val="0"/>
              </a:spcAft>
              <a:buClrTx/>
              <a:buSzTx/>
              <a:buFontTx/>
              <a:buChar char="-"/>
              <a:tabLst/>
              <a:defRPr/>
            </a:pPr>
            <a:r>
              <a:rPr kumimoji="0" lang="en-GB" sz="2800" b="1" i="0" u="none" strike="noStrike" kern="1200" cap="none" spc="0" normalizeH="0" baseline="0" noProof="0" dirty="0">
                <a:ln>
                  <a:noFill/>
                </a:ln>
                <a:solidFill>
                  <a:srgbClr val="000000"/>
                </a:solidFill>
                <a:effectLst/>
                <a:uLnTx/>
                <a:uFillTx/>
                <a:latin typeface="Garamond"/>
                <a:ea typeface="ＭＳ Ｐゴシック" panose="020B0600070205080204" pitchFamily="34" charset="-128"/>
                <a:cs typeface="+mn-cs"/>
                <a:sym typeface="Symbol" pitchFamily="18" charset="2"/>
              </a:rPr>
              <a:t>Compute as official national statistics</a:t>
            </a:r>
          </a:p>
          <a:p>
            <a:pPr marL="0" marR="0" lvl="0" indent="0" algn="l" defTabSz="914400" rtl="0" eaLnBrk="1" fontAlgn="base" latinLnBrk="0" hangingPunct="1">
              <a:lnSpc>
                <a:spcPct val="90000"/>
              </a:lnSpc>
              <a:spcBef>
                <a:spcPct val="0"/>
              </a:spcBef>
              <a:spcAft>
                <a:spcPct val="0"/>
              </a:spcAft>
              <a:buClrTx/>
              <a:buSzTx/>
              <a:buFontTx/>
              <a:buNone/>
              <a:tabLst/>
              <a:defRPr/>
            </a:pPr>
            <a:r>
              <a:rPr kumimoji="0" lang="en-GB" sz="2800" b="1" i="0" u="none" strike="noStrike" kern="1200" cap="none" spc="0" normalizeH="0" baseline="0" noProof="0" dirty="0">
                <a:ln>
                  <a:noFill/>
                </a:ln>
                <a:solidFill>
                  <a:srgbClr val="000000"/>
                </a:solidFill>
                <a:effectLst/>
                <a:uLnTx/>
                <a:uFillTx/>
                <a:latin typeface="Garamond"/>
                <a:ea typeface="ＭＳ Ｐゴシック" panose="020B0600070205080204" pitchFamily="34" charset="-128"/>
                <a:cs typeface="+mn-cs"/>
                <a:sym typeface="Symbol" pitchFamily="18" charset="2"/>
              </a:rPr>
              <a:t>- Vital for policy: budget, target, coordinate, monitor</a:t>
            </a:r>
          </a:p>
          <a:p>
            <a:pPr marL="0" marR="0" lvl="0" indent="0" algn="l" defTabSz="914400" rtl="0" eaLnBrk="1" fontAlgn="base" latinLnBrk="0" hangingPunct="1">
              <a:lnSpc>
                <a:spcPct val="90000"/>
              </a:lnSpc>
              <a:spcBef>
                <a:spcPct val="0"/>
              </a:spcBef>
              <a:spcAft>
                <a:spcPct val="0"/>
              </a:spcAft>
              <a:buClrTx/>
              <a:buSzTx/>
              <a:buFontTx/>
              <a:buNone/>
              <a:tabLst/>
              <a:defRPr/>
            </a:pPr>
            <a:r>
              <a:rPr kumimoji="0" lang="en-GB" sz="2800" b="1" i="0" u="none" strike="noStrike" kern="1200" cap="none" spc="0" normalizeH="0" baseline="0" noProof="0" dirty="0">
                <a:ln>
                  <a:noFill/>
                </a:ln>
                <a:solidFill>
                  <a:srgbClr val="000000"/>
                </a:solidFill>
                <a:effectLst/>
                <a:uLnTx/>
                <a:uFillTx/>
                <a:latin typeface="Garamond"/>
                <a:ea typeface="ＭＳ Ｐゴシック" panose="020B0600070205080204" pitchFamily="34" charset="-128"/>
                <a:cs typeface="+mn-cs"/>
                <a:sym typeface="Symbol" pitchFamily="18" charset="2"/>
              </a:rPr>
              <a:t>- Compare over time, groups, provinces…</a:t>
            </a:r>
            <a:endParaRPr kumimoji="0" lang="en-GB" sz="2800" b="0" i="0" u="none" strike="noStrike" kern="1200" cap="none" spc="0" normalizeH="0" baseline="0" noProof="0" dirty="0">
              <a:ln>
                <a:noFill/>
              </a:ln>
              <a:solidFill>
                <a:srgbClr val="000000"/>
              </a:solidFill>
              <a:effectLst/>
              <a:uLnTx/>
              <a:uFillTx/>
              <a:latin typeface="Garamond"/>
              <a:ea typeface="ＭＳ Ｐゴシック" panose="020B0600070205080204" pitchFamily="34" charset="-128"/>
              <a:cs typeface="+mn-cs"/>
              <a:sym typeface="Symbol" pitchFamily="18" charset="2"/>
            </a:endParaRPr>
          </a:p>
        </p:txBody>
      </p:sp>
      <p:pic>
        <p:nvPicPr>
          <p:cNvPr id="14" name="Picture 13"/>
          <p:cNvPicPr>
            <a:picLocks noChangeAspect="1"/>
          </p:cNvPicPr>
          <p:nvPr/>
        </p:nvPicPr>
        <p:blipFill>
          <a:blip r:embed="rId8"/>
          <a:stretch>
            <a:fillRect/>
          </a:stretch>
        </p:blipFill>
        <p:spPr>
          <a:xfrm>
            <a:off x="7696199" y="765777"/>
            <a:ext cx="1324531" cy="943391"/>
          </a:xfrm>
          <a:prstGeom prst="rect">
            <a:avLst/>
          </a:prstGeom>
        </p:spPr>
      </p:pic>
      <p:sp>
        <p:nvSpPr>
          <p:cNvPr id="15" name="TextBox 2"/>
          <p:cNvSpPr txBox="1">
            <a:spLocks noChangeArrowheads="1"/>
          </p:cNvSpPr>
          <p:nvPr/>
        </p:nvSpPr>
        <p:spPr bwMode="auto">
          <a:xfrm rot="20844380">
            <a:off x="595522" y="5240414"/>
            <a:ext cx="14398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800000"/>
                </a:solidFill>
                <a:effectLst/>
                <a:uLnTx/>
                <a:uFillTx/>
                <a:latin typeface="Garamond" panose="02020404030301010803" pitchFamily="18" charset="0"/>
                <a:ea typeface="+mn-ea"/>
                <a:cs typeface="Times" panose="02020603050405020304" pitchFamily="18" charset="0"/>
                <a:sym typeface="Gill Sans" charset="0"/>
              </a:rPr>
              <a:t>Mexico</a:t>
            </a:r>
          </a:p>
        </p:txBody>
      </p:sp>
      <p:pic>
        <p:nvPicPr>
          <p:cNvPr id="105478" name="Picture 7"/>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637149" y="2715079"/>
            <a:ext cx="762000" cy="814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agen 11"/>
          <p:cNvPicPr/>
          <p:nvPr/>
        </p:nvPicPr>
        <p:blipFill rotWithShape="1">
          <a:blip r:embed="rId10"/>
          <a:srcRect l="1819" t="8825" b="9053"/>
          <a:stretch/>
        </p:blipFill>
        <p:spPr>
          <a:xfrm>
            <a:off x="5211771" y="2797497"/>
            <a:ext cx="3886184" cy="1944216"/>
          </a:xfrm>
          <a:prstGeom prst="rect">
            <a:avLst/>
          </a:prstGeom>
        </p:spPr>
      </p:pic>
      <p:sp>
        <p:nvSpPr>
          <p:cNvPr id="17" name="TextBox 2"/>
          <p:cNvSpPr txBox="1">
            <a:spLocks noChangeArrowheads="1"/>
          </p:cNvSpPr>
          <p:nvPr/>
        </p:nvSpPr>
        <p:spPr bwMode="auto">
          <a:xfrm>
            <a:off x="5736234" y="2636912"/>
            <a:ext cx="180273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800000"/>
                </a:solidFill>
                <a:effectLst/>
                <a:uLnTx/>
                <a:uFillTx/>
                <a:latin typeface="Garamond" panose="02020404030301010803" pitchFamily="18" charset="0"/>
                <a:ea typeface="ＭＳ Ｐゴシック" panose="020B0600070205080204" pitchFamily="34" charset="-128"/>
                <a:cs typeface="Times" panose="02020603050405020304" pitchFamily="18" charset="0"/>
                <a:sym typeface="Gill Sans" charset="0"/>
              </a:rPr>
              <a:t>Panama</a:t>
            </a:r>
          </a:p>
        </p:txBody>
      </p:sp>
      <p:pic>
        <p:nvPicPr>
          <p:cNvPr id="19" name="Picture 18">
            <a:extLst>
              <a:ext uri="{FF2B5EF4-FFF2-40B4-BE49-F238E27FC236}">
                <a16:creationId xmlns:a16="http://schemas.microsoft.com/office/drawing/2014/main" id="{66BB7B9C-338C-45BB-9649-FC7119A4597A}"/>
              </a:ext>
            </a:extLst>
          </p:cNvPr>
          <p:cNvPicPr>
            <a:picLocks noChangeAspect="1"/>
          </p:cNvPicPr>
          <p:nvPr/>
        </p:nvPicPr>
        <p:blipFill>
          <a:blip r:embed="rId11"/>
          <a:stretch>
            <a:fillRect/>
          </a:stretch>
        </p:blipFill>
        <p:spPr>
          <a:xfrm rot="748047">
            <a:off x="1946740" y="2730158"/>
            <a:ext cx="1371001" cy="1840028"/>
          </a:xfrm>
          <a:prstGeom prst="rect">
            <a:avLst/>
          </a:prstGeom>
        </p:spPr>
      </p:pic>
      <p:pic>
        <p:nvPicPr>
          <p:cNvPr id="5" name="Picture 4">
            <a:extLst>
              <a:ext uri="{FF2B5EF4-FFF2-40B4-BE49-F238E27FC236}">
                <a16:creationId xmlns:a16="http://schemas.microsoft.com/office/drawing/2014/main" id="{E42B5559-CA8F-4106-B7A6-0791CDEED042}"/>
              </a:ext>
            </a:extLst>
          </p:cNvPr>
          <p:cNvPicPr>
            <a:picLocks noChangeAspect="1"/>
          </p:cNvPicPr>
          <p:nvPr/>
        </p:nvPicPr>
        <p:blipFill>
          <a:blip r:embed="rId12"/>
          <a:stretch>
            <a:fillRect/>
          </a:stretch>
        </p:blipFill>
        <p:spPr>
          <a:xfrm>
            <a:off x="3472908" y="2826378"/>
            <a:ext cx="1511232" cy="2071288"/>
          </a:xfrm>
          <a:prstGeom prst="rect">
            <a:avLst/>
          </a:prstGeom>
        </p:spPr>
      </p:pic>
      <p:pic>
        <p:nvPicPr>
          <p:cNvPr id="7" name="Picture 6">
            <a:extLst>
              <a:ext uri="{FF2B5EF4-FFF2-40B4-BE49-F238E27FC236}">
                <a16:creationId xmlns:a16="http://schemas.microsoft.com/office/drawing/2014/main" id="{3F573D33-EF3B-4DC8-8991-8E2F0439A8CE}"/>
              </a:ext>
            </a:extLst>
          </p:cNvPr>
          <p:cNvPicPr>
            <a:picLocks noChangeAspect="1"/>
          </p:cNvPicPr>
          <p:nvPr/>
        </p:nvPicPr>
        <p:blipFill>
          <a:blip r:embed="rId13"/>
          <a:stretch>
            <a:fillRect/>
          </a:stretch>
        </p:blipFill>
        <p:spPr>
          <a:xfrm>
            <a:off x="6358461" y="4723297"/>
            <a:ext cx="1577303" cy="2579906"/>
          </a:xfrm>
          <a:prstGeom prst="rect">
            <a:avLst/>
          </a:prstGeom>
        </p:spPr>
      </p:pic>
      <p:pic>
        <p:nvPicPr>
          <p:cNvPr id="9" name="Picture 8">
            <a:extLst>
              <a:ext uri="{FF2B5EF4-FFF2-40B4-BE49-F238E27FC236}">
                <a16:creationId xmlns:a16="http://schemas.microsoft.com/office/drawing/2014/main" id="{9D3FFEA9-C5D7-4BD8-A2F4-00B4F4198A26}"/>
              </a:ext>
            </a:extLst>
          </p:cNvPr>
          <p:cNvPicPr>
            <a:picLocks noChangeAspect="1"/>
          </p:cNvPicPr>
          <p:nvPr/>
        </p:nvPicPr>
        <p:blipFill>
          <a:blip r:embed="rId14"/>
          <a:stretch>
            <a:fillRect/>
          </a:stretch>
        </p:blipFill>
        <p:spPr>
          <a:xfrm>
            <a:off x="7535980" y="5798667"/>
            <a:ext cx="1707022" cy="1086717"/>
          </a:xfrm>
          <a:prstGeom prst="rect">
            <a:avLst/>
          </a:prstGeom>
        </p:spPr>
      </p:pic>
    </p:spTree>
    <p:extLst>
      <p:ext uri="{BB962C8B-B14F-4D97-AF65-F5344CB8AC3E}">
        <p14:creationId xmlns:p14="http://schemas.microsoft.com/office/powerpoint/2010/main" val="3954328652"/>
      </p:ext>
    </p:extLst>
  </p:cSld>
  <p:clrMapOvr>
    <a:masterClrMapping/>
  </p:clrMapOvr>
  <p:transition spd="slow"/>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451" y="188640"/>
            <a:ext cx="9134953" cy="1143000"/>
          </a:xfrm>
        </p:spPr>
        <p:txBody>
          <a:bodyPr/>
          <a:lstStyle/>
          <a:p>
            <a:r>
              <a:rPr lang="en-GB" sz="4000" b="1" dirty="0">
                <a:solidFill>
                  <a:srgbClr val="701D00"/>
                </a:solidFill>
              </a:rPr>
              <a:t>MPPN seventh Meeting, Seychelles </a:t>
            </a:r>
            <a:br>
              <a:rPr lang="en-GB" sz="4000" b="1" dirty="0">
                <a:solidFill>
                  <a:srgbClr val="701D00"/>
                </a:solidFill>
              </a:rPr>
            </a:br>
            <a:r>
              <a:rPr lang="en-GB" sz="3200" b="1" dirty="0">
                <a:solidFill>
                  <a:srgbClr val="701D00"/>
                </a:solidFill>
              </a:rPr>
              <a:t>2019, 58 country participants + 19 agencies</a:t>
            </a:r>
            <a:endParaRPr lang="en-US" sz="4000" dirty="0">
              <a:solidFill>
                <a:srgbClr val="701D00"/>
              </a:solidFill>
            </a:endParaRPr>
          </a:p>
        </p:txBody>
      </p:sp>
      <p:pic>
        <p:nvPicPr>
          <p:cNvPr id="4" name="Picture 3" descr="A group of people standing in front of a crowd posing for the camera&#10;&#10;Description automatically generated">
            <a:extLst>
              <a:ext uri="{FF2B5EF4-FFF2-40B4-BE49-F238E27FC236}">
                <a16:creationId xmlns:a16="http://schemas.microsoft.com/office/drawing/2014/main" id="{8B2B03A5-F40D-4969-91AB-95DDFC67B5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45560"/>
            <a:ext cx="9144000" cy="3366880"/>
          </a:xfrm>
          <a:prstGeom prst="rect">
            <a:avLst/>
          </a:prstGeom>
        </p:spPr>
      </p:pic>
    </p:spTree>
    <p:extLst>
      <p:ext uri="{BB962C8B-B14F-4D97-AF65-F5344CB8AC3E}">
        <p14:creationId xmlns:p14="http://schemas.microsoft.com/office/powerpoint/2010/main" val="902857053"/>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104" y="-27384"/>
            <a:ext cx="9398639" cy="1362937"/>
          </a:xfrm>
          <a:prstGeom prst="rect">
            <a:avLst/>
          </a:prstGeom>
        </p:spPr>
        <p:txBody>
          <a:bodyPr wrap="square">
            <a:spAutoFit/>
          </a:bodyPr>
          <a:lstStyle/>
          <a:p>
            <a:pPr marL="0" marR="0" lvl="0" indent="0" algn="l" defTabSz="914400" rtl="0" eaLnBrk="1" fontAlgn="base" latinLnBrk="0" hangingPunct="1">
              <a:lnSpc>
                <a:spcPct val="107000"/>
              </a:lnSpc>
              <a:spcBef>
                <a:spcPct val="0"/>
              </a:spcBef>
              <a:spcAft>
                <a:spcPts val="800"/>
              </a:spcAft>
              <a:buClrTx/>
              <a:buSzTx/>
              <a:buFontTx/>
              <a:buNone/>
              <a:tabLst/>
              <a:defRPr/>
            </a:pPr>
            <a:r>
              <a:rPr kumimoji="0" lang="en-GB" sz="2400" b="1" i="0" u="none" strike="noStrike" kern="1200" cap="none" spc="0" normalizeH="0" baseline="0" noProof="0" dirty="0">
                <a:ln>
                  <a:noFill/>
                </a:ln>
                <a:solidFill>
                  <a:srgbClr val="141412"/>
                </a:solidFill>
                <a:effectLst/>
                <a:uLnTx/>
                <a:uFillTx/>
                <a:latin typeface="Tw Cen MT Condensed Extra Bold" panose="020B0803020202020204" pitchFamily="34" charset="0"/>
                <a:ea typeface="MS Mincho"/>
                <a:cs typeface="Times New Roman" panose="02020603050405020304" pitchFamily="18" charset="0"/>
              </a:rPr>
              <a:t>Multidimensional Poverty Peer Network (MPPN) = 60 countries; </a:t>
            </a:r>
            <a:r>
              <a:rPr kumimoji="0" lang="en-GB" sz="2400" b="1" i="0" u="none" strike="noStrike" kern="1200" cap="none" spc="0" normalizeH="0" baseline="0" noProof="0" dirty="0">
                <a:ln>
                  <a:noFill/>
                </a:ln>
                <a:solidFill>
                  <a:srgbClr val="7D1A1F"/>
                </a:solidFill>
                <a:effectLst/>
                <a:uLnTx/>
                <a:uFillTx/>
                <a:latin typeface="Tw Cen MT Condensed Extra Bold" panose="020B0803020202020204" pitchFamily="34" charset="0"/>
                <a:ea typeface="MS Mincho"/>
                <a:cs typeface="Times New Roman" panose="02020603050405020304" pitchFamily="18" charset="0"/>
              </a:rPr>
              <a:t>Join us!</a:t>
            </a:r>
            <a:br>
              <a:rPr kumimoji="0" lang="en-GB" sz="2400" b="1" i="0" u="none" strike="noStrike" kern="1200" cap="none" spc="0" normalizeH="0" baseline="0" noProof="0" dirty="0">
                <a:ln>
                  <a:noFill/>
                </a:ln>
                <a:solidFill>
                  <a:srgbClr val="7D1A1F"/>
                </a:solidFill>
                <a:effectLst/>
                <a:uLnTx/>
                <a:uFillTx/>
                <a:latin typeface="Tw Cen MT Condensed Extra Bold" panose="020B0803020202020204" pitchFamily="34" charset="0"/>
                <a:ea typeface="MS Mincho"/>
                <a:cs typeface="Times New Roman" panose="02020603050405020304" pitchFamily="18" charset="0"/>
              </a:rPr>
            </a:br>
            <a:r>
              <a:rPr kumimoji="0" lang="en-GB" sz="2400" b="1" i="0" u="none" strike="noStrike" kern="1200" cap="none" spc="0" normalizeH="0" baseline="0" noProof="0" dirty="0">
                <a:ln>
                  <a:noFill/>
                </a:ln>
                <a:solidFill>
                  <a:srgbClr val="141412"/>
                </a:solidFill>
                <a:effectLst/>
                <a:uLnTx/>
                <a:uFillTx/>
                <a:latin typeface="Tw Cen MT Condensed Extra Bold" panose="020B0803020202020204" pitchFamily="34" charset="0"/>
                <a:ea typeface="MS Mincho"/>
                <a:cs typeface="Times New Roman" panose="02020603050405020304" pitchFamily="18" charset="0"/>
              </a:rPr>
              <a:t>                    </a:t>
            </a:r>
            <a:r>
              <a:rPr kumimoji="0" lang="en-GB" sz="2400" b="1" i="0" u="none" strike="noStrike" kern="1200" cap="none" spc="0" normalizeH="0" baseline="0" noProof="0" dirty="0">
                <a:ln>
                  <a:noFill/>
                </a:ln>
                <a:solidFill>
                  <a:srgbClr val="141412"/>
                </a:solidFill>
                <a:effectLst/>
                <a:uLnTx/>
                <a:uFillTx/>
                <a:latin typeface="Tw Cen MT Condensed Extra Bold" panose="020B0803020202020204" pitchFamily="34" charset="0"/>
                <a:ea typeface="MS Mincho"/>
                <a:cs typeface="Times New Roman" panose="02020603050405020304" pitchFamily="18" charset="0"/>
                <a:hlinkClick r:id="rId2"/>
              </a:rPr>
              <a:t>www.ophi.org.uk</a:t>
            </a:r>
            <a:r>
              <a:rPr kumimoji="0" lang="en-GB" sz="2400" b="1" i="0" u="none" strike="noStrike" kern="1200" cap="none" spc="0" normalizeH="0" baseline="0" noProof="0" dirty="0">
                <a:ln>
                  <a:noFill/>
                </a:ln>
                <a:solidFill>
                  <a:srgbClr val="141412"/>
                </a:solidFill>
                <a:effectLst/>
                <a:uLnTx/>
                <a:uFillTx/>
                <a:latin typeface="Tw Cen MT Condensed Extra Bold" panose="020B0803020202020204" pitchFamily="34" charset="0"/>
                <a:ea typeface="MS Mincho"/>
                <a:cs typeface="Times New Roman" panose="02020603050405020304" pitchFamily="18" charset="0"/>
              </a:rPr>
              <a:t> 			www.mppn.org</a:t>
            </a:r>
          </a:p>
          <a:p>
            <a:pPr marL="0" marR="0" lvl="0" indent="0" algn="l" defTabSz="914400" rtl="0" eaLnBrk="1" fontAlgn="base" latinLnBrk="0" hangingPunct="1">
              <a:lnSpc>
                <a:spcPct val="107000"/>
              </a:lnSpc>
              <a:spcBef>
                <a:spcPct val="0"/>
              </a:spcBef>
              <a:spcAft>
                <a:spcPts val="800"/>
              </a:spcAft>
              <a:buClrTx/>
              <a:buSzTx/>
              <a:buFontTx/>
              <a:buNone/>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pitchFamily="34" charset="0"/>
              <a:ea typeface="MS Mincho"/>
              <a:cs typeface="Times New Roman" panose="02020603050405020304" pitchFamily="18" charset="0"/>
            </a:endParaRPr>
          </a:p>
        </p:txBody>
      </p:sp>
      <p:pic>
        <p:nvPicPr>
          <p:cNvPr id="5" name="Picture 4">
            <a:extLst>
              <a:ext uri="{FF2B5EF4-FFF2-40B4-BE49-F238E27FC236}">
                <a16:creationId xmlns:a16="http://schemas.microsoft.com/office/drawing/2014/main" id="{60264689-081F-46FD-9349-E47564177702}"/>
              </a:ext>
            </a:extLst>
          </p:cNvPr>
          <p:cNvPicPr>
            <a:picLocks noChangeAspect="1"/>
          </p:cNvPicPr>
          <p:nvPr/>
        </p:nvPicPr>
        <p:blipFill>
          <a:blip r:embed="rId3"/>
          <a:stretch>
            <a:fillRect/>
          </a:stretch>
        </p:blipFill>
        <p:spPr>
          <a:xfrm>
            <a:off x="0" y="1087293"/>
            <a:ext cx="4157222" cy="5805264"/>
          </a:xfrm>
          <a:prstGeom prst="rect">
            <a:avLst/>
          </a:prstGeom>
        </p:spPr>
      </p:pic>
      <p:pic>
        <p:nvPicPr>
          <p:cNvPr id="9" name="Picture 8">
            <a:extLst>
              <a:ext uri="{FF2B5EF4-FFF2-40B4-BE49-F238E27FC236}">
                <a16:creationId xmlns:a16="http://schemas.microsoft.com/office/drawing/2014/main" id="{D0100FB0-3DCC-41B4-8D77-EFD344DE110D}"/>
              </a:ext>
            </a:extLst>
          </p:cNvPr>
          <p:cNvPicPr>
            <a:picLocks noChangeAspect="1"/>
          </p:cNvPicPr>
          <p:nvPr/>
        </p:nvPicPr>
        <p:blipFill>
          <a:blip r:embed="rId4"/>
          <a:stretch>
            <a:fillRect/>
          </a:stretch>
        </p:blipFill>
        <p:spPr>
          <a:xfrm>
            <a:off x="4138157" y="1556792"/>
            <a:ext cx="4799208" cy="5335765"/>
          </a:xfrm>
          <a:prstGeom prst="rect">
            <a:avLst/>
          </a:prstGeom>
        </p:spPr>
      </p:pic>
      <p:pic>
        <p:nvPicPr>
          <p:cNvPr id="3" name="Picture 2">
            <a:extLst>
              <a:ext uri="{FF2B5EF4-FFF2-40B4-BE49-F238E27FC236}">
                <a16:creationId xmlns:a16="http://schemas.microsoft.com/office/drawing/2014/main" id="{7883B11C-AEEA-4A60-8397-F91FC2C7D5C5}"/>
              </a:ext>
            </a:extLst>
          </p:cNvPr>
          <p:cNvPicPr>
            <a:picLocks noChangeAspect="1"/>
          </p:cNvPicPr>
          <p:nvPr/>
        </p:nvPicPr>
        <p:blipFill>
          <a:blip r:embed="rId5"/>
          <a:stretch>
            <a:fillRect/>
          </a:stretch>
        </p:blipFill>
        <p:spPr>
          <a:xfrm>
            <a:off x="2411760" y="1266781"/>
            <a:ext cx="2088232" cy="4696636"/>
          </a:xfrm>
          <a:prstGeom prst="rect">
            <a:avLst/>
          </a:prstGeom>
        </p:spPr>
      </p:pic>
      <p:pic>
        <p:nvPicPr>
          <p:cNvPr id="6" name="Picture 5">
            <a:extLst>
              <a:ext uri="{FF2B5EF4-FFF2-40B4-BE49-F238E27FC236}">
                <a16:creationId xmlns:a16="http://schemas.microsoft.com/office/drawing/2014/main" id="{744D6A05-229D-4C16-AE9E-33A2359725A6}"/>
              </a:ext>
            </a:extLst>
          </p:cNvPr>
          <p:cNvPicPr>
            <a:picLocks noChangeAspect="1"/>
          </p:cNvPicPr>
          <p:nvPr/>
        </p:nvPicPr>
        <p:blipFill>
          <a:blip r:embed="rId6"/>
          <a:stretch>
            <a:fillRect/>
          </a:stretch>
        </p:blipFill>
        <p:spPr>
          <a:xfrm>
            <a:off x="2526257" y="5884431"/>
            <a:ext cx="1097715" cy="973569"/>
          </a:xfrm>
          <a:prstGeom prst="rect">
            <a:avLst/>
          </a:prstGeom>
        </p:spPr>
      </p:pic>
      <p:pic>
        <p:nvPicPr>
          <p:cNvPr id="10" name="Picture 9">
            <a:extLst>
              <a:ext uri="{FF2B5EF4-FFF2-40B4-BE49-F238E27FC236}">
                <a16:creationId xmlns:a16="http://schemas.microsoft.com/office/drawing/2014/main" id="{25CDC8B6-533F-4856-9F53-D015642C9028}"/>
              </a:ext>
            </a:extLst>
          </p:cNvPr>
          <p:cNvPicPr>
            <a:picLocks noChangeAspect="1"/>
          </p:cNvPicPr>
          <p:nvPr/>
        </p:nvPicPr>
        <p:blipFill>
          <a:blip r:embed="rId7"/>
          <a:stretch>
            <a:fillRect/>
          </a:stretch>
        </p:blipFill>
        <p:spPr>
          <a:xfrm>
            <a:off x="4397361" y="1590559"/>
            <a:ext cx="1470783" cy="4718761"/>
          </a:xfrm>
          <a:prstGeom prst="rect">
            <a:avLst/>
          </a:prstGeom>
        </p:spPr>
      </p:pic>
    </p:spTree>
    <p:extLst>
      <p:ext uri="{BB962C8B-B14F-4D97-AF65-F5344CB8AC3E}">
        <p14:creationId xmlns:p14="http://schemas.microsoft.com/office/powerpoint/2010/main" val="2688974045"/>
      </p:ext>
    </p:extLst>
  </p:cSld>
  <p:clrMapOvr>
    <a:masterClrMapping/>
  </p:clrMapOvr>
  <mc:AlternateContent xmlns:mc="http://schemas.openxmlformats.org/markup-compatibility/2006" xmlns:p14="http://schemas.microsoft.com/office/powerpoint/2010/main">
    <mc:Choice Requires="p14">
      <p:transition spd="slow" p14:dur="2000" advTm="44801"/>
    </mc:Choice>
    <mc:Fallback xmlns="">
      <p:transition spd="slow" advTm="44801"/>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178795" y="-88748"/>
            <a:ext cx="8856984" cy="1143000"/>
          </a:xfrm>
        </p:spPr>
        <p:txBody>
          <a:bodyPr/>
          <a:lstStyle/>
          <a:p>
            <a:br>
              <a:rPr lang="en-GB" sz="3600" b="1" dirty="0">
                <a:solidFill>
                  <a:srgbClr val="800000"/>
                </a:solidFill>
                <a:latin typeface="+mj-lt"/>
              </a:rPr>
            </a:br>
            <a:r>
              <a:rPr lang="en-GB" sz="3600" b="1" i="1" dirty="0">
                <a:solidFill>
                  <a:srgbClr val="800000"/>
                </a:solidFill>
              </a:rPr>
              <a:t>Transforming Our World  (SDGs) 2015</a:t>
            </a:r>
            <a:br>
              <a:rPr lang="en-GB" sz="3600" b="1" i="1" dirty="0">
                <a:solidFill>
                  <a:srgbClr val="800000"/>
                </a:solidFill>
              </a:rPr>
            </a:br>
            <a:r>
              <a:rPr lang="en-GB" sz="3200" b="1" dirty="0">
                <a:solidFill>
                  <a:srgbClr val="C00000"/>
                </a:solidFill>
              </a:rPr>
              <a:t>National MPI tracks Target 1.2 and Indicator 1.2.2</a:t>
            </a:r>
            <a:endParaRPr lang="en-US" sz="1800" b="1" dirty="0">
              <a:solidFill>
                <a:srgbClr val="C00000"/>
              </a:solidFill>
            </a:endParaRPr>
          </a:p>
        </p:txBody>
      </p:sp>
      <p:sp>
        <p:nvSpPr>
          <p:cNvPr id="79874" name="AutoShape 2" descr="imap://jose%2Eroche@imap.nexus.ox.ac.uk:993/fetch%3EUID%3E/INBOX%3E17206?part=1.2&amp;type=image/jpeg&amp;filename=Poverty%20indicators.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VE" sz="2400" b="0" i="0" u="none" strike="noStrike" kern="1200" cap="none" spc="0" normalizeH="0" baseline="0" noProof="0" dirty="0">
              <a:ln>
                <a:noFill/>
              </a:ln>
              <a:solidFill>
                <a:srgbClr val="000000"/>
              </a:solidFill>
              <a:effectLst/>
              <a:uLnTx/>
              <a:uFillTx/>
              <a:latin typeface="Garamond" panose="02020404030301010803" pitchFamily="18" charset="0"/>
              <a:ea typeface="MS PGothic" pitchFamily="34" charset="-128"/>
              <a:cs typeface="Arial" pitchFamily="34" charset="0"/>
              <a:sym typeface="Gill Sans" charset="0"/>
            </a:endParaRPr>
          </a:p>
        </p:txBody>
      </p:sp>
      <p:sp>
        <p:nvSpPr>
          <p:cNvPr id="79876" name="AutoShape 4" descr="imap://jose%2Eroche@imap.nexus.ox.ac.uk:993/fetch%3EUID%3E/INBOX%3E17206?part=1.2&amp;type=image/jpeg&amp;filename=Poverty%20indicators.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VE" sz="2400" b="0" i="0" u="none" strike="noStrike" kern="1200" cap="none" spc="0" normalizeH="0" baseline="0" noProof="0" dirty="0">
              <a:ln>
                <a:noFill/>
              </a:ln>
              <a:solidFill>
                <a:srgbClr val="000000"/>
              </a:solidFill>
              <a:effectLst/>
              <a:uLnTx/>
              <a:uFillTx/>
              <a:latin typeface="Garamond" panose="02020404030301010803" pitchFamily="18" charset="0"/>
              <a:ea typeface="MS PGothic" pitchFamily="34" charset="-128"/>
              <a:cs typeface="Arial" pitchFamily="34" charset="0"/>
              <a:sym typeface="Gill Sans" charset="0"/>
            </a:endParaRPr>
          </a:p>
        </p:txBody>
      </p:sp>
      <p:sp>
        <p:nvSpPr>
          <p:cNvPr id="7" name="Title 1"/>
          <p:cNvSpPr txBox="1">
            <a:spLocks/>
          </p:cNvSpPr>
          <p:nvPr/>
        </p:nvSpPr>
        <p:spPr bwMode="auto">
          <a:xfrm>
            <a:off x="-36512" y="1390464"/>
            <a:ext cx="5544616" cy="1916832"/>
          </a:xfrm>
          <a:prstGeom prst="rect">
            <a:avLst/>
          </a:prstGeom>
          <a:solidFill>
            <a:schemeClr val="bg1"/>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Times New Roman" pitchFamily="18" charset="0"/>
                <a:ea typeface="+mj-ea"/>
                <a:cs typeface="+mj-cs"/>
              </a:defRPr>
            </a:lvl1pPr>
            <a:lvl2pPr algn="ctr" rtl="0" eaLnBrk="0" fontAlgn="base" hangingPunct="0">
              <a:spcBef>
                <a:spcPct val="0"/>
              </a:spcBef>
              <a:spcAft>
                <a:spcPct val="0"/>
              </a:spcAft>
              <a:defRPr sz="4400">
                <a:solidFill>
                  <a:schemeClr val="tx2"/>
                </a:solidFill>
                <a:latin typeface="Garamond" pitchFamily="18" charset="0"/>
              </a:defRPr>
            </a:lvl2pPr>
            <a:lvl3pPr algn="ctr" rtl="0" eaLnBrk="0" fontAlgn="base" hangingPunct="0">
              <a:spcBef>
                <a:spcPct val="0"/>
              </a:spcBef>
              <a:spcAft>
                <a:spcPct val="0"/>
              </a:spcAft>
              <a:defRPr sz="4400">
                <a:solidFill>
                  <a:schemeClr val="tx2"/>
                </a:solidFill>
                <a:latin typeface="Garamond" pitchFamily="18" charset="0"/>
              </a:defRPr>
            </a:lvl3pPr>
            <a:lvl4pPr algn="ctr" rtl="0" eaLnBrk="0" fontAlgn="base" hangingPunct="0">
              <a:spcBef>
                <a:spcPct val="0"/>
              </a:spcBef>
              <a:spcAft>
                <a:spcPct val="0"/>
              </a:spcAft>
              <a:defRPr sz="4400">
                <a:solidFill>
                  <a:schemeClr val="tx2"/>
                </a:solidFill>
                <a:latin typeface="Garamond" pitchFamily="18" charset="0"/>
              </a:defRPr>
            </a:lvl4pPr>
            <a:lvl5pPr algn="ctr" rtl="0" eaLnBrk="0" fontAlgn="base" hangingPunct="0">
              <a:spcBef>
                <a:spcPct val="0"/>
              </a:spcBef>
              <a:spcAft>
                <a:spcPct val="0"/>
              </a:spcAft>
              <a:defRPr sz="4400">
                <a:solidFill>
                  <a:schemeClr val="tx2"/>
                </a:solidFill>
                <a:latin typeface="Garamond" pitchFamily="18"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000" b="1" i="0" u="sng" strike="noStrike" kern="1200" cap="none" spc="0" normalizeH="0" baseline="0" noProof="0" dirty="0">
                <a:ln>
                  <a:noFill/>
                </a:ln>
                <a:solidFill>
                  <a:srgbClr val="C00000"/>
                </a:solidFill>
                <a:effectLst/>
                <a:uLnTx/>
                <a:uFillTx/>
                <a:latin typeface="Garamond" panose="02020404030301010803" pitchFamily="18" charset="0"/>
                <a:ea typeface="+mj-ea"/>
                <a:cs typeface="+mj-cs"/>
                <a:sym typeface="Gill Sans" charset="0"/>
              </a:rPr>
              <a:t>Target 1.2</a:t>
            </a:r>
            <a:r>
              <a:rPr kumimoji="0" lang="en-GB" sz="2000" b="1" i="0" u="none" strike="noStrike" kern="1200" cap="none" spc="0" normalizeH="0" baseline="0" noProof="0" dirty="0">
                <a:ln>
                  <a:noFill/>
                </a:ln>
                <a:solidFill>
                  <a:srgbClr val="C00000"/>
                </a:solidFill>
                <a:effectLst/>
                <a:uLnTx/>
                <a:uFillTx/>
                <a:latin typeface="Garamond" panose="02020404030301010803" pitchFamily="18" charset="0"/>
                <a:ea typeface="+mj-ea"/>
                <a:cs typeface="+mj-cs"/>
                <a:sym typeface="Gill Sans" charset="0"/>
              </a:rPr>
              <a:t>:</a:t>
            </a:r>
            <a:r>
              <a:rPr kumimoji="0" lang="en-GB" sz="2000" b="0" i="0" u="none" strike="noStrike" kern="1200" cap="none" spc="0" normalizeH="0" baseline="0" noProof="0" dirty="0">
                <a:ln>
                  <a:noFill/>
                </a:ln>
                <a:solidFill>
                  <a:srgbClr val="C00000"/>
                </a:solidFill>
                <a:effectLst/>
                <a:uLnTx/>
                <a:uFillTx/>
                <a:latin typeface="Garamond" panose="02020404030301010803" pitchFamily="18" charset="0"/>
                <a:ea typeface="+mj-ea"/>
                <a:cs typeface="+mj-cs"/>
                <a:sym typeface="Gill Sans" charset="0"/>
              </a:rPr>
              <a:t> </a:t>
            </a:r>
            <a:r>
              <a:rPr kumimoji="0" lang="en-GB" sz="2000" b="0" i="0" u="none" strike="noStrike" kern="1200" cap="none" spc="0" normalizeH="0" baseline="0" noProof="0" dirty="0">
                <a:ln>
                  <a:noFill/>
                </a:ln>
                <a:solidFill>
                  <a:srgbClr val="000000"/>
                </a:solidFill>
                <a:effectLst/>
                <a:uLnTx/>
                <a:uFillTx/>
                <a:latin typeface="Garamond" panose="02020404030301010803" pitchFamily="18" charset="0"/>
                <a:ea typeface="+mj-ea"/>
                <a:cs typeface="+mj-cs"/>
                <a:sym typeface="Gill Sans" charset="0"/>
              </a:rPr>
              <a:t>by 2030, reduce at least by half the proportion of men, women and children of all ages </a:t>
            </a:r>
            <a:r>
              <a:rPr kumimoji="0" lang="en-GB" sz="2000" b="1" i="0" u="none" strike="noStrike" kern="1200" cap="none" spc="0" normalizeH="0" baseline="0" noProof="0" dirty="0">
                <a:ln>
                  <a:noFill/>
                </a:ln>
                <a:solidFill>
                  <a:srgbClr val="000000"/>
                </a:solidFill>
                <a:effectLst/>
                <a:uLnTx/>
                <a:uFillTx/>
                <a:latin typeface="Garamond" panose="02020404030301010803" pitchFamily="18" charset="0"/>
                <a:ea typeface="+mj-ea"/>
                <a:cs typeface="+mj-cs"/>
                <a:sym typeface="Gill Sans" charset="0"/>
              </a:rPr>
              <a:t>living in poverty in all its dimensions </a:t>
            </a:r>
            <a:r>
              <a:rPr kumimoji="0" lang="en-GB" sz="2000" b="0" i="0" u="none" strike="noStrike" kern="1200" cap="none" spc="0" normalizeH="0" baseline="0" noProof="0" dirty="0">
                <a:ln>
                  <a:noFill/>
                </a:ln>
                <a:solidFill>
                  <a:srgbClr val="000000"/>
                </a:solidFill>
                <a:effectLst/>
                <a:uLnTx/>
                <a:uFillTx/>
                <a:latin typeface="Garamond" panose="02020404030301010803" pitchFamily="18" charset="0"/>
                <a:ea typeface="+mj-ea"/>
                <a:cs typeface="+mj-cs"/>
                <a:sym typeface="Gill Sans" charset="0"/>
              </a:rPr>
              <a:t>according to national definitions.</a:t>
            </a:r>
            <a:endParaRPr kumimoji="0" lang="en-GB" sz="2000" b="1" i="0" u="none" strike="noStrike" kern="0" cap="none" spc="0" normalizeH="0" baseline="0" noProof="0" dirty="0">
              <a:ln>
                <a:noFill/>
              </a:ln>
              <a:solidFill>
                <a:srgbClr val="000000"/>
              </a:solidFill>
              <a:effectLst/>
              <a:uLnTx/>
              <a:uFillTx/>
              <a:latin typeface="Garamond"/>
              <a:ea typeface="+mj-ea"/>
              <a:cs typeface="+mj-cs"/>
              <a:sym typeface="Gill Sans"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0" cap="none" spc="0" normalizeH="0" baseline="0" noProof="0" dirty="0">
              <a:ln>
                <a:noFill/>
              </a:ln>
              <a:solidFill>
                <a:srgbClr val="000000"/>
              </a:solidFill>
              <a:effectLst/>
              <a:uLnTx/>
              <a:uFillTx/>
              <a:latin typeface="Garamond"/>
              <a:ea typeface="+mj-ea"/>
              <a:cs typeface="+mj-cs"/>
              <a:sym typeface="Gill Sans" charset="0"/>
            </a:endParaRPr>
          </a:p>
        </p:txBody>
      </p:sp>
      <p:sp>
        <p:nvSpPr>
          <p:cNvPr id="9" name="Title 1"/>
          <p:cNvSpPr txBox="1">
            <a:spLocks/>
          </p:cNvSpPr>
          <p:nvPr/>
        </p:nvSpPr>
        <p:spPr bwMode="auto">
          <a:xfrm>
            <a:off x="683568" y="3868769"/>
            <a:ext cx="4464496" cy="1754341"/>
          </a:xfrm>
          <a:prstGeom prst="rect">
            <a:avLst/>
          </a:prstGeom>
          <a:solidFill>
            <a:schemeClr val="bg1"/>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Times New Roman" pitchFamily="18" charset="0"/>
                <a:ea typeface="+mj-ea"/>
                <a:cs typeface="+mj-cs"/>
              </a:defRPr>
            </a:lvl1pPr>
            <a:lvl2pPr algn="ctr" rtl="0" eaLnBrk="0" fontAlgn="base" hangingPunct="0">
              <a:spcBef>
                <a:spcPct val="0"/>
              </a:spcBef>
              <a:spcAft>
                <a:spcPct val="0"/>
              </a:spcAft>
              <a:defRPr sz="4400">
                <a:solidFill>
                  <a:schemeClr val="tx2"/>
                </a:solidFill>
                <a:latin typeface="Garamond" pitchFamily="18" charset="0"/>
              </a:defRPr>
            </a:lvl2pPr>
            <a:lvl3pPr algn="ctr" rtl="0" eaLnBrk="0" fontAlgn="base" hangingPunct="0">
              <a:spcBef>
                <a:spcPct val="0"/>
              </a:spcBef>
              <a:spcAft>
                <a:spcPct val="0"/>
              </a:spcAft>
              <a:defRPr sz="4400">
                <a:solidFill>
                  <a:schemeClr val="tx2"/>
                </a:solidFill>
                <a:latin typeface="Garamond" pitchFamily="18" charset="0"/>
              </a:defRPr>
            </a:lvl3pPr>
            <a:lvl4pPr algn="ctr" rtl="0" eaLnBrk="0" fontAlgn="base" hangingPunct="0">
              <a:spcBef>
                <a:spcPct val="0"/>
              </a:spcBef>
              <a:spcAft>
                <a:spcPct val="0"/>
              </a:spcAft>
              <a:defRPr sz="4400">
                <a:solidFill>
                  <a:schemeClr val="tx2"/>
                </a:solidFill>
                <a:latin typeface="Garamond" pitchFamily="18" charset="0"/>
              </a:defRPr>
            </a:lvl4pPr>
            <a:lvl5pPr algn="ctr" rtl="0" eaLnBrk="0" fontAlgn="base" hangingPunct="0">
              <a:spcBef>
                <a:spcPct val="0"/>
              </a:spcBef>
              <a:spcAft>
                <a:spcPct val="0"/>
              </a:spcAft>
              <a:defRPr sz="4400">
                <a:solidFill>
                  <a:schemeClr val="tx2"/>
                </a:solidFill>
                <a:latin typeface="Garamond" pitchFamily="18"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000" b="1" i="0" u="sng" strike="noStrike" kern="1200" cap="none" spc="0" normalizeH="0" baseline="0" noProof="0" dirty="0">
                <a:ln>
                  <a:noFill/>
                </a:ln>
                <a:solidFill>
                  <a:srgbClr val="C00000"/>
                </a:solidFill>
                <a:effectLst/>
                <a:uLnTx/>
                <a:uFillTx/>
                <a:latin typeface="Garamond" panose="02020404030301010803" pitchFamily="18" charset="0"/>
                <a:ea typeface="+mj-ea"/>
                <a:cs typeface="+mj-cs"/>
                <a:sym typeface="Gill Sans" charset="0"/>
              </a:rPr>
              <a:t>Preamble Sept 2015</a:t>
            </a:r>
            <a:r>
              <a:rPr kumimoji="0" lang="en-GB" sz="2000" b="1" i="0" u="none" strike="noStrike" kern="1200" cap="none" spc="0" normalizeH="0" baseline="0" noProof="0" dirty="0">
                <a:ln>
                  <a:noFill/>
                </a:ln>
                <a:solidFill>
                  <a:srgbClr val="C00000"/>
                </a:solidFill>
                <a:effectLst/>
                <a:uLnTx/>
                <a:uFillTx/>
                <a:latin typeface="Garamond" panose="02020404030301010803" pitchFamily="18" charset="0"/>
                <a:ea typeface="+mj-ea"/>
                <a:cs typeface="+mj-cs"/>
                <a:sym typeface="Gill Sans"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Garamond" panose="02020404030301010803" pitchFamily="18" charset="0"/>
                <a:ea typeface="+mj-ea"/>
                <a:cs typeface="+mj-cs"/>
                <a:sym typeface="Gill Sans" charset="0"/>
              </a:rPr>
              <a:t>The</a:t>
            </a:r>
            <a:r>
              <a:rPr kumimoji="0" lang="en-US" sz="2000" b="1" i="0" u="none" strike="noStrike" kern="1200" cap="none" spc="0" normalizeH="0" baseline="0" noProof="0" dirty="0">
                <a:ln>
                  <a:noFill/>
                </a:ln>
                <a:solidFill>
                  <a:srgbClr val="000000"/>
                </a:solidFill>
                <a:effectLst/>
                <a:uLnTx/>
                <a:uFillTx/>
                <a:latin typeface="Garamond" panose="02020404030301010803" pitchFamily="18" charset="0"/>
                <a:ea typeface="+mj-ea"/>
                <a:cs typeface="+mj-cs"/>
                <a:sym typeface="Gill Sans" charset="0"/>
              </a:rPr>
              <a:t> interlinkages and integrated nature </a:t>
            </a:r>
            <a:r>
              <a:rPr kumimoji="0" lang="en-US" sz="2000" b="0" i="0" u="none" strike="noStrike" kern="1200" cap="none" spc="0" normalizeH="0" baseline="0" noProof="0" dirty="0">
                <a:ln>
                  <a:noFill/>
                </a:ln>
                <a:solidFill>
                  <a:srgbClr val="000000"/>
                </a:solidFill>
                <a:effectLst/>
                <a:uLnTx/>
                <a:uFillTx/>
                <a:latin typeface="Garamond" panose="02020404030301010803" pitchFamily="18" charset="0"/>
                <a:ea typeface="+mj-ea"/>
                <a:cs typeface="+mj-cs"/>
                <a:sym typeface="Gill Sans" charset="0"/>
              </a:rPr>
              <a:t>of the Sustainable Development Goals are of crucial importance</a:t>
            </a:r>
            <a:r>
              <a:rPr kumimoji="0" lang="en-GB" sz="2000" b="0" i="0" u="none" strike="noStrike" kern="1200" cap="none" spc="0" normalizeH="0" baseline="0" noProof="0" dirty="0">
                <a:ln>
                  <a:noFill/>
                </a:ln>
                <a:solidFill>
                  <a:srgbClr val="000000"/>
                </a:solidFill>
                <a:effectLst/>
                <a:uLnTx/>
                <a:uFillTx/>
                <a:latin typeface="Garamond" panose="02020404030301010803" pitchFamily="18" charset="0"/>
                <a:ea typeface="+mj-ea"/>
                <a:cs typeface="+mj-cs"/>
                <a:sym typeface="Gill Sans" charset="0"/>
              </a:rPr>
              <a:t>. </a:t>
            </a:r>
            <a:endParaRPr kumimoji="0" lang="en-US" sz="2000" b="0" i="0" u="none" strike="noStrike" kern="0" cap="none" spc="0" normalizeH="0" baseline="0" noProof="0" dirty="0">
              <a:ln>
                <a:noFill/>
              </a:ln>
              <a:solidFill>
                <a:srgbClr val="000000"/>
              </a:solidFill>
              <a:effectLst/>
              <a:uLnTx/>
              <a:uFillTx/>
              <a:latin typeface="Garamond"/>
              <a:ea typeface="+mj-ea"/>
              <a:cs typeface="+mj-cs"/>
              <a:sym typeface="Gill Sans" charset="0"/>
            </a:endParaRPr>
          </a:p>
        </p:txBody>
      </p:sp>
      <p:sp>
        <p:nvSpPr>
          <p:cNvPr id="8" name="Title 1"/>
          <p:cNvSpPr txBox="1">
            <a:spLocks/>
          </p:cNvSpPr>
          <p:nvPr/>
        </p:nvSpPr>
        <p:spPr bwMode="auto">
          <a:xfrm>
            <a:off x="5076057" y="2492896"/>
            <a:ext cx="4067943" cy="2448272"/>
          </a:xfrm>
          <a:prstGeom prst="rect">
            <a:avLst/>
          </a:prstGeom>
          <a:solidFill>
            <a:schemeClr val="bg1"/>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Times New Roman" pitchFamily="18" charset="0"/>
                <a:ea typeface="+mj-ea"/>
                <a:cs typeface="+mj-cs"/>
              </a:defRPr>
            </a:lvl1pPr>
            <a:lvl2pPr algn="ctr" rtl="0" eaLnBrk="0" fontAlgn="base" hangingPunct="0">
              <a:spcBef>
                <a:spcPct val="0"/>
              </a:spcBef>
              <a:spcAft>
                <a:spcPct val="0"/>
              </a:spcAft>
              <a:defRPr sz="4400">
                <a:solidFill>
                  <a:schemeClr val="tx2"/>
                </a:solidFill>
                <a:latin typeface="Garamond" pitchFamily="18" charset="0"/>
              </a:defRPr>
            </a:lvl2pPr>
            <a:lvl3pPr algn="ctr" rtl="0" eaLnBrk="0" fontAlgn="base" hangingPunct="0">
              <a:spcBef>
                <a:spcPct val="0"/>
              </a:spcBef>
              <a:spcAft>
                <a:spcPct val="0"/>
              </a:spcAft>
              <a:defRPr sz="4400">
                <a:solidFill>
                  <a:schemeClr val="tx2"/>
                </a:solidFill>
                <a:latin typeface="Garamond" pitchFamily="18" charset="0"/>
              </a:defRPr>
            </a:lvl3pPr>
            <a:lvl4pPr algn="ctr" rtl="0" eaLnBrk="0" fontAlgn="base" hangingPunct="0">
              <a:spcBef>
                <a:spcPct val="0"/>
              </a:spcBef>
              <a:spcAft>
                <a:spcPct val="0"/>
              </a:spcAft>
              <a:defRPr sz="4400">
                <a:solidFill>
                  <a:schemeClr val="tx2"/>
                </a:solidFill>
                <a:latin typeface="Garamond" pitchFamily="18" charset="0"/>
              </a:defRPr>
            </a:lvl4pPr>
            <a:lvl5pPr algn="ctr" rtl="0" eaLnBrk="0" fontAlgn="base" hangingPunct="0">
              <a:spcBef>
                <a:spcPct val="0"/>
              </a:spcBef>
              <a:spcAft>
                <a:spcPct val="0"/>
              </a:spcAft>
              <a:defRPr sz="4400">
                <a:solidFill>
                  <a:schemeClr val="tx2"/>
                </a:solidFill>
                <a:latin typeface="Garamond" pitchFamily="18"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000" b="1" i="0" u="sng" strike="noStrike" kern="1200" cap="none" spc="0" normalizeH="0" baseline="0" noProof="0" dirty="0">
                <a:ln>
                  <a:noFill/>
                </a:ln>
                <a:solidFill>
                  <a:srgbClr val="C00000"/>
                </a:solidFill>
                <a:effectLst/>
                <a:uLnTx/>
                <a:uFillTx/>
                <a:latin typeface="Garamond" panose="02020404030301010803" pitchFamily="18" charset="0"/>
                <a:ea typeface="+mj-ea"/>
                <a:cs typeface="+mj-cs"/>
                <a:sym typeface="Gill Sans" charset="0"/>
              </a:rPr>
              <a:t>Preamble</a:t>
            </a:r>
            <a:r>
              <a:rPr kumimoji="0" lang="en-GB" sz="2000" b="0" i="0" u="none" strike="noStrike" kern="1200" cap="none" spc="0" normalizeH="0" baseline="0" noProof="0" dirty="0">
                <a:ln>
                  <a:noFill/>
                </a:ln>
                <a:solidFill>
                  <a:srgbClr val="C00000"/>
                </a:solidFill>
                <a:effectLst/>
                <a:uLnTx/>
                <a:uFillTx/>
                <a:latin typeface="Garamond" panose="02020404030301010803" pitchFamily="18" charset="0"/>
                <a:ea typeface="+mj-ea"/>
                <a:cs typeface="+mj-cs"/>
                <a:sym typeface="Gill Sans" charset="0"/>
              </a:rPr>
              <a:t>.</a:t>
            </a:r>
            <a:r>
              <a:rPr kumimoji="0" lang="en-GB" sz="2000" b="0" i="0" u="none" strike="noStrike" kern="1200" cap="none" spc="0" normalizeH="0" baseline="0" noProof="0" dirty="0">
                <a:ln>
                  <a:noFill/>
                </a:ln>
                <a:solidFill>
                  <a:srgbClr val="000000"/>
                </a:solidFill>
                <a:effectLst/>
                <a:uLnTx/>
                <a:uFillTx/>
                <a:latin typeface="Garamond" panose="02020404030301010803" pitchFamily="18" charset="0"/>
                <a:ea typeface="+mj-ea"/>
                <a:cs typeface="+mj-cs"/>
                <a:sym typeface="Gill Sans" charset="0"/>
              </a:rPr>
              <a:t> </a:t>
            </a:r>
            <a:r>
              <a:rPr kumimoji="0" lang="en-US" sz="2000" b="0" i="0" u="none" strike="noStrike" kern="1200" cap="none" spc="0" normalizeH="0" baseline="0" noProof="0" dirty="0">
                <a:ln>
                  <a:noFill/>
                </a:ln>
                <a:solidFill>
                  <a:srgbClr val="000000"/>
                </a:solidFill>
                <a:effectLst/>
                <a:uLnTx/>
                <a:uFillTx/>
                <a:latin typeface="Garamond" panose="02020404030301010803" pitchFamily="18" charset="0"/>
                <a:ea typeface="+mj-ea"/>
                <a:cs typeface="+mj-cs"/>
                <a:sym typeface="Gill Sans" charset="0"/>
              </a:rPr>
              <a:t>We </a:t>
            </a:r>
            <a:r>
              <a:rPr kumimoji="0" lang="en-US" sz="2000" b="0" i="0" u="none" strike="noStrike" kern="1200" cap="none" spc="0" normalizeH="0" baseline="0" noProof="0" dirty="0" err="1">
                <a:ln>
                  <a:noFill/>
                </a:ln>
                <a:solidFill>
                  <a:srgbClr val="000000"/>
                </a:solidFill>
                <a:effectLst/>
                <a:uLnTx/>
                <a:uFillTx/>
                <a:latin typeface="Garamond" panose="02020404030301010803" pitchFamily="18" charset="0"/>
                <a:ea typeface="+mj-ea"/>
                <a:cs typeface="+mj-cs"/>
                <a:sym typeface="Gill Sans" charset="0"/>
              </a:rPr>
              <a:t>recognise</a:t>
            </a:r>
            <a:r>
              <a:rPr kumimoji="0" lang="en-US" sz="2000" b="0" i="0" u="none" strike="noStrike" kern="1200" cap="none" spc="0" normalizeH="0" baseline="0" noProof="0" dirty="0">
                <a:ln>
                  <a:noFill/>
                </a:ln>
                <a:solidFill>
                  <a:srgbClr val="000000"/>
                </a:solidFill>
                <a:effectLst/>
                <a:uLnTx/>
                <a:uFillTx/>
                <a:latin typeface="Garamond" panose="02020404030301010803" pitchFamily="18" charset="0"/>
                <a:ea typeface="+mj-ea"/>
                <a:cs typeface="+mj-cs"/>
                <a:sym typeface="Gill Sans" charset="0"/>
              </a:rPr>
              <a:t> that </a:t>
            </a:r>
            <a:r>
              <a:rPr kumimoji="0" lang="en-US" sz="2000" b="1" i="0" u="none" strike="noStrike" kern="1200" cap="none" spc="0" normalizeH="0" baseline="0" noProof="0" dirty="0">
                <a:ln>
                  <a:noFill/>
                </a:ln>
                <a:solidFill>
                  <a:srgbClr val="000000"/>
                </a:solidFill>
                <a:effectLst/>
                <a:uLnTx/>
                <a:uFillTx/>
                <a:latin typeface="Garamond" panose="02020404030301010803" pitchFamily="18" charset="0"/>
                <a:ea typeface="+mj-ea"/>
                <a:cs typeface="+mj-cs"/>
                <a:sym typeface="Gill Sans" charset="0"/>
              </a:rPr>
              <a:t>eradicating poverty in all its forms and dimensions, </a:t>
            </a:r>
            <a:r>
              <a:rPr kumimoji="0" lang="en-US" sz="2000" b="0" i="0" u="none" strike="noStrike" kern="1200" cap="none" spc="0" normalizeH="0" baseline="0" noProof="0" dirty="0">
                <a:ln>
                  <a:noFill/>
                </a:ln>
                <a:solidFill>
                  <a:srgbClr val="000000"/>
                </a:solidFill>
                <a:effectLst/>
                <a:uLnTx/>
                <a:uFillTx/>
                <a:latin typeface="Garamond" panose="02020404030301010803" pitchFamily="18" charset="0"/>
                <a:ea typeface="+mj-ea"/>
                <a:cs typeface="+mj-cs"/>
                <a:sym typeface="Gill Sans" charset="0"/>
              </a:rPr>
              <a:t>including extreme poverty, is the greatest global challenge and an indispensable requirement for sustainable development.</a:t>
            </a:r>
            <a:endParaRPr kumimoji="0" lang="en-US" sz="2000" b="0" i="0" u="none" strike="noStrike" kern="0" cap="none" spc="0" normalizeH="0" baseline="0" noProof="0" dirty="0">
              <a:ln>
                <a:noFill/>
              </a:ln>
              <a:solidFill>
                <a:srgbClr val="000000"/>
              </a:solidFill>
              <a:effectLst/>
              <a:uLnTx/>
              <a:uFillTx/>
              <a:latin typeface="Garamond"/>
              <a:ea typeface="+mj-ea"/>
              <a:cs typeface="+mj-cs"/>
              <a:sym typeface="Gill Sans" charset="0"/>
            </a:endParaRPr>
          </a:p>
        </p:txBody>
      </p:sp>
    </p:spTree>
    <p:extLst>
      <p:ext uri="{BB962C8B-B14F-4D97-AF65-F5344CB8AC3E}">
        <p14:creationId xmlns:p14="http://schemas.microsoft.com/office/powerpoint/2010/main" val="3324159782"/>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B3325-6863-47D1-9F16-277DA8D7FB82}"/>
              </a:ext>
            </a:extLst>
          </p:cNvPr>
          <p:cNvSpPr>
            <a:spLocks noGrp="1"/>
          </p:cNvSpPr>
          <p:nvPr>
            <p:ph type="title"/>
          </p:nvPr>
        </p:nvSpPr>
        <p:spPr>
          <a:xfrm>
            <a:off x="0" y="274638"/>
            <a:ext cx="9252520" cy="1143000"/>
          </a:xfrm>
        </p:spPr>
        <p:txBody>
          <a:bodyPr/>
          <a:lstStyle/>
          <a:p>
            <a:pPr marL="342900" marR="0" lvl="0" indent="-342900" defTabSz="914400" rtl="0" eaLnBrk="0" fontAlgn="base" latinLnBrk="0" hangingPunct="0">
              <a:lnSpc>
                <a:spcPct val="100000"/>
              </a:lnSpc>
              <a:spcBef>
                <a:spcPct val="20000"/>
              </a:spcBef>
              <a:spcAft>
                <a:spcPct val="0"/>
              </a:spcAft>
              <a:tabLst/>
              <a:defRPr/>
            </a:pPr>
            <a:r>
              <a:rPr kumimoji="0" lang="en-GB" sz="3200" b="1" i="0" u="none" strike="noStrike" kern="0" cap="none" spc="0" normalizeH="0" baseline="0" noProof="0" dirty="0">
                <a:ln>
                  <a:noFill/>
                </a:ln>
                <a:solidFill>
                  <a:srgbClr val="800000"/>
                </a:solidFill>
                <a:effectLst/>
                <a:uLnTx/>
                <a:uFillTx/>
                <a:latin typeface="Garamond" panose="02020404030301010803" pitchFamily="18" charset="0"/>
                <a:ea typeface="+mj-ea"/>
                <a:cs typeface="+mj-cs"/>
              </a:rPr>
              <a:t>National MPIs in the </a:t>
            </a:r>
            <a:r>
              <a:rPr kumimoji="0" lang="en-GB" sz="3200" b="1" i="0" u="none" strike="noStrike" kern="0" cap="none" spc="0" normalizeH="0" baseline="0" noProof="0" dirty="0">
                <a:ln>
                  <a:noFill/>
                </a:ln>
                <a:solidFill>
                  <a:srgbClr val="800000"/>
                </a:solidFill>
                <a:effectLst/>
                <a:uLnTx/>
                <a:uFillTx/>
                <a:latin typeface="Garamond" panose="02020404030301010803" pitchFamily="18" charset="0"/>
                <a:ea typeface="+mj-ea"/>
                <a:cs typeface="+mj-cs"/>
                <a:hlinkClick r:id="rId2"/>
              </a:rPr>
              <a:t>1.2.2. Database</a:t>
            </a:r>
            <a:br>
              <a:rPr kumimoji="0" lang="en-GB" sz="2000" b="1" i="0" u="none" strike="noStrike" kern="0" cap="none" spc="0" normalizeH="0" baseline="0" noProof="0" dirty="0">
                <a:ln>
                  <a:noFill/>
                </a:ln>
                <a:solidFill>
                  <a:srgbClr val="000000"/>
                </a:solidFill>
                <a:effectLst/>
                <a:uLnTx/>
                <a:uFillTx/>
                <a:latin typeface="Garamond" panose="02020404030301010803" pitchFamily="18" charset="0"/>
                <a:ea typeface="+mn-ea"/>
                <a:cs typeface="+mn-cs"/>
              </a:rPr>
            </a:br>
            <a:r>
              <a:rPr kumimoji="0" lang="en-GB" sz="2000" b="0" i="0" u="none" strike="noStrike" kern="0" cap="none" spc="0" normalizeH="0" baseline="0" noProof="0" dirty="0">
                <a:ln>
                  <a:noFill/>
                </a:ln>
                <a:solidFill>
                  <a:srgbClr val="000000"/>
                </a:solidFill>
                <a:effectLst/>
                <a:uLnTx/>
                <a:uFillTx/>
                <a:latin typeface="Garamond" panose="02020404030301010803" pitchFamily="18" charset="0"/>
                <a:ea typeface="+mn-ea"/>
                <a:cs typeface="+mn-cs"/>
              </a:rPr>
              <a:t>64 countries have reported against 1.2.2 including the following National MPIs. </a:t>
            </a:r>
            <a:br>
              <a:rPr kumimoji="0" lang="en-GB" sz="2000" b="0" i="0" u="none" strike="noStrike" kern="0" cap="none" spc="0" normalizeH="0" baseline="0" noProof="0" dirty="0">
                <a:ln>
                  <a:noFill/>
                </a:ln>
                <a:solidFill>
                  <a:srgbClr val="000000"/>
                </a:solidFill>
                <a:effectLst/>
                <a:uLnTx/>
                <a:uFillTx/>
                <a:latin typeface="Garamond" panose="02020404030301010803" pitchFamily="18" charset="0"/>
                <a:ea typeface="+mn-ea"/>
                <a:cs typeface="+mn-cs"/>
              </a:rPr>
            </a:br>
            <a:endParaRPr lang="en-GB" sz="3600" dirty="0"/>
          </a:p>
        </p:txBody>
      </p:sp>
      <p:sp>
        <p:nvSpPr>
          <p:cNvPr id="3" name="Content Placeholder 2">
            <a:extLst>
              <a:ext uri="{FF2B5EF4-FFF2-40B4-BE49-F238E27FC236}">
                <a16:creationId xmlns:a16="http://schemas.microsoft.com/office/drawing/2014/main" id="{1711BF63-7886-4228-9FB9-98D09296280D}"/>
              </a:ext>
            </a:extLst>
          </p:cNvPr>
          <p:cNvSpPr>
            <a:spLocks noGrp="1"/>
          </p:cNvSpPr>
          <p:nvPr>
            <p:ph sz="half" idx="1"/>
          </p:nvPr>
        </p:nvSpPr>
        <p:spPr>
          <a:xfrm>
            <a:off x="1043608" y="980727"/>
            <a:ext cx="4038600" cy="4525963"/>
          </a:xfrm>
        </p:spPr>
        <p:txBody>
          <a:bodyPr/>
          <a:lstStyle/>
          <a:p>
            <a:pPr marL="514350" indent="-514350">
              <a:spcBef>
                <a:spcPts val="0"/>
              </a:spcBef>
              <a:buFont typeface="+mj-lt"/>
              <a:buAutoNum type="arabicPeriod"/>
            </a:pPr>
            <a:r>
              <a:rPr lang="en-US" sz="2350" b="1" dirty="0"/>
              <a:t>Afghanistan</a:t>
            </a:r>
          </a:p>
          <a:p>
            <a:pPr marL="514350" indent="-514350">
              <a:spcBef>
                <a:spcPts val="0"/>
              </a:spcBef>
              <a:buFont typeface="+mj-lt"/>
              <a:buAutoNum type="arabicPeriod"/>
            </a:pPr>
            <a:r>
              <a:rPr lang="en-US" sz="2350" b="1" dirty="0"/>
              <a:t>Armenia</a:t>
            </a:r>
          </a:p>
          <a:p>
            <a:pPr marL="514350" indent="-514350">
              <a:spcBef>
                <a:spcPts val="0"/>
              </a:spcBef>
              <a:buFont typeface="+mj-lt"/>
              <a:buAutoNum type="arabicPeriod"/>
            </a:pPr>
            <a:r>
              <a:rPr lang="en-US" sz="2350" b="1" dirty="0"/>
              <a:t>Bhutan</a:t>
            </a:r>
          </a:p>
          <a:p>
            <a:pPr marL="514350" indent="-514350">
              <a:spcBef>
                <a:spcPts val="0"/>
              </a:spcBef>
              <a:buFont typeface="+mj-lt"/>
              <a:buAutoNum type="arabicPeriod"/>
            </a:pPr>
            <a:r>
              <a:rPr lang="en-US" sz="2350" b="1" dirty="0"/>
              <a:t>Chile</a:t>
            </a:r>
          </a:p>
          <a:p>
            <a:pPr marL="514350" indent="-514350">
              <a:spcBef>
                <a:spcPts val="0"/>
              </a:spcBef>
              <a:buFont typeface="+mj-lt"/>
              <a:buAutoNum type="arabicPeriod"/>
            </a:pPr>
            <a:r>
              <a:rPr lang="en-US" sz="2350" b="1" dirty="0"/>
              <a:t>Colombia</a:t>
            </a:r>
          </a:p>
          <a:p>
            <a:pPr marL="514350" indent="-514350">
              <a:spcBef>
                <a:spcPts val="0"/>
              </a:spcBef>
              <a:buFont typeface="+mj-lt"/>
              <a:buAutoNum type="arabicPeriod"/>
            </a:pPr>
            <a:r>
              <a:rPr lang="en-US" sz="2350" b="1" dirty="0"/>
              <a:t>Costa Rica</a:t>
            </a:r>
          </a:p>
          <a:p>
            <a:pPr marL="514350" indent="-514350">
              <a:spcBef>
                <a:spcPts val="0"/>
              </a:spcBef>
              <a:buFont typeface="+mj-lt"/>
              <a:buAutoNum type="arabicPeriod"/>
            </a:pPr>
            <a:r>
              <a:rPr lang="en-US" sz="2350" b="1" u="sng" dirty="0"/>
              <a:t>Dominican Republic</a:t>
            </a:r>
          </a:p>
          <a:p>
            <a:pPr marL="514350" indent="-514350">
              <a:spcBef>
                <a:spcPts val="0"/>
              </a:spcBef>
              <a:buFont typeface="+mj-lt"/>
              <a:buAutoNum type="arabicPeriod"/>
            </a:pPr>
            <a:r>
              <a:rPr lang="en-US" sz="2350" b="1" dirty="0"/>
              <a:t>Ecuador</a:t>
            </a:r>
          </a:p>
          <a:p>
            <a:pPr marL="514350" indent="-514350">
              <a:spcBef>
                <a:spcPts val="0"/>
              </a:spcBef>
              <a:buFont typeface="+mj-lt"/>
              <a:buAutoNum type="arabicPeriod"/>
            </a:pPr>
            <a:r>
              <a:rPr lang="en-US" sz="2350" b="1" dirty="0"/>
              <a:t>El Salvador</a:t>
            </a:r>
          </a:p>
          <a:p>
            <a:pPr marL="514350" indent="-514350">
              <a:spcBef>
                <a:spcPts val="0"/>
              </a:spcBef>
              <a:buFont typeface="+mj-lt"/>
              <a:buAutoNum type="arabicPeriod"/>
            </a:pPr>
            <a:r>
              <a:rPr lang="en-US" sz="2350" b="1" dirty="0"/>
              <a:t>Ghana</a:t>
            </a:r>
          </a:p>
          <a:p>
            <a:pPr marL="514350" indent="-514350">
              <a:spcBef>
                <a:spcPts val="0"/>
              </a:spcBef>
              <a:buFont typeface="+mj-lt"/>
              <a:buAutoNum type="arabicPeriod"/>
            </a:pPr>
            <a:r>
              <a:rPr lang="en-US" sz="2350" b="1" dirty="0"/>
              <a:t>Guatemala</a:t>
            </a:r>
          </a:p>
          <a:p>
            <a:pPr marL="514350" indent="-514350">
              <a:spcBef>
                <a:spcPts val="0"/>
              </a:spcBef>
              <a:buFont typeface="+mj-lt"/>
              <a:buAutoNum type="arabicPeriod"/>
            </a:pPr>
            <a:r>
              <a:rPr lang="en-US" sz="2350" b="1" dirty="0"/>
              <a:t>Guinea</a:t>
            </a:r>
          </a:p>
          <a:p>
            <a:pPr marL="514350" indent="-514350">
              <a:spcBef>
                <a:spcPts val="0"/>
              </a:spcBef>
              <a:buFont typeface="+mj-lt"/>
              <a:buAutoNum type="arabicPeriod"/>
            </a:pPr>
            <a:r>
              <a:rPr lang="en-US" sz="2350" b="1" u="sng" dirty="0"/>
              <a:t>Guinea-Bissau</a:t>
            </a:r>
          </a:p>
          <a:p>
            <a:pPr>
              <a:spcBef>
                <a:spcPts val="0"/>
              </a:spcBef>
            </a:pPr>
            <a:endParaRPr lang="en-GB" dirty="0"/>
          </a:p>
        </p:txBody>
      </p:sp>
      <p:sp>
        <p:nvSpPr>
          <p:cNvPr id="4" name="Content Placeholder 3">
            <a:extLst>
              <a:ext uri="{FF2B5EF4-FFF2-40B4-BE49-F238E27FC236}">
                <a16:creationId xmlns:a16="http://schemas.microsoft.com/office/drawing/2014/main" id="{7A0D543B-32B6-4E5C-BFC0-4D7E076525D8}"/>
              </a:ext>
            </a:extLst>
          </p:cNvPr>
          <p:cNvSpPr>
            <a:spLocks noGrp="1"/>
          </p:cNvSpPr>
          <p:nvPr>
            <p:ph sz="half" idx="2"/>
          </p:nvPr>
        </p:nvSpPr>
        <p:spPr>
          <a:xfrm>
            <a:off x="5082208" y="980727"/>
            <a:ext cx="4038600" cy="4525963"/>
          </a:xfrm>
        </p:spPr>
        <p:txBody>
          <a:bodyPr/>
          <a:lstStyle/>
          <a:p>
            <a:pPr marL="0" indent="0">
              <a:spcBef>
                <a:spcPts val="0"/>
              </a:spcBef>
              <a:buNone/>
            </a:pPr>
            <a:r>
              <a:rPr lang="en-US" sz="2250" b="1" dirty="0"/>
              <a:t>14. Malaysia</a:t>
            </a:r>
          </a:p>
          <a:p>
            <a:pPr marL="0" indent="0">
              <a:spcBef>
                <a:spcPts val="0"/>
              </a:spcBef>
              <a:buNone/>
            </a:pPr>
            <a:r>
              <a:rPr lang="en-US" sz="2250" b="1" dirty="0"/>
              <a:t>15. Mali</a:t>
            </a:r>
          </a:p>
          <a:p>
            <a:pPr marL="0" indent="0">
              <a:spcBef>
                <a:spcPts val="0"/>
              </a:spcBef>
              <a:buNone/>
            </a:pPr>
            <a:r>
              <a:rPr lang="en-US" sz="2250" b="1" dirty="0"/>
              <a:t>16. Mexico</a:t>
            </a:r>
          </a:p>
          <a:p>
            <a:pPr marL="0" indent="0">
              <a:spcBef>
                <a:spcPts val="0"/>
              </a:spcBef>
              <a:buNone/>
            </a:pPr>
            <a:r>
              <a:rPr lang="en-US" sz="2250" b="1" dirty="0"/>
              <a:t>17. Morocco</a:t>
            </a:r>
          </a:p>
          <a:p>
            <a:pPr marL="0" indent="0">
              <a:spcBef>
                <a:spcPts val="0"/>
              </a:spcBef>
              <a:buNone/>
            </a:pPr>
            <a:r>
              <a:rPr lang="en-US" sz="2250" b="1" dirty="0"/>
              <a:t>18. Mozambique</a:t>
            </a:r>
          </a:p>
          <a:p>
            <a:pPr marL="0" indent="0">
              <a:spcBef>
                <a:spcPts val="0"/>
              </a:spcBef>
              <a:buNone/>
            </a:pPr>
            <a:r>
              <a:rPr lang="en-US" sz="2250" b="1" dirty="0"/>
              <a:t>19. Nepal</a:t>
            </a:r>
          </a:p>
          <a:p>
            <a:pPr marL="0" indent="0">
              <a:spcBef>
                <a:spcPts val="0"/>
              </a:spcBef>
              <a:buNone/>
            </a:pPr>
            <a:r>
              <a:rPr lang="en-US" sz="2250" b="1" dirty="0"/>
              <a:t>20. Nigeria</a:t>
            </a:r>
          </a:p>
          <a:p>
            <a:pPr marL="0" indent="0">
              <a:spcBef>
                <a:spcPts val="0"/>
              </a:spcBef>
              <a:buNone/>
            </a:pPr>
            <a:r>
              <a:rPr lang="en-US" sz="2250" b="1" dirty="0"/>
              <a:t>21. Pakistan</a:t>
            </a:r>
          </a:p>
          <a:p>
            <a:pPr marL="0" indent="0">
              <a:spcBef>
                <a:spcPts val="0"/>
              </a:spcBef>
              <a:buNone/>
            </a:pPr>
            <a:r>
              <a:rPr lang="en-US" sz="2250" b="1" dirty="0"/>
              <a:t>22. Panama</a:t>
            </a:r>
          </a:p>
          <a:p>
            <a:pPr marL="0" indent="0">
              <a:spcBef>
                <a:spcPts val="0"/>
              </a:spcBef>
              <a:buNone/>
            </a:pPr>
            <a:r>
              <a:rPr lang="en-US" sz="2250" b="1" dirty="0"/>
              <a:t>23. Philippines</a:t>
            </a:r>
          </a:p>
          <a:p>
            <a:pPr marL="0" indent="0">
              <a:spcBef>
                <a:spcPts val="0"/>
              </a:spcBef>
              <a:buNone/>
            </a:pPr>
            <a:r>
              <a:rPr lang="en-US" sz="2250" b="1" dirty="0"/>
              <a:t>24. Rwanda</a:t>
            </a:r>
          </a:p>
          <a:p>
            <a:pPr marL="0" indent="0">
              <a:spcBef>
                <a:spcPts val="0"/>
              </a:spcBef>
              <a:buNone/>
            </a:pPr>
            <a:r>
              <a:rPr lang="en-US" sz="2250" b="1" dirty="0"/>
              <a:t>25. </a:t>
            </a:r>
            <a:r>
              <a:rPr lang="en-US" sz="2250" b="1" u="sng" dirty="0"/>
              <a:t>Saint Lucia</a:t>
            </a:r>
          </a:p>
          <a:p>
            <a:pPr marL="0" indent="0">
              <a:spcBef>
                <a:spcPts val="0"/>
              </a:spcBef>
              <a:buNone/>
            </a:pPr>
            <a:r>
              <a:rPr lang="en-US" sz="2250" b="1" dirty="0"/>
              <a:t>26. </a:t>
            </a:r>
            <a:r>
              <a:rPr lang="en-US" sz="2250" b="1" u="sng" dirty="0"/>
              <a:t>Seychelles</a:t>
            </a:r>
          </a:p>
          <a:p>
            <a:pPr marL="0" indent="0">
              <a:spcBef>
                <a:spcPts val="0"/>
              </a:spcBef>
              <a:buNone/>
            </a:pPr>
            <a:r>
              <a:rPr lang="en-US" sz="2250" b="1" dirty="0"/>
              <a:t>27. South Africa</a:t>
            </a:r>
          </a:p>
          <a:p>
            <a:pPr marL="0" indent="0">
              <a:spcBef>
                <a:spcPts val="0"/>
              </a:spcBef>
              <a:buNone/>
            </a:pPr>
            <a:r>
              <a:rPr lang="en-US" sz="2250" b="1" dirty="0"/>
              <a:t>29. Sri Lanka</a:t>
            </a:r>
          </a:p>
          <a:p>
            <a:pPr marL="0" indent="0">
              <a:spcBef>
                <a:spcPts val="0"/>
              </a:spcBef>
              <a:buNone/>
            </a:pPr>
            <a:r>
              <a:rPr lang="en-US" sz="2250" b="1" dirty="0"/>
              <a:t>28. Thailand</a:t>
            </a:r>
          </a:p>
        </p:txBody>
      </p:sp>
    </p:spTree>
    <p:extLst>
      <p:ext uri="{BB962C8B-B14F-4D97-AF65-F5344CB8AC3E}">
        <p14:creationId xmlns:p14="http://schemas.microsoft.com/office/powerpoint/2010/main" val="27977827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48152" y="952441"/>
            <a:ext cx="7886700" cy="994172"/>
          </a:xfrm>
        </p:spPr>
        <p:txBody>
          <a:bodyPr>
            <a:normAutofit/>
          </a:bodyPr>
          <a:lstStyle/>
          <a:p>
            <a:r>
              <a:rPr lang="en-GB" b="1" dirty="0">
                <a:solidFill>
                  <a:schemeClr val="tx2"/>
                </a:solidFill>
                <a:cs typeface="Calibri" panose="020F0502020204030204" pitchFamily="34" charset="0"/>
              </a:rPr>
              <a:t>The link with action</a:t>
            </a:r>
            <a:endParaRPr lang="en-US" b="1" dirty="0">
              <a:solidFill>
                <a:schemeClr val="tx2"/>
              </a:solidFill>
            </a:endParaRPr>
          </a:p>
        </p:txBody>
      </p:sp>
      <p:sp>
        <p:nvSpPr>
          <p:cNvPr id="3" name="Content Placeholder 2"/>
          <p:cNvSpPr>
            <a:spLocks noGrp="1"/>
          </p:cNvSpPr>
          <p:nvPr>
            <p:ph idx="1"/>
          </p:nvPr>
        </p:nvSpPr>
        <p:spPr>
          <a:xfrm>
            <a:off x="4016828" y="1828800"/>
            <a:ext cx="4669972" cy="3943350"/>
          </a:xfrm>
        </p:spPr>
        <p:txBody>
          <a:bodyPr>
            <a:normAutofit/>
          </a:bodyPr>
          <a:lstStyle/>
          <a:p>
            <a:pPr marL="0" indent="0">
              <a:buNone/>
            </a:pPr>
            <a:r>
              <a:rPr lang="en-GB" dirty="0">
                <a:solidFill>
                  <a:srgbClr val="000000"/>
                </a:solidFill>
                <a:cs typeface="Calibri" panose="020F0502020204030204" pitchFamily="34" charset="0"/>
              </a:rPr>
              <a:t>Learning about the extent of poverty is important… but it is the link with action that marks out this issue from many other subjects of study in the social sciences. </a:t>
            </a:r>
            <a:r>
              <a:rPr lang="en-GB" b="1" dirty="0">
                <a:solidFill>
                  <a:srgbClr val="000000"/>
                </a:solidFill>
                <a:cs typeface="Calibri" panose="020F0502020204030204" pitchFamily="34" charset="0"/>
              </a:rPr>
              <a:t>Poverty statistics matter because they motivate </a:t>
            </a:r>
            <a:r>
              <a:rPr lang="en-GB" dirty="0">
                <a:solidFill>
                  <a:srgbClr val="000000"/>
                </a:solidFill>
                <a:cs typeface="Calibri" panose="020F0502020204030204" pitchFamily="34" charset="0"/>
              </a:rPr>
              <a:t>people to tackle a key challenge.   (p 1)</a:t>
            </a:r>
          </a:p>
          <a:p>
            <a:pPr marL="0" indent="0">
              <a:buNone/>
            </a:pPr>
            <a:endParaRPr lang="en-GB" dirty="0">
              <a:solidFill>
                <a:srgbClr val="000000"/>
              </a:solidFill>
              <a:cs typeface="Calibri" panose="020F0502020204030204" pitchFamily="34" charset="0"/>
            </a:endParaRPr>
          </a:p>
        </p:txBody>
      </p:sp>
      <p:pic>
        <p:nvPicPr>
          <p:cNvPr id="4" name="Picture 2" descr="https://press.princeton.edu/sites/default/files/styles/large/public/covers/9780691191225.png?itok=LpDWLXk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836712"/>
            <a:ext cx="3590651" cy="55240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24908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itle 1"/>
          <p:cNvSpPr>
            <a:spLocks noGrp="1"/>
          </p:cNvSpPr>
          <p:nvPr>
            <p:ph type="title"/>
          </p:nvPr>
        </p:nvSpPr>
        <p:spPr>
          <a:xfrm>
            <a:off x="685800" y="115888"/>
            <a:ext cx="8458200" cy="1143000"/>
          </a:xfrm>
        </p:spPr>
        <p:txBody>
          <a:bodyPr/>
          <a:lstStyle/>
          <a:p>
            <a:pPr algn="l"/>
            <a:r>
              <a:rPr lang="en-GB" b="1" dirty="0">
                <a:solidFill>
                  <a:srgbClr val="800000"/>
                </a:solidFill>
                <a:latin typeface="+mj-lt"/>
              </a:rPr>
              <a:t>How do you calculate the MPI?</a:t>
            </a:r>
            <a:endParaRPr lang="en-US" sz="5400" b="1" dirty="0">
              <a:solidFill>
                <a:srgbClr val="800000"/>
              </a:solidFill>
              <a:latin typeface="+mj-lt"/>
            </a:endParaRPr>
          </a:p>
        </p:txBody>
      </p:sp>
      <p:sp>
        <p:nvSpPr>
          <p:cNvPr id="16388" name="Content Placeholder 2"/>
          <p:cNvSpPr>
            <a:spLocks noGrp="1"/>
          </p:cNvSpPr>
          <p:nvPr>
            <p:ph idx="1"/>
          </p:nvPr>
        </p:nvSpPr>
        <p:spPr>
          <a:xfrm>
            <a:off x="323528" y="1330424"/>
            <a:ext cx="8496944" cy="4114800"/>
          </a:xfrm>
        </p:spPr>
        <p:txBody>
          <a:bodyPr/>
          <a:lstStyle/>
          <a:p>
            <a:pPr marL="0" indent="0">
              <a:buNone/>
            </a:pPr>
            <a:r>
              <a:rPr lang="en-GB" dirty="0">
                <a:latin typeface="+mj-lt"/>
              </a:rPr>
              <a:t>The MPI uses the Alkire &amp; Foster (2011) Method:</a:t>
            </a:r>
          </a:p>
          <a:p>
            <a:pPr>
              <a:buFontTx/>
              <a:buNone/>
            </a:pPr>
            <a:r>
              <a:rPr lang="en-GB" sz="800" dirty="0">
                <a:latin typeface="+mj-lt"/>
              </a:rPr>
              <a:t> </a:t>
            </a:r>
          </a:p>
          <a:p>
            <a:pPr>
              <a:buFontTx/>
              <a:buNone/>
            </a:pPr>
            <a:endParaRPr lang="en-GB" dirty="0">
              <a:latin typeface="+mj-lt"/>
            </a:endParaRPr>
          </a:p>
          <a:p>
            <a:pPr marL="914400" lvl="2" indent="0">
              <a:buNone/>
            </a:pPr>
            <a:endParaRPr lang="en-GB" sz="2000" b="1" i="1" dirty="0">
              <a:latin typeface="+mj-lt"/>
            </a:endParaRPr>
          </a:p>
          <a:p>
            <a:pPr marL="0" indent="0">
              <a:buNone/>
            </a:pPr>
            <a:r>
              <a:rPr lang="en-GB" sz="2800" b="1" dirty="0"/>
              <a:t>1) Incidence</a:t>
            </a:r>
            <a:r>
              <a:rPr lang="en-GB" sz="2800" dirty="0"/>
              <a:t> or the headcount ratio </a:t>
            </a:r>
            <a:r>
              <a:rPr lang="en-GB" sz="2800" b="1" dirty="0"/>
              <a:t>(</a:t>
            </a:r>
            <a:r>
              <a:rPr lang="en-GB" sz="2800" b="1" i="1" dirty="0">
                <a:latin typeface="+mj-lt"/>
              </a:rPr>
              <a:t>H</a:t>
            </a:r>
            <a:r>
              <a:rPr lang="en-GB" sz="2800" b="1" dirty="0">
                <a:latin typeface="+mj-lt"/>
              </a:rPr>
              <a:t> ) </a:t>
            </a:r>
            <a:r>
              <a:rPr lang="en-GB" sz="2800" dirty="0"/>
              <a:t>~ </a:t>
            </a:r>
            <a:r>
              <a:rPr lang="en-GB" sz="2800" dirty="0">
                <a:latin typeface="+mj-lt"/>
              </a:rPr>
              <a:t>the percentage of people who are poor.</a:t>
            </a:r>
          </a:p>
          <a:p>
            <a:pPr marL="0" indent="0">
              <a:buNone/>
            </a:pPr>
            <a:r>
              <a:rPr lang="en-GB" sz="2800" b="1" dirty="0">
                <a:latin typeface="+mj-lt"/>
              </a:rPr>
              <a:t>2) Intensity of people’s deprivation (</a:t>
            </a:r>
            <a:r>
              <a:rPr lang="en-GB" sz="2800" b="1" i="1" dirty="0">
                <a:latin typeface="+mj-lt"/>
              </a:rPr>
              <a:t>A</a:t>
            </a:r>
            <a:r>
              <a:rPr lang="en-GB" sz="2800" b="1" dirty="0">
                <a:latin typeface="+mj-lt"/>
              </a:rPr>
              <a:t>) </a:t>
            </a:r>
            <a:r>
              <a:rPr lang="en-GB" sz="2800" dirty="0">
                <a:latin typeface="+mj-lt"/>
              </a:rPr>
              <a:t>~ the average share of dimensions (proportion of weighted deprivations) people suffer at  the same time. It shows the </a:t>
            </a:r>
            <a:r>
              <a:rPr lang="en-GB" sz="2800" i="1" dirty="0">
                <a:latin typeface="+mj-lt"/>
              </a:rPr>
              <a:t>joint distribution</a:t>
            </a:r>
            <a:r>
              <a:rPr lang="en-GB" sz="2800" dirty="0">
                <a:latin typeface="+mj-lt"/>
              </a:rPr>
              <a:t> of their deprivations.</a:t>
            </a:r>
          </a:p>
        </p:txBody>
      </p:sp>
      <p:sp>
        <p:nvSpPr>
          <p:cNvPr id="4" name="TextBox 3"/>
          <p:cNvSpPr txBox="1"/>
          <p:nvPr/>
        </p:nvSpPr>
        <p:spPr>
          <a:xfrm>
            <a:off x="1643063" y="1970837"/>
            <a:ext cx="5429250" cy="954107"/>
          </a:xfrm>
          <a:prstGeom prst="rect">
            <a:avLst/>
          </a:prstGeom>
          <a:gradFill>
            <a:gsLst>
              <a:gs pos="0">
                <a:srgbClr val="DDEBCF"/>
              </a:gs>
              <a:gs pos="50000">
                <a:srgbClr val="9CB86E"/>
              </a:gs>
              <a:gs pos="100000">
                <a:srgbClr val="975B39">
                  <a:alpha val="65000"/>
                </a:srgbClr>
              </a:gs>
            </a:gsLst>
            <a:lin ang="5400000" scaled="0"/>
          </a:gradFill>
        </p:spPr>
        <p:txBody>
          <a:bodyPr>
            <a:spAutoFit/>
          </a:bodyPr>
          <a:lstStyle/>
          <a:p>
            <a:pPr marL="0" marR="0" lvl="0" indent="0" algn="ctr" defTabSz="914400" rtl="0" eaLnBrk="1" fontAlgn="auto" latinLnBrk="0" hangingPunct="1">
              <a:lnSpc>
                <a:spcPct val="100000"/>
              </a:lnSpc>
              <a:spcBef>
                <a:spcPct val="20000"/>
              </a:spcBef>
              <a:spcAft>
                <a:spcPts val="0"/>
              </a:spcAft>
              <a:buClrTx/>
              <a:buSzTx/>
              <a:buFontTx/>
              <a:buNone/>
              <a:tabLst/>
              <a:defRPr/>
            </a:pPr>
            <a:endParaRPr kumimoji="0" lang="en-GB" sz="800" b="1" i="0" u="none" strike="noStrike" kern="1200" cap="none" spc="0" normalizeH="0" baseline="0" noProof="0" dirty="0">
              <a:ln>
                <a:noFill/>
              </a:ln>
              <a:solidFill>
                <a:srgbClr val="000000">
                  <a:lumMod val="95000"/>
                  <a:lumOff val="5000"/>
                </a:srgbClr>
              </a:solidFill>
              <a:effectLst/>
              <a:uLnTx/>
              <a:uFillTx/>
              <a:latin typeface="Garamond"/>
              <a:ea typeface="+mn-ea"/>
              <a:cs typeface="+mn-cs"/>
            </a:endParaRPr>
          </a:p>
          <a:p>
            <a:pPr marL="0" marR="0" lvl="0" indent="0" algn="ctr" defTabSz="914400" rtl="0" eaLnBrk="1" fontAlgn="auto" latinLnBrk="0" hangingPunct="1">
              <a:lnSpc>
                <a:spcPct val="100000"/>
              </a:lnSpc>
              <a:spcBef>
                <a:spcPct val="20000"/>
              </a:spcBef>
              <a:spcAft>
                <a:spcPts val="0"/>
              </a:spcAft>
              <a:buClrTx/>
              <a:buSzTx/>
              <a:buFontTx/>
              <a:buNone/>
              <a:tabLst/>
              <a:defRPr/>
            </a:pPr>
            <a:r>
              <a:rPr kumimoji="0" lang="en-GB" sz="3200" b="1" i="0" u="none" strike="noStrike" kern="1200" cap="none" spc="0" normalizeH="0" baseline="0" noProof="0" dirty="0">
                <a:ln>
                  <a:noFill/>
                </a:ln>
                <a:solidFill>
                  <a:srgbClr val="000000">
                    <a:lumMod val="95000"/>
                    <a:lumOff val="5000"/>
                  </a:srgbClr>
                </a:solidFill>
                <a:effectLst/>
                <a:uLnTx/>
                <a:uFillTx/>
                <a:latin typeface="Garamond"/>
                <a:ea typeface="+mn-ea"/>
                <a:cs typeface="+mn-cs"/>
              </a:rPr>
              <a:t>Formula:  MPI = </a:t>
            </a:r>
            <a:r>
              <a:rPr kumimoji="0" lang="en-GB" sz="3200" b="1" i="1" u="none" strike="noStrike" kern="1200" cap="none" spc="0" normalizeH="0" baseline="0" noProof="0" dirty="0">
                <a:ln>
                  <a:noFill/>
                </a:ln>
                <a:solidFill>
                  <a:srgbClr val="000000">
                    <a:lumMod val="95000"/>
                    <a:lumOff val="5000"/>
                  </a:srgbClr>
                </a:solidFill>
                <a:effectLst/>
                <a:uLnTx/>
                <a:uFillTx/>
                <a:latin typeface="Garamond"/>
                <a:ea typeface="+mn-ea"/>
                <a:cs typeface="+mn-cs"/>
              </a:rPr>
              <a:t>M</a:t>
            </a:r>
            <a:r>
              <a:rPr kumimoji="0" lang="en-GB" sz="3200" b="1" i="0" u="none" strike="noStrike" kern="1200" cap="none" spc="0" normalizeH="0" baseline="-25000" noProof="0" dirty="0">
                <a:ln>
                  <a:noFill/>
                </a:ln>
                <a:solidFill>
                  <a:srgbClr val="000000">
                    <a:lumMod val="95000"/>
                    <a:lumOff val="5000"/>
                  </a:srgbClr>
                </a:solidFill>
                <a:effectLst/>
                <a:uLnTx/>
                <a:uFillTx/>
                <a:latin typeface="Garamond"/>
                <a:ea typeface="+mn-ea"/>
                <a:cs typeface="+mn-cs"/>
              </a:rPr>
              <a:t>0 </a:t>
            </a:r>
            <a:r>
              <a:rPr kumimoji="0" lang="en-GB" sz="3200" b="1" i="0" u="none" strike="noStrike" kern="1200" cap="none" spc="0" normalizeH="0" baseline="0" noProof="0" dirty="0">
                <a:ln>
                  <a:noFill/>
                </a:ln>
                <a:solidFill>
                  <a:srgbClr val="000000">
                    <a:lumMod val="95000"/>
                    <a:lumOff val="5000"/>
                  </a:srgbClr>
                </a:solidFill>
                <a:effectLst/>
                <a:uLnTx/>
                <a:uFillTx/>
                <a:latin typeface="Garamond"/>
                <a:ea typeface="+mn-ea"/>
                <a:cs typeface="+mn-cs"/>
              </a:rPr>
              <a:t>= </a:t>
            </a:r>
            <a:r>
              <a:rPr kumimoji="0" lang="en-GB" sz="3200" b="1" i="1" u="none" strike="noStrike" kern="1200" cap="none" spc="0" normalizeH="0" baseline="0" noProof="0" dirty="0">
                <a:ln>
                  <a:noFill/>
                </a:ln>
                <a:solidFill>
                  <a:srgbClr val="000000">
                    <a:lumMod val="95000"/>
                    <a:lumOff val="5000"/>
                  </a:srgbClr>
                </a:solidFill>
                <a:effectLst/>
                <a:uLnTx/>
                <a:uFillTx/>
                <a:latin typeface="Garamond"/>
                <a:ea typeface="+mn-ea"/>
                <a:cs typeface="+mn-cs"/>
              </a:rPr>
              <a:t>H</a:t>
            </a:r>
            <a:r>
              <a:rPr kumimoji="0" lang="en-GB" sz="3200" b="1" i="0" u="none" strike="noStrike" kern="1200" cap="none" spc="0" normalizeH="0" baseline="0" noProof="0" dirty="0">
                <a:ln>
                  <a:noFill/>
                </a:ln>
                <a:solidFill>
                  <a:srgbClr val="000000">
                    <a:lumMod val="95000"/>
                    <a:lumOff val="5000"/>
                  </a:srgbClr>
                </a:solidFill>
                <a:effectLst/>
                <a:uLnTx/>
                <a:uFillTx/>
                <a:latin typeface="Garamond"/>
                <a:ea typeface="+mn-ea"/>
                <a:cs typeface="+mn-cs"/>
              </a:rPr>
              <a:t> × </a:t>
            </a:r>
            <a:r>
              <a:rPr kumimoji="0" lang="en-GB" sz="3200" b="1" i="1" u="none" strike="noStrike" kern="1200" cap="none" spc="0" normalizeH="0" baseline="0" noProof="0" dirty="0">
                <a:ln>
                  <a:noFill/>
                </a:ln>
                <a:solidFill>
                  <a:srgbClr val="000000">
                    <a:lumMod val="95000"/>
                    <a:lumOff val="5000"/>
                  </a:srgbClr>
                </a:solidFill>
                <a:effectLst/>
                <a:uLnTx/>
                <a:uFillTx/>
                <a:latin typeface="Garamond"/>
                <a:ea typeface="+mn-ea"/>
                <a:cs typeface="+mn-cs"/>
              </a:rPr>
              <a:t>A</a:t>
            </a:r>
          </a:p>
          <a:p>
            <a:pPr marL="0" marR="0" lvl="0" indent="0" algn="ctr" defTabSz="914400" rtl="0" eaLnBrk="1" fontAlgn="auto" latinLnBrk="0" hangingPunct="1">
              <a:lnSpc>
                <a:spcPct val="100000"/>
              </a:lnSpc>
              <a:spcBef>
                <a:spcPct val="20000"/>
              </a:spcBef>
              <a:spcAft>
                <a:spcPts val="0"/>
              </a:spcAft>
              <a:buClrTx/>
              <a:buSzTx/>
              <a:buFontTx/>
              <a:buNone/>
              <a:tabLst/>
              <a:defRPr/>
            </a:pPr>
            <a:endParaRPr kumimoji="0" lang="en-GB" sz="800" b="1" i="0" u="none" strike="noStrike" kern="1200" cap="none" spc="0" normalizeH="0" baseline="0" noProof="0" dirty="0">
              <a:ln>
                <a:noFill/>
              </a:ln>
              <a:solidFill>
                <a:srgbClr val="000000">
                  <a:lumMod val="95000"/>
                  <a:lumOff val="5000"/>
                </a:srgbClr>
              </a:solidFill>
              <a:effectLst/>
              <a:uLnTx/>
              <a:uFillTx/>
              <a:latin typeface="Garamond"/>
              <a:ea typeface="+mn-ea"/>
              <a:cs typeface="+mn-cs"/>
            </a:endParaRPr>
          </a:p>
        </p:txBody>
      </p:sp>
    </p:spTree>
    <p:extLst>
      <p:ext uri="{BB962C8B-B14F-4D97-AF65-F5344CB8AC3E}">
        <p14:creationId xmlns:p14="http://schemas.microsoft.com/office/powerpoint/2010/main" val="34457827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3"/>
          <p:cNvSpPr txBox="1">
            <a:spLocks noChangeArrowheads="1"/>
          </p:cNvSpPr>
          <p:nvPr/>
        </p:nvSpPr>
        <p:spPr>
          <a:xfrm>
            <a:off x="2361887" y="2199528"/>
            <a:ext cx="4457700" cy="2167242"/>
          </a:xfrm>
          <a:prstGeom prst="rect">
            <a:avLst/>
          </a:prstGeom>
        </p:spPr>
        <p:txBody>
          <a:bodyPr vert="horz" lIns="51435" tIns="25718" rIns="51435" bIns="25718" rtlCol="0">
            <a:normAutofit/>
          </a:bodyPr>
          <a:lstStyle/>
          <a:p>
            <a:pPr marL="192881" marR="0" lvl="0" indent="-192881" algn="ctr" defTabSz="685800" rtl="0" eaLnBrk="1" fontAlgn="auto" latinLnBrk="0" hangingPunct="1">
              <a:lnSpc>
                <a:spcPct val="90000"/>
              </a:lnSpc>
              <a:spcBef>
                <a:spcPct val="20000"/>
              </a:spcBef>
              <a:spcAft>
                <a:spcPts val="0"/>
              </a:spcAft>
              <a:buClrTx/>
              <a:buSzTx/>
              <a:buFontTx/>
              <a:buNone/>
              <a:tabLst/>
              <a:defRPr/>
            </a:pPr>
            <a:r>
              <a:rPr kumimoji="0" lang="en-US" sz="1350" b="0" i="0" u="none" strike="noStrike" kern="1200" cap="none" spc="0" normalizeH="0" baseline="0" noProof="0" dirty="0">
                <a:ln>
                  <a:noFill/>
                </a:ln>
                <a:solidFill>
                  <a:srgbClr val="000000"/>
                </a:solidFill>
                <a:effectLst/>
                <a:uLnTx/>
                <a:uFillTx/>
                <a:latin typeface="Tw Cen MT Condensed" panose="020B0606020104020203" pitchFamily="34" charset="0"/>
                <a:ea typeface="+mn-ea"/>
                <a:cs typeface="+mn-cs"/>
              </a:rPr>
              <a:t>Matrix of deprivation scores for 4 persons in 4 dimensions </a:t>
            </a:r>
          </a:p>
          <a:p>
            <a:pPr marL="192881" marR="0" lvl="0" indent="-192881" algn="ctr" defTabSz="685800" rtl="0" eaLnBrk="1" fontAlgn="auto" latinLnBrk="0" hangingPunct="1">
              <a:lnSpc>
                <a:spcPct val="90000"/>
              </a:lnSpc>
              <a:spcBef>
                <a:spcPct val="20000"/>
              </a:spcBef>
              <a:spcAft>
                <a:spcPts val="0"/>
              </a:spcAft>
              <a:buClrTx/>
              <a:buSzTx/>
              <a:buFontTx/>
              <a:buNone/>
              <a:tabLst/>
              <a:defRPr/>
            </a:pPr>
            <a:endParaRPr kumimoji="0" lang="en-US" sz="1350" b="0" i="0" u="none" strike="noStrike" kern="1200" cap="none" spc="0" normalizeH="0" baseline="0" noProof="0" dirty="0">
              <a:ln>
                <a:noFill/>
              </a:ln>
              <a:solidFill>
                <a:srgbClr val="000000"/>
              </a:solidFill>
              <a:effectLst/>
              <a:uLnTx/>
              <a:uFillTx/>
              <a:latin typeface="Tw Cen MT Condensed" panose="020B0606020104020203" pitchFamily="34" charset="0"/>
              <a:ea typeface="+mn-ea"/>
              <a:cs typeface="+mn-cs"/>
            </a:endParaRPr>
          </a:p>
          <a:p>
            <a:pPr marL="192881" marR="0" lvl="0" indent="-192881" algn="ctr" defTabSz="685800" rtl="0" eaLnBrk="1" fontAlgn="auto" latinLnBrk="0" hangingPunct="1">
              <a:lnSpc>
                <a:spcPct val="90000"/>
              </a:lnSpc>
              <a:spcBef>
                <a:spcPct val="20000"/>
              </a:spcBef>
              <a:spcAft>
                <a:spcPts val="0"/>
              </a:spcAft>
              <a:buClrTx/>
              <a:buSzTx/>
              <a:buFontTx/>
              <a:buNone/>
              <a:tabLst/>
              <a:defRPr/>
            </a:pPr>
            <a:r>
              <a:rPr kumimoji="0" lang="en-US" sz="1350" b="0" i="0" u="none" strike="noStrike" kern="1200" cap="none" spc="0" normalizeH="0" baseline="0" noProof="0" dirty="0">
                <a:ln>
                  <a:noFill/>
                </a:ln>
                <a:solidFill>
                  <a:srgbClr val="000000"/>
                </a:solidFill>
                <a:effectLst/>
                <a:uLnTx/>
                <a:uFillTx/>
                <a:latin typeface="Tw Cen MT Condensed" panose="020B0606020104020203" pitchFamily="34" charset="0"/>
                <a:ea typeface="+mn-ea"/>
                <a:cs typeface="+mn-cs"/>
              </a:rPr>
              <a:t>			</a:t>
            </a:r>
            <a:r>
              <a:rPr kumimoji="0" lang="en-US" sz="1350" b="0" i="0" u="none" strike="noStrike" kern="1200" cap="none" spc="0" normalizeH="0" baseline="0" noProof="0" dirty="0">
                <a:ln>
                  <a:noFill/>
                </a:ln>
                <a:solidFill>
                  <a:srgbClr val="808080"/>
                </a:solidFill>
                <a:effectLst/>
                <a:uLnTx/>
                <a:uFillTx/>
                <a:latin typeface="Tw Cen MT Condensed" panose="020B0606020104020203" pitchFamily="34" charset="0"/>
                <a:ea typeface="+mn-ea"/>
                <a:cs typeface="+mn-cs"/>
              </a:rPr>
              <a:t>	</a:t>
            </a:r>
            <a:endParaRPr kumimoji="0" lang="en-US" sz="1350" b="0" i="0" u="none" strike="noStrike" kern="1200" cap="none" spc="0" normalizeH="0" baseline="0" noProof="0" dirty="0">
              <a:ln>
                <a:noFill/>
              </a:ln>
              <a:solidFill>
                <a:srgbClr val="000000"/>
              </a:solidFill>
              <a:effectLst/>
              <a:uLnTx/>
              <a:uFillTx/>
              <a:latin typeface="Tw Cen MT Condensed" panose="020B0606020104020203" pitchFamily="34" charset="0"/>
              <a:ea typeface="+mn-ea"/>
              <a:cs typeface="+mn-cs"/>
            </a:endParaRPr>
          </a:p>
          <a:p>
            <a:pPr marL="192881" marR="0" lvl="0" indent="-192881" algn="ctr" defTabSz="685800" rtl="0" eaLnBrk="1" fontAlgn="auto" latinLnBrk="0" hangingPunct="1">
              <a:lnSpc>
                <a:spcPct val="90000"/>
              </a:lnSpc>
              <a:spcBef>
                <a:spcPct val="20000"/>
              </a:spcBef>
              <a:spcAft>
                <a:spcPts val="0"/>
              </a:spcAft>
              <a:buClrTx/>
              <a:buSzTx/>
              <a:buFontTx/>
              <a:buNone/>
              <a:tabLst/>
              <a:defRPr/>
            </a:pPr>
            <a:r>
              <a:rPr kumimoji="0" lang="en-US" sz="1350" b="0" i="0" u="none" strike="noStrike" kern="1200" cap="none" spc="0" normalizeH="0" baseline="0" noProof="0" dirty="0">
                <a:ln>
                  <a:noFill/>
                </a:ln>
                <a:solidFill>
                  <a:srgbClr val="000000"/>
                </a:solidFill>
                <a:effectLst/>
                <a:uLnTx/>
                <a:uFillTx/>
                <a:latin typeface="Tw Cen MT Condensed" panose="020B0606020104020203" pitchFamily="34" charset="0"/>
                <a:ea typeface="+mn-ea"/>
                <a:cs typeface="+mn-cs"/>
              </a:rPr>
              <a:t> </a:t>
            </a:r>
          </a:p>
          <a:p>
            <a:pPr marL="192881" marR="0" lvl="0" indent="-192881" algn="ctr" defTabSz="685800" rtl="0" eaLnBrk="1" fontAlgn="auto" latinLnBrk="0" hangingPunct="1">
              <a:lnSpc>
                <a:spcPct val="90000"/>
              </a:lnSpc>
              <a:spcBef>
                <a:spcPct val="20000"/>
              </a:spcBef>
              <a:spcAft>
                <a:spcPts val="0"/>
              </a:spcAft>
              <a:buClrTx/>
              <a:buSzTx/>
              <a:buFontTx/>
              <a:buNone/>
              <a:tabLst/>
              <a:defRPr/>
            </a:pPr>
            <a:endParaRPr kumimoji="0" lang="en-US" sz="1350" b="0" i="0" u="none" strike="noStrike" kern="1200" cap="none" spc="0" normalizeH="0" baseline="0" noProof="0" dirty="0">
              <a:ln>
                <a:noFill/>
              </a:ln>
              <a:solidFill>
                <a:srgbClr val="000000"/>
              </a:solidFill>
              <a:effectLst/>
              <a:uLnTx/>
              <a:uFillTx/>
              <a:latin typeface="Garamond" pitchFamily="18" charset="0"/>
              <a:ea typeface="+mn-ea"/>
              <a:cs typeface="+mn-cs"/>
            </a:endParaRPr>
          </a:p>
        </p:txBody>
      </p:sp>
      <p:graphicFrame>
        <p:nvGraphicFramePr>
          <p:cNvPr id="14" name="Table 13"/>
          <p:cNvGraphicFramePr>
            <a:graphicFrameLocks noGrp="1"/>
          </p:cNvGraphicFramePr>
          <p:nvPr>
            <p:extLst>
              <p:ext uri="{D42A27DB-BD31-4B8C-83A1-F6EECF244321}">
                <p14:modId xmlns:p14="http://schemas.microsoft.com/office/powerpoint/2010/main" val="1733784612"/>
              </p:ext>
            </p:extLst>
          </p:nvPr>
        </p:nvGraphicFramePr>
        <p:xfrm>
          <a:off x="2123729" y="2771722"/>
          <a:ext cx="5544616" cy="3033542"/>
        </p:xfrm>
        <a:graphic>
          <a:graphicData uri="http://schemas.openxmlformats.org/drawingml/2006/table">
            <a:tbl>
              <a:tblPr firstRow="1" bandRow="1">
                <a:tableStyleId>{5C22544A-7EE6-4342-B048-85BDC9FD1C3A}</a:tableStyleId>
              </a:tblPr>
              <a:tblGrid>
                <a:gridCol w="637311">
                  <a:extLst>
                    <a:ext uri="{9D8B030D-6E8A-4147-A177-3AD203B41FA5}">
                      <a16:colId xmlns:a16="http://schemas.microsoft.com/office/drawing/2014/main" val="20000"/>
                    </a:ext>
                  </a:extLst>
                </a:gridCol>
                <a:gridCol w="937656">
                  <a:extLst>
                    <a:ext uri="{9D8B030D-6E8A-4147-A177-3AD203B41FA5}">
                      <a16:colId xmlns:a16="http://schemas.microsoft.com/office/drawing/2014/main" val="20001"/>
                    </a:ext>
                  </a:extLst>
                </a:gridCol>
                <a:gridCol w="1099524">
                  <a:extLst>
                    <a:ext uri="{9D8B030D-6E8A-4147-A177-3AD203B41FA5}">
                      <a16:colId xmlns:a16="http://schemas.microsoft.com/office/drawing/2014/main" val="20002"/>
                    </a:ext>
                  </a:extLst>
                </a:gridCol>
                <a:gridCol w="1021919">
                  <a:extLst>
                    <a:ext uri="{9D8B030D-6E8A-4147-A177-3AD203B41FA5}">
                      <a16:colId xmlns:a16="http://schemas.microsoft.com/office/drawing/2014/main" val="20003"/>
                    </a:ext>
                  </a:extLst>
                </a:gridCol>
                <a:gridCol w="955970">
                  <a:extLst>
                    <a:ext uri="{9D8B030D-6E8A-4147-A177-3AD203B41FA5}">
                      <a16:colId xmlns:a16="http://schemas.microsoft.com/office/drawing/2014/main" val="20004"/>
                    </a:ext>
                  </a:extLst>
                </a:gridCol>
                <a:gridCol w="892236">
                  <a:extLst>
                    <a:ext uri="{9D8B030D-6E8A-4147-A177-3AD203B41FA5}">
                      <a16:colId xmlns:a16="http://schemas.microsoft.com/office/drawing/2014/main" val="20005"/>
                    </a:ext>
                  </a:extLst>
                </a:gridCol>
              </a:tblGrid>
              <a:tr h="552791">
                <a:tc>
                  <a:txBody>
                    <a:bodyPr/>
                    <a:lstStyle/>
                    <a:p>
                      <a:endParaRPr lang="en-US" sz="1100" dirty="0">
                        <a:solidFill>
                          <a:schemeClr val="tx1"/>
                        </a:solidFill>
                        <a:latin typeface="Garamond" pitchFamily="18" charset="0"/>
                      </a:endParaRPr>
                    </a:p>
                  </a:txBody>
                  <a:tcPr marL="51435" marR="51435" marT="25718" marB="25718" anchor="ctr">
                    <a:noFill/>
                  </a:tcPr>
                </a:tc>
                <a:tc>
                  <a:txBody>
                    <a:bodyPr/>
                    <a:lstStyle/>
                    <a:p>
                      <a:pPr algn="ctr"/>
                      <a:r>
                        <a:rPr lang="en-US" sz="1400" dirty="0">
                          <a:solidFill>
                            <a:srgbClr val="800000"/>
                          </a:solidFill>
                          <a:latin typeface="Tw Cen MT Condensed" panose="020B0606020104020203" pitchFamily="34" charset="0"/>
                        </a:rPr>
                        <a:t>Health</a:t>
                      </a:r>
                    </a:p>
                  </a:txBody>
                  <a:tcPr marL="51435" marR="51435" marT="25718" marB="25718" anchor="ctr">
                    <a:noFill/>
                  </a:tcPr>
                </a:tc>
                <a:tc>
                  <a:txBody>
                    <a:bodyPr/>
                    <a:lstStyle/>
                    <a:p>
                      <a:pPr algn="ctr"/>
                      <a:r>
                        <a:rPr lang="en-US" sz="1400" dirty="0">
                          <a:solidFill>
                            <a:srgbClr val="800000"/>
                          </a:solidFill>
                          <a:latin typeface="Tw Cen MT Condensed" panose="020B0606020104020203" pitchFamily="34" charset="0"/>
                        </a:rPr>
                        <a:t>Years of Education</a:t>
                      </a:r>
                    </a:p>
                  </a:txBody>
                  <a:tcPr marL="51435" marR="51435" marT="25718" marB="25718" anchor="ctr">
                    <a:noFill/>
                  </a:tcPr>
                </a:tc>
                <a:tc>
                  <a:txBody>
                    <a:bodyPr/>
                    <a:lstStyle/>
                    <a:p>
                      <a:pPr algn="ctr"/>
                      <a:r>
                        <a:rPr lang="en-US" sz="1400" dirty="0">
                          <a:solidFill>
                            <a:srgbClr val="800000"/>
                          </a:solidFill>
                          <a:latin typeface="Tw Cen MT Condensed" panose="020B0606020104020203" pitchFamily="34" charset="0"/>
                        </a:rPr>
                        <a:t>Housing Index</a:t>
                      </a:r>
                    </a:p>
                  </a:txBody>
                  <a:tcPr marL="51435" marR="51435" marT="25718" marB="25718" anchor="ctr">
                    <a:noFill/>
                  </a:tcPr>
                </a:tc>
                <a:tc>
                  <a:txBody>
                    <a:bodyPr/>
                    <a:lstStyle/>
                    <a:p>
                      <a:pPr algn="ctr"/>
                      <a:r>
                        <a:rPr lang="en-US" sz="1050" dirty="0">
                          <a:solidFill>
                            <a:srgbClr val="800000"/>
                          </a:solidFill>
                          <a:latin typeface="Tw Cen MT Condensed" panose="020B0606020104020203" pitchFamily="34" charset="0"/>
                        </a:rPr>
                        <a:t>Mal-nourished</a:t>
                      </a:r>
                    </a:p>
                  </a:txBody>
                  <a:tcPr marL="51435" marR="51435" marT="25718" marB="25718" anchor="ctr">
                    <a:noFill/>
                  </a:tcPr>
                </a:tc>
                <a:tc>
                  <a:txBody>
                    <a:bodyPr/>
                    <a:lstStyle/>
                    <a:p>
                      <a:endParaRPr lang="en-US" sz="1400" dirty="0">
                        <a:solidFill>
                          <a:schemeClr val="tx1"/>
                        </a:solidFill>
                        <a:latin typeface="Tw Cen MT Condensed" panose="020B0606020104020203" pitchFamily="34" charset="0"/>
                      </a:endParaRPr>
                    </a:p>
                  </a:txBody>
                  <a:tcPr marL="51435" marR="51435" marT="25718" marB="25718" anchor="ctr">
                    <a:noFill/>
                  </a:tcPr>
                </a:tc>
                <a:extLst>
                  <a:ext uri="{0D108BD9-81ED-4DB2-BD59-A6C34878D82A}">
                    <a16:rowId xmlns:a16="http://schemas.microsoft.com/office/drawing/2014/main" val="10000"/>
                  </a:ext>
                </a:extLst>
              </a:tr>
              <a:tr h="792424">
                <a:tc rowSpan="4">
                  <a:txBody>
                    <a:bodyPr/>
                    <a:lstStyle/>
                    <a:p>
                      <a:r>
                        <a:rPr lang="en-US" sz="1400" b="1" dirty="0">
                          <a:solidFill>
                            <a:srgbClr val="800000"/>
                          </a:solidFill>
                          <a:latin typeface="Garamond" pitchFamily="18" charset="0"/>
                        </a:rPr>
                        <a:t>y</a:t>
                      </a:r>
                      <a:r>
                        <a:rPr lang="en-US" sz="1400" dirty="0">
                          <a:solidFill>
                            <a:schemeClr val="tx1"/>
                          </a:solidFill>
                          <a:latin typeface="Garamond" pitchFamily="18" charset="0"/>
                        </a:rPr>
                        <a:t> = </a:t>
                      </a:r>
                    </a:p>
                  </a:txBody>
                  <a:tcPr marL="51435" marR="51435" marT="25718" marB="25718" anchor="ctr">
                    <a:lnR w="12700" cap="flat" cmpd="sng" algn="ctr">
                      <a:solidFill>
                        <a:schemeClr val="tx1"/>
                      </a:solidFill>
                      <a:prstDash val="solid"/>
                      <a:round/>
                      <a:headEnd type="none" w="med" len="med"/>
                      <a:tailEnd type="none" w="med" len="med"/>
                    </a:lnR>
                    <a:noFill/>
                  </a:tcPr>
                </a:tc>
                <a:tc>
                  <a:txBody>
                    <a:bodyPr/>
                    <a:lstStyle/>
                    <a:p>
                      <a:pPr algn="ctr"/>
                      <a:r>
                        <a:rPr lang="en-US" sz="1800" dirty="0">
                          <a:solidFill>
                            <a:schemeClr val="tx1"/>
                          </a:solidFill>
                          <a:latin typeface="Tw Cen MT Condensed" panose="020B0606020104020203" pitchFamily="34" charset="0"/>
                        </a:rPr>
                        <a:t>ND</a:t>
                      </a:r>
                    </a:p>
                  </a:txBody>
                  <a:tcPr marL="51435" marR="51435" marT="25718" marB="25718" anchor="ctr">
                    <a:lnL w="12700" cap="flat" cmpd="sng" algn="ctr">
                      <a:solidFill>
                        <a:schemeClr val="tx1"/>
                      </a:solidFill>
                      <a:prstDash val="solid"/>
                      <a:round/>
                      <a:headEnd type="none" w="med" len="med"/>
                      <a:tailEnd type="none" w="med" len="med"/>
                    </a:lnL>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a:solidFill>
                            <a:schemeClr val="tx1"/>
                          </a:solidFill>
                          <a:latin typeface="Tw Cen MT Condensed" panose="020B0606020104020203" pitchFamily="34" charset="0"/>
                        </a:rPr>
                        <a:t>ND</a:t>
                      </a:r>
                    </a:p>
                  </a:txBody>
                  <a:tcPr marL="51435" marR="51435" marT="25718" marB="25718" anchor="ctr">
                    <a:noFill/>
                  </a:tcPr>
                </a:tc>
                <a:tc>
                  <a:txBody>
                    <a:bodyPr/>
                    <a:lstStyle/>
                    <a:p>
                      <a:pPr algn="ctr"/>
                      <a:r>
                        <a:rPr lang="en-US" sz="1800" dirty="0">
                          <a:solidFill>
                            <a:schemeClr val="tx1"/>
                          </a:solidFill>
                          <a:latin typeface="Tw Cen MT Condensed" panose="020B0606020104020203" pitchFamily="34" charset="0"/>
                        </a:rPr>
                        <a:t>ND</a:t>
                      </a:r>
                    </a:p>
                  </a:txBody>
                  <a:tcPr marL="51435" marR="51435" marT="25718" marB="25718" anchor="ctr">
                    <a:noFill/>
                  </a:tcPr>
                </a:tc>
                <a:tc>
                  <a:txBody>
                    <a:bodyPr/>
                    <a:lstStyle/>
                    <a:p>
                      <a:pPr algn="ctr"/>
                      <a:r>
                        <a:rPr lang="en-US" sz="1800" dirty="0">
                          <a:solidFill>
                            <a:schemeClr val="tx1"/>
                          </a:solidFill>
                          <a:latin typeface="Tw Cen MT Condensed" panose="020B0606020104020203" pitchFamily="34" charset="0"/>
                        </a:rPr>
                        <a:t>ND</a:t>
                      </a:r>
                    </a:p>
                  </a:txBody>
                  <a:tcPr marL="51435" marR="51435" marT="25718" marB="25718" anchor="ctr">
                    <a:lnR w="12700" cap="flat" cmpd="sng" algn="ctr">
                      <a:solidFill>
                        <a:schemeClr val="tx1"/>
                      </a:solidFill>
                      <a:prstDash val="solid"/>
                      <a:round/>
                      <a:headEnd type="none" w="med" len="med"/>
                      <a:tailEnd type="none" w="med" len="med"/>
                    </a:lnR>
                    <a:noFill/>
                  </a:tcPr>
                </a:tc>
                <a:tc>
                  <a:txBody>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lang="en-US" sz="1400" b="1" dirty="0">
                          <a:solidFill>
                            <a:schemeClr val="tx1"/>
                          </a:solidFill>
                          <a:latin typeface="Tw Cen MT Condensed" panose="020B0606020104020203" pitchFamily="34" charset="0"/>
                        </a:rPr>
                        <a:t> Miriam</a:t>
                      </a:r>
                    </a:p>
                  </a:txBody>
                  <a:tcPr marL="51435" marR="51435" marT="25718" marB="25718" anchor="ctr">
                    <a:lnL w="12700" cap="flat" cmpd="sng" algn="ctr">
                      <a:solidFill>
                        <a:schemeClr val="tx1"/>
                      </a:solidFill>
                      <a:prstDash val="solid"/>
                      <a:round/>
                      <a:headEnd type="none" w="med" len="med"/>
                      <a:tailEnd type="none" w="med" len="med"/>
                    </a:lnL>
                    <a:noFill/>
                  </a:tcPr>
                </a:tc>
                <a:extLst>
                  <a:ext uri="{0D108BD9-81ED-4DB2-BD59-A6C34878D82A}">
                    <a16:rowId xmlns:a16="http://schemas.microsoft.com/office/drawing/2014/main" val="10001"/>
                  </a:ext>
                </a:extLst>
              </a:tr>
              <a:tr h="378512">
                <a:tc vMerge="1">
                  <a:txBody>
                    <a:bodyPr/>
                    <a:lstStyle/>
                    <a:p>
                      <a:endParaRPr lang="en-US" dirty="0">
                        <a:solidFill>
                          <a:schemeClr val="tx1"/>
                        </a:solidFill>
                      </a:endParaRPr>
                    </a:p>
                  </a:txBody>
                  <a:tcPr>
                    <a:lnR w="12700" cap="flat" cmpd="sng" algn="ctr">
                      <a:solidFill>
                        <a:schemeClr val="tx1"/>
                      </a:solidFill>
                      <a:prstDash val="solid"/>
                      <a:round/>
                      <a:headEnd type="none" w="med" len="med"/>
                      <a:tailEnd type="none" w="med" len="med"/>
                    </a:lnR>
                    <a:noFill/>
                  </a:tcPr>
                </a:tc>
                <a:tc>
                  <a:txBody>
                    <a:bodyPr/>
                    <a:lstStyle/>
                    <a:p>
                      <a:pPr algn="ctr"/>
                      <a:r>
                        <a:rPr lang="en-US" sz="1800" dirty="0">
                          <a:solidFill>
                            <a:schemeClr val="tx1"/>
                          </a:solidFill>
                          <a:latin typeface="Tw Cen MT Condensed" panose="020B0606020104020203" pitchFamily="34" charset="0"/>
                        </a:rPr>
                        <a:t>D</a:t>
                      </a:r>
                    </a:p>
                  </a:txBody>
                  <a:tcPr marL="51435" marR="51435" marT="25718" marB="25718" anchor="ctr">
                    <a:lnL w="12700" cap="flat" cmpd="sng" algn="ctr">
                      <a:solidFill>
                        <a:schemeClr val="tx1"/>
                      </a:solidFill>
                      <a:prstDash val="solid"/>
                      <a:round/>
                      <a:headEnd type="none" w="med" len="med"/>
                      <a:tailEnd type="none" w="med" len="med"/>
                    </a:lnL>
                    <a:solidFill>
                      <a:srgbClr val="FF6600"/>
                    </a:solidFill>
                  </a:tcPr>
                </a:tc>
                <a:tc>
                  <a:txBody>
                    <a:bodyPr/>
                    <a:lstStyle/>
                    <a:p>
                      <a:pPr algn="ctr"/>
                      <a:r>
                        <a:rPr lang="en-US" sz="1800">
                          <a:solidFill>
                            <a:schemeClr val="tx1"/>
                          </a:solidFill>
                          <a:latin typeface="Tw Cen MT Condensed" panose="020B0606020104020203" pitchFamily="34" charset="0"/>
                        </a:rPr>
                        <a:t>ND</a:t>
                      </a:r>
                      <a:endParaRPr lang="en-US" sz="1800" dirty="0">
                        <a:solidFill>
                          <a:schemeClr val="tx1"/>
                        </a:solidFill>
                        <a:latin typeface="Tw Cen MT Condensed" panose="020B0606020104020203" pitchFamily="34" charset="0"/>
                      </a:endParaRPr>
                    </a:p>
                  </a:txBody>
                  <a:tcPr marL="51435" marR="51435" marT="25718" marB="25718" anchor="ctr">
                    <a:noFill/>
                  </a:tcPr>
                </a:tc>
                <a:tc>
                  <a:txBody>
                    <a:bodyPr/>
                    <a:lstStyle/>
                    <a:p>
                      <a:pPr algn="ctr"/>
                      <a:r>
                        <a:rPr lang="en-US" sz="1800" dirty="0">
                          <a:solidFill>
                            <a:schemeClr val="tx1"/>
                          </a:solidFill>
                          <a:latin typeface="Tw Cen MT Condensed" panose="020B0606020104020203" pitchFamily="34" charset="0"/>
                        </a:rPr>
                        <a:t>ND</a:t>
                      </a:r>
                    </a:p>
                  </a:txBody>
                  <a:tcPr marL="51435" marR="51435" marT="25718" marB="25718" anchor="ctr">
                    <a:noFill/>
                  </a:tcPr>
                </a:tc>
                <a:tc>
                  <a:txBody>
                    <a:bodyPr/>
                    <a:lstStyle/>
                    <a:p>
                      <a:pPr algn="ctr"/>
                      <a:r>
                        <a:rPr lang="en-US" sz="1800" dirty="0">
                          <a:solidFill>
                            <a:schemeClr val="tx1"/>
                          </a:solidFill>
                          <a:latin typeface="Tw Cen MT Condensed" panose="020B0606020104020203" pitchFamily="34" charset="0"/>
                        </a:rPr>
                        <a:t>D</a:t>
                      </a:r>
                    </a:p>
                  </a:txBody>
                  <a:tcPr marL="51435" marR="51435" marT="25718" marB="25718" anchor="ctr">
                    <a:lnR w="12700" cap="flat" cmpd="sng" algn="ctr">
                      <a:solidFill>
                        <a:schemeClr val="tx1"/>
                      </a:solidFill>
                      <a:prstDash val="solid"/>
                      <a:round/>
                      <a:headEnd type="none" w="med" len="med"/>
                      <a:tailEnd type="none" w="med" len="med"/>
                    </a:lnR>
                    <a:solidFill>
                      <a:srgbClr val="FF6600"/>
                    </a:solidFill>
                  </a:tcPr>
                </a:tc>
                <a:tc>
                  <a:txBody>
                    <a:bodyPr/>
                    <a:lstStyle/>
                    <a:p>
                      <a:pPr algn="ctr"/>
                      <a:r>
                        <a:rPr lang="en-US" sz="1400" b="1" i="0" dirty="0">
                          <a:solidFill>
                            <a:schemeClr val="tx1"/>
                          </a:solidFill>
                          <a:latin typeface="Tw Cen MT Condensed" panose="020B0606020104020203" pitchFamily="34" charset="0"/>
                        </a:rPr>
                        <a:t>Lynda</a:t>
                      </a:r>
                    </a:p>
                  </a:txBody>
                  <a:tcPr marL="51435" marR="51435" marT="25718" marB="25718" anchor="ctr">
                    <a:lnL w="12700" cap="flat" cmpd="sng" algn="ctr">
                      <a:solidFill>
                        <a:schemeClr val="tx1"/>
                      </a:solidFill>
                      <a:prstDash val="solid"/>
                      <a:round/>
                      <a:headEnd type="none" w="med" len="med"/>
                      <a:tailEnd type="none" w="med" len="med"/>
                    </a:lnL>
                    <a:noFill/>
                  </a:tcPr>
                </a:tc>
                <a:extLst>
                  <a:ext uri="{0D108BD9-81ED-4DB2-BD59-A6C34878D82A}">
                    <a16:rowId xmlns:a16="http://schemas.microsoft.com/office/drawing/2014/main" val="10002"/>
                  </a:ext>
                </a:extLst>
              </a:tr>
              <a:tr h="378512">
                <a:tc vMerge="1">
                  <a:txBody>
                    <a:bodyPr/>
                    <a:lstStyle/>
                    <a:p>
                      <a:endParaRPr lang="en-US" dirty="0">
                        <a:solidFill>
                          <a:schemeClr val="tx1"/>
                        </a:solidFill>
                      </a:endParaRPr>
                    </a:p>
                  </a:txBody>
                  <a:tcPr>
                    <a:lnR w="12700" cap="flat" cmpd="sng" algn="ctr">
                      <a:solidFill>
                        <a:schemeClr val="tx1"/>
                      </a:solidFill>
                      <a:prstDash val="solid"/>
                      <a:round/>
                      <a:headEnd type="none" w="med" len="med"/>
                      <a:tailEnd type="none" w="med" len="med"/>
                    </a:lnR>
                    <a:noFill/>
                  </a:tcPr>
                </a:tc>
                <a:tc>
                  <a:txBody>
                    <a:bodyPr/>
                    <a:lstStyle/>
                    <a:p>
                      <a:pPr algn="ctr"/>
                      <a:r>
                        <a:rPr lang="en-US" sz="1800" dirty="0">
                          <a:solidFill>
                            <a:schemeClr val="tx1"/>
                          </a:solidFill>
                          <a:latin typeface="Tw Cen MT Condensed" panose="020B0606020104020203" pitchFamily="34" charset="0"/>
                        </a:rPr>
                        <a:t>D</a:t>
                      </a:r>
                    </a:p>
                  </a:txBody>
                  <a:tcPr marL="51435" marR="51435" marT="25718" marB="25718" anchor="ctr">
                    <a:lnL w="12700" cap="flat" cmpd="sng" algn="ctr">
                      <a:solidFill>
                        <a:schemeClr val="tx1"/>
                      </a:solidFill>
                      <a:prstDash val="solid"/>
                      <a:round/>
                      <a:headEnd type="none" w="med" len="med"/>
                      <a:tailEnd type="none" w="med" len="med"/>
                    </a:lnL>
                    <a:solidFill>
                      <a:srgbClr val="FF6600"/>
                    </a:solidFill>
                  </a:tcPr>
                </a:tc>
                <a:tc>
                  <a:txBody>
                    <a:bodyPr/>
                    <a:lstStyle/>
                    <a:p>
                      <a:pPr algn="ctr"/>
                      <a:r>
                        <a:rPr lang="en-US" sz="1800" dirty="0">
                          <a:solidFill>
                            <a:schemeClr val="tx1"/>
                          </a:solidFill>
                          <a:latin typeface="Tw Cen MT Condensed" panose="020B0606020104020203" pitchFamily="34" charset="0"/>
                        </a:rPr>
                        <a:t>D</a:t>
                      </a:r>
                    </a:p>
                  </a:txBody>
                  <a:tcPr marL="51435" marR="51435" marT="25718" marB="25718" anchor="ctr">
                    <a:solidFill>
                      <a:srgbClr val="FF6600"/>
                    </a:solidFill>
                  </a:tcPr>
                </a:tc>
                <a:tc>
                  <a:txBody>
                    <a:bodyPr/>
                    <a:lstStyle/>
                    <a:p>
                      <a:pPr algn="ctr"/>
                      <a:r>
                        <a:rPr lang="en-US" sz="1800" dirty="0">
                          <a:solidFill>
                            <a:schemeClr val="tx1"/>
                          </a:solidFill>
                          <a:latin typeface="Tw Cen MT Condensed" panose="020B0606020104020203" pitchFamily="34" charset="0"/>
                        </a:rPr>
                        <a:t>D</a:t>
                      </a:r>
                    </a:p>
                  </a:txBody>
                  <a:tcPr marL="51435" marR="51435" marT="25718" marB="25718" anchor="ctr">
                    <a:solidFill>
                      <a:srgbClr val="FF6600"/>
                    </a:solidFill>
                  </a:tcPr>
                </a:tc>
                <a:tc>
                  <a:txBody>
                    <a:bodyPr/>
                    <a:lstStyle/>
                    <a:p>
                      <a:pPr algn="ctr"/>
                      <a:r>
                        <a:rPr lang="en-US" sz="1800" dirty="0">
                          <a:solidFill>
                            <a:schemeClr val="tx1"/>
                          </a:solidFill>
                          <a:latin typeface="Tw Cen MT Condensed" panose="020B0606020104020203" pitchFamily="34" charset="0"/>
                        </a:rPr>
                        <a:t>D</a:t>
                      </a:r>
                    </a:p>
                  </a:txBody>
                  <a:tcPr marL="51435" marR="51435" marT="25718" marB="25718" anchor="ctr">
                    <a:lnR w="12700" cap="flat" cmpd="sng" algn="ctr">
                      <a:solidFill>
                        <a:schemeClr val="tx1"/>
                      </a:solidFill>
                      <a:prstDash val="solid"/>
                      <a:round/>
                      <a:headEnd type="none" w="med" len="med"/>
                      <a:tailEnd type="none" w="med" len="med"/>
                    </a:lnR>
                    <a:solidFill>
                      <a:srgbClr val="FF6600"/>
                    </a:solidFill>
                  </a:tcPr>
                </a:tc>
                <a:tc>
                  <a:txBody>
                    <a:bodyPr/>
                    <a:lstStyle/>
                    <a:p>
                      <a:pPr algn="ctr"/>
                      <a:r>
                        <a:rPr lang="en-US" sz="1400" b="1" i="0" dirty="0">
                          <a:solidFill>
                            <a:schemeClr val="tx1"/>
                          </a:solidFill>
                          <a:latin typeface="Tw Cen MT Condensed" panose="020B0606020104020203" pitchFamily="34" charset="0"/>
                        </a:rPr>
                        <a:t>Theo </a:t>
                      </a:r>
                    </a:p>
                  </a:txBody>
                  <a:tcPr marL="51435" marR="51435" marT="25718" marB="25718" anchor="ctr">
                    <a:lnL w="12700" cap="flat" cmpd="sng" algn="ctr">
                      <a:solidFill>
                        <a:schemeClr val="tx1"/>
                      </a:solidFill>
                      <a:prstDash val="solid"/>
                      <a:round/>
                      <a:headEnd type="none" w="med" len="med"/>
                      <a:tailEnd type="none" w="med" len="med"/>
                    </a:lnL>
                    <a:noFill/>
                  </a:tcPr>
                </a:tc>
                <a:extLst>
                  <a:ext uri="{0D108BD9-81ED-4DB2-BD59-A6C34878D82A}">
                    <a16:rowId xmlns:a16="http://schemas.microsoft.com/office/drawing/2014/main" val="10003"/>
                  </a:ext>
                </a:extLst>
              </a:tr>
              <a:tr h="552791">
                <a:tc vMerge="1">
                  <a:txBody>
                    <a:bodyPr/>
                    <a:lstStyle/>
                    <a:p>
                      <a:endParaRPr lang="en-US" dirty="0">
                        <a:solidFill>
                          <a:schemeClr val="tx1"/>
                        </a:solidFill>
                      </a:endParaRPr>
                    </a:p>
                  </a:txBody>
                  <a:tcPr>
                    <a:lnR w="12700" cap="flat" cmpd="sng" algn="ctr">
                      <a:solidFill>
                        <a:schemeClr val="tx1"/>
                      </a:solidFill>
                      <a:prstDash val="solid"/>
                      <a:round/>
                      <a:headEnd type="none" w="med" len="med"/>
                      <a:tailEnd type="none" w="med" len="med"/>
                    </a:lnR>
                    <a:noFill/>
                  </a:tcPr>
                </a:tc>
                <a:tc>
                  <a:txBody>
                    <a:bodyPr/>
                    <a:lstStyle/>
                    <a:p>
                      <a:pPr algn="ctr"/>
                      <a:r>
                        <a:rPr lang="en-US" sz="1800" dirty="0">
                          <a:solidFill>
                            <a:schemeClr val="tx1"/>
                          </a:solidFill>
                          <a:latin typeface="Tw Cen MT Condensed" panose="020B0606020104020203" pitchFamily="34" charset="0"/>
                        </a:rPr>
                        <a:t>ND</a:t>
                      </a:r>
                    </a:p>
                  </a:txBody>
                  <a:tcPr marL="51435" marR="51435" marT="25718" marB="25718" anchor="ctr">
                    <a:lnL w="12700" cap="flat" cmpd="sng" algn="ctr">
                      <a:solidFill>
                        <a:schemeClr val="tx1"/>
                      </a:solidFill>
                      <a:prstDash val="solid"/>
                      <a:round/>
                      <a:headEnd type="none" w="med" len="med"/>
                      <a:tailEnd type="none" w="med" len="med"/>
                    </a:lnL>
                    <a:noFill/>
                  </a:tcPr>
                </a:tc>
                <a:tc>
                  <a:txBody>
                    <a:bodyPr/>
                    <a:lstStyle/>
                    <a:p>
                      <a:pPr algn="ctr"/>
                      <a:r>
                        <a:rPr lang="en-US" sz="1800" dirty="0">
                          <a:solidFill>
                            <a:schemeClr val="tx1"/>
                          </a:solidFill>
                          <a:latin typeface="Tw Cen MT Condensed" panose="020B0606020104020203" pitchFamily="34" charset="0"/>
                        </a:rPr>
                        <a:t>D</a:t>
                      </a:r>
                    </a:p>
                  </a:txBody>
                  <a:tcPr marL="51435" marR="51435" marT="25718" marB="25718" anchor="ctr">
                    <a:solidFill>
                      <a:srgbClr val="FF6600"/>
                    </a:solidFill>
                  </a:tcPr>
                </a:tc>
                <a:tc>
                  <a:txBody>
                    <a:bodyPr/>
                    <a:lstStyle/>
                    <a:p>
                      <a:pPr algn="ctr"/>
                      <a:r>
                        <a:rPr lang="en-US" sz="1800" dirty="0">
                          <a:solidFill>
                            <a:schemeClr val="tx1"/>
                          </a:solidFill>
                          <a:latin typeface="Tw Cen MT Condensed" panose="020B0606020104020203" pitchFamily="34" charset="0"/>
                        </a:rPr>
                        <a:t>ND</a:t>
                      </a:r>
                    </a:p>
                  </a:txBody>
                  <a:tcPr marL="51435" marR="51435" marT="25718" marB="25718" anchor="ctr">
                    <a:noFill/>
                  </a:tcPr>
                </a:tc>
                <a:tc>
                  <a:txBody>
                    <a:bodyPr/>
                    <a:lstStyle/>
                    <a:p>
                      <a:pPr algn="ctr"/>
                      <a:r>
                        <a:rPr lang="en-US" sz="1800" dirty="0">
                          <a:solidFill>
                            <a:schemeClr val="tx1"/>
                          </a:solidFill>
                          <a:latin typeface="Tw Cen MT Condensed" panose="020B0606020104020203" pitchFamily="34" charset="0"/>
                        </a:rPr>
                        <a:t>ND</a:t>
                      </a:r>
                    </a:p>
                  </a:txBody>
                  <a:tcPr marL="51435" marR="51435" marT="25718" marB="25718" anchor="ctr">
                    <a:lnR w="12700" cap="flat" cmpd="sng" algn="ctr">
                      <a:solidFill>
                        <a:schemeClr val="tx1"/>
                      </a:solidFill>
                      <a:prstDash val="solid"/>
                      <a:round/>
                      <a:headEnd type="none" w="med" len="med"/>
                      <a:tailEnd type="none" w="med" len="med"/>
                    </a:lnR>
                    <a:noFill/>
                  </a:tcPr>
                </a:tc>
                <a:tc>
                  <a:txBody>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lang="en-US" sz="1400" b="1" dirty="0">
                          <a:solidFill>
                            <a:schemeClr val="tx1"/>
                          </a:solidFill>
                          <a:latin typeface="Tw Cen MT Condensed" panose="020B0606020104020203" pitchFamily="34" charset="0"/>
                        </a:rPr>
                        <a:t>David</a:t>
                      </a:r>
                    </a:p>
                    <a:p>
                      <a:pPr algn="ctr"/>
                      <a:endParaRPr lang="en-US" sz="1400" b="1" i="0" dirty="0">
                        <a:solidFill>
                          <a:schemeClr val="tx1"/>
                        </a:solidFill>
                        <a:latin typeface="Tw Cen MT Condensed" panose="020B0606020104020203" pitchFamily="34" charset="0"/>
                      </a:endParaRPr>
                    </a:p>
                  </a:txBody>
                  <a:tcPr marL="51435" marR="51435" marT="25718" marB="25718" anchor="ctr">
                    <a:lnL w="12700" cap="flat" cmpd="sng" algn="ctr">
                      <a:solidFill>
                        <a:schemeClr val="tx1"/>
                      </a:solidFill>
                      <a:prstDash val="solid"/>
                      <a:round/>
                      <a:headEnd type="none" w="med" len="med"/>
                      <a:tailEnd type="none" w="med" len="med"/>
                    </a:lnL>
                    <a:noFill/>
                  </a:tcPr>
                </a:tc>
                <a:extLst>
                  <a:ext uri="{0D108BD9-81ED-4DB2-BD59-A6C34878D82A}">
                    <a16:rowId xmlns:a16="http://schemas.microsoft.com/office/drawing/2014/main" val="10004"/>
                  </a:ext>
                </a:extLst>
              </a:tr>
              <a:tr h="378512">
                <a:tc>
                  <a:txBody>
                    <a:bodyPr/>
                    <a:lstStyle/>
                    <a:p>
                      <a:endParaRPr lang="en-US" sz="1100" b="1" dirty="0">
                        <a:solidFill>
                          <a:schemeClr val="tx1"/>
                        </a:solidFill>
                        <a:latin typeface="Garamond" pitchFamily="18" charset="0"/>
                      </a:endParaRPr>
                    </a:p>
                  </a:txBody>
                  <a:tcPr marL="51435" marR="51435" marT="25718" marB="25718" anchor="b">
                    <a:noFill/>
                  </a:tcPr>
                </a:tc>
                <a:tc>
                  <a:txBody>
                    <a:bodyPr/>
                    <a:lstStyle/>
                    <a:p>
                      <a:pPr algn="ctr"/>
                      <a:endParaRPr lang="en-US" sz="1800" b="1" dirty="0">
                        <a:solidFill>
                          <a:schemeClr val="tx1"/>
                        </a:solidFill>
                        <a:latin typeface="Tw Cen MT Condensed" panose="020B0606020104020203" pitchFamily="34" charset="0"/>
                      </a:endParaRPr>
                    </a:p>
                  </a:txBody>
                  <a:tcPr marL="51435" marR="51435" marT="25718" marB="25718" anchor="b">
                    <a:noFill/>
                  </a:tcPr>
                </a:tc>
                <a:tc>
                  <a:txBody>
                    <a:bodyPr/>
                    <a:lstStyle/>
                    <a:p>
                      <a:pPr algn="ctr"/>
                      <a:endParaRPr lang="en-US" sz="1800" b="1" dirty="0">
                        <a:solidFill>
                          <a:schemeClr val="tx1"/>
                        </a:solidFill>
                        <a:latin typeface="Tw Cen MT Condensed" panose="020B0606020104020203" pitchFamily="34" charset="0"/>
                      </a:endParaRPr>
                    </a:p>
                  </a:txBody>
                  <a:tcPr marL="51435" marR="51435" marT="25718" marB="25718" anchor="b">
                    <a:noFill/>
                  </a:tcPr>
                </a:tc>
                <a:tc>
                  <a:txBody>
                    <a:bodyPr/>
                    <a:lstStyle/>
                    <a:p>
                      <a:pPr algn="ctr"/>
                      <a:endParaRPr lang="en-US" sz="1800" b="1" dirty="0">
                        <a:solidFill>
                          <a:schemeClr val="tx1"/>
                        </a:solidFill>
                        <a:latin typeface="Tw Cen MT Condensed" panose="020B0606020104020203" pitchFamily="34" charset="0"/>
                      </a:endParaRPr>
                    </a:p>
                  </a:txBody>
                  <a:tcPr marL="51435" marR="51435" marT="25718" marB="25718" anchor="b">
                    <a:noFill/>
                  </a:tcPr>
                </a:tc>
                <a:tc>
                  <a:txBody>
                    <a:bodyPr/>
                    <a:lstStyle/>
                    <a:p>
                      <a:pPr algn="ctr"/>
                      <a:endParaRPr lang="en-US" sz="1800" b="1" dirty="0">
                        <a:solidFill>
                          <a:schemeClr val="tx1"/>
                        </a:solidFill>
                        <a:latin typeface="Tw Cen MT Condensed" panose="020B0606020104020203" pitchFamily="34" charset="0"/>
                      </a:endParaRPr>
                    </a:p>
                  </a:txBody>
                  <a:tcPr marL="51435" marR="51435" marT="25718" marB="25718" anchor="b">
                    <a:noFill/>
                  </a:tcPr>
                </a:tc>
                <a:tc>
                  <a:txBody>
                    <a:bodyPr/>
                    <a:lstStyle/>
                    <a:p>
                      <a:endParaRPr lang="en-US" sz="1400" dirty="0">
                        <a:solidFill>
                          <a:schemeClr val="tx1"/>
                        </a:solidFill>
                        <a:latin typeface="Tw Cen MT Condensed" panose="020B0606020104020203" pitchFamily="34" charset="0"/>
                      </a:endParaRPr>
                    </a:p>
                  </a:txBody>
                  <a:tcPr marL="51435" marR="51435" marT="25718" marB="25718">
                    <a:noFill/>
                  </a:tcPr>
                </a:tc>
                <a:extLst>
                  <a:ext uri="{0D108BD9-81ED-4DB2-BD59-A6C34878D82A}">
                    <a16:rowId xmlns:a16="http://schemas.microsoft.com/office/drawing/2014/main" val="10005"/>
                  </a:ext>
                </a:extLst>
              </a:tr>
            </a:tbl>
          </a:graphicData>
        </a:graphic>
      </p:graphicFrame>
      <p:sp>
        <p:nvSpPr>
          <p:cNvPr id="17" name="TextBox 16"/>
          <p:cNvSpPr txBox="1"/>
          <p:nvPr/>
        </p:nvSpPr>
        <p:spPr>
          <a:xfrm>
            <a:off x="755576" y="116632"/>
            <a:ext cx="7770068" cy="2086918"/>
          </a:xfrm>
          <a:prstGeom prst="rect">
            <a:avLst/>
          </a:prstGeom>
          <a:noFill/>
        </p:spPr>
        <p:txBody>
          <a:bodyPr wrap="square" rtlCol="0">
            <a:spAutoFit/>
          </a:bodyPr>
          <a:lstStyle/>
          <a:p>
            <a:pPr marL="0" marR="0" lvl="0" indent="0" algn="ctr" defTabSz="685800" rtl="0" eaLnBrk="1" fontAlgn="auto" latinLnBrk="0" hangingPunct="1">
              <a:lnSpc>
                <a:spcPct val="9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800000"/>
                </a:solidFill>
                <a:effectLst/>
                <a:uLnTx/>
                <a:uFillTx/>
                <a:latin typeface="Tw Cen MT Condensed" panose="020B0606020104020203" pitchFamily="34" charset="0"/>
                <a:ea typeface="+mn-ea"/>
                <a:cs typeface="+mn-cs"/>
              </a:rPr>
              <a:t>What is a Multidimensional Poverty Index?</a:t>
            </a:r>
          </a:p>
          <a:p>
            <a:pPr marL="0" marR="0" lvl="0" indent="0" algn="ctr" defTabSz="685800" rtl="0" eaLnBrk="1" fontAlgn="auto" latinLnBrk="0" hangingPunct="1">
              <a:lnSpc>
                <a:spcPct val="9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800000"/>
              </a:solidFill>
              <a:effectLst/>
              <a:uLnTx/>
              <a:uFillTx/>
              <a:latin typeface="Tw Cen MT Condensed" panose="020B0606020104020203" pitchFamily="34" charset="0"/>
              <a:ea typeface="+mn-ea"/>
              <a:cs typeface="+mn-cs"/>
            </a:endParaRPr>
          </a:p>
          <a:p>
            <a:pPr marL="0" marR="0" lvl="0" indent="0" algn="ctr" defTabSz="685800" rtl="0" eaLnBrk="1" fontAlgn="auto" latinLnBrk="0" hangingPunct="1">
              <a:lnSpc>
                <a:spcPct val="9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800000"/>
              </a:solidFill>
              <a:effectLst/>
              <a:uLnTx/>
              <a:uFillTx/>
              <a:latin typeface="Tw Cen MT Condensed" panose="020B0606020104020203" pitchFamily="34" charset="0"/>
              <a:ea typeface="+mn-ea"/>
              <a:cs typeface="+mn-cs"/>
            </a:endParaRPr>
          </a:p>
          <a:p>
            <a:pPr marL="0" marR="0" lvl="0" indent="0" algn="ctr" defTabSz="685800" rtl="0" eaLnBrk="1" fontAlgn="auto" latinLnBrk="0" hangingPunct="1">
              <a:lnSpc>
                <a:spcPct val="9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800000"/>
                </a:solidFill>
                <a:effectLst/>
                <a:uLnTx/>
                <a:uFillTx/>
                <a:latin typeface="Tw Cen MT Condensed" panose="020B0606020104020203" pitchFamily="34" charset="0"/>
                <a:ea typeface="+mn-ea"/>
                <a:cs typeface="+mn-cs"/>
              </a:rPr>
              <a:t> </a:t>
            </a:r>
          </a:p>
          <a:p>
            <a:pPr marL="0" marR="0" lvl="0" indent="0" algn="ctr" defTabSz="685800" rtl="0" eaLnBrk="1" fontAlgn="auto" latinLnBrk="0" hangingPunct="1">
              <a:lnSpc>
                <a:spcPct val="9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800000"/>
                </a:solidFill>
                <a:effectLst/>
                <a:uLnTx/>
                <a:uFillTx/>
                <a:latin typeface="Tw Cen MT Condensed" panose="020B0606020104020203" pitchFamily="34" charset="0"/>
                <a:ea typeface="+mn-ea"/>
                <a:cs typeface="+mn-cs"/>
              </a:rPr>
              <a:t>Who is deprived in what?</a:t>
            </a:r>
            <a:endParaRPr kumimoji="0" lang="en-US" sz="1400" b="1" i="0" u="none" strike="noStrike" kern="1200" cap="none" spc="0" normalizeH="0" baseline="0" noProof="0" dirty="0">
              <a:ln>
                <a:noFill/>
              </a:ln>
              <a:solidFill>
                <a:srgbClr val="800000"/>
              </a:solidFill>
              <a:effectLst/>
              <a:uLnTx/>
              <a:uFillTx/>
              <a:latin typeface="Tw Cen MT Condensed" panose="020B0606020104020203" pitchFamily="34" charset="0"/>
              <a:ea typeface="+mn-ea"/>
              <a:cs typeface="+mn-cs"/>
            </a:endParaRPr>
          </a:p>
        </p:txBody>
      </p:sp>
      <p:pic>
        <p:nvPicPr>
          <p:cNvPr id="3" name="Picture 2">
            <a:extLst>
              <a:ext uri="{FF2B5EF4-FFF2-40B4-BE49-F238E27FC236}">
                <a16:creationId xmlns:a16="http://schemas.microsoft.com/office/drawing/2014/main" id="{C7C7AE2F-DE4C-4C1C-B75F-3BE800B7E6CA}"/>
              </a:ext>
            </a:extLst>
          </p:cNvPr>
          <p:cNvPicPr>
            <a:picLocks noChangeAspect="1"/>
          </p:cNvPicPr>
          <p:nvPr/>
        </p:nvPicPr>
        <p:blipFill>
          <a:blip r:embed="rId2"/>
          <a:stretch>
            <a:fillRect/>
          </a:stretch>
        </p:blipFill>
        <p:spPr>
          <a:xfrm>
            <a:off x="1844724" y="787751"/>
            <a:ext cx="6102625" cy="920576"/>
          </a:xfrm>
          <a:prstGeom prst="rect">
            <a:avLst/>
          </a:prstGeom>
        </p:spPr>
      </p:pic>
    </p:spTree>
    <p:extLst>
      <p:ext uri="{BB962C8B-B14F-4D97-AF65-F5344CB8AC3E}">
        <p14:creationId xmlns:p14="http://schemas.microsoft.com/office/powerpoint/2010/main" val="688847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xit" presetSubtype="10" fill="hold" grpId="1" nodeType="clickEffect">
                                  <p:stCondLst>
                                    <p:cond delay="0"/>
                                  </p:stCondLst>
                                  <p:childTnLst>
                                    <p:animEffect transition="out" filter="blinds(horizontal)">
                                      <p:cBhvr>
                                        <p:cTn id="16" dur="500"/>
                                        <p:tgtEl>
                                          <p:spTgt spid="11"/>
                                        </p:tgtEl>
                                      </p:cBhvr>
                                    </p:animEffect>
                                    <p:set>
                                      <p:cBhvr>
                                        <p:cTn id="17" dur="1" fill="hold">
                                          <p:stCondLst>
                                            <p:cond delay="499"/>
                                          </p:stCondLst>
                                        </p:cTn>
                                        <p:tgtEl>
                                          <p:spTgt spid="11"/>
                                        </p:tgtEl>
                                        <p:attrNameLst>
                                          <p:attrName>style.visibility</p:attrName>
                                        </p:attrNameLst>
                                      </p:cBhvr>
                                      <p:to>
                                        <p:strVal val="hidden"/>
                                      </p:to>
                                    </p:set>
                                  </p:childTnLst>
                                </p:cTn>
                              </p:par>
                            </p:childTnLst>
                          </p:cTn>
                        </p:par>
                        <p:par>
                          <p:cTn id="18" fill="hold">
                            <p:stCondLst>
                              <p:cond delay="500"/>
                            </p:stCondLst>
                            <p:childTnLst>
                              <p:par>
                                <p:cTn id="19" presetID="3" presetClass="entr" presetSubtype="10" fill="hold" grpId="0" nodeType="afterEffect">
                                  <p:stCondLst>
                                    <p:cond delay="300"/>
                                  </p:stCondLst>
                                  <p:childTnLst>
                                    <p:set>
                                      <p:cBhvr>
                                        <p:cTn id="20" dur="1" fill="hold">
                                          <p:stCondLst>
                                            <p:cond delay="0"/>
                                          </p:stCondLst>
                                        </p:cTn>
                                        <p:tgtEl>
                                          <p:spTgt spid="17"/>
                                        </p:tgtEl>
                                        <p:attrNameLst>
                                          <p:attrName>style.visibility</p:attrName>
                                        </p:attrNameLst>
                                      </p:cBhvr>
                                      <p:to>
                                        <p:strVal val="visible"/>
                                      </p:to>
                                    </p:set>
                                    <p:animEffect transition="in" filter="blinds(horizontal)">
                                      <p:cBhvr>
                                        <p:cTn id="2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7" grpId="0"/>
    </p:bldLst>
  </p:timing>
</p:sld>
</file>

<file path=ppt/theme/theme1.xml><?xml version="1.0" encoding="utf-8"?>
<a:theme xmlns:a="http://schemas.openxmlformats.org/drawingml/2006/main" name="1_Default - Blank">
  <a:themeElements>
    <a:clrScheme name="">
      <a:dk1>
        <a:srgbClr val="000000"/>
      </a:dk1>
      <a:lt1>
        <a:srgbClr val="FFFFFF"/>
      </a:lt1>
      <a:dk2>
        <a:srgbClr val="000000"/>
      </a:dk2>
      <a:lt2>
        <a:srgbClr val="EEECE1"/>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 Blank">
      <a:majorFont>
        <a:latin typeface="Lucida Grande"/>
        <a:ea typeface="ヒラギノ角ゴ ProN W3"/>
        <a:cs typeface="ヒラギノ角ゴ ProN W3"/>
      </a:majorFont>
      <a:minorFont>
        <a:latin typeface="Lucida Grande"/>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Default - 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PHI Gar">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PHI Gar">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PHI Gar">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0" i="0" u="none" strike="noStrike" cap="none" normalizeH="0" baseline="0" smtClean="0">
            <a:ln>
              <a:noFill/>
            </a:ln>
            <a:solidFill>
              <a:schemeClr val="tx1"/>
            </a:solidFill>
            <a:effectLst/>
            <a:latin typeface="Garamond" pitchFamily="1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0" i="0" u="none" strike="noStrike" cap="none" normalizeH="0" baseline="0" smtClean="0">
            <a:ln>
              <a:noFill/>
            </a:ln>
            <a:solidFill>
              <a:schemeClr val="tx1"/>
            </a:solidFill>
            <a:effectLst/>
            <a:latin typeface="Garamond"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PHI Gar">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Default - Blank">
  <a:themeElements>
    <a:clrScheme name="">
      <a:dk1>
        <a:srgbClr val="000000"/>
      </a:dk1>
      <a:lt1>
        <a:srgbClr val="FFFFFF"/>
      </a:lt1>
      <a:dk2>
        <a:srgbClr val="000000"/>
      </a:dk2>
      <a:lt2>
        <a:srgbClr val="EEECE1"/>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 Blank">
      <a:majorFont>
        <a:latin typeface="Lucida Grande"/>
        <a:ea typeface="ヒラギノ角ゴ ProN W3"/>
        <a:cs typeface="ヒラギノ角ゴ ProN W3"/>
      </a:majorFont>
      <a:minorFont>
        <a:latin typeface="Lucida Grande"/>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Default - 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PHI Gar">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0" i="0" u="none" strike="noStrike" cap="none" normalizeH="0" baseline="0" smtClean="0">
            <a:ln>
              <a:noFill/>
            </a:ln>
            <a:solidFill>
              <a:schemeClr val="tx1"/>
            </a:solidFill>
            <a:effectLst/>
            <a:latin typeface="Garamond" pitchFamily="1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0" i="0" u="none" strike="noStrike" cap="none" normalizeH="0" baseline="0" smtClean="0">
            <a:ln>
              <a:noFill/>
            </a:ln>
            <a:solidFill>
              <a:schemeClr val="tx1"/>
            </a:solidFill>
            <a:effectLst/>
            <a:latin typeface="Garamond"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PHI Gar">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0" i="0" u="none" strike="noStrike" cap="none" normalizeH="0" baseline="0" smtClean="0">
            <a:ln>
              <a:noFill/>
            </a:ln>
            <a:solidFill>
              <a:schemeClr val="tx1"/>
            </a:solidFill>
            <a:effectLst/>
            <a:latin typeface="Garamond" pitchFamily="1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0" i="0" u="none" strike="noStrike" cap="none" normalizeH="0" baseline="0" smtClean="0">
            <a:ln>
              <a:noFill/>
            </a:ln>
            <a:solidFill>
              <a:schemeClr val="tx1"/>
            </a:solidFill>
            <a:effectLst/>
            <a:latin typeface="Garamond"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PHI Gar">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PHI Gar">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2_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63BB012C9D1B24489D49F4F0C2CE25A" ma:contentTypeVersion="13" ma:contentTypeDescription="Create a new document." ma:contentTypeScope="" ma:versionID="d96aaa2ca7ce939cbfb42479fb2329e8">
  <xsd:schema xmlns:xsd="http://www.w3.org/2001/XMLSchema" xmlns:xs="http://www.w3.org/2001/XMLSchema" xmlns:p="http://schemas.microsoft.com/office/2006/metadata/properties" xmlns:ns3="0cecb498-8be2-4858-809e-0b68e7aad605" xmlns:ns4="b0532637-0502-487b-9754-da6d5bfa02b5" targetNamespace="http://schemas.microsoft.com/office/2006/metadata/properties" ma:root="true" ma:fieldsID="94c626e61cdb10f8c519631153e4a3bb" ns3:_="" ns4:_="">
    <xsd:import namespace="0cecb498-8be2-4858-809e-0b68e7aad605"/>
    <xsd:import namespace="b0532637-0502-487b-9754-da6d5bfa02b5"/>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4:SharedWithUsers" minOccurs="0"/>
                <xsd:element ref="ns4:SharedWithDetails" minOccurs="0"/>
                <xsd:element ref="ns4:SharingHintHash"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cecb498-8be2-4858-809e-0b68e7aad60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Location" ma:index="12" nillable="true" ma:displayName="MediaServiceLocation" ma:internalName="MediaServiceLocation"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0532637-0502-487b-9754-da6d5bfa02b5"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SharingHintHash" ma:index="16"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B796000-2E09-4561-9952-B39F4D42ED71}">
  <ds:schemaRefs>
    <ds:schemaRef ds:uri="http://schemas.microsoft.com/sharepoint/v3/contenttype/forms"/>
  </ds:schemaRefs>
</ds:datastoreItem>
</file>

<file path=customXml/itemProps2.xml><?xml version="1.0" encoding="utf-8"?>
<ds:datastoreItem xmlns:ds="http://schemas.openxmlformats.org/officeDocument/2006/customXml" ds:itemID="{760804E2-0E0F-4F71-ACD5-33F130C74814}">
  <ds:schemaRefs>
    <ds:schemaRef ds:uri="http://schemas.microsoft.com/office/infopath/2007/PartnerControls"/>
    <ds:schemaRef ds:uri="0cecb498-8be2-4858-809e-0b68e7aad605"/>
    <ds:schemaRef ds:uri="http://purl.org/dc/elements/1.1/"/>
    <ds:schemaRef ds:uri="http://schemas.microsoft.com/office/2006/metadata/properties"/>
    <ds:schemaRef ds:uri="b0532637-0502-487b-9754-da6d5bfa02b5"/>
    <ds:schemaRef ds:uri="http://purl.org/dc/terms/"/>
    <ds:schemaRef ds:uri="http://schemas.openxmlformats.org/package/2006/metadata/core-properties"/>
    <ds:schemaRef ds:uri="http://schemas.microsoft.com/office/2006/documentManagement/types"/>
    <ds:schemaRef ds:uri="http://www.w3.org/XML/1998/namespace"/>
    <ds:schemaRef ds:uri="http://purl.org/dc/dcmitype/"/>
  </ds:schemaRefs>
</ds:datastoreItem>
</file>

<file path=customXml/itemProps3.xml><?xml version="1.0" encoding="utf-8"?>
<ds:datastoreItem xmlns:ds="http://schemas.openxmlformats.org/officeDocument/2006/customXml" ds:itemID="{D204CC46-449B-42CA-97A9-A97509798C3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cecb498-8be2-4858-809e-0b68e7aad605"/>
    <ds:schemaRef ds:uri="b0532637-0502-487b-9754-da6d5bfa02b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2293</Words>
  <Application>Microsoft Office PowerPoint</Application>
  <PresentationFormat>On-screen Show (4:3)</PresentationFormat>
  <Paragraphs>491</Paragraphs>
  <Slides>41</Slides>
  <Notes>8</Notes>
  <HiddenSlides>1</HiddenSlides>
  <MMClips>0</MMClips>
  <ScaleCrop>false</ScaleCrop>
  <HeadingPairs>
    <vt:vector size="6" baseType="variant">
      <vt:variant>
        <vt:lpstr>Fonts Used</vt:lpstr>
      </vt:variant>
      <vt:variant>
        <vt:i4>11</vt:i4>
      </vt:variant>
      <vt:variant>
        <vt:lpstr>Theme</vt:lpstr>
      </vt:variant>
      <vt:variant>
        <vt:i4>12</vt:i4>
      </vt:variant>
      <vt:variant>
        <vt:lpstr>Slide Titles</vt:lpstr>
      </vt:variant>
      <vt:variant>
        <vt:i4>41</vt:i4>
      </vt:variant>
    </vt:vector>
  </HeadingPairs>
  <TitlesOfParts>
    <vt:vector size="64" baseType="lpstr">
      <vt:lpstr>Gill Sans</vt:lpstr>
      <vt:lpstr>Lucida Grande</vt:lpstr>
      <vt:lpstr>Arial</vt:lpstr>
      <vt:lpstr>Calibri</vt:lpstr>
      <vt:lpstr>Calibri Light</vt:lpstr>
      <vt:lpstr>Garamond</vt:lpstr>
      <vt:lpstr>Times</vt:lpstr>
      <vt:lpstr>Times New Roman</vt:lpstr>
      <vt:lpstr>Tw Cen MT Condensed</vt:lpstr>
      <vt:lpstr>Tw Cen MT Condensed Extra Bold</vt:lpstr>
      <vt:lpstr>Wingdings</vt:lpstr>
      <vt:lpstr>1_Default - Blank</vt:lpstr>
      <vt:lpstr>2_Blank Presentation</vt:lpstr>
      <vt:lpstr>2_Default - Blank</vt:lpstr>
      <vt:lpstr>2_Default Design</vt:lpstr>
      <vt:lpstr>3_Default Design</vt:lpstr>
      <vt:lpstr>13_Blank Presentation</vt:lpstr>
      <vt:lpstr>3_Blank Presentation</vt:lpstr>
      <vt:lpstr>4_Office Theme</vt:lpstr>
      <vt:lpstr>2_Office-tema</vt:lpstr>
      <vt:lpstr>14_Blank Presentation</vt:lpstr>
      <vt:lpstr>15_Blank Presentation</vt:lpstr>
      <vt:lpstr>4_Default Design</vt:lpstr>
      <vt:lpstr>PowerPoint Presentation</vt:lpstr>
      <vt:lpstr> Multidimensional Indices: National and Global </vt:lpstr>
      <vt:lpstr>Comparable MPIs    (Global MPI, ECLAC MPI)</vt:lpstr>
      <vt:lpstr>National MPIs: Tailor made for policy</vt:lpstr>
      <vt:lpstr> Transforming Our World  (SDGs) 2015 National MPI tracks Target 1.2 and Indicator 1.2.2</vt:lpstr>
      <vt:lpstr>National MPIs in the 1.2.2. Database 64 countries have reported against 1.2.2 including the following National MPIs.  </vt:lpstr>
      <vt:lpstr>The link with action</vt:lpstr>
      <vt:lpstr>How do you calculate the MPI?</vt:lpstr>
      <vt:lpstr>PowerPoint Presentation</vt:lpstr>
      <vt:lpstr>Intuitive explanation! (to simplify we assume equal weights in this example)</vt:lpstr>
      <vt:lpstr>Intuitive explanation! (to simplify we assume equal weights in this example)</vt:lpstr>
      <vt:lpstr>Intuitive explanation! (to simplify we assume equal weights in this example)</vt:lpstr>
      <vt:lpstr>The Multidimensional Poverty Index</vt:lpstr>
      <vt:lpstr>The Multidimensional Poverty Index</vt:lpstr>
      <vt:lpstr>The Multidimensional Poverty Index</vt:lpstr>
      <vt:lpstr> the Global MPI 2020  all materials are online! Use them for your research! </vt:lpstr>
      <vt:lpstr>What is the global MPI?</vt:lpstr>
      <vt:lpstr>17 SIDS in the global MPI Range from 0.4% to 67.3%; 10 &lt; 5% Including Vulnerability from 2% to 87%</vt:lpstr>
      <vt:lpstr>Computing an MPI</vt:lpstr>
      <vt:lpstr>14-year old Amutha, India</vt:lpstr>
      <vt:lpstr> </vt:lpstr>
      <vt:lpstr>Papua New Guinea</vt:lpstr>
      <vt:lpstr>Papua New Guinea: 5-87% across regions</vt:lpstr>
      <vt:lpstr>Possible way forward:  Moderate MPI </vt:lpstr>
      <vt:lpstr> </vt:lpstr>
      <vt:lpstr>Maldives National MPI: A Tool to Track SDG Target 1.2</vt:lpstr>
      <vt:lpstr>Maldives National MPI: To Monitor Progress in the SDGs</vt:lpstr>
      <vt:lpstr>PowerPoint Presentation</vt:lpstr>
      <vt:lpstr> Maldives joined the International Community Adopting the MPI as an Official Statistic of Poverty</vt:lpstr>
      <vt:lpstr>Seychelles National MPI: Purpose</vt:lpstr>
      <vt:lpstr>Seychelles National MPI: ‘Pilot’</vt:lpstr>
      <vt:lpstr>PowerPoint Presentation</vt:lpstr>
      <vt:lpstr>Seychelles National MPI: Results</vt:lpstr>
      <vt:lpstr>Dominican Republic National MPI</vt:lpstr>
      <vt:lpstr>Dominican Republic National MPI: Structure</vt:lpstr>
      <vt:lpstr>Dominican Republic National MPI: Results</vt:lpstr>
      <vt:lpstr>SIDS Multidimensional Poverty Indices in VNRs / SDG 1.2.2</vt:lpstr>
      <vt:lpstr>Closing thoughts</vt:lpstr>
      <vt:lpstr>In Progress</vt:lpstr>
      <vt:lpstr>MPPN seventh Meeting, Seychelles  2019, 58 country participants + 19 agencies</vt:lpstr>
      <vt:lpstr>PowerPoint Presentation</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Child Poverty</dc:title>
  <dc:creator>Ana</dc:creator>
  <cp:lastModifiedBy>Suzana Hrvatin</cp:lastModifiedBy>
  <cp:revision>298</cp:revision>
  <dcterms:created xsi:type="dcterms:W3CDTF">2018-02-22T22:27:31Z</dcterms:created>
  <dcterms:modified xsi:type="dcterms:W3CDTF">2021-04-27T14:12:56Z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0x010100B63BB012C9D1B24489D49F4F0C2CE25A</vt:lpwstr>
  </property>
</Properties>
</file>