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373" r:id="rId3"/>
    <p:sldId id="2364" r:id="rId4"/>
    <p:sldId id="2361" r:id="rId5"/>
    <p:sldId id="2360" r:id="rId6"/>
    <p:sldId id="2372" r:id="rId7"/>
    <p:sldId id="2362" r:id="rId8"/>
    <p:sldId id="2333" r:id="rId9"/>
    <p:sldId id="2374" r:id="rId10"/>
    <p:sldId id="2356" r:id="rId11"/>
    <p:sldId id="2370" r:id="rId12"/>
  </p:sldIdLst>
  <p:sldSz cx="12192000" cy="6858000"/>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2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9" autoAdjust="0"/>
    <p:restoredTop sz="73969" autoAdjust="0"/>
  </p:normalViewPr>
  <p:slideViewPr>
    <p:cSldViewPr snapToGrid="0">
      <p:cViewPr varScale="1">
        <p:scale>
          <a:sx n="53" d="100"/>
          <a:sy n="53" d="100"/>
        </p:scale>
        <p:origin x="1380" y="72"/>
      </p:cViewPr>
      <p:guideLst/>
    </p:cSldViewPr>
  </p:slideViewPr>
  <p:outlineViewPr>
    <p:cViewPr>
      <p:scale>
        <a:sx n="33" d="100"/>
        <a:sy n="33" d="100"/>
      </p:scale>
      <p:origin x="0" y="-480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19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7D1171-23F2-4B6B-B8B7-EB91B7016DBA}"/>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E79C74B-9F54-4260-979D-2A6F30C4D235}"/>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a:latin typeface="+mn-lt"/>
              </a:defRPr>
            </a:lvl1pPr>
          </a:lstStyle>
          <a:p>
            <a:pPr>
              <a:defRPr/>
            </a:pPr>
            <a:fld id="{38409F57-6AF8-44DD-AE54-2262C471A03B}" type="datetimeFigureOut">
              <a:rPr lang="en-US"/>
              <a:pPr>
                <a:defRPr/>
              </a:pPr>
              <a:t>22/04/2021</a:t>
            </a:fld>
            <a:endParaRPr lang="en-US"/>
          </a:p>
        </p:txBody>
      </p:sp>
      <p:sp>
        <p:nvSpPr>
          <p:cNvPr id="4" name="Slide Image Placeholder 3">
            <a:extLst>
              <a:ext uri="{FF2B5EF4-FFF2-40B4-BE49-F238E27FC236}">
                <a16:creationId xmlns:a16="http://schemas.microsoft.com/office/drawing/2014/main" id="{ADE34FA2-DC42-4D5D-A10C-E845FC99A579}"/>
              </a:ext>
            </a:extLst>
          </p:cNvPr>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747C161C-5756-4663-93FC-232774AEF29D}"/>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05E78DF-E950-4C96-A9F9-48B9B5932463}"/>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1DA959D-0194-4B63-B1A1-A53CDDD58C9D}"/>
              </a:ext>
            </a:extLst>
          </p:cNvPr>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pPr>
              <a:defRPr/>
            </a:pPr>
            <a:fld id="{C8DC9AD2-428A-4BE9-A34D-45C8C72E3C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E81D80F-1412-4C1B-B235-4BD345B994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1900159-C8D9-4CAB-9018-389949D5FF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00" name="Slide Number Placeholder 3">
            <a:extLst>
              <a:ext uri="{FF2B5EF4-FFF2-40B4-BE49-F238E27FC236}">
                <a16:creationId xmlns:a16="http://schemas.microsoft.com/office/drawing/2014/main" id="{787C4EA6-50D8-4B42-8127-199841CE16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6AC0BD1-0B2A-4EA4-A55D-6D307735837F}"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55C1774-B2DC-4121-A551-051E76B63E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20398E4-9104-46C6-817E-8B8769B096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Use state contingent debt instruments??</a:t>
            </a:r>
          </a:p>
          <a:p>
            <a:endParaRPr lang="en-US" altLang="en-US"/>
          </a:p>
        </p:txBody>
      </p:sp>
      <p:sp>
        <p:nvSpPr>
          <p:cNvPr id="18436" name="Slide Number Placeholder 3">
            <a:extLst>
              <a:ext uri="{FF2B5EF4-FFF2-40B4-BE49-F238E27FC236}">
                <a16:creationId xmlns:a16="http://schemas.microsoft.com/office/drawing/2014/main" id="{E3570FB2-DE70-416B-90CF-FEFD344289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DF5FFA6-1B9B-4A35-A4D0-4DB208FB2B40}"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76ABCC9-78E6-46CE-8909-FA28F27BFD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E6C6C07-E05B-439C-9AC4-4C4BD2CAF9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a:extLst>
              <a:ext uri="{FF2B5EF4-FFF2-40B4-BE49-F238E27FC236}">
                <a16:creationId xmlns:a16="http://schemas.microsoft.com/office/drawing/2014/main" id="{17245EC9-DC59-4F52-B37C-988AA724AE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7E30598-375C-4AE4-9C74-4D78FF114519}" type="slidenum">
              <a:rPr lang="en-US" altLang="en-US" smtClean="0"/>
              <a:pPr/>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55C1774-B2DC-4121-A551-051E76B63E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20398E4-9104-46C6-817E-8B8769B096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E3570FB2-DE70-416B-90CF-FEFD344289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DF5FFA6-1B9B-4A35-A4D0-4DB208FB2B40}" type="slidenum">
              <a:rPr lang="en-US" altLang="en-US" smtClean="0"/>
              <a:pPr/>
              <a:t>2</a:t>
            </a:fld>
            <a:endParaRPr lang="en-US" altLang="en-US"/>
          </a:p>
        </p:txBody>
      </p:sp>
    </p:spTree>
    <p:extLst>
      <p:ext uri="{BB962C8B-B14F-4D97-AF65-F5344CB8AC3E}">
        <p14:creationId xmlns:p14="http://schemas.microsoft.com/office/powerpoint/2010/main" val="419126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15DECDF-4864-4071-9878-AD5438423D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EDDEB99-ADA2-45D1-9487-5DD5CC0489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endParaRPr lang="en-US" altLang="en-US"/>
          </a:p>
          <a:p>
            <a:endParaRPr lang="en-US" altLang="en-US"/>
          </a:p>
        </p:txBody>
      </p:sp>
      <p:sp>
        <p:nvSpPr>
          <p:cNvPr id="6148" name="Slide Number Placeholder 3">
            <a:extLst>
              <a:ext uri="{FF2B5EF4-FFF2-40B4-BE49-F238E27FC236}">
                <a16:creationId xmlns:a16="http://schemas.microsoft.com/office/drawing/2014/main" id="{628EB274-066D-4038-9D5C-DF2E37911E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F29BC04-27CE-42DF-84C1-78195CD6C06D}"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494823E-BA92-4CF3-81CB-5114001C2A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1CFFC75-8562-41DA-9202-F4739A4E0BE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id="{11A13D54-8CF2-4D4B-B558-5A77BF0EA5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ECFD43C-9B70-4CAE-99AA-79BBD2696938}"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1B23A6D-5756-45E4-9A72-BD88E2685A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79BD3C6-06F3-4900-9DF2-DA075D16B368}"/>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en-US" dirty="0"/>
              <a:t>annual cost of disasters (can be more than four times that of larger countries).</a:t>
            </a:r>
            <a:endParaRPr lang="en-US" b="1" dirty="0"/>
          </a:p>
          <a:p>
            <a:pPr>
              <a:defRPr/>
            </a:pPr>
            <a:endParaRPr lang="en-US" b="1" dirty="0"/>
          </a:p>
          <a:p>
            <a:pPr>
              <a:defRPr/>
            </a:pPr>
            <a:r>
              <a:rPr lang="en-US" b="1" dirty="0"/>
              <a:t>Natural disaster shock. </a:t>
            </a:r>
            <a:r>
              <a:rPr lang="en-US" dirty="0"/>
              <a:t>Applies to small states vulnerable to natural disasters (IMF 2016), and LICs that meet a frequency criteria (2 disasters every 3 years) and economic loss criteria (above 5 percent of GDP per year), based on the EM-DAT database during 1950–2015. Users are expected to adjust the default parameters if assumptions about the impact of natural disasters are already embedded in the baseline scenario. </a:t>
            </a:r>
          </a:p>
          <a:p>
            <a:pPr marL="171450" indent="-171450">
              <a:buFont typeface="Arial" panose="020B0604020202020204" pitchFamily="34" charset="0"/>
              <a:buChar char="•"/>
              <a:defRPr/>
            </a:pPr>
            <a:r>
              <a:rPr lang="en-US" i="1" dirty="0"/>
              <a:t>Group 1</a:t>
            </a:r>
            <a:r>
              <a:rPr lang="en-US" dirty="0"/>
              <a:t>: Small-state LICs identified as vulnerable to natural disasters in IMF (2016). Out of 20 Small States, there are 14 triggered: Comoros, Dominica, Grenada, Kiribati, Maldives, Micronesia, Samoa, São Tomé and Príncipe, Solomon Islands, St. Lucia, St. Vincent and the Grenadines, Tonga, Tuvalu, and Vanuatu.</a:t>
            </a:r>
          </a:p>
          <a:p>
            <a:pPr marL="171450" indent="-171450">
              <a:buFont typeface="Arial" panose="020B0604020202020204" pitchFamily="34" charset="0"/>
              <a:buChar char="•"/>
              <a:defRPr/>
            </a:pPr>
            <a:r>
              <a:rPr lang="en-US" i="1" dirty="0"/>
              <a:t>Group 2</a:t>
            </a:r>
            <a:r>
              <a:rPr lang="en-US" dirty="0"/>
              <a:t>: LICs that meet a </a:t>
            </a:r>
            <a:r>
              <a:rPr lang="en-US" i="1" dirty="0"/>
              <a:t>frequency </a:t>
            </a:r>
            <a:r>
              <a:rPr lang="en-US" dirty="0"/>
              <a:t>(around 2 disasters every 3 years) and </a:t>
            </a:r>
            <a:r>
              <a:rPr lang="en-US" i="1" dirty="0"/>
              <a:t>economic losses </a:t>
            </a:r>
            <a:r>
              <a:rPr lang="en-US" dirty="0"/>
              <a:t>(above 5 percent of GDP per year) criteria, based on the EM-DAT database during 1950-2015. These criteria lie between the 75th and 90th percentile of the respective distributions. Out of 50 non-Small States, this triggers 9 countries: Bangladesh, Haiti, Honduras, Nepal, Madagascar, Mozambique, Myanmar, Nicaragua, and Tajikistan. </a:t>
            </a:r>
          </a:p>
          <a:p>
            <a:pPr>
              <a:defRPr/>
            </a:pPr>
            <a:r>
              <a:rPr lang="en-US" dirty="0"/>
              <a:t>References: </a:t>
            </a:r>
          </a:p>
          <a:p>
            <a:pPr marL="171450" indent="-171450">
              <a:buFont typeface="Arial" panose="020B0604020202020204" pitchFamily="34" charset="0"/>
              <a:buChar char="•"/>
              <a:defRPr/>
            </a:pPr>
            <a:r>
              <a:rPr lang="en-US" dirty="0"/>
              <a:t>IMF Policy Paper (2016), “Small States’ Resilience to Natural Disasters and Climate Change—Role of IMF”. </a:t>
            </a:r>
          </a:p>
          <a:p>
            <a:pPr marL="171450" indent="-171450">
              <a:buFont typeface="Arial" panose="020B0604020202020204" pitchFamily="34" charset="0"/>
              <a:buChar char="•"/>
              <a:defRPr/>
            </a:pPr>
            <a:r>
              <a:rPr lang="en-US" dirty="0"/>
              <a:t>The International Disaster Database (EM-DAT) prepared by Center for Research on the Epidemiology of Disasters (CRED) http://www.emdat.be/ </a:t>
            </a:r>
          </a:p>
          <a:p>
            <a:pPr>
              <a:defRPr/>
            </a:pPr>
            <a:endParaRPr lang="en-US" dirty="0"/>
          </a:p>
          <a:p>
            <a:pPr>
              <a:defRPr/>
            </a:pPr>
            <a:r>
              <a:rPr lang="en-US" b="1" dirty="0"/>
              <a:t>Baseline: </a:t>
            </a:r>
            <a:r>
              <a:rPr lang="en-US" dirty="0"/>
              <a:t>Average annual cost example: If a hurricane occurs once every 5 years on average and reduces growth by 2.5 percentage points, projected growth would be reduced by 0.5 percentage point per year. </a:t>
            </a:r>
          </a:p>
          <a:p>
            <a:pPr>
              <a:defRPr/>
            </a:pPr>
            <a:r>
              <a:rPr lang="en-US" dirty="0"/>
              <a:t>For such states, emerging from a period of instability/disaster may involve a temporary boost to growth and the macroeconomy more generally, and care needs to be taken not to extrapolate too far into the projection period. </a:t>
            </a:r>
          </a:p>
          <a:p>
            <a:pPr>
              <a:defRPr/>
            </a:pPr>
            <a:endParaRPr lang="en-US" dirty="0"/>
          </a:p>
          <a:p>
            <a:pPr>
              <a:defRPr/>
            </a:pPr>
            <a:endParaRPr lang="en-US" dirty="0"/>
          </a:p>
          <a:p>
            <a:pPr>
              <a:defRPr/>
            </a:pPr>
            <a:endParaRPr lang="en-US" altLang="en-US" dirty="0"/>
          </a:p>
        </p:txBody>
      </p:sp>
      <p:sp>
        <p:nvSpPr>
          <p:cNvPr id="10244" name="Slide Number Placeholder 3">
            <a:extLst>
              <a:ext uri="{FF2B5EF4-FFF2-40B4-BE49-F238E27FC236}">
                <a16:creationId xmlns:a16="http://schemas.microsoft.com/office/drawing/2014/main" id="{A5AF1605-886E-456F-8B38-9E8F808A07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CBB38FF-732F-4C01-A1F3-BD9EDAF6AA5D}"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9C0CB5C-7C4A-446A-882B-1DEC270D6B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09C528C-750A-4325-821A-BCB7FFDB9B3B}"/>
              </a:ext>
            </a:extLst>
          </p:cNvPr>
          <p:cNvSpPr>
            <a:spLocks noGrp="1" noChangeArrowheads="1"/>
          </p:cNvSpPr>
          <p:nvPr>
            <p:ph type="body" idx="1"/>
          </p:nvPr>
        </p:nvSpPr>
        <p:spPr bwMode="auto"/>
        <p:txBody>
          <a:bodyPr wrap="square" numCol="1" anchor="t" anchorCtr="0" compatLnSpc="1">
            <a:prstTxWarp prst="textNoShape">
              <a:avLst/>
            </a:prstTxWarp>
          </a:bodyPr>
          <a:lstStyle/>
          <a:p>
            <a:pPr>
              <a:defRPr/>
            </a:pPr>
            <a:r>
              <a:rPr lang="en-US" dirty="0"/>
              <a:t>annual cost of disasters (can be more than four times that of larger countries).</a:t>
            </a:r>
            <a:endParaRPr lang="en-US" b="1" dirty="0"/>
          </a:p>
          <a:p>
            <a:pPr>
              <a:defRPr/>
            </a:pPr>
            <a:endParaRPr lang="en-US" b="1" dirty="0"/>
          </a:p>
          <a:p>
            <a:pPr>
              <a:defRPr/>
            </a:pPr>
            <a:r>
              <a:rPr lang="en-US" b="1" dirty="0"/>
              <a:t>Natural disaster shock. </a:t>
            </a:r>
            <a:r>
              <a:rPr lang="en-US" dirty="0"/>
              <a:t>Applies to small states vulnerable to natural disasters (IMF 2016), and LICs that meet a frequency criteria (2 disasters every 3 years) and economic loss criteria (above 5 percent of GDP per year), based on the EM-DAT database during 1950–2015. Users are expected to adjust the default parameters if assumptions about the impact of natural disasters are already embedded in the baseline scenario. </a:t>
            </a:r>
          </a:p>
          <a:p>
            <a:pPr marL="171450" indent="-171450">
              <a:buFont typeface="Arial" panose="020B0604020202020204" pitchFamily="34" charset="0"/>
              <a:buChar char="•"/>
              <a:defRPr/>
            </a:pPr>
            <a:r>
              <a:rPr lang="en-US" i="1" dirty="0"/>
              <a:t>Group 1</a:t>
            </a:r>
            <a:r>
              <a:rPr lang="en-US" dirty="0"/>
              <a:t>: Small-state LICs identified as vulnerable to natural disasters in IMF (2016). Out of 20 Small States, there are 14 triggered: Comoros, Dominica, Grenada, Kiribati, Maldives, Micronesia, Samoa, São Tomé and Príncipe, Solomon Islands, St. Lucia, St. Vincent and the Grenadines, Tonga, Tuvalu, and Vanuatu.</a:t>
            </a:r>
          </a:p>
          <a:p>
            <a:pPr marL="171450" indent="-171450">
              <a:buFont typeface="Arial" panose="020B0604020202020204" pitchFamily="34" charset="0"/>
              <a:buChar char="•"/>
              <a:defRPr/>
            </a:pPr>
            <a:r>
              <a:rPr lang="en-US" i="1" dirty="0"/>
              <a:t>Group 2</a:t>
            </a:r>
            <a:r>
              <a:rPr lang="en-US" dirty="0"/>
              <a:t>: LICs that meet a </a:t>
            </a:r>
            <a:r>
              <a:rPr lang="en-US" i="1" dirty="0"/>
              <a:t>frequency </a:t>
            </a:r>
            <a:r>
              <a:rPr lang="en-US" dirty="0"/>
              <a:t>(around 2 disasters every 3 years) and </a:t>
            </a:r>
            <a:r>
              <a:rPr lang="en-US" i="1" dirty="0"/>
              <a:t>economic losses </a:t>
            </a:r>
            <a:r>
              <a:rPr lang="en-US" dirty="0"/>
              <a:t>(above 5 percent of GDP per year) criteria, based on the EM-DAT database during 1950-2015. These criteria lie between the 75th and 90th percentile of the respective distributions. Out of 50 non-Small States, this triggers 9 countries: Bangladesh, Haiti, Honduras, Nepal, Madagascar, Mozambique, Myanmar, Nicaragua, and Tajikistan. </a:t>
            </a:r>
          </a:p>
          <a:p>
            <a:pPr>
              <a:defRPr/>
            </a:pPr>
            <a:r>
              <a:rPr lang="en-US" dirty="0"/>
              <a:t>References: </a:t>
            </a:r>
          </a:p>
          <a:p>
            <a:pPr marL="171450" indent="-171450">
              <a:buFont typeface="Arial" panose="020B0604020202020204" pitchFamily="34" charset="0"/>
              <a:buChar char="•"/>
              <a:defRPr/>
            </a:pPr>
            <a:r>
              <a:rPr lang="en-US" dirty="0"/>
              <a:t>IMF Policy Paper (2016), “Small States’ Resilience to Natural Disasters and Climate Change—Role of IMF”. </a:t>
            </a:r>
          </a:p>
          <a:p>
            <a:pPr marL="171450" indent="-171450">
              <a:buFont typeface="Arial" panose="020B0604020202020204" pitchFamily="34" charset="0"/>
              <a:buChar char="•"/>
              <a:defRPr/>
            </a:pPr>
            <a:r>
              <a:rPr lang="en-US" dirty="0"/>
              <a:t>The International Disaster Database (EM-DAT) prepared by Center for Research on the Epidemiology of Disasters (CRED) http://www.emdat.be/ </a:t>
            </a:r>
          </a:p>
          <a:p>
            <a:pPr>
              <a:defRPr/>
            </a:pPr>
            <a:endParaRPr lang="en-US" dirty="0"/>
          </a:p>
          <a:p>
            <a:pPr>
              <a:defRPr/>
            </a:pPr>
            <a:r>
              <a:rPr lang="en-US" b="1" dirty="0"/>
              <a:t>Baseline: </a:t>
            </a:r>
            <a:r>
              <a:rPr lang="en-US" dirty="0"/>
              <a:t>Average annual cost example: If a hurricane occurs once every 5 years on average and reduces growth by 2.5 percentage points, projected growth would be reduced by 0.5 percentage point per year. </a:t>
            </a:r>
          </a:p>
          <a:p>
            <a:pPr>
              <a:defRPr/>
            </a:pPr>
            <a:r>
              <a:rPr lang="en-US" dirty="0"/>
              <a:t>For such states, emerging from a period of instability/disaster may involve a temporary boost to growth and the macroeconomy more generally, and care needs to be taken not to extrapolate too far into the projection period. </a:t>
            </a:r>
          </a:p>
          <a:p>
            <a:pPr>
              <a:defRPr/>
            </a:pPr>
            <a:endParaRPr lang="en-US" dirty="0"/>
          </a:p>
          <a:p>
            <a:pPr>
              <a:defRPr/>
            </a:pPr>
            <a:endParaRPr lang="en-US" dirty="0"/>
          </a:p>
          <a:p>
            <a:pPr>
              <a:defRPr/>
            </a:pPr>
            <a:endParaRPr lang="en-US" altLang="en-US" dirty="0"/>
          </a:p>
        </p:txBody>
      </p:sp>
      <p:sp>
        <p:nvSpPr>
          <p:cNvPr id="12292" name="Slide Number Placeholder 3">
            <a:extLst>
              <a:ext uri="{FF2B5EF4-FFF2-40B4-BE49-F238E27FC236}">
                <a16:creationId xmlns:a16="http://schemas.microsoft.com/office/drawing/2014/main" id="{DF1B923C-87B3-4E8B-9A9E-BEDC7662FD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9193B3C-4674-4DAC-8236-40BDAEF6E73C}"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A598037-3774-4C0D-895A-75CC230685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345376A7-8FB7-4A62-B637-013DD06C45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For countries assessed at high risk of debt distress or already in debt distress, the natural disaster shocks tends not to inform the risk rating because the countries are either at high risk of debt distress or in debt distress already. And the tailored natural disaster shock results in a sharper deterioration of debt sustainability in all cases. </a:t>
            </a:r>
          </a:p>
          <a:p>
            <a:pPr>
              <a:spcBef>
                <a:spcPct val="0"/>
              </a:spcBef>
            </a:pPr>
            <a:endParaRPr lang="en-US" altLang="en-US"/>
          </a:p>
          <a:p>
            <a:pPr>
              <a:spcBef>
                <a:spcPct val="0"/>
              </a:spcBef>
            </a:pPr>
            <a:r>
              <a:rPr lang="en-US" altLang="en-US"/>
              <a:t>The impact of a natural disaster can vary across countries in terms of the magnitude of the damage as well as the approach taken to rebuild: some countries may not necessarily choose for frontloaded rebuilding of infrastructure in the aftermath of a natural disaster. </a:t>
            </a:r>
          </a:p>
          <a:p>
            <a:pPr>
              <a:spcBef>
                <a:spcPct val="0"/>
              </a:spcBef>
            </a:pPr>
            <a:endParaRPr lang="en-US" altLang="en-US"/>
          </a:p>
          <a:p>
            <a:pPr eaLnBrk="1" hangingPunct="1">
              <a:buClr>
                <a:schemeClr val="accent1"/>
              </a:buClr>
              <a:buSzPct val="80000"/>
            </a:pPr>
            <a:r>
              <a:rPr lang="en-US" altLang="en-US"/>
              <a:t>Out of 24 cases where shock applied: [7] countries customized the size (average 15 percent); [8] customized the interactions.</a:t>
            </a:r>
          </a:p>
          <a:p>
            <a:pPr eaLnBrk="1" hangingPunct="1">
              <a:buClr>
                <a:schemeClr val="accent1"/>
              </a:buClr>
              <a:buSzPct val="80000"/>
            </a:pPr>
            <a:r>
              <a:rPr lang="en-US" altLang="en-US"/>
              <a:t>Shock was the most extreme in around 10-20 percent of cases where it was applied. </a:t>
            </a:r>
          </a:p>
          <a:p>
            <a:pPr eaLnBrk="1" hangingPunct="1">
              <a:buClr>
                <a:schemeClr val="accent1"/>
              </a:buClr>
              <a:buSzPct val="80000"/>
            </a:pPr>
            <a:r>
              <a:rPr lang="en-US" altLang="en-US"/>
              <a:t>For cases of high risk of debt distress and in debt distress, the shock makes debt sustainability challenging.</a:t>
            </a:r>
          </a:p>
          <a:p>
            <a:endParaRPr lang="en-US" altLang="en-US"/>
          </a:p>
        </p:txBody>
      </p:sp>
      <p:sp>
        <p:nvSpPr>
          <p:cNvPr id="14340" name="Slide Number Placeholder 3">
            <a:extLst>
              <a:ext uri="{FF2B5EF4-FFF2-40B4-BE49-F238E27FC236}">
                <a16:creationId xmlns:a16="http://schemas.microsoft.com/office/drawing/2014/main" id="{218AA79A-BF82-49C1-8076-8DC685625B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A8926FC-CEB7-4E92-A3BA-7A1269E9EEDF}"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5FA5AB7-9566-492E-B051-F52ACBCF76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F357021-1EF4-4D8B-8A64-A4C96BA6A0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In most of the other cases, the natural disaster shocks tends not to inform the risk rating because the countries are either at high risk of debt distress or in debt distress already (five out of the eight countries).</a:t>
            </a:r>
          </a:p>
          <a:p>
            <a:pPr>
              <a:spcBef>
                <a:spcPct val="0"/>
              </a:spcBef>
            </a:pPr>
            <a:endParaRPr lang="en-US" altLang="en-US"/>
          </a:p>
          <a:p>
            <a:pPr>
              <a:spcBef>
                <a:spcPct val="0"/>
              </a:spcBef>
            </a:pPr>
            <a:endParaRPr lang="en-US" altLang="en-US"/>
          </a:p>
          <a:p>
            <a:pPr>
              <a:spcBef>
                <a:spcPct val="0"/>
              </a:spcBef>
            </a:pPr>
            <a:r>
              <a:rPr lang="en-US" altLang="en-US"/>
              <a:t>Solomon islands assumes 14 percent of GDP natural disaster shock based on the country’s largest damage from natural disasters</a:t>
            </a:r>
          </a:p>
          <a:p>
            <a:pPr>
              <a:spcBef>
                <a:spcPct val="0"/>
              </a:spcBef>
            </a:pPr>
            <a:endParaRPr lang="en-US" altLang="en-US"/>
          </a:p>
          <a:p>
            <a:pPr>
              <a:spcBef>
                <a:spcPct val="0"/>
              </a:spcBef>
            </a:pPr>
            <a:endParaRPr lang="en-US" altLang="en-US"/>
          </a:p>
          <a:p>
            <a:pPr>
              <a:spcBef>
                <a:spcPct val="0"/>
              </a:spcBef>
            </a:pPr>
            <a:r>
              <a:rPr lang="en-US" altLang="en-US"/>
              <a:t>Tailored natural disaster shock result in a sharper deterioration of debt sustainability in all cases</a:t>
            </a:r>
          </a:p>
          <a:p>
            <a:pPr>
              <a:spcBef>
                <a:spcPct val="0"/>
              </a:spcBef>
            </a:pPr>
            <a:endParaRPr lang="en-US" altLang="en-US"/>
          </a:p>
          <a:p>
            <a:pPr>
              <a:spcBef>
                <a:spcPct val="0"/>
              </a:spcBef>
            </a:pPr>
            <a:r>
              <a:rPr lang="en-US" altLang="en-US"/>
              <a:t>Grenada D</a:t>
            </a:r>
          </a:p>
          <a:p>
            <a:pPr>
              <a:spcBef>
                <a:spcPct val="0"/>
              </a:spcBef>
            </a:pPr>
            <a:endParaRPr lang="en-US" altLang="en-US"/>
          </a:p>
          <a:p>
            <a:pPr>
              <a:spcBef>
                <a:spcPct val="0"/>
              </a:spcBef>
            </a:pPr>
            <a:r>
              <a:rPr lang="en-US" altLang="en-US"/>
              <a:t>St. Vincent, Maldives, Samoa H</a:t>
            </a:r>
          </a:p>
          <a:p>
            <a:pPr>
              <a:spcBef>
                <a:spcPct val="0"/>
              </a:spcBef>
            </a:pPr>
            <a:endParaRPr lang="en-US" altLang="en-US"/>
          </a:p>
          <a:p>
            <a:pPr>
              <a:spcBef>
                <a:spcPct val="0"/>
              </a:spcBef>
            </a:pPr>
            <a:endParaRPr lang="en-US" altLang="en-US"/>
          </a:p>
          <a:p>
            <a:pPr>
              <a:spcBef>
                <a:spcPct val="0"/>
              </a:spcBef>
            </a:pPr>
            <a:r>
              <a:rPr lang="en-US" altLang="en-US"/>
              <a:t>Solomon islands, Vanuatu (downgraded by the natural disaster shock) M</a:t>
            </a:r>
          </a:p>
          <a:p>
            <a:pPr>
              <a:spcBef>
                <a:spcPct val="0"/>
              </a:spcBef>
            </a:pPr>
            <a:endParaRPr lang="en-US" altLang="en-US"/>
          </a:p>
          <a:p>
            <a:pPr>
              <a:spcBef>
                <a:spcPct val="0"/>
              </a:spcBef>
            </a:pPr>
            <a:r>
              <a:rPr lang="en-US" altLang="en-US"/>
              <a:t>DSA shows that is extremely challenging to maintain debt sustainability in cases of the natural disaster</a:t>
            </a:r>
          </a:p>
          <a:p>
            <a:pPr>
              <a:spcBef>
                <a:spcPct val="0"/>
              </a:spcBef>
            </a:pPr>
            <a:endParaRPr lang="en-US" altLang="en-US"/>
          </a:p>
          <a:p>
            <a:pPr>
              <a:spcBef>
                <a:spcPct val="0"/>
              </a:spcBef>
            </a:pPr>
            <a:r>
              <a:rPr lang="en-US" altLang="en-US"/>
              <a:t>The natural disaster shocks results in a sharper deterioration of debt sustainability in remaining cases of high and in debt distress.</a:t>
            </a:r>
          </a:p>
          <a:p>
            <a:pPr>
              <a:spcBef>
                <a:spcPct val="0"/>
              </a:spcBef>
            </a:pPr>
            <a:endParaRPr lang="en-US" altLang="en-US"/>
          </a:p>
          <a:p>
            <a:pPr>
              <a:spcBef>
                <a:spcPct val="0"/>
              </a:spcBef>
            </a:pPr>
            <a:endParaRPr lang="en-US" altLang="en-US"/>
          </a:p>
          <a:p>
            <a:pPr>
              <a:spcBef>
                <a:spcPct val="0"/>
              </a:spcBef>
            </a:pPr>
            <a:r>
              <a:rPr lang="en-US" altLang="en-US"/>
              <a:t>Makes debt sustainability challenging</a:t>
            </a:r>
          </a:p>
          <a:p>
            <a:pPr>
              <a:spcBef>
                <a:spcPct val="0"/>
              </a:spcBef>
            </a:pPr>
            <a:endParaRPr lang="en-US" altLang="en-US"/>
          </a:p>
          <a:p>
            <a:pPr>
              <a:spcBef>
                <a:spcPct val="0"/>
              </a:spcBef>
            </a:pPr>
            <a:r>
              <a:rPr lang="en-US" altLang="en-US"/>
              <a:t>10 percent—address all infrastructure destroyed all at once.</a:t>
            </a:r>
          </a:p>
          <a:p>
            <a:pPr>
              <a:spcBef>
                <a:spcPct val="0"/>
              </a:spcBef>
            </a:pPr>
            <a:r>
              <a:rPr lang="en-US" altLang="en-US"/>
              <a:t>Countries can take a gradual to rebuild and not necessarily replace all the infrastructure destroyed by the infrastructure.</a:t>
            </a:r>
          </a:p>
          <a:p>
            <a:pPr>
              <a:spcBef>
                <a:spcPct val="0"/>
              </a:spcBef>
            </a:pPr>
            <a:endParaRPr lang="en-US" altLang="en-US"/>
          </a:p>
          <a:p>
            <a:pPr>
              <a:spcBef>
                <a:spcPct val="0"/>
              </a:spcBef>
            </a:pPr>
            <a:endParaRPr lang="en-US" altLang="en-US"/>
          </a:p>
          <a:p>
            <a:pPr>
              <a:spcBef>
                <a:spcPct val="0"/>
              </a:spcBef>
            </a:pPr>
            <a:endParaRPr lang="en-US" altLang="en-US"/>
          </a:p>
          <a:p>
            <a:pPr>
              <a:spcBef>
                <a:spcPct val="0"/>
              </a:spcBef>
            </a:pPr>
            <a:endParaRPr lang="en-US" altLang="en-US"/>
          </a:p>
          <a:p>
            <a:pPr>
              <a:spcBef>
                <a:spcPct val="0"/>
              </a:spcBef>
            </a:pPr>
            <a:endParaRPr lang="en-US" altLang="en-US"/>
          </a:p>
        </p:txBody>
      </p:sp>
      <p:sp>
        <p:nvSpPr>
          <p:cNvPr id="16388" name="Slide Number Placeholder 3">
            <a:extLst>
              <a:ext uri="{FF2B5EF4-FFF2-40B4-BE49-F238E27FC236}">
                <a16:creationId xmlns:a16="http://schemas.microsoft.com/office/drawing/2014/main" id="{E1576696-1616-49F2-B916-E8BB6931DB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F422758-0C5B-44E4-9930-A6D452F3F9FC}"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B5FA5AB7-9566-492E-B051-F52ACBCF76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F357021-1EF4-4D8B-8A64-A4C96BA6A0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In most of the other cases, the natural disaster shocks tends not to inform the risk rating because the countries are either at high risk of debt distress or in debt distress already (five out of the eight countries).</a:t>
            </a:r>
          </a:p>
          <a:p>
            <a:pPr>
              <a:spcBef>
                <a:spcPct val="0"/>
              </a:spcBef>
            </a:pPr>
            <a:endParaRPr lang="en-US" altLang="en-US" dirty="0"/>
          </a:p>
          <a:p>
            <a:pPr>
              <a:spcBef>
                <a:spcPct val="0"/>
              </a:spcBef>
            </a:pPr>
            <a:endParaRPr lang="en-US" altLang="en-US" dirty="0"/>
          </a:p>
          <a:p>
            <a:pPr>
              <a:spcBef>
                <a:spcPct val="0"/>
              </a:spcBef>
            </a:pPr>
            <a:r>
              <a:rPr lang="en-US" altLang="en-US" dirty="0"/>
              <a:t>Solomon islands assumes 14 percent of GDP natural disaster shock based on the country’s largest damage from natural disasters</a:t>
            </a:r>
          </a:p>
          <a:p>
            <a:pPr>
              <a:spcBef>
                <a:spcPct val="0"/>
              </a:spcBef>
            </a:pPr>
            <a:endParaRPr lang="en-US" altLang="en-US" dirty="0"/>
          </a:p>
          <a:p>
            <a:pPr>
              <a:spcBef>
                <a:spcPct val="0"/>
              </a:spcBef>
            </a:pPr>
            <a:endParaRPr lang="en-US" altLang="en-US" dirty="0"/>
          </a:p>
          <a:p>
            <a:pPr>
              <a:spcBef>
                <a:spcPct val="0"/>
              </a:spcBef>
            </a:pPr>
            <a:r>
              <a:rPr lang="en-US" altLang="en-US" dirty="0"/>
              <a:t>Tailored natural disaster shock result in a sharper deterioration of debt sustainability in all cases</a:t>
            </a:r>
          </a:p>
          <a:p>
            <a:pPr>
              <a:spcBef>
                <a:spcPct val="0"/>
              </a:spcBef>
            </a:pPr>
            <a:endParaRPr lang="en-US" altLang="en-US" dirty="0"/>
          </a:p>
          <a:p>
            <a:pPr>
              <a:spcBef>
                <a:spcPct val="0"/>
              </a:spcBef>
            </a:pPr>
            <a:r>
              <a:rPr lang="en-US" altLang="en-US" dirty="0"/>
              <a:t>Grenada D</a:t>
            </a:r>
          </a:p>
          <a:p>
            <a:pPr>
              <a:spcBef>
                <a:spcPct val="0"/>
              </a:spcBef>
            </a:pPr>
            <a:endParaRPr lang="en-US" altLang="en-US" dirty="0"/>
          </a:p>
          <a:p>
            <a:pPr>
              <a:spcBef>
                <a:spcPct val="0"/>
              </a:spcBef>
            </a:pPr>
            <a:r>
              <a:rPr lang="en-US" altLang="en-US" dirty="0"/>
              <a:t>St. Vincent, Maldives, Samoa H</a:t>
            </a:r>
          </a:p>
          <a:p>
            <a:pPr>
              <a:spcBef>
                <a:spcPct val="0"/>
              </a:spcBef>
            </a:pPr>
            <a:endParaRPr lang="en-US" altLang="en-US" dirty="0"/>
          </a:p>
          <a:p>
            <a:pPr>
              <a:spcBef>
                <a:spcPct val="0"/>
              </a:spcBef>
            </a:pPr>
            <a:endParaRPr lang="en-US" altLang="en-US" dirty="0"/>
          </a:p>
          <a:p>
            <a:pPr>
              <a:spcBef>
                <a:spcPct val="0"/>
              </a:spcBef>
            </a:pPr>
            <a:r>
              <a:rPr lang="en-US" altLang="en-US" dirty="0"/>
              <a:t>Solomon islands, Vanuatu, M</a:t>
            </a:r>
          </a:p>
          <a:p>
            <a:pPr>
              <a:spcBef>
                <a:spcPct val="0"/>
              </a:spcBef>
            </a:pPr>
            <a:endParaRPr lang="en-US" altLang="en-US" dirty="0"/>
          </a:p>
          <a:p>
            <a:pPr>
              <a:spcBef>
                <a:spcPct val="0"/>
              </a:spcBef>
            </a:pPr>
            <a:r>
              <a:rPr lang="en-US" altLang="en-US" dirty="0"/>
              <a:t>DSA shows that is extremely challenging to maintain debt sustainability in cases of the natural disaster</a:t>
            </a:r>
          </a:p>
          <a:p>
            <a:pPr>
              <a:spcBef>
                <a:spcPct val="0"/>
              </a:spcBef>
            </a:pPr>
            <a:endParaRPr lang="en-US" altLang="en-US" dirty="0"/>
          </a:p>
          <a:p>
            <a:pPr>
              <a:spcBef>
                <a:spcPct val="0"/>
              </a:spcBef>
            </a:pPr>
            <a:r>
              <a:rPr lang="en-US" altLang="en-US" dirty="0"/>
              <a:t>The natural disaster shocks results in a sharper deterioration of debt sustainability in remaining cases of high and in debt distress.</a:t>
            </a:r>
          </a:p>
          <a:p>
            <a:pPr>
              <a:spcBef>
                <a:spcPct val="0"/>
              </a:spcBef>
            </a:pPr>
            <a:endParaRPr lang="en-US" altLang="en-US" dirty="0"/>
          </a:p>
          <a:p>
            <a:pPr>
              <a:spcBef>
                <a:spcPct val="0"/>
              </a:spcBef>
            </a:pPr>
            <a:endParaRPr lang="en-US" altLang="en-US" dirty="0"/>
          </a:p>
          <a:p>
            <a:pPr>
              <a:spcBef>
                <a:spcPct val="0"/>
              </a:spcBef>
            </a:pPr>
            <a:r>
              <a:rPr lang="en-US" altLang="en-US" dirty="0"/>
              <a:t>Makes debt sustainability challenging</a:t>
            </a:r>
          </a:p>
          <a:p>
            <a:pPr>
              <a:spcBef>
                <a:spcPct val="0"/>
              </a:spcBef>
            </a:pPr>
            <a:endParaRPr lang="en-US" altLang="en-US" dirty="0"/>
          </a:p>
          <a:p>
            <a:pPr>
              <a:spcBef>
                <a:spcPct val="0"/>
              </a:spcBef>
            </a:pPr>
            <a:r>
              <a:rPr lang="en-US" altLang="en-US" dirty="0"/>
              <a:t>10 percent—address all infrastructure destroyed all at once.</a:t>
            </a:r>
          </a:p>
          <a:p>
            <a:pPr>
              <a:spcBef>
                <a:spcPct val="0"/>
              </a:spcBef>
            </a:pPr>
            <a:r>
              <a:rPr lang="en-US" altLang="en-US" dirty="0"/>
              <a:t>Countries can take a gradual to rebuild and not necessarily replace all the infrastructure destroyed by the infrastructure.</a:t>
            </a:r>
          </a:p>
          <a:p>
            <a:pPr>
              <a:spcBef>
                <a:spcPct val="0"/>
              </a:spcBef>
            </a:pPr>
            <a:endParaRPr lang="en-US" altLang="en-US" dirty="0"/>
          </a:p>
          <a:p>
            <a:pPr>
              <a:spcBef>
                <a:spcPct val="0"/>
              </a:spcBef>
            </a:pPr>
            <a:endParaRPr lang="en-US" altLang="en-US" dirty="0"/>
          </a:p>
          <a:p>
            <a:pPr>
              <a:spcBef>
                <a:spcPct val="0"/>
              </a:spcBef>
            </a:pPr>
            <a:endParaRPr lang="en-US" altLang="en-US" dirty="0"/>
          </a:p>
          <a:p>
            <a:pPr>
              <a:spcBef>
                <a:spcPct val="0"/>
              </a:spcBef>
            </a:pPr>
            <a:endParaRPr lang="en-US" altLang="en-US" dirty="0"/>
          </a:p>
          <a:p>
            <a:pPr>
              <a:spcBef>
                <a:spcPct val="0"/>
              </a:spcBef>
            </a:pPr>
            <a:endParaRPr lang="en-US" altLang="en-US" dirty="0"/>
          </a:p>
        </p:txBody>
      </p:sp>
      <p:sp>
        <p:nvSpPr>
          <p:cNvPr id="16388" name="Slide Number Placeholder 3">
            <a:extLst>
              <a:ext uri="{FF2B5EF4-FFF2-40B4-BE49-F238E27FC236}">
                <a16:creationId xmlns:a16="http://schemas.microsoft.com/office/drawing/2014/main" id="{E1576696-1616-49F2-B916-E8BB6931DB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F422758-0C5B-44E4-9930-A6D452F3F9FC}" type="slidenum">
              <a:rPr lang="en-US" altLang="en-US" smtClean="0"/>
              <a:pPr/>
              <a:t>9</a:t>
            </a:fld>
            <a:endParaRPr lang="en-US" altLang="en-US"/>
          </a:p>
        </p:txBody>
      </p:sp>
    </p:spTree>
    <p:extLst>
      <p:ext uri="{BB962C8B-B14F-4D97-AF65-F5344CB8AC3E}">
        <p14:creationId xmlns:p14="http://schemas.microsoft.com/office/powerpoint/2010/main" val="2494930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F4A703-3E50-40F2-B570-CF95B7BAEE05}"/>
              </a:ext>
            </a:extLst>
          </p:cNvPr>
          <p:cNvSpPr>
            <a:spLocks noGrp="1"/>
          </p:cNvSpPr>
          <p:nvPr>
            <p:ph type="dt" sz="half" idx="10"/>
          </p:nvPr>
        </p:nvSpPr>
        <p:spPr/>
        <p:txBody>
          <a:bodyPr/>
          <a:lstStyle>
            <a:lvl1pPr>
              <a:defRPr/>
            </a:lvl1pPr>
          </a:lstStyle>
          <a:p>
            <a:pPr>
              <a:defRPr/>
            </a:pPr>
            <a:fld id="{D4EFCDD7-FC05-4BE3-AD36-1351E3EBA549}" type="datetimeFigureOut">
              <a:rPr lang="en-US"/>
              <a:pPr>
                <a:defRPr/>
              </a:pPr>
              <a:t>22/04/2021</a:t>
            </a:fld>
            <a:endParaRPr lang="en-US"/>
          </a:p>
        </p:txBody>
      </p:sp>
      <p:sp>
        <p:nvSpPr>
          <p:cNvPr id="5" name="Footer Placeholder 4">
            <a:extLst>
              <a:ext uri="{FF2B5EF4-FFF2-40B4-BE49-F238E27FC236}">
                <a16:creationId xmlns:a16="http://schemas.microsoft.com/office/drawing/2014/main" id="{E0FB1F1B-4FB0-48A6-A492-2C795FD976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F231D22-040D-4ECE-8E5F-419D581CDEF6}"/>
              </a:ext>
            </a:extLst>
          </p:cNvPr>
          <p:cNvSpPr>
            <a:spLocks noGrp="1"/>
          </p:cNvSpPr>
          <p:nvPr>
            <p:ph type="sldNum" sz="quarter" idx="12"/>
          </p:nvPr>
        </p:nvSpPr>
        <p:spPr/>
        <p:txBody>
          <a:bodyPr/>
          <a:lstStyle>
            <a:lvl1pPr>
              <a:defRPr/>
            </a:lvl1pPr>
          </a:lstStyle>
          <a:p>
            <a:pPr>
              <a:defRPr/>
            </a:pPr>
            <a:fld id="{CDAF2C2D-7397-4664-A128-F3F715775692}" type="slidenum">
              <a:rPr lang="en-US" altLang="en-US"/>
              <a:pPr>
                <a:defRPr/>
              </a:pPr>
              <a:t>‹#›</a:t>
            </a:fld>
            <a:endParaRPr lang="en-US" altLang="en-US"/>
          </a:p>
        </p:txBody>
      </p:sp>
    </p:spTree>
    <p:extLst>
      <p:ext uri="{BB962C8B-B14F-4D97-AF65-F5344CB8AC3E}">
        <p14:creationId xmlns:p14="http://schemas.microsoft.com/office/powerpoint/2010/main" val="143690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ECF51-B46B-414E-BC7E-3F8C32CCA119}"/>
              </a:ext>
            </a:extLst>
          </p:cNvPr>
          <p:cNvSpPr>
            <a:spLocks noGrp="1"/>
          </p:cNvSpPr>
          <p:nvPr>
            <p:ph type="dt" sz="half" idx="10"/>
          </p:nvPr>
        </p:nvSpPr>
        <p:spPr/>
        <p:txBody>
          <a:bodyPr/>
          <a:lstStyle>
            <a:lvl1pPr>
              <a:defRPr/>
            </a:lvl1pPr>
          </a:lstStyle>
          <a:p>
            <a:pPr>
              <a:defRPr/>
            </a:pPr>
            <a:fld id="{58FEC611-ED05-4E94-80D5-DECD07DB4B9A}" type="datetimeFigureOut">
              <a:rPr lang="en-US"/>
              <a:pPr>
                <a:defRPr/>
              </a:pPr>
              <a:t>22/04/2021</a:t>
            </a:fld>
            <a:endParaRPr lang="en-US"/>
          </a:p>
        </p:txBody>
      </p:sp>
      <p:sp>
        <p:nvSpPr>
          <p:cNvPr id="5" name="Footer Placeholder 4">
            <a:extLst>
              <a:ext uri="{FF2B5EF4-FFF2-40B4-BE49-F238E27FC236}">
                <a16:creationId xmlns:a16="http://schemas.microsoft.com/office/drawing/2014/main" id="{33A1A608-FE2A-4B03-9EE8-D3B08EF41E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2852DC-3A7E-455A-9832-E0B16A22EB45}"/>
              </a:ext>
            </a:extLst>
          </p:cNvPr>
          <p:cNvSpPr>
            <a:spLocks noGrp="1"/>
          </p:cNvSpPr>
          <p:nvPr>
            <p:ph type="sldNum" sz="quarter" idx="12"/>
          </p:nvPr>
        </p:nvSpPr>
        <p:spPr/>
        <p:txBody>
          <a:bodyPr/>
          <a:lstStyle>
            <a:lvl1pPr>
              <a:defRPr/>
            </a:lvl1pPr>
          </a:lstStyle>
          <a:p>
            <a:pPr>
              <a:defRPr/>
            </a:pPr>
            <a:fld id="{CD3A06E3-E983-4888-8015-B91DB41882C5}" type="slidenum">
              <a:rPr lang="en-US" altLang="en-US"/>
              <a:pPr>
                <a:defRPr/>
              </a:pPr>
              <a:t>‹#›</a:t>
            </a:fld>
            <a:endParaRPr lang="en-US" altLang="en-US"/>
          </a:p>
        </p:txBody>
      </p:sp>
    </p:spTree>
    <p:extLst>
      <p:ext uri="{BB962C8B-B14F-4D97-AF65-F5344CB8AC3E}">
        <p14:creationId xmlns:p14="http://schemas.microsoft.com/office/powerpoint/2010/main" val="162654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DA359-BC66-4880-ABDF-868293A185FB}"/>
              </a:ext>
            </a:extLst>
          </p:cNvPr>
          <p:cNvSpPr>
            <a:spLocks noGrp="1"/>
          </p:cNvSpPr>
          <p:nvPr>
            <p:ph type="dt" sz="half" idx="10"/>
          </p:nvPr>
        </p:nvSpPr>
        <p:spPr/>
        <p:txBody>
          <a:bodyPr/>
          <a:lstStyle>
            <a:lvl1pPr>
              <a:defRPr/>
            </a:lvl1pPr>
          </a:lstStyle>
          <a:p>
            <a:pPr>
              <a:defRPr/>
            </a:pPr>
            <a:fld id="{A49913F5-E9D1-4162-8E8E-36AEE08E6228}" type="datetimeFigureOut">
              <a:rPr lang="en-US"/>
              <a:pPr>
                <a:defRPr/>
              </a:pPr>
              <a:t>22/04/2021</a:t>
            </a:fld>
            <a:endParaRPr lang="en-US"/>
          </a:p>
        </p:txBody>
      </p:sp>
      <p:sp>
        <p:nvSpPr>
          <p:cNvPr id="5" name="Footer Placeholder 4">
            <a:extLst>
              <a:ext uri="{FF2B5EF4-FFF2-40B4-BE49-F238E27FC236}">
                <a16:creationId xmlns:a16="http://schemas.microsoft.com/office/drawing/2014/main" id="{575B2BDD-99E1-4FE0-859A-CC892E287A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C7371CB-E28E-467A-B2E6-02C14538984A}"/>
              </a:ext>
            </a:extLst>
          </p:cNvPr>
          <p:cNvSpPr>
            <a:spLocks noGrp="1"/>
          </p:cNvSpPr>
          <p:nvPr>
            <p:ph type="sldNum" sz="quarter" idx="12"/>
          </p:nvPr>
        </p:nvSpPr>
        <p:spPr/>
        <p:txBody>
          <a:bodyPr/>
          <a:lstStyle>
            <a:lvl1pPr>
              <a:defRPr/>
            </a:lvl1pPr>
          </a:lstStyle>
          <a:p>
            <a:pPr>
              <a:defRPr/>
            </a:pPr>
            <a:fld id="{02F8DEAE-DBDE-49C9-81FA-37B6E578AC1B}" type="slidenum">
              <a:rPr lang="en-US" altLang="en-US"/>
              <a:pPr>
                <a:defRPr/>
              </a:pPr>
              <a:t>‹#›</a:t>
            </a:fld>
            <a:endParaRPr lang="en-US" altLang="en-US"/>
          </a:p>
        </p:txBody>
      </p:sp>
    </p:spTree>
    <p:extLst>
      <p:ext uri="{BB962C8B-B14F-4D97-AF65-F5344CB8AC3E}">
        <p14:creationId xmlns:p14="http://schemas.microsoft.com/office/powerpoint/2010/main" val="15850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7E82B-BCD2-4BDC-A921-9887FC26ADAB}"/>
              </a:ext>
            </a:extLst>
          </p:cNvPr>
          <p:cNvSpPr>
            <a:spLocks noGrp="1"/>
          </p:cNvSpPr>
          <p:nvPr>
            <p:ph type="dt" sz="half" idx="10"/>
          </p:nvPr>
        </p:nvSpPr>
        <p:spPr/>
        <p:txBody>
          <a:bodyPr/>
          <a:lstStyle>
            <a:lvl1pPr>
              <a:defRPr/>
            </a:lvl1pPr>
          </a:lstStyle>
          <a:p>
            <a:pPr>
              <a:defRPr/>
            </a:pPr>
            <a:fld id="{D22B1B9D-7681-4C87-BD4A-F9D0EB7D1EBF}" type="datetimeFigureOut">
              <a:rPr lang="en-US"/>
              <a:pPr>
                <a:defRPr/>
              </a:pPr>
              <a:t>22/04/2021</a:t>
            </a:fld>
            <a:endParaRPr lang="en-US"/>
          </a:p>
        </p:txBody>
      </p:sp>
      <p:sp>
        <p:nvSpPr>
          <p:cNvPr id="5" name="Footer Placeholder 4">
            <a:extLst>
              <a:ext uri="{FF2B5EF4-FFF2-40B4-BE49-F238E27FC236}">
                <a16:creationId xmlns:a16="http://schemas.microsoft.com/office/drawing/2014/main" id="{DD1C1301-2243-460C-AF5C-9DF63DBA12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54667F-0B74-4437-98C5-DADFFC972CA3}"/>
              </a:ext>
            </a:extLst>
          </p:cNvPr>
          <p:cNvSpPr>
            <a:spLocks noGrp="1"/>
          </p:cNvSpPr>
          <p:nvPr>
            <p:ph type="sldNum" sz="quarter" idx="12"/>
          </p:nvPr>
        </p:nvSpPr>
        <p:spPr/>
        <p:txBody>
          <a:bodyPr/>
          <a:lstStyle>
            <a:lvl1pPr>
              <a:defRPr/>
            </a:lvl1pPr>
          </a:lstStyle>
          <a:p>
            <a:pPr>
              <a:defRPr/>
            </a:pPr>
            <a:fld id="{9CF3CBEE-1163-4451-A263-7A0412EB5C82}" type="slidenum">
              <a:rPr lang="en-US" altLang="en-US"/>
              <a:pPr>
                <a:defRPr/>
              </a:pPr>
              <a:t>‹#›</a:t>
            </a:fld>
            <a:endParaRPr lang="en-US" altLang="en-US"/>
          </a:p>
        </p:txBody>
      </p:sp>
    </p:spTree>
    <p:extLst>
      <p:ext uri="{BB962C8B-B14F-4D97-AF65-F5344CB8AC3E}">
        <p14:creationId xmlns:p14="http://schemas.microsoft.com/office/powerpoint/2010/main" val="167086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110757-1882-4266-8517-52D301DE274C}"/>
              </a:ext>
            </a:extLst>
          </p:cNvPr>
          <p:cNvSpPr>
            <a:spLocks noGrp="1"/>
          </p:cNvSpPr>
          <p:nvPr>
            <p:ph type="dt" sz="half" idx="10"/>
          </p:nvPr>
        </p:nvSpPr>
        <p:spPr/>
        <p:txBody>
          <a:bodyPr/>
          <a:lstStyle>
            <a:lvl1pPr>
              <a:defRPr/>
            </a:lvl1pPr>
          </a:lstStyle>
          <a:p>
            <a:pPr>
              <a:defRPr/>
            </a:pPr>
            <a:fld id="{A90E6DDF-9631-4ABE-A547-661ED9621EE3}" type="datetimeFigureOut">
              <a:rPr lang="en-US"/>
              <a:pPr>
                <a:defRPr/>
              </a:pPr>
              <a:t>22/04/2021</a:t>
            </a:fld>
            <a:endParaRPr lang="en-US"/>
          </a:p>
        </p:txBody>
      </p:sp>
      <p:sp>
        <p:nvSpPr>
          <p:cNvPr id="5" name="Footer Placeholder 4">
            <a:extLst>
              <a:ext uri="{FF2B5EF4-FFF2-40B4-BE49-F238E27FC236}">
                <a16:creationId xmlns:a16="http://schemas.microsoft.com/office/drawing/2014/main" id="{BEE41E5C-828B-4000-B091-8F832A398D6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4B2570-292F-45E3-805A-AADDF0E124F1}"/>
              </a:ext>
            </a:extLst>
          </p:cNvPr>
          <p:cNvSpPr>
            <a:spLocks noGrp="1"/>
          </p:cNvSpPr>
          <p:nvPr>
            <p:ph type="sldNum" sz="quarter" idx="12"/>
          </p:nvPr>
        </p:nvSpPr>
        <p:spPr/>
        <p:txBody>
          <a:bodyPr/>
          <a:lstStyle>
            <a:lvl1pPr>
              <a:defRPr/>
            </a:lvl1pPr>
          </a:lstStyle>
          <a:p>
            <a:pPr>
              <a:defRPr/>
            </a:pPr>
            <a:fld id="{8B773BED-4D32-4D60-9909-217A6343CEB3}" type="slidenum">
              <a:rPr lang="en-US" altLang="en-US"/>
              <a:pPr>
                <a:defRPr/>
              </a:pPr>
              <a:t>‹#›</a:t>
            </a:fld>
            <a:endParaRPr lang="en-US" altLang="en-US"/>
          </a:p>
        </p:txBody>
      </p:sp>
    </p:spTree>
    <p:extLst>
      <p:ext uri="{BB962C8B-B14F-4D97-AF65-F5344CB8AC3E}">
        <p14:creationId xmlns:p14="http://schemas.microsoft.com/office/powerpoint/2010/main" val="372541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D43F654-9E51-4EA1-A935-F489C4F9F7DE}"/>
              </a:ext>
            </a:extLst>
          </p:cNvPr>
          <p:cNvSpPr>
            <a:spLocks noGrp="1"/>
          </p:cNvSpPr>
          <p:nvPr>
            <p:ph type="dt" sz="half" idx="10"/>
          </p:nvPr>
        </p:nvSpPr>
        <p:spPr/>
        <p:txBody>
          <a:bodyPr/>
          <a:lstStyle>
            <a:lvl1pPr>
              <a:defRPr/>
            </a:lvl1pPr>
          </a:lstStyle>
          <a:p>
            <a:pPr>
              <a:defRPr/>
            </a:pPr>
            <a:fld id="{7FAEC705-8A3B-4100-B1D1-94E75B2EA275}" type="datetimeFigureOut">
              <a:rPr lang="en-US"/>
              <a:pPr>
                <a:defRPr/>
              </a:pPr>
              <a:t>22/04/2021</a:t>
            </a:fld>
            <a:endParaRPr lang="en-US"/>
          </a:p>
        </p:txBody>
      </p:sp>
      <p:sp>
        <p:nvSpPr>
          <p:cNvPr id="6" name="Footer Placeholder 4">
            <a:extLst>
              <a:ext uri="{FF2B5EF4-FFF2-40B4-BE49-F238E27FC236}">
                <a16:creationId xmlns:a16="http://schemas.microsoft.com/office/drawing/2014/main" id="{096B8A2F-71AF-407F-8254-04BF2266FA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BB65B5-E971-4B95-BADC-BC20A1C1007F}"/>
              </a:ext>
            </a:extLst>
          </p:cNvPr>
          <p:cNvSpPr>
            <a:spLocks noGrp="1"/>
          </p:cNvSpPr>
          <p:nvPr>
            <p:ph type="sldNum" sz="quarter" idx="12"/>
          </p:nvPr>
        </p:nvSpPr>
        <p:spPr/>
        <p:txBody>
          <a:bodyPr/>
          <a:lstStyle>
            <a:lvl1pPr>
              <a:defRPr/>
            </a:lvl1pPr>
          </a:lstStyle>
          <a:p>
            <a:pPr>
              <a:defRPr/>
            </a:pPr>
            <a:fld id="{72B30F91-47EB-41C0-BAC2-79A83FC765DC}" type="slidenum">
              <a:rPr lang="en-US" altLang="en-US"/>
              <a:pPr>
                <a:defRPr/>
              </a:pPr>
              <a:t>‹#›</a:t>
            </a:fld>
            <a:endParaRPr lang="en-US" altLang="en-US"/>
          </a:p>
        </p:txBody>
      </p:sp>
    </p:spTree>
    <p:extLst>
      <p:ext uri="{BB962C8B-B14F-4D97-AF65-F5344CB8AC3E}">
        <p14:creationId xmlns:p14="http://schemas.microsoft.com/office/powerpoint/2010/main" val="398220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06181C0-72BE-447C-ADF3-25EBFA99CDA5}"/>
              </a:ext>
            </a:extLst>
          </p:cNvPr>
          <p:cNvSpPr>
            <a:spLocks noGrp="1"/>
          </p:cNvSpPr>
          <p:nvPr>
            <p:ph type="dt" sz="half" idx="10"/>
          </p:nvPr>
        </p:nvSpPr>
        <p:spPr/>
        <p:txBody>
          <a:bodyPr/>
          <a:lstStyle>
            <a:lvl1pPr>
              <a:defRPr/>
            </a:lvl1pPr>
          </a:lstStyle>
          <a:p>
            <a:pPr>
              <a:defRPr/>
            </a:pPr>
            <a:fld id="{373018E8-AACC-4E91-A886-581268A9D84A}" type="datetimeFigureOut">
              <a:rPr lang="en-US"/>
              <a:pPr>
                <a:defRPr/>
              </a:pPr>
              <a:t>22/04/2021</a:t>
            </a:fld>
            <a:endParaRPr lang="en-US"/>
          </a:p>
        </p:txBody>
      </p:sp>
      <p:sp>
        <p:nvSpPr>
          <p:cNvPr id="8" name="Footer Placeholder 4">
            <a:extLst>
              <a:ext uri="{FF2B5EF4-FFF2-40B4-BE49-F238E27FC236}">
                <a16:creationId xmlns:a16="http://schemas.microsoft.com/office/drawing/2014/main" id="{10F991E7-FA74-4626-A80B-711371DEAE9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DFD6F50-A7F6-41C0-8A3C-B020E4E1AE6B}"/>
              </a:ext>
            </a:extLst>
          </p:cNvPr>
          <p:cNvSpPr>
            <a:spLocks noGrp="1"/>
          </p:cNvSpPr>
          <p:nvPr>
            <p:ph type="sldNum" sz="quarter" idx="12"/>
          </p:nvPr>
        </p:nvSpPr>
        <p:spPr/>
        <p:txBody>
          <a:bodyPr/>
          <a:lstStyle>
            <a:lvl1pPr>
              <a:defRPr/>
            </a:lvl1pPr>
          </a:lstStyle>
          <a:p>
            <a:pPr>
              <a:defRPr/>
            </a:pPr>
            <a:fld id="{5EC6716A-075B-48A1-AF9F-B806C296C07B}" type="slidenum">
              <a:rPr lang="en-US" altLang="en-US"/>
              <a:pPr>
                <a:defRPr/>
              </a:pPr>
              <a:t>‹#›</a:t>
            </a:fld>
            <a:endParaRPr lang="en-US" altLang="en-US"/>
          </a:p>
        </p:txBody>
      </p:sp>
    </p:spTree>
    <p:extLst>
      <p:ext uri="{BB962C8B-B14F-4D97-AF65-F5344CB8AC3E}">
        <p14:creationId xmlns:p14="http://schemas.microsoft.com/office/powerpoint/2010/main" val="229178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AC3956C-0C9C-41B2-B113-BC21707785B6}"/>
              </a:ext>
            </a:extLst>
          </p:cNvPr>
          <p:cNvSpPr>
            <a:spLocks noGrp="1"/>
          </p:cNvSpPr>
          <p:nvPr>
            <p:ph type="dt" sz="half" idx="10"/>
          </p:nvPr>
        </p:nvSpPr>
        <p:spPr/>
        <p:txBody>
          <a:bodyPr/>
          <a:lstStyle>
            <a:lvl1pPr>
              <a:defRPr/>
            </a:lvl1pPr>
          </a:lstStyle>
          <a:p>
            <a:pPr>
              <a:defRPr/>
            </a:pPr>
            <a:fld id="{ADA498B9-AA53-49BC-9311-1CC9A015D8E8}" type="datetimeFigureOut">
              <a:rPr lang="en-US"/>
              <a:pPr>
                <a:defRPr/>
              </a:pPr>
              <a:t>22/04/2021</a:t>
            </a:fld>
            <a:endParaRPr lang="en-US"/>
          </a:p>
        </p:txBody>
      </p:sp>
      <p:sp>
        <p:nvSpPr>
          <p:cNvPr id="4" name="Footer Placeholder 4">
            <a:extLst>
              <a:ext uri="{FF2B5EF4-FFF2-40B4-BE49-F238E27FC236}">
                <a16:creationId xmlns:a16="http://schemas.microsoft.com/office/drawing/2014/main" id="{B94B2097-09F0-4FE9-AF84-E2F43C6ACD1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7F28C99-D79C-46FC-AE2F-3BFCE7F07C0A}"/>
              </a:ext>
            </a:extLst>
          </p:cNvPr>
          <p:cNvSpPr>
            <a:spLocks noGrp="1"/>
          </p:cNvSpPr>
          <p:nvPr>
            <p:ph type="sldNum" sz="quarter" idx="12"/>
          </p:nvPr>
        </p:nvSpPr>
        <p:spPr/>
        <p:txBody>
          <a:bodyPr/>
          <a:lstStyle>
            <a:lvl1pPr>
              <a:defRPr/>
            </a:lvl1pPr>
          </a:lstStyle>
          <a:p>
            <a:pPr>
              <a:defRPr/>
            </a:pPr>
            <a:fld id="{0BD1B123-CC52-4461-8E6A-60BC1A900F1F}" type="slidenum">
              <a:rPr lang="en-US" altLang="en-US"/>
              <a:pPr>
                <a:defRPr/>
              </a:pPr>
              <a:t>‹#›</a:t>
            </a:fld>
            <a:endParaRPr lang="en-US" altLang="en-US"/>
          </a:p>
        </p:txBody>
      </p:sp>
    </p:spTree>
    <p:extLst>
      <p:ext uri="{BB962C8B-B14F-4D97-AF65-F5344CB8AC3E}">
        <p14:creationId xmlns:p14="http://schemas.microsoft.com/office/powerpoint/2010/main" val="117205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FB72E78-DDB4-4819-82ED-AF5BFC7C3628}"/>
              </a:ext>
            </a:extLst>
          </p:cNvPr>
          <p:cNvSpPr>
            <a:spLocks noGrp="1"/>
          </p:cNvSpPr>
          <p:nvPr>
            <p:ph type="dt" sz="half" idx="10"/>
          </p:nvPr>
        </p:nvSpPr>
        <p:spPr/>
        <p:txBody>
          <a:bodyPr/>
          <a:lstStyle>
            <a:lvl1pPr>
              <a:defRPr/>
            </a:lvl1pPr>
          </a:lstStyle>
          <a:p>
            <a:pPr>
              <a:defRPr/>
            </a:pPr>
            <a:fld id="{2B405F65-1E2F-4A9F-AA94-DA2E000ABCE0}" type="datetimeFigureOut">
              <a:rPr lang="en-US"/>
              <a:pPr>
                <a:defRPr/>
              </a:pPr>
              <a:t>22/04/2021</a:t>
            </a:fld>
            <a:endParaRPr lang="en-US"/>
          </a:p>
        </p:txBody>
      </p:sp>
      <p:sp>
        <p:nvSpPr>
          <p:cNvPr id="3" name="Footer Placeholder 4">
            <a:extLst>
              <a:ext uri="{FF2B5EF4-FFF2-40B4-BE49-F238E27FC236}">
                <a16:creationId xmlns:a16="http://schemas.microsoft.com/office/drawing/2014/main" id="{2C268F43-8F2F-4358-9976-A51415B8B69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6DE02B8-CD63-4E81-B18B-B1276BCAB2F1}"/>
              </a:ext>
            </a:extLst>
          </p:cNvPr>
          <p:cNvSpPr>
            <a:spLocks noGrp="1"/>
          </p:cNvSpPr>
          <p:nvPr>
            <p:ph type="sldNum" sz="quarter" idx="12"/>
          </p:nvPr>
        </p:nvSpPr>
        <p:spPr/>
        <p:txBody>
          <a:bodyPr/>
          <a:lstStyle>
            <a:lvl1pPr>
              <a:defRPr/>
            </a:lvl1pPr>
          </a:lstStyle>
          <a:p>
            <a:pPr>
              <a:defRPr/>
            </a:pPr>
            <a:fld id="{39C18CA1-9B98-4AA4-B283-3976E6BA5CF3}" type="slidenum">
              <a:rPr lang="en-US" altLang="en-US"/>
              <a:pPr>
                <a:defRPr/>
              </a:pPr>
              <a:t>‹#›</a:t>
            </a:fld>
            <a:endParaRPr lang="en-US" altLang="en-US"/>
          </a:p>
        </p:txBody>
      </p:sp>
    </p:spTree>
    <p:extLst>
      <p:ext uri="{BB962C8B-B14F-4D97-AF65-F5344CB8AC3E}">
        <p14:creationId xmlns:p14="http://schemas.microsoft.com/office/powerpoint/2010/main" val="223106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535DFB0C-A191-4143-B298-8CEB89C38417}"/>
              </a:ext>
            </a:extLst>
          </p:cNvPr>
          <p:cNvSpPr>
            <a:spLocks noGrp="1"/>
          </p:cNvSpPr>
          <p:nvPr>
            <p:ph type="dt" sz="half" idx="10"/>
          </p:nvPr>
        </p:nvSpPr>
        <p:spPr/>
        <p:txBody>
          <a:bodyPr/>
          <a:lstStyle>
            <a:lvl1pPr>
              <a:defRPr/>
            </a:lvl1pPr>
          </a:lstStyle>
          <a:p>
            <a:pPr>
              <a:defRPr/>
            </a:pPr>
            <a:fld id="{454E86F2-282E-4ADF-9AB0-03BB9FC2D91F}" type="datetimeFigureOut">
              <a:rPr lang="en-US"/>
              <a:pPr>
                <a:defRPr/>
              </a:pPr>
              <a:t>22/04/2021</a:t>
            </a:fld>
            <a:endParaRPr lang="en-US"/>
          </a:p>
        </p:txBody>
      </p:sp>
      <p:sp>
        <p:nvSpPr>
          <p:cNvPr id="6" name="Footer Placeholder 4">
            <a:extLst>
              <a:ext uri="{FF2B5EF4-FFF2-40B4-BE49-F238E27FC236}">
                <a16:creationId xmlns:a16="http://schemas.microsoft.com/office/drawing/2014/main" id="{553208C9-A663-4C2D-BDF0-CE388FB34B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6451ED-0005-47FA-9AA8-8CE7B5F01799}"/>
              </a:ext>
            </a:extLst>
          </p:cNvPr>
          <p:cNvSpPr>
            <a:spLocks noGrp="1"/>
          </p:cNvSpPr>
          <p:nvPr>
            <p:ph type="sldNum" sz="quarter" idx="12"/>
          </p:nvPr>
        </p:nvSpPr>
        <p:spPr/>
        <p:txBody>
          <a:bodyPr/>
          <a:lstStyle>
            <a:lvl1pPr>
              <a:defRPr/>
            </a:lvl1pPr>
          </a:lstStyle>
          <a:p>
            <a:pPr>
              <a:defRPr/>
            </a:pPr>
            <a:fld id="{E3D6124F-80FB-4AA4-96C7-8FAF1F7C309A}" type="slidenum">
              <a:rPr lang="en-US" altLang="en-US"/>
              <a:pPr>
                <a:defRPr/>
              </a:pPr>
              <a:t>‹#›</a:t>
            </a:fld>
            <a:endParaRPr lang="en-US" altLang="en-US"/>
          </a:p>
        </p:txBody>
      </p:sp>
    </p:spTree>
    <p:extLst>
      <p:ext uri="{BB962C8B-B14F-4D97-AF65-F5344CB8AC3E}">
        <p14:creationId xmlns:p14="http://schemas.microsoft.com/office/powerpoint/2010/main" val="424127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1165D667-A072-4704-B6CE-762C6F4AA9A6}"/>
              </a:ext>
            </a:extLst>
          </p:cNvPr>
          <p:cNvSpPr>
            <a:spLocks noGrp="1"/>
          </p:cNvSpPr>
          <p:nvPr>
            <p:ph type="dt" sz="half" idx="10"/>
          </p:nvPr>
        </p:nvSpPr>
        <p:spPr/>
        <p:txBody>
          <a:bodyPr/>
          <a:lstStyle>
            <a:lvl1pPr>
              <a:defRPr/>
            </a:lvl1pPr>
          </a:lstStyle>
          <a:p>
            <a:pPr>
              <a:defRPr/>
            </a:pPr>
            <a:fld id="{08756727-16CB-464D-BEC4-9A046CE95930}" type="datetimeFigureOut">
              <a:rPr lang="en-US"/>
              <a:pPr>
                <a:defRPr/>
              </a:pPr>
              <a:t>22/04/2021</a:t>
            </a:fld>
            <a:endParaRPr lang="en-US"/>
          </a:p>
        </p:txBody>
      </p:sp>
      <p:sp>
        <p:nvSpPr>
          <p:cNvPr id="6" name="Footer Placeholder 4">
            <a:extLst>
              <a:ext uri="{FF2B5EF4-FFF2-40B4-BE49-F238E27FC236}">
                <a16:creationId xmlns:a16="http://schemas.microsoft.com/office/drawing/2014/main" id="{027950EB-BA26-41BE-8AE9-D53F4383E4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D31B687-EC2D-41C6-9F4F-9A2FBBA28117}"/>
              </a:ext>
            </a:extLst>
          </p:cNvPr>
          <p:cNvSpPr>
            <a:spLocks noGrp="1"/>
          </p:cNvSpPr>
          <p:nvPr>
            <p:ph type="sldNum" sz="quarter" idx="12"/>
          </p:nvPr>
        </p:nvSpPr>
        <p:spPr/>
        <p:txBody>
          <a:bodyPr/>
          <a:lstStyle>
            <a:lvl1pPr>
              <a:defRPr/>
            </a:lvl1pPr>
          </a:lstStyle>
          <a:p>
            <a:pPr>
              <a:defRPr/>
            </a:pPr>
            <a:fld id="{BA342D99-7CE8-46BE-97F3-C2592B92A5A4}" type="slidenum">
              <a:rPr lang="en-US" altLang="en-US"/>
              <a:pPr>
                <a:defRPr/>
              </a:pPr>
              <a:t>‹#›</a:t>
            </a:fld>
            <a:endParaRPr lang="en-US" altLang="en-US"/>
          </a:p>
        </p:txBody>
      </p:sp>
    </p:spTree>
    <p:extLst>
      <p:ext uri="{BB962C8B-B14F-4D97-AF65-F5344CB8AC3E}">
        <p14:creationId xmlns:p14="http://schemas.microsoft.com/office/powerpoint/2010/main" val="427793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BB2A8C-F8A8-4DAF-8D5D-A83D4AD9141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184E8D2-946A-448B-AAF1-5C96EECEC06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E4629DB-B9F2-4EEC-A950-8CF0D0D56B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42B4B27-27F0-4396-BD54-F58B5997778A}" type="datetimeFigureOut">
              <a:rPr lang="en-US"/>
              <a:pPr>
                <a:defRPr/>
              </a:pPr>
              <a:t>22/04/2021</a:t>
            </a:fld>
            <a:endParaRPr lang="en-US"/>
          </a:p>
        </p:txBody>
      </p:sp>
      <p:sp>
        <p:nvSpPr>
          <p:cNvPr id="5" name="Footer Placeholder 4">
            <a:extLst>
              <a:ext uri="{FF2B5EF4-FFF2-40B4-BE49-F238E27FC236}">
                <a16:creationId xmlns:a16="http://schemas.microsoft.com/office/drawing/2014/main" id="{BD72B924-D9B9-4FF6-A880-6B51ED6D4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2A975FA-404E-4746-9C85-1313E9C644A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B9A45AC-04EE-46BA-A605-BFA2B2DFD2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73B3322-10A0-497A-883F-D20C1B1E2C3C}"/>
              </a:ext>
            </a:extLst>
          </p:cNvPr>
          <p:cNvSpPr>
            <a:spLocks noGrp="1" noChangeArrowheads="1"/>
          </p:cNvSpPr>
          <p:nvPr>
            <p:ph type="ctrTitle"/>
          </p:nvPr>
        </p:nvSpPr>
        <p:spPr>
          <a:xfrm>
            <a:off x="1524000" y="1122363"/>
            <a:ext cx="9144000" cy="1298575"/>
          </a:xfrm>
        </p:spPr>
        <p:txBody>
          <a:bodyPr/>
          <a:lstStyle/>
          <a:p>
            <a:pPr eaLnBrk="1" hangingPunct="1"/>
            <a:r>
              <a:rPr lang="en-US" altLang="en-US" sz="2900" dirty="0">
                <a:solidFill>
                  <a:srgbClr val="4B82AD"/>
                </a:solidFill>
                <a:latin typeface="Arial Black" panose="020B0A04020102020204" pitchFamily="34" charset="0"/>
              </a:rPr>
              <a:t>Challenges for Debt Sustainability Analysis in Small States: Incorporating Natural Disaster Risks in the DSA</a:t>
            </a:r>
          </a:p>
        </p:txBody>
      </p:sp>
      <p:sp>
        <p:nvSpPr>
          <p:cNvPr id="3075" name="Subtitle 2">
            <a:extLst>
              <a:ext uri="{FF2B5EF4-FFF2-40B4-BE49-F238E27FC236}">
                <a16:creationId xmlns:a16="http://schemas.microsoft.com/office/drawing/2014/main" id="{2F53BFB0-FFDA-4774-BA98-DF1534B14950}"/>
              </a:ext>
            </a:extLst>
          </p:cNvPr>
          <p:cNvSpPr>
            <a:spLocks noGrp="1" noChangeArrowheads="1"/>
          </p:cNvSpPr>
          <p:nvPr>
            <p:ph type="subTitle" idx="1"/>
          </p:nvPr>
        </p:nvSpPr>
        <p:spPr/>
        <p:txBody>
          <a:bodyPr/>
          <a:lstStyle/>
          <a:p>
            <a:pPr defTabSz="912813" eaLnBrk="1" hangingPunct="1">
              <a:spcBef>
                <a:spcPts val="300"/>
              </a:spcBef>
              <a:buClr>
                <a:schemeClr val="accent1"/>
              </a:buClr>
              <a:buSzPct val="110000"/>
            </a:pPr>
            <a:r>
              <a:rPr lang="en-US" altLang="en-US" sz="2000" dirty="0"/>
              <a:t>Presented by: Modeste Some</a:t>
            </a:r>
          </a:p>
          <a:p>
            <a:pPr defTabSz="912813" eaLnBrk="1" hangingPunct="1"/>
            <a:r>
              <a:rPr lang="en-US" altLang="en-US" sz="2000" dirty="0"/>
              <a:t>Debt Policy Division</a:t>
            </a:r>
          </a:p>
          <a:p>
            <a:pPr defTabSz="912813" eaLnBrk="1" hangingPunct="1"/>
            <a:r>
              <a:rPr lang="en-US" altLang="en-US" sz="2000" dirty="0"/>
              <a:t>Strategy, Policy, and Review Department</a:t>
            </a:r>
          </a:p>
          <a:p>
            <a:pPr defTabSz="912813" eaLnBrk="1" hangingPunct="1"/>
            <a:r>
              <a:rPr lang="en-US" altLang="en-US" sz="2000" dirty="0"/>
              <a:t>International Monetary Fund</a:t>
            </a:r>
          </a:p>
          <a:p>
            <a:pPr defTabSz="912813"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7027ACD-7EED-4FC4-B5EB-FF2B65E7A11D}"/>
              </a:ext>
            </a:extLst>
          </p:cNvPr>
          <p:cNvSpPr>
            <a:spLocks noGrp="1" noChangeArrowheads="1"/>
          </p:cNvSpPr>
          <p:nvPr>
            <p:ph type="title"/>
          </p:nvPr>
        </p:nvSpPr>
        <p:spPr>
          <a:xfrm>
            <a:off x="838200" y="17463"/>
            <a:ext cx="10515600" cy="1325562"/>
          </a:xfrm>
        </p:spPr>
        <p:txBody>
          <a:bodyPr/>
          <a:lstStyle/>
          <a:p>
            <a:r>
              <a:rPr lang="en-US" altLang="en-US" sz="2600" b="1" dirty="0">
                <a:solidFill>
                  <a:srgbClr val="4B82AD"/>
                </a:solidFill>
                <a:latin typeface="Arial Black" panose="020B0A04020102020204" pitchFamily="34" charset="0"/>
              </a:rPr>
              <a:t>Key messages and policy recommendations</a:t>
            </a:r>
          </a:p>
        </p:txBody>
      </p:sp>
      <p:sp>
        <p:nvSpPr>
          <p:cNvPr id="17411" name="Content Placeholder 2">
            <a:extLst>
              <a:ext uri="{FF2B5EF4-FFF2-40B4-BE49-F238E27FC236}">
                <a16:creationId xmlns:a16="http://schemas.microsoft.com/office/drawing/2014/main" id="{7EC33595-5F90-4384-8B00-207B1E3B22AE}"/>
              </a:ext>
            </a:extLst>
          </p:cNvPr>
          <p:cNvSpPr>
            <a:spLocks noGrp="1" noChangeArrowheads="1"/>
          </p:cNvSpPr>
          <p:nvPr>
            <p:ph idx="1"/>
          </p:nvPr>
        </p:nvSpPr>
        <p:spPr>
          <a:xfrm>
            <a:off x="838200" y="1168400"/>
            <a:ext cx="10515600" cy="5008563"/>
          </a:xfrm>
        </p:spPr>
        <p:txBody>
          <a:bodyPr/>
          <a:lstStyle/>
          <a:p>
            <a:r>
              <a:rPr lang="en-US" altLang="en-US" dirty="0"/>
              <a:t>Policies should focus on building greater resilience to shocks while closely monitoring whether the level of debt remains sustainable. </a:t>
            </a:r>
          </a:p>
          <a:p>
            <a:pPr lvl="1"/>
            <a:r>
              <a:rPr lang="en-US" altLang="en-US" dirty="0"/>
              <a:t>IMF advice: Countries to contain debt, to seek concessional financing, to prioritize expenditures, to maintain fiscal buffers to cope with natural disasters and to improve revenue-raising capacity.</a:t>
            </a:r>
          </a:p>
          <a:p>
            <a:r>
              <a:rPr lang="en-US" altLang="en-US" dirty="0"/>
              <a:t>The Fund stands ready to meet the needs of small states, including through policy advice, lending and its capacity development and training programs.</a:t>
            </a:r>
          </a:p>
          <a:p>
            <a:r>
              <a:rPr lang="en-US" altLang="en-US" dirty="0"/>
              <a:t>To weather natural disasters, countries can have recourse to quick IMF financing through the Rapid Credit Facility and Rapid Financing Instruments (Dominica 2015 and Vanuatu 2015 RCF), with no ex-post conditionality.</a:t>
            </a:r>
          </a:p>
          <a:p>
            <a:endParaRPr lang="en-US" altLang="en-US" dirty="0"/>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84874DC-5061-4174-AD01-5EB0B9F8EC64}"/>
              </a:ext>
            </a:extLst>
          </p:cNvPr>
          <p:cNvSpPr>
            <a:spLocks noGrp="1" noChangeArrowheads="1"/>
          </p:cNvSpPr>
          <p:nvPr>
            <p:ph type="ctrTitle"/>
          </p:nvPr>
        </p:nvSpPr>
        <p:spPr>
          <a:xfrm>
            <a:off x="1524000" y="1122363"/>
            <a:ext cx="9144000" cy="1298575"/>
          </a:xfrm>
        </p:spPr>
        <p:txBody>
          <a:bodyPr/>
          <a:lstStyle/>
          <a:p>
            <a:pPr eaLnBrk="1" hangingPunct="1"/>
            <a:r>
              <a:rPr lang="en-US" altLang="en-US" sz="2900">
                <a:solidFill>
                  <a:srgbClr val="4B82AD"/>
                </a:solidFill>
                <a:latin typeface="Arial Black" panose="020B0A04020102020204"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7027ACD-7EED-4FC4-B5EB-FF2B65E7A11D}"/>
              </a:ext>
            </a:extLst>
          </p:cNvPr>
          <p:cNvSpPr>
            <a:spLocks noGrp="1" noChangeArrowheads="1"/>
          </p:cNvSpPr>
          <p:nvPr>
            <p:ph type="title"/>
          </p:nvPr>
        </p:nvSpPr>
        <p:spPr>
          <a:xfrm>
            <a:off x="838200" y="17463"/>
            <a:ext cx="10515600" cy="1325562"/>
          </a:xfrm>
        </p:spPr>
        <p:txBody>
          <a:bodyPr/>
          <a:lstStyle/>
          <a:p>
            <a:r>
              <a:rPr lang="en-US" altLang="en-US" sz="2600" b="1" dirty="0">
                <a:solidFill>
                  <a:srgbClr val="4B82AD"/>
                </a:solidFill>
                <a:latin typeface="Arial Black" panose="020B0A04020102020204" pitchFamily="34" charset="0"/>
              </a:rPr>
              <a:t>IMF Definition of Small States</a:t>
            </a:r>
          </a:p>
        </p:txBody>
      </p:sp>
      <p:sp>
        <p:nvSpPr>
          <p:cNvPr id="17411" name="Content Placeholder 2">
            <a:extLst>
              <a:ext uri="{FF2B5EF4-FFF2-40B4-BE49-F238E27FC236}">
                <a16:creationId xmlns:a16="http://schemas.microsoft.com/office/drawing/2014/main" id="{7EC33595-5F90-4384-8B00-207B1E3B22AE}"/>
              </a:ext>
            </a:extLst>
          </p:cNvPr>
          <p:cNvSpPr>
            <a:spLocks noGrp="1" noChangeArrowheads="1"/>
          </p:cNvSpPr>
          <p:nvPr>
            <p:ph idx="1"/>
          </p:nvPr>
        </p:nvSpPr>
        <p:spPr>
          <a:xfrm>
            <a:off x="838200" y="1168400"/>
            <a:ext cx="10515600" cy="5008563"/>
          </a:xfrm>
        </p:spPr>
        <p:txBody>
          <a:bodyPr/>
          <a:lstStyle/>
          <a:p>
            <a:r>
              <a:rPr lang="en-US" altLang="en-US" dirty="0"/>
              <a:t>C</a:t>
            </a:r>
            <a:r>
              <a:rPr lang="en-US" dirty="0"/>
              <a:t>ountries with a population below 1.5 million that are not advanced market economies or high-income oil exporting countries: 34 IMF members</a:t>
            </a:r>
            <a:endParaRPr lang="en-US" altLang="en-US" dirty="0"/>
          </a:p>
          <a:p>
            <a:r>
              <a:rPr lang="en-US" altLang="en-US" dirty="0"/>
              <a:t>Of which 20 are using the LIC DSF (the focus in this presentation) and the rest are using the MAC DSA.</a:t>
            </a:r>
          </a:p>
          <a:p>
            <a:r>
              <a:rPr lang="en-US" altLang="en-US" dirty="0"/>
              <a:t>The vast majority are small islands developing states (SIDS) by the UN</a:t>
            </a:r>
          </a:p>
          <a:p>
            <a:endParaRPr lang="en-US" altLang="en-US" dirty="0"/>
          </a:p>
          <a:p>
            <a:endParaRPr lang="en-US" altLang="en-US" dirty="0"/>
          </a:p>
        </p:txBody>
      </p:sp>
    </p:spTree>
    <p:extLst>
      <p:ext uri="{BB962C8B-B14F-4D97-AF65-F5344CB8AC3E}">
        <p14:creationId xmlns:p14="http://schemas.microsoft.com/office/powerpoint/2010/main" val="95645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69C6267-5596-4F3A-BB85-3D2D9922CC42}"/>
              </a:ext>
            </a:extLst>
          </p:cNvPr>
          <p:cNvSpPr>
            <a:spLocks noGrp="1" noChangeArrowheads="1"/>
          </p:cNvSpPr>
          <p:nvPr>
            <p:ph type="title"/>
          </p:nvPr>
        </p:nvSpPr>
        <p:spPr>
          <a:xfrm>
            <a:off x="784225" y="292100"/>
            <a:ext cx="10515600" cy="823913"/>
          </a:xfrm>
        </p:spPr>
        <p:txBody>
          <a:bodyPr/>
          <a:lstStyle/>
          <a:p>
            <a:pPr algn="ctr"/>
            <a:r>
              <a:rPr lang="en-US" altLang="en-US" sz="2600" b="1">
                <a:solidFill>
                  <a:srgbClr val="4B82AD"/>
                </a:solidFill>
                <a:latin typeface="Arial Black" panose="020B0A04020102020204" pitchFamily="34" charset="0"/>
              </a:rPr>
              <a:t>1. Small states have higher debt vulnerabilities than the average LIC…</a:t>
            </a:r>
            <a:endParaRPr lang="en-US" altLang="en-US" sz="2600">
              <a:solidFill>
                <a:srgbClr val="4B82AD"/>
              </a:solidFill>
            </a:endParaRPr>
          </a:p>
        </p:txBody>
      </p:sp>
      <p:sp>
        <p:nvSpPr>
          <p:cNvPr id="5123" name="Text Placeholder 2">
            <a:extLst>
              <a:ext uri="{FF2B5EF4-FFF2-40B4-BE49-F238E27FC236}">
                <a16:creationId xmlns:a16="http://schemas.microsoft.com/office/drawing/2014/main" id="{7DAF09C5-D9EF-4823-94F5-E83606F0C881}"/>
              </a:ext>
            </a:extLst>
          </p:cNvPr>
          <p:cNvSpPr>
            <a:spLocks noGrp="1" noChangeArrowheads="1"/>
          </p:cNvSpPr>
          <p:nvPr>
            <p:ph type="body" idx="1"/>
          </p:nvPr>
        </p:nvSpPr>
        <p:spPr>
          <a:xfrm>
            <a:off x="6784975" y="1189038"/>
            <a:ext cx="5157788" cy="823912"/>
          </a:xfrm>
        </p:spPr>
        <p:txBody>
          <a:bodyPr anchor="ctr"/>
          <a:lstStyle/>
          <a:p>
            <a:r>
              <a:rPr lang="en-US" altLang="en-US" dirty="0">
                <a:solidFill>
                  <a:srgbClr val="4B82AD"/>
                </a:solidFill>
              </a:rPr>
              <a:t>Small State LICs: higher share of high- risk cases</a:t>
            </a:r>
          </a:p>
        </p:txBody>
      </p:sp>
      <p:sp>
        <p:nvSpPr>
          <p:cNvPr id="5124" name="Text Placeholder 4">
            <a:extLst>
              <a:ext uri="{FF2B5EF4-FFF2-40B4-BE49-F238E27FC236}">
                <a16:creationId xmlns:a16="http://schemas.microsoft.com/office/drawing/2014/main" id="{17FC065C-CAAB-4A59-903B-CE7005D5DDB7}"/>
              </a:ext>
            </a:extLst>
          </p:cNvPr>
          <p:cNvSpPr>
            <a:spLocks noGrp="1" noChangeArrowheads="1"/>
          </p:cNvSpPr>
          <p:nvPr>
            <p:ph type="body" sz="quarter" idx="3"/>
          </p:nvPr>
        </p:nvSpPr>
        <p:spPr>
          <a:xfrm>
            <a:off x="593725" y="1285875"/>
            <a:ext cx="5448300" cy="823913"/>
          </a:xfrm>
        </p:spPr>
        <p:txBody>
          <a:bodyPr anchor="ctr"/>
          <a:lstStyle/>
          <a:p>
            <a:r>
              <a:rPr lang="en-US" altLang="en-US">
                <a:solidFill>
                  <a:srgbClr val="4B82AD"/>
                </a:solidFill>
              </a:rPr>
              <a:t>Risk ratings in LICs have been worsening before the COVID-19 shock</a:t>
            </a:r>
          </a:p>
        </p:txBody>
      </p:sp>
      <p:sp>
        <p:nvSpPr>
          <p:cNvPr id="2" name="Content Placeholder 1">
            <a:extLst>
              <a:ext uri="{FF2B5EF4-FFF2-40B4-BE49-F238E27FC236}">
                <a16:creationId xmlns:a16="http://schemas.microsoft.com/office/drawing/2014/main" id="{753E7961-F054-4198-AE45-5A4E61A61F7A}"/>
              </a:ext>
            </a:extLst>
          </p:cNvPr>
          <p:cNvSpPr>
            <a:spLocks noGrp="1"/>
          </p:cNvSpPr>
          <p:nvPr>
            <p:ph sz="quarter" idx="4"/>
          </p:nvPr>
        </p:nvSpPr>
        <p:spPr>
          <a:xfrm>
            <a:off x="784225" y="5797550"/>
            <a:ext cx="10699750" cy="703263"/>
          </a:xfrm>
        </p:spPr>
        <p:txBody>
          <a:bodyPr/>
          <a:lstStyle/>
          <a:p>
            <a:pPr marL="0" indent="0">
              <a:buFont typeface="Arial" panose="020B0604020202020204" pitchFamily="34" charset="0"/>
              <a:buNone/>
              <a:defRPr/>
            </a:pPr>
            <a:r>
              <a:rPr lang="en-US" sz="2000" dirty="0"/>
              <a:t>Source: LIC DSA database</a:t>
            </a:r>
          </a:p>
          <a:p>
            <a:pPr marL="0" indent="0">
              <a:buFont typeface="Arial" panose="020B0604020202020204" pitchFamily="34" charset="0"/>
              <a:buNone/>
              <a:defRPr/>
            </a:pPr>
            <a:r>
              <a:rPr lang="en-US" sz="2000" dirty="0"/>
              <a:t>* As of end-December 2020</a:t>
            </a:r>
          </a:p>
          <a:p>
            <a:pPr>
              <a:defRPr/>
            </a:pPr>
            <a:endParaRPr lang="en-US" dirty="0"/>
          </a:p>
        </p:txBody>
      </p:sp>
      <p:sp>
        <p:nvSpPr>
          <p:cNvPr id="5126" name="Text Placeholder 2">
            <a:extLst>
              <a:ext uri="{FF2B5EF4-FFF2-40B4-BE49-F238E27FC236}">
                <a16:creationId xmlns:a16="http://schemas.microsoft.com/office/drawing/2014/main" id="{F1DAA1C1-BA1C-4D06-B509-24A4B13E13C8}"/>
              </a:ext>
            </a:extLst>
          </p:cNvPr>
          <p:cNvSpPr txBox="1">
            <a:spLocks noChangeArrowheads="1"/>
          </p:cNvSpPr>
          <p:nvPr/>
        </p:nvSpPr>
        <p:spPr bwMode="auto">
          <a:xfrm>
            <a:off x="6784975" y="2301875"/>
            <a:ext cx="515778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buFont typeface="Arial" panose="020B0604020202020204" pitchFamily="34" charset="0"/>
              <a:buNone/>
            </a:pPr>
            <a:r>
              <a:rPr lang="en-US" altLang="en-US" sz="1600">
                <a:solidFill>
                  <a:srgbClr val="4B82AD"/>
                </a:solidFill>
              </a:rPr>
              <a:t>Evolution of Risk of Debt Distress</a:t>
            </a:r>
          </a:p>
          <a:p>
            <a:pPr algn="ctr">
              <a:buFont typeface="Arial" panose="020B0604020202020204" pitchFamily="34" charset="0"/>
              <a:buNone/>
            </a:pPr>
            <a:r>
              <a:rPr lang="en-US" altLang="en-US" sz="1600">
                <a:solidFill>
                  <a:srgbClr val="4B82AD"/>
                </a:solidFill>
              </a:rPr>
              <a:t>(In percent of total number of SS LICs with DSAs)</a:t>
            </a:r>
          </a:p>
        </p:txBody>
      </p:sp>
      <p:sp>
        <p:nvSpPr>
          <p:cNvPr id="5127" name="Text Placeholder 2">
            <a:extLst>
              <a:ext uri="{FF2B5EF4-FFF2-40B4-BE49-F238E27FC236}">
                <a16:creationId xmlns:a16="http://schemas.microsoft.com/office/drawing/2014/main" id="{413E2C6F-A3C2-4AE9-B65E-0E14C1A41C91}"/>
              </a:ext>
            </a:extLst>
          </p:cNvPr>
          <p:cNvSpPr txBox="1">
            <a:spLocks noChangeArrowheads="1"/>
          </p:cNvSpPr>
          <p:nvPr/>
        </p:nvSpPr>
        <p:spPr bwMode="auto">
          <a:xfrm>
            <a:off x="593725" y="2393950"/>
            <a:ext cx="515778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buFont typeface="Arial" panose="020B0604020202020204" pitchFamily="34" charset="0"/>
              <a:buNone/>
            </a:pPr>
            <a:r>
              <a:rPr lang="en-US" altLang="en-US" sz="1600">
                <a:solidFill>
                  <a:srgbClr val="4B82AD"/>
                </a:solidFill>
              </a:rPr>
              <a:t>Evolution of Risk of Debt Distress</a:t>
            </a:r>
          </a:p>
          <a:p>
            <a:pPr algn="ctr">
              <a:buFont typeface="Arial" panose="020B0604020202020204" pitchFamily="34" charset="0"/>
              <a:buNone/>
            </a:pPr>
            <a:r>
              <a:rPr lang="en-US" altLang="en-US" sz="1600">
                <a:solidFill>
                  <a:srgbClr val="4B82AD"/>
                </a:solidFill>
              </a:rPr>
              <a:t>(In percent of total number of LICs excluding SS with DSAs)</a:t>
            </a:r>
          </a:p>
        </p:txBody>
      </p:sp>
      <p:pic>
        <p:nvPicPr>
          <p:cNvPr id="5128" name="Picture 5">
            <a:extLst>
              <a:ext uri="{FF2B5EF4-FFF2-40B4-BE49-F238E27FC236}">
                <a16:creationId xmlns:a16="http://schemas.microsoft.com/office/drawing/2014/main" id="{184FFA22-B36F-4C54-8CC6-00CA8D9946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600" y="2951163"/>
            <a:ext cx="4545013" cy="284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4">
            <a:extLst>
              <a:ext uri="{FF2B5EF4-FFF2-40B4-BE49-F238E27FC236}">
                <a16:creationId xmlns:a16="http://schemas.microsoft.com/office/drawing/2014/main" id="{6BF2CEE8-DCAA-413F-A76C-C8352F89F2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4850" y="2951163"/>
            <a:ext cx="4887913"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154D413-675B-4FCD-97CA-D8FD86653625}"/>
              </a:ext>
            </a:extLst>
          </p:cNvPr>
          <p:cNvSpPr>
            <a:spLocks noGrp="1" noChangeArrowheads="1"/>
          </p:cNvSpPr>
          <p:nvPr>
            <p:ph type="title"/>
          </p:nvPr>
        </p:nvSpPr>
        <p:spPr>
          <a:xfrm>
            <a:off x="333375" y="379413"/>
            <a:ext cx="11525250" cy="823912"/>
          </a:xfrm>
        </p:spPr>
        <p:txBody>
          <a:bodyPr/>
          <a:lstStyle/>
          <a:p>
            <a:r>
              <a:rPr lang="en-US" altLang="en-US" sz="2600" b="1" dirty="0">
                <a:solidFill>
                  <a:srgbClr val="4B82AD"/>
                </a:solidFill>
                <a:latin typeface="Arial Black" panose="020B0A04020102020204" pitchFamily="34" charset="0"/>
              </a:rPr>
              <a:t>…with significant challenges in assessing sustainability</a:t>
            </a:r>
            <a:endParaRPr lang="en-US" altLang="en-US" sz="2600" dirty="0">
              <a:solidFill>
                <a:srgbClr val="4B82AD"/>
              </a:solidFill>
            </a:endParaRPr>
          </a:p>
        </p:txBody>
      </p:sp>
      <p:sp>
        <p:nvSpPr>
          <p:cNvPr id="7171" name="Text Placeholder 2">
            <a:extLst>
              <a:ext uri="{FF2B5EF4-FFF2-40B4-BE49-F238E27FC236}">
                <a16:creationId xmlns:a16="http://schemas.microsoft.com/office/drawing/2014/main" id="{9D9CD7F6-6632-4C8F-AD14-C43755812C2A}"/>
              </a:ext>
            </a:extLst>
          </p:cNvPr>
          <p:cNvSpPr>
            <a:spLocks noGrp="1" noChangeArrowheads="1"/>
          </p:cNvSpPr>
          <p:nvPr>
            <p:ph type="body" idx="1"/>
          </p:nvPr>
        </p:nvSpPr>
        <p:spPr>
          <a:xfrm>
            <a:off x="6784975" y="1189038"/>
            <a:ext cx="5157788" cy="823912"/>
          </a:xfrm>
        </p:spPr>
        <p:txBody>
          <a:bodyPr anchor="ctr"/>
          <a:lstStyle/>
          <a:p>
            <a:r>
              <a:rPr lang="en-US" altLang="en-US">
                <a:solidFill>
                  <a:srgbClr val="4B82AD"/>
                </a:solidFill>
              </a:rPr>
              <a:t>Specific challenges in Small States</a:t>
            </a:r>
          </a:p>
        </p:txBody>
      </p:sp>
      <p:sp>
        <p:nvSpPr>
          <p:cNvPr id="7172" name="Text Placeholder 4">
            <a:extLst>
              <a:ext uri="{FF2B5EF4-FFF2-40B4-BE49-F238E27FC236}">
                <a16:creationId xmlns:a16="http://schemas.microsoft.com/office/drawing/2014/main" id="{7A69A07B-0ADB-45B3-81AB-F230FD7C0B2C}"/>
              </a:ext>
            </a:extLst>
          </p:cNvPr>
          <p:cNvSpPr>
            <a:spLocks noGrp="1" noChangeArrowheads="1"/>
          </p:cNvSpPr>
          <p:nvPr>
            <p:ph type="body" sz="quarter" idx="3"/>
          </p:nvPr>
        </p:nvSpPr>
        <p:spPr>
          <a:xfrm>
            <a:off x="593725" y="1203325"/>
            <a:ext cx="5448300" cy="823913"/>
          </a:xfrm>
        </p:spPr>
        <p:txBody>
          <a:bodyPr anchor="ctr"/>
          <a:lstStyle/>
          <a:p>
            <a:r>
              <a:rPr lang="en-US" altLang="en-US">
                <a:solidFill>
                  <a:srgbClr val="4B82AD"/>
                </a:solidFill>
              </a:rPr>
              <a:t>General guidance on sustainability</a:t>
            </a:r>
          </a:p>
        </p:txBody>
      </p:sp>
      <p:sp>
        <p:nvSpPr>
          <p:cNvPr id="3" name="Content Placeholder 2">
            <a:extLst>
              <a:ext uri="{FF2B5EF4-FFF2-40B4-BE49-F238E27FC236}">
                <a16:creationId xmlns:a16="http://schemas.microsoft.com/office/drawing/2014/main" id="{585FF426-99D1-45E3-BC93-A7051DC10BFD}"/>
              </a:ext>
            </a:extLst>
          </p:cNvPr>
          <p:cNvSpPr>
            <a:spLocks noGrp="1"/>
          </p:cNvSpPr>
          <p:nvPr>
            <p:ph sz="quarter" idx="4"/>
          </p:nvPr>
        </p:nvSpPr>
        <p:spPr>
          <a:xfrm>
            <a:off x="6743700" y="2081213"/>
            <a:ext cx="5448300" cy="4600575"/>
          </a:xfrm>
        </p:spPr>
        <p:txBody>
          <a:bodyPr/>
          <a:lstStyle/>
          <a:p>
            <a:pPr marL="342900" indent="-342900" defTabSz="457200" eaLnBrk="1" fontAlgn="auto" hangingPunct="1">
              <a:spcAft>
                <a:spcPts val="0"/>
              </a:spcAft>
              <a:buClr>
                <a:schemeClr val="accent1"/>
              </a:buClr>
              <a:buSzPct val="80000"/>
              <a:defRPr/>
            </a:pPr>
            <a:r>
              <a:rPr lang="en-US" altLang="en-US" sz="2200" dirty="0"/>
              <a:t>High volatility due to narrow economic structure: how to assess?</a:t>
            </a:r>
          </a:p>
          <a:p>
            <a:pPr marL="342900" indent="-342900" defTabSz="457200" eaLnBrk="1" fontAlgn="auto" hangingPunct="1">
              <a:spcAft>
                <a:spcPts val="0"/>
              </a:spcAft>
              <a:buClr>
                <a:schemeClr val="accent1"/>
              </a:buClr>
              <a:buSzPct val="80000"/>
              <a:defRPr/>
            </a:pPr>
            <a:r>
              <a:rPr lang="en-US" altLang="en-US" sz="2200" dirty="0"/>
              <a:t>Standard time horizon may not capture risks (resource depletion, loss of grants, climate etc.) </a:t>
            </a:r>
          </a:p>
          <a:p>
            <a:pPr marL="342900" indent="-342900" defTabSz="457200" eaLnBrk="1" fontAlgn="auto" hangingPunct="1">
              <a:spcAft>
                <a:spcPts val="0"/>
              </a:spcAft>
              <a:buClr>
                <a:schemeClr val="accent1"/>
              </a:buClr>
              <a:buSzPct val="80000"/>
              <a:defRPr/>
            </a:pPr>
            <a:r>
              <a:rPr lang="en-US" sz="2200" dirty="0">
                <a:ea typeface="+mj-ea"/>
                <a:cs typeface="+mj-cs"/>
              </a:rPr>
              <a:t>Projecting grants: LIC DSF cannot assume a level that would not result in grants.</a:t>
            </a:r>
            <a:r>
              <a:rPr lang="en-US" sz="2200" b="1" dirty="0">
                <a:ea typeface="+mj-ea"/>
                <a:cs typeface="+mj-cs"/>
              </a:rPr>
              <a:t> </a:t>
            </a:r>
            <a:r>
              <a:rPr lang="en-US" sz="2200" dirty="0">
                <a:ea typeface="+mj-ea"/>
                <a:cs typeface="+mj-cs"/>
              </a:rPr>
              <a:t>(D</a:t>
            </a:r>
            <a:r>
              <a:rPr lang="en-US" sz="2200" dirty="0"/>
              <a:t>onor consultations needed.) </a:t>
            </a:r>
            <a:r>
              <a:rPr lang="en-US" sz="2200" b="1" dirty="0">
                <a:solidFill>
                  <a:srgbClr val="FF0000"/>
                </a:solidFill>
              </a:rPr>
              <a:t> </a:t>
            </a:r>
            <a:endParaRPr lang="en-US" sz="2200" b="1" dirty="0">
              <a:solidFill>
                <a:srgbClr val="FF0000"/>
              </a:solidFill>
              <a:ea typeface="+mj-ea"/>
              <a:cs typeface="+mj-cs"/>
            </a:endParaRPr>
          </a:p>
          <a:p>
            <a:pPr marL="342900" indent="-342900" defTabSz="457200" eaLnBrk="1" fontAlgn="auto" hangingPunct="1">
              <a:spcAft>
                <a:spcPts val="0"/>
              </a:spcAft>
              <a:buClr>
                <a:schemeClr val="accent1"/>
              </a:buClr>
              <a:buSzPct val="80000"/>
              <a:defRPr/>
            </a:pPr>
            <a:r>
              <a:rPr lang="en-US" sz="2200" dirty="0">
                <a:ea typeface="+mj-ea"/>
                <a:cs typeface="+mj-cs"/>
              </a:rPr>
              <a:t>Regional consistency accounting for natural disaster risks. [e.g., Caribbean countries use similar baseline assumptions]. </a:t>
            </a:r>
            <a:endParaRPr lang="en-US" sz="2200" b="1" dirty="0">
              <a:ea typeface="+mj-ea"/>
              <a:cs typeface="+mj-cs"/>
            </a:endParaRPr>
          </a:p>
          <a:p>
            <a:pPr>
              <a:defRPr/>
            </a:pPr>
            <a:endParaRPr lang="en-US" altLang="en-US" sz="2200" dirty="0"/>
          </a:p>
          <a:p>
            <a:pPr>
              <a:defRPr/>
            </a:pPr>
            <a:endParaRPr lang="en-US" sz="2200" dirty="0"/>
          </a:p>
        </p:txBody>
      </p:sp>
      <p:sp>
        <p:nvSpPr>
          <p:cNvPr id="8" name="Content Placeholder 2">
            <a:extLst>
              <a:ext uri="{FF2B5EF4-FFF2-40B4-BE49-F238E27FC236}">
                <a16:creationId xmlns:a16="http://schemas.microsoft.com/office/drawing/2014/main" id="{1E460156-16BB-4B87-A07E-6E20F7B4F7E9}"/>
              </a:ext>
            </a:extLst>
          </p:cNvPr>
          <p:cNvSpPr txBox="1">
            <a:spLocks/>
          </p:cNvSpPr>
          <p:nvPr/>
        </p:nvSpPr>
        <p:spPr bwMode="auto">
          <a:xfrm>
            <a:off x="647700" y="2081213"/>
            <a:ext cx="5448300" cy="4600575"/>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457200" eaLnBrk="1" fontAlgn="auto" hangingPunct="1">
              <a:spcAft>
                <a:spcPts val="0"/>
              </a:spcAft>
              <a:buClr>
                <a:schemeClr val="accent1"/>
              </a:buClr>
              <a:buSzPct val="80000"/>
              <a:buFont typeface="Arial" panose="020B0604020202020204" pitchFamily="34" charset="0"/>
              <a:buNone/>
              <a:defRPr/>
            </a:pPr>
            <a:r>
              <a:rPr lang="en-US" sz="2200" dirty="0">
                <a:ea typeface="+mj-ea"/>
                <a:cs typeface="+mj-cs"/>
              </a:rPr>
              <a:t>Sustainability is fundamentally a matter for judgment (high risk rating ≠ unsustainable). The LIC-DSF GN covers general considerations:</a:t>
            </a:r>
          </a:p>
          <a:p>
            <a:pPr marL="342900" lvl="1" indent="-342900" defTabSz="457200" eaLnBrk="1" fontAlgn="auto" hangingPunct="1">
              <a:spcBef>
                <a:spcPts val="1000"/>
              </a:spcBef>
              <a:spcAft>
                <a:spcPts val="0"/>
              </a:spcAft>
              <a:buClr>
                <a:schemeClr val="accent1"/>
              </a:buClr>
              <a:buSzPct val="80000"/>
              <a:defRPr/>
            </a:pPr>
            <a:r>
              <a:rPr lang="en-US" sz="2000" dirty="0">
                <a:ea typeface="+mj-ea"/>
                <a:cs typeface="+mj-cs"/>
              </a:rPr>
              <a:t>Whether debt burden indicators are at high levels and continuously rising.</a:t>
            </a:r>
          </a:p>
          <a:p>
            <a:pPr marL="342900" lvl="1" indent="-342900" defTabSz="457200" eaLnBrk="1" fontAlgn="auto" hangingPunct="1">
              <a:spcBef>
                <a:spcPts val="1000"/>
              </a:spcBef>
              <a:spcAft>
                <a:spcPts val="0"/>
              </a:spcAft>
              <a:buClr>
                <a:schemeClr val="accent1"/>
              </a:buClr>
              <a:buSzPct val="80000"/>
              <a:defRPr/>
            </a:pPr>
            <a:r>
              <a:rPr lang="en-US" sz="2000" dirty="0">
                <a:ea typeface="+mj-ea"/>
                <a:cs typeface="+mj-cs"/>
              </a:rPr>
              <a:t>Whether breaches of benchmarks are significant (in magnitude) or sustained (beyond four to five years); cover both debt stock and debt service indicators; and only turn-around after some time.</a:t>
            </a:r>
          </a:p>
          <a:p>
            <a:pPr marL="342900" lvl="1" indent="-342900" defTabSz="457200" eaLnBrk="1" fontAlgn="auto" hangingPunct="1">
              <a:spcBef>
                <a:spcPts val="1000"/>
              </a:spcBef>
              <a:spcAft>
                <a:spcPts val="0"/>
              </a:spcAft>
              <a:buClr>
                <a:schemeClr val="accent1"/>
              </a:buClr>
              <a:buSzPct val="80000"/>
              <a:defRPr/>
            </a:pPr>
            <a:r>
              <a:rPr lang="en-US" sz="2000" dirty="0">
                <a:ea typeface="+mj-ea"/>
                <a:cs typeface="+mj-cs"/>
              </a:rPr>
              <a:t>Whether the projected debt path is one in which we have strong confidence (thus the importance of realism tools). </a:t>
            </a:r>
          </a:p>
          <a:p>
            <a:pPr>
              <a:defRPr/>
            </a:pPr>
            <a:endParaRPr lang="en-US" altLang="en-US" sz="2200" dirty="0"/>
          </a:p>
          <a:p>
            <a:pPr>
              <a:defRPr/>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D87C685-E950-4203-9F33-DB9BCA64B8BB}"/>
              </a:ext>
            </a:extLst>
          </p:cNvPr>
          <p:cNvSpPr>
            <a:spLocks noGrp="1" noChangeArrowheads="1"/>
          </p:cNvSpPr>
          <p:nvPr>
            <p:ph type="title"/>
          </p:nvPr>
        </p:nvSpPr>
        <p:spPr>
          <a:xfrm>
            <a:off x="839788" y="365125"/>
            <a:ext cx="10515600" cy="823913"/>
          </a:xfrm>
        </p:spPr>
        <p:txBody>
          <a:bodyPr/>
          <a:lstStyle/>
          <a:p>
            <a:r>
              <a:rPr lang="en-US" altLang="en-US" sz="2600" b="1">
                <a:solidFill>
                  <a:srgbClr val="4B82AD"/>
                </a:solidFill>
                <a:latin typeface="Arial Black" panose="020B0A04020102020204" pitchFamily="34" charset="0"/>
              </a:rPr>
              <a:t>2. Incorporating climate/disaster risk is critical…</a:t>
            </a:r>
            <a:endParaRPr lang="en-US" altLang="en-US" sz="2600">
              <a:solidFill>
                <a:srgbClr val="4B82AD"/>
              </a:solidFill>
            </a:endParaRPr>
          </a:p>
        </p:txBody>
      </p:sp>
      <p:sp>
        <p:nvSpPr>
          <p:cNvPr id="9219" name="Text Placeholder 4">
            <a:extLst>
              <a:ext uri="{FF2B5EF4-FFF2-40B4-BE49-F238E27FC236}">
                <a16:creationId xmlns:a16="http://schemas.microsoft.com/office/drawing/2014/main" id="{8162D261-9503-45F8-958B-4F57BBD980CF}"/>
              </a:ext>
            </a:extLst>
          </p:cNvPr>
          <p:cNvSpPr>
            <a:spLocks noGrp="1" noChangeArrowheads="1"/>
          </p:cNvSpPr>
          <p:nvPr>
            <p:ph type="body" sz="quarter" idx="3"/>
          </p:nvPr>
        </p:nvSpPr>
        <p:spPr>
          <a:xfrm>
            <a:off x="593725" y="1285875"/>
            <a:ext cx="5448300" cy="823913"/>
          </a:xfrm>
        </p:spPr>
        <p:txBody>
          <a:bodyPr anchor="ctr"/>
          <a:lstStyle/>
          <a:p>
            <a:r>
              <a:rPr lang="en-US" altLang="en-US">
                <a:solidFill>
                  <a:srgbClr val="4B82AD"/>
                </a:solidFill>
              </a:rPr>
              <a:t>Small States are far more vulnerable than other countries to natural disasters…</a:t>
            </a:r>
          </a:p>
        </p:txBody>
      </p:sp>
      <p:pic>
        <p:nvPicPr>
          <p:cNvPr id="9220" name="Picture 6">
            <a:extLst>
              <a:ext uri="{FF2B5EF4-FFF2-40B4-BE49-F238E27FC236}">
                <a16:creationId xmlns:a16="http://schemas.microsoft.com/office/drawing/2014/main" id="{100AC4F0-8E59-4721-A07D-6F7F1CF64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725" y="2447925"/>
            <a:ext cx="5157788"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Placeholder 4">
            <a:extLst>
              <a:ext uri="{FF2B5EF4-FFF2-40B4-BE49-F238E27FC236}">
                <a16:creationId xmlns:a16="http://schemas.microsoft.com/office/drawing/2014/main" id="{03382C4D-E2D8-4ED9-95D0-60E4D4457C84}"/>
              </a:ext>
            </a:extLst>
          </p:cNvPr>
          <p:cNvSpPr txBox="1">
            <a:spLocks noChangeArrowheads="1"/>
          </p:cNvSpPr>
          <p:nvPr/>
        </p:nvSpPr>
        <p:spPr bwMode="auto">
          <a:xfrm>
            <a:off x="6276975" y="1285875"/>
            <a:ext cx="56657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pPr>
            <a:r>
              <a:rPr lang="en-US" altLang="en-US" sz="2400" b="1">
                <a:solidFill>
                  <a:srgbClr val="4B82AD"/>
                </a:solidFill>
              </a:rPr>
              <a:t>…which are more frequent and cause considerably more damage.</a:t>
            </a:r>
          </a:p>
        </p:txBody>
      </p:sp>
      <p:pic>
        <p:nvPicPr>
          <p:cNvPr id="9222" name="Picture 1">
            <a:extLst>
              <a:ext uri="{FF2B5EF4-FFF2-40B4-BE49-F238E27FC236}">
                <a16:creationId xmlns:a16="http://schemas.microsoft.com/office/drawing/2014/main" id="{3B7F973B-E1D9-47DF-A2CB-4DED0A62E9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863" y="2533650"/>
            <a:ext cx="4824412"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74338DD-9B0A-4097-AD2B-602FC4DBE186}"/>
              </a:ext>
            </a:extLst>
          </p:cNvPr>
          <p:cNvSpPr>
            <a:spLocks noGrp="1" noChangeArrowheads="1"/>
          </p:cNvSpPr>
          <p:nvPr>
            <p:ph type="title"/>
          </p:nvPr>
        </p:nvSpPr>
        <p:spPr>
          <a:xfrm>
            <a:off x="839788" y="365125"/>
            <a:ext cx="10515600" cy="823913"/>
          </a:xfrm>
        </p:spPr>
        <p:txBody>
          <a:bodyPr/>
          <a:lstStyle/>
          <a:p>
            <a:r>
              <a:rPr lang="en-US" altLang="en-US" sz="2600" b="1">
                <a:solidFill>
                  <a:srgbClr val="4B82AD"/>
                </a:solidFill>
                <a:latin typeface="Arial Black" panose="020B0A04020102020204" pitchFamily="34" charset="0"/>
              </a:rPr>
              <a:t>3. IMF Staff Account for Natural Disaster Risks in the DSA: Baseline + Triggered Stress Tests…</a:t>
            </a:r>
            <a:endParaRPr lang="en-US" altLang="en-US" sz="2600">
              <a:solidFill>
                <a:srgbClr val="4B82AD"/>
              </a:solidFill>
            </a:endParaRPr>
          </a:p>
        </p:txBody>
      </p:sp>
      <p:sp>
        <p:nvSpPr>
          <p:cNvPr id="13315" name="Text Placeholder 4">
            <a:extLst>
              <a:ext uri="{FF2B5EF4-FFF2-40B4-BE49-F238E27FC236}">
                <a16:creationId xmlns:a16="http://schemas.microsoft.com/office/drawing/2014/main" id="{C9E273C5-D8B3-45E0-8DBD-F390B9AFE266}"/>
              </a:ext>
            </a:extLst>
          </p:cNvPr>
          <p:cNvSpPr>
            <a:spLocks noGrp="1" noChangeArrowheads="1"/>
          </p:cNvSpPr>
          <p:nvPr>
            <p:ph type="body" sz="quarter" idx="3"/>
          </p:nvPr>
        </p:nvSpPr>
        <p:spPr>
          <a:xfrm>
            <a:off x="647700" y="1414463"/>
            <a:ext cx="5448300" cy="4926012"/>
          </a:xfrm>
        </p:spPr>
        <p:txBody>
          <a:bodyPr anchor="ctr"/>
          <a:lstStyle/>
          <a:p>
            <a:pPr>
              <a:defRPr/>
            </a:pPr>
            <a:r>
              <a:rPr lang="en-US" altLang="en-US" dirty="0">
                <a:solidFill>
                  <a:srgbClr val="4B82AD"/>
                </a:solidFill>
              </a:rPr>
              <a:t>Triggered stress test for LIC DSF countries</a:t>
            </a:r>
          </a:p>
          <a:p>
            <a:pPr marL="342900" indent="-342900">
              <a:buFont typeface="Arial" panose="020B0604020202020204" pitchFamily="34" charset="0"/>
              <a:buChar char="•"/>
              <a:defRPr/>
            </a:pPr>
            <a:r>
              <a:rPr lang="en-US" b="0" dirty="0"/>
              <a:t>One-off shock to public debt of 10 percent of GDP in the second year of projection;</a:t>
            </a:r>
          </a:p>
          <a:p>
            <a:pPr marL="342900" indent="-342900">
              <a:buFont typeface="Arial" panose="020B0604020202020204" pitchFamily="34" charset="0"/>
              <a:buChar char="•"/>
              <a:defRPr/>
            </a:pPr>
            <a:r>
              <a:rPr lang="en-US" b="0" dirty="0"/>
              <a:t>Real GDP growth lowered by 1.5 percentage points in the year of the shock</a:t>
            </a:r>
            <a:endParaRPr lang="en-US" dirty="0"/>
          </a:p>
          <a:p>
            <a:pPr marL="342900" indent="-342900">
              <a:buFont typeface="Arial" panose="020B0604020202020204" pitchFamily="34" charset="0"/>
              <a:buChar char="•"/>
              <a:defRPr/>
            </a:pPr>
            <a:r>
              <a:rPr lang="en-US" b="0" dirty="0"/>
              <a:t>Nominal growth of exports is lowered by 3.5 percentage points in the year of the shock. </a:t>
            </a:r>
          </a:p>
          <a:p>
            <a:pPr marL="342900" indent="-342900">
              <a:buFont typeface="Arial" panose="020B0604020202020204" pitchFamily="34" charset="0"/>
              <a:buChar char="•"/>
              <a:defRPr/>
            </a:pPr>
            <a:endParaRPr lang="en-US" b="0" dirty="0"/>
          </a:p>
          <a:p>
            <a:pPr marL="342900" indent="-342900">
              <a:buFont typeface="Arial" panose="020B0604020202020204" pitchFamily="34" charset="0"/>
              <a:buChar char="•"/>
              <a:defRPr/>
            </a:pPr>
            <a:endParaRPr lang="en-US" b="0" dirty="0"/>
          </a:p>
          <a:p>
            <a:pPr>
              <a:defRPr/>
            </a:pPr>
            <a:endParaRPr lang="en-US" altLang="en-US" dirty="0">
              <a:solidFill>
                <a:srgbClr val="4B82AD"/>
              </a:solidFill>
            </a:endParaRPr>
          </a:p>
        </p:txBody>
      </p:sp>
      <p:sp>
        <p:nvSpPr>
          <p:cNvPr id="13317" name="Text Placeholder 4">
            <a:extLst>
              <a:ext uri="{FF2B5EF4-FFF2-40B4-BE49-F238E27FC236}">
                <a16:creationId xmlns:a16="http://schemas.microsoft.com/office/drawing/2014/main" id="{D6D9538E-34E5-4C8F-9B48-3206CDABAA4B}"/>
              </a:ext>
            </a:extLst>
          </p:cNvPr>
          <p:cNvSpPr txBox="1">
            <a:spLocks noChangeArrowheads="1"/>
          </p:cNvSpPr>
          <p:nvPr/>
        </p:nvSpPr>
        <p:spPr bwMode="auto">
          <a:xfrm>
            <a:off x="6276975" y="1441450"/>
            <a:ext cx="5665788" cy="3683000"/>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US" altLang="en-US" sz="2400" b="1" dirty="0">
                <a:solidFill>
                  <a:srgbClr val="4B82AD"/>
                </a:solidFill>
                <a:latin typeface="+mn-lt"/>
              </a:rPr>
              <a:t>New feature in the upcoming update to the DSA for Middle Income and Advanced Economics (SRDSF, old MAC DSA): triggered natural disaster stress test</a:t>
            </a:r>
          </a:p>
          <a:p>
            <a:pPr marL="342900" indent="-342900">
              <a:defRPr/>
            </a:pPr>
            <a:r>
              <a:rPr lang="en-US" sz="2400" dirty="0"/>
              <a:t>One-off shock to public debt of 7 percent of GDP;</a:t>
            </a:r>
          </a:p>
          <a:p>
            <a:pPr marL="342900" indent="-342900">
              <a:defRPr/>
            </a:pPr>
            <a:r>
              <a:rPr lang="en-US" sz="2400" dirty="0"/>
              <a:t>Real GDP growth lowered by 5 percentage points in the year of the shock</a:t>
            </a:r>
          </a:p>
          <a:p>
            <a:pPr>
              <a:buFont typeface="Arial" panose="020B0604020202020204" pitchFamily="34" charset="0"/>
              <a:buNone/>
              <a:defRPr/>
            </a:pPr>
            <a:endParaRPr lang="en-US" altLang="en-US" sz="2400" b="1" dirty="0">
              <a:solidFill>
                <a:srgbClr val="4B82AD"/>
              </a:solidFill>
            </a:endParaRPr>
          </a:p>
          <a:p>
            <a:pPr>
              <a:buFont typeface="Arial" panose="020B0604020202020204" pitchFamily="34" charset="0"/>
              <a:buNone/>
              <a:defRPr/>
            </a:pPr>
            <a:endParaRPr lang="en-US" altLang="en-US" sz="2400" b="1" dirty="0">
              <a:solidFill>
                <a:srgbClr val="4B82AD"/>
              </a:solidFill>
            </a:endParaRPr>
          </a:p>
        </p:txBody>
      </p:sp>
      <p:sp>
        <p:nvSpPr>
          <p:cNvPr id="11269" name="TextBox 1">
            <a:extLst>
              <a:ext uri="{FF2B5EF4-FFF2-40B4-BE49-F238E27FC236}">
                <a16:creationId xmlns:a16="http://schemas.microsoft.com/office/drawing/2014/main" id="{0EFA6F8B-B40B-4473-B065-9E6F0ED35C92}"/>
              </a:ext>
            </a:extLst>
          </p:cNvPr>
          <p:cNvSpPr txBox="1">
            <a:spLocks noChangeArrowheads="1"/>
          </p:cNvSpPr>
          <p:nvPr/>
        </p:nvSpPr>
        <p:spPr bwMode="auto">
          <a:xfrm>
            <a:off x="1463675" y="5376863"/>
            <a:ext cx="9626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2400" dirty="0"/>
              <a:t>Users can customize default parameters to account for country specificities (baseline assumptions, recent empirical studies, etc.)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931E81A-DBAE-486C-AE45-DA5D010A2C79}"/>
              </a:ext>
            </a:extLst>
          </p:cNvPr>
          <p:cNvSpPr>
            <a:spLocks noGrp="1" noChangeArrowheads="1"/>
          </p:cNvSpPr>
          <p:nvPr>
            <p:ph type="title"/>
          </p:nvPr>
        </p:nvSpPr>
        <p:spPr>
          <a:xfrm>
            <a:off x="823913" y="493713"/>
            <a:ext cx="10942637" cy="823912"/>
          </a:xfrm>
        </p:spPr>
        <p:txBody>
          <a:bodyPr/>
          <a:lstStyle/>
          <a:p>
            <a:r>
              <a:rPr lang="en-US" altLang="en-US" sz="2600" b="1">
                <a:solidFill>
                  <a:srgbClr val="4B82AD"/>
                </a:solidFill>
                <a:latin typeface="Arial Black" panose="020B0A04020102020204" pitchFamily="34" charset="0"/>
              </a:rPr>
              <a:t>…but there are various challenges in practice.</a:t>
            </a:r>
            <a:endParaRPr lang="en-US" altLang="en-US" sz="2600">
              <a:solidFill>
                <a:srgbClr val="4B82AD"/>
              </a:solidFill>
            </a:endParaRPr>
          </a:p>
        </p:txBody>
      </p:sp>
      <p:sp>
        <p:nvSpPr>
          <p:cNvPr id="13315" name="Text Placeholder 2">
            <a:extLst>
              <a:ext uri="{FF2B5EF4-FFF2-40B4-BE49-F238E27FC236}">
                <a16:creationId xmlns:a16="http://schemas.microsoft.com/office/drawing/2014/main" id="{3A08C487-45FE-49CC-98D1-997AA2A7B058}"/>
              </a:ext>
            </a:extLst>
          </p:cNvPr>
          <p:cNvSpPr>
            <a:spLocks noGrp="1" noChangeArrowheads="1"/>
          </p:cNvSpPr>
          <p:nvPr>
            <p:ph type="body" idx="1"/>
          </p:nvPr>
        </p:nvSpPr>
        <p:spPr>
          <a:xfrm>
            <a:off x="6784975" y="1189038"/>
            <a:ext cx="5157788" cy="823912"/>
          </a:xfrm>
        </p:spPr>
        <p:txBody>
          <a:bodyPr anchor="ctr"/>
          <a:lstStyle/>
          <a:p>
            <a:r>
              <a:rPr lang="en-US" altLang="en-US" dirty="0">
                <a:solidFill>
                  <a:srgbClr val="4B82AD"/>
                </a:solidFill>
              </a:rPr>
              <a:t>Assessing adaptation measures</a:t>
            </a:r>
          </a:p>
        </p:txBody>
      </p:sp>
      <p:sp>
        <p:nvSpPr>
          <p:cNvPr id="13316" name="Text Placeholder 4">
            <a:extLst>
              <a:ext uri="{FF2B5EF4-FFF2-40B4-BE49-F238E27FC236}">
                <a16:creationId xmlns:a16="http://schemas.microsoft.com/office/drawing/2014/main" id="{D1BDA0F9-AD08-435B-BB91-ACC933D87962}"/>
              </a:ext>
            </a:extLst>
          </p:cNvPr>
          <p:cNvSpPr>
            <a:spLocks noGrp="1" noChangeArrowheads="1"/>
          </p:cNvSpPr>
          <p:nvPr>
            <p:ph type="body" sz="quarter" idx="3"/>
          </p:nvPr>
        </p:nvSpPr>
        <p:spPr>
          <a:xfrm>
            <a:off x="647700" y="1182688"/>
            <a:ext cx="5448300" cy="823912"/>
          </a:xfrm>
        </p:spPr>
        <p:txBody>
          <a:bodyPr anchor="ctr"/>
          <a:lstStyle/>
          <a:p>
            <a:r>
              <a:rPr lang="en-US" altLang="en-US">
                <a:solidFill>
                  <a:srgbClr val="4B82AD"/>
                </a:solidFill>
              </a:rPr>
              <a:t>Calibrating natural disaster stress tests</a:t>
            </a:r>
          </a:p>
        </p:txBody>
      </p:sp>
      <p:sp>
        <p:nvSpPr>
          <p:cNvPr id="3" name="Content Placeholder 2">
            <a:extLst>
              <a:ext uri="{FF2B5EF4-FFF2-40B4-BE49-F238E27FC236}">
                <a16:creationId xmlns:a16="http://schemas.microsoft.com/office/drawing/2014/main" id="{92534C5A-30A1-4855-B965-732ED0769B5A}"/>
              </a:ext>
            </a:extLst>
          </p:cNvPr>
          <p:cNvSpPr>
            <a:spLocks noGrp="1"/>
          </p:cNvSpPr>
          <p:nvPr>
            <p:ph sz="quarter" idx="4"/>
          </p:nvPr>
        </p:nvSpPr>
        <p:spPr>
          <a:xfrm>
            <a:off x="6494463" y="1946275"/>
            <a:ext cx="5448300" cy="4210050"/>
          </a:xfrm>
        </p:spPr>
        <p:txBody>
          <a:bodyPr/>
          <a:lstStyle/>
          <a:p>
            <a:pPr marL="342900" indent="-342900" defTabSz="457200" eaLnBrk="1" fontAlgn="auto" hangingPunct="1">
              <a:spcAft>
                <a:spcPts val="0"/>
              </a:spcAft>
              <a:buClr>
                <a:schemeClr val="accent1"/>
              </a:buClr>
              <a:buSzPct val="80000"/>
              <a:defRPr/>
            </a:pPr>
            <a:r>
              <a:rPr lang="en-US" altLang="en-US" sz="2200" dirty="0">
                <a:ea typeface="+mj-ea"/>
                <a:cs typeface="+mj-cs"/>
              </a:rPr>
              <a:t>Climate-resilient debt instruments (e.g.  with hurricane clauses). Modeling these in shock scenarios.</a:t>
            </a:r>
          </a:p>
          <a:p>
            <a:pPr marL="342900" indent="-342900" defTabSz="457200" eaLnBrk="1" fontAlgn="auto" hangingPunct="1">
              <a:spcAft>
                <a:spcPts val="0"/>
              </a:spcAft>
              <a:buClr>
                <a:schemeClr val="accent1"/>
              </a:buClr>
              <a:buSzPct val="80000"/>
              <a:defRPr/>
            </a:pPr>
            <a:r>
              <a:rPr lang="en-US" altLang="en-US" sz="2200" dirty="0">
                <a:ea typeface="+mj-ea"/>
                <a:cs typeface="+mj-cs"/>
              </a:rPr>
              <a:t>Investments in resilient infrastructure</a:t>
            </a:r>
          </a:p>
          <a:p>
            <a:pPr marL="685800" indent="-342900" defTabSz="457200" eaLnBrk="1" fontAlgn="auto" hangingPunct="1">
              <a:spcAft>
                <a:spcPts val="0"/>
              </a:spcAft>
              <a:buClr>
                <a:schemeClr val="accent1"/>
              </a:buClr>
              <a:buSzPct val="80000"/>
              <a:buFont typeface="Wingdings" panose="05000000000000000000" pitchFamily="2" charset="2"/>
              <a:buChar char="Ø"/>
              <a:defRPr/>
            </a:pPr>
            <a:r>
              <a:rPr lang="en-US" altLang="en-US" sz="2200" dirty="0">
                <a:ea typeface="+mj-ea"/>
                <a:cs typeface="+mj-cs"/>
              </a:rPr>
              <a:t>Immediate cost (debt and debt service) and thus adverse impact on DSA</a:t>
            </a:r>
          </a:p>
          <a:p>
            <a:pPr marL="685800" indent="-342900" defTabSz="457200" eaLnBrk="1" fontAlgn="auto" hangingPunct="1">
              <a:spcAft>
                <a:spcPts val="0"/>
              </a:spcAft>
              <a:buClr>
                <a:schemeClr val="accent1"/>
              </a:buClr>
              <a:buSzPct val="80000"/>
              <a:buFont typeface="Wingdings" panose="05000000000000000000" pitchFamily="2" charset="2"/>
              <a:buChar char="Ø"/>
              <a:defRPr/>
            </a:pPr>
            <a:r>
              <a:rPr lang="en-US" altLang="en-US" sz="2200" dirty="0">
                <a:ea typeface="+mj-ea"/>
                <a:cs typeface="+mj-cs"/>
              </a:rPr>
              <a:t>Is the benefit in shock scenarios enough to offset baseline impact? (Depends on how frequent shocks are, and how costly the investment is.)</a:t>
            </a:r>
          </a:p>
          <a:p>
            <a:pPr marL="0" indent="0">
              <a:buFont typeface="Arial" panose="020B0604020202020204" pitchFamily="34" charset="0"/>
              <a:buNone/>
              <a:defRPr/>
            </a:pPr>
            <a:endParaRPr lang="en-US" sz="2200" dirty="0"/>
          </a:p>
        </p:txBody>
      </p:sp>
      <p:sp>
        <p:nvSpPr>
          <p:cNvPr id="9" name="Content Placeholder 2">
            <a:extLst>
              <a:ext uri="{FF2B5EF4-FFF2-40B4-BE49-F238E27FC236}">
                <a16:creationId xmlns:a16="http://schemas.microsoft.com/office/drawing/2014/main" id="{A934BA73-66F5-4F83-BDFB-67CA61E9AD6C}"/>
              </a:ext>
            </a:extLst>
          </p:cNvPr>
          <p:cNvSpPr txBox="1">
            <a:spLocks/>
          </p:cNvSpPr>
          <p:nvPr/>
        </p:nvSpPr>
        <p:spPr bwMode="auto">
          <a:xfrm>
            <a:off x="519113" y="1946276"/>
            <a:ext cx="5576887" cy="4501178"/>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defTabSz="457200" eaLnBrk="1" fontAlgn="auto" hangingPunct="1">
              <a:spcAft>
                <a:spcPts val="0"/>
              </a:spcAft>
              <a:buClr>
                <a:schemeClr val="accent1"/>
              </a:buClr>
              <a:buSzPct val="80000"/>
              <a:defRPr/>
            </a:pPr>
            <a:r>
              <a:rPr lang="en-US" altLang="en-US" sz="2200" dirty="0">
                <a:ea typeface="+mj-ea"/>
                <a:cs typeface="+mj-cs"/>
              </a:rPr>
              <a:t>Netting out the “average” impact that may already be in the baseline, reflected in average growth and other variables (which itself is difficult to model).</a:t>
            </a:r>
          </a:p>
          <a:p>
            <a:pPr marL="342900" indent="-342900" defTabSz="457200" eaLnBrk="1" fontAlgn="auto" hangingPunct="1">
              <a:spcAft>
                <a:spcPts val="0"/>
              </a:spcAft>
              <a:buClr>
                <a:schemeClr val="accent1"/>
              </a:buClr>
              <a:buSzPct val="80000"/>
              <a:defRPr/>
            </a:pPr>
            <a:r>
              <a:rPr lang="en-US" altLang="en-US" sz="2200" dirty="0">
                <a:ea typeface="+mj-ea"/>
                <a:cs typeface="+mj-cs"/>
              </a:rPr>
              <a:t>Getting the size of the shock right. For LIC DSF countries, the default—1</a:t>
            </a:r>
            <a:r>
              <a:rPr lang="en-US" altLang="en-US" sz="2200" dirty="0"/>
              <a:t>0 percent of GDP—is based on a backward-looking event analysis that may not properly signal future costs. </a:t>
            </a:r>
          </a:p>
          <a:p>
            <a:pPr marL="342900" indent="-342900" defTabSz="457200" eaLnBrk="1" fontAlgn="auto" hangingPunct="1">
              <a:spcAft>
                <a:spcPts val="0"/>
              </a:spcAft>
              <a:buClr>
                <a:schemeClr val="accent1"/>
              </a:buClr>
              <a:buSzPct val="80000"/>
              <a:defRPr/>
            </a:pPr>
            <a:r>
              <a:rPr lang="en-US" altLang="en-US" sz="2200" dirty="0"/>
              <a:t>Assessing the probability of the natural disasters and their impact (should it impact risk rating more? Or even sustainability?). Again, data is backward looking and may not capture future well.</a:t>
            </a:r>
          </a:p>
          <a:p>
            <a:pPr marL="342900" indent="-342900" defTabSz="457200" eaLnBrk="1" fontAlgn="auto" hangingPunct="1">
              <a:spcAft>
                <a:spcPts val="0"/>
              </a:spcAft>
              <a:buClr>
                <a:schemeClr val="accent1"/>
              </a:buClr>
              <a:buSzPct val="80000"/>
              <a:defRPr/>
            </a:pPr>
            <a:endParaRPr lang="en-US" sz="2200" dirty="0">
              <a:ea typeface="+mj-ea"/>
              <a:cs typeface="+mj-cs"/>
            </a:endParaRPr>
          </a:p>
          <a:p>
            <a:pPr>
              <a:defRPr/>
            </a:pPr>
            <a:endParaRPr lang="en-US" altLang="en-US" sz="2200" dirty="0">
              <a:ea typeface="+mj-ea"/>
              <a:cs typeface="+mj-cs"/>
            </a:endParaRPr>
          </a:p>
          <a:p>
            <a:pPr>
              <a:defRPr/>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A033CC-ECF1-4138-964F-0DDB0AE7A12E}"/>
              </a:ext>
            </a:extLst>
          </p:cNvPr>
          <p:cNvSpPr/>
          <p:nvPr/>
        </p:nvSpPr>
        <p:spPr>
          <a:xfrm>
            <a:off x="802481" y="1961931"/>
            <a:ext cx="10587037" cy="3431709"/>
          </a:xfrm>
          <a:prstGeom prst="rect">
            <a:avLst/>
          </a:prstGeom>
        </p:spPr>
        <p:txBody>
          <a:bodyPr>
            <a:spAutoFit/>
          </a:bodyPr>
          <a:lstStyle/>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r>
              <a:rPr lang="en-US" altLang="en-US" sz="2400" dirty="0">
                <a:latin typeface="+mn-lt"/>
                <a:ea typeface="+mj-ea"/>
                <a:cs typeface="+mj-cs"/>
              </a:rPr>
              <a:t>7 of 20 small states have used the natural disaster tailored stress test in the new LIC-DSF </a:t>
            </a:r>
          </a:p>
          <a:p>
            <a:pPr marL="800100" lvl="1" indent="-342900" defTabSz="457200" eaLnBrk="1" fontAlgn="auto" hangingPunct="1">
              <a:spcBef>
                <a:spcPts val="1000"/>
              </a:spcBef>
              <a:spcAft>
                <a:spcPts val="0"/>
              </a:spcAft>
              <a:buClr>
                <a:schemeClr val="accent1"/>
              </a:buClr>
              <a:buSzPct val="80000"/>
              <a:buFont typeface="Arial" panose="020B0604020202020204" pitchFamily="34" charset="0"/>
              <a:buChar char="•"/>
              <a:defRPr/>
            </a:pPr>
            <a:r>
              <a:rPr lang="en-US" altLang="en-US" sz="2400" dirty="0">
                <a:latin typeface="+mn-lt"/>
                <a:ea typeface="+mj-ea"/>
                <a:cs typeface="+mj-cs"/>
              </a:rPr>
              <a:t>Grenada, Maldives, Samoa, Solomon Islands, St. Vincent and the Grenadines, Kiribati, and Vanuatu</a:t>
            </a: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r>
              <a:rPr lang="en-US" altLang="en-US" sz="2400" dirty="0">
                <a:latin typeface="+mn-lt"/>
                <a:ea typeface="+mj-ea"/>
                <a:cs typeface="+mj-cs"/>
              </a:rPr>
              <a:t>3 countries customized the shock to be larger than default (10 percent of GDP) &amp; 5 countries customized the interaction between the macro variables for the shock</a:t>
            </a:r>
          </a:p>
          <a:p>
            <a:pPr defTabSz="457200" eaLnBrk="1" fontAlgn="auto" hangingPunct="1">
              <a:spcBef>
                <a:spcPts val="1000"/>
              </a:spcBef>
              <a:spcAft>
                <a:spcPts val="0"/>
              </a:spcAft>
              <a:buClr>
                <a:schemeClr val="accent1"/>
              </a:buClr>
              <a:buSzPct val="80000"/>
              <a:defRPr/>
            </a:pPr>
            <a:endParaRPr lang="en-US" altLang="en-US" sz="2400" dirty="0">
              <a:latin typeface="+mn-lt"/>
              <a:ea typeface="+mj-ea"/>
              <a:cs typeface="+mj-cs"/>
            </a:endParaRPr>
          </a:p>
        </p:txBody>
      </p:sp>
      <p:sp>
        <p:nvSpPr>
          <p:cNvPr id="6" name="TextBox 5">
            <a:extLst>
              <a:ext uri="{FF2B5EF4-FFF2-40B4-BE49-F238E27FC236}">
                <a16:creationId xmlns:a16="http://schemas.microsoft.com/office/drawing/2014/main" id="{5EC6F11A-4EDE-4451-AC6F-F889374DCA6F}"/>
              </a:ext>
            </a:extLst>
          </p:cNvPr>
          <p:cNvSpPr txBox="1"/>
          <p:nvPr/>
        </p:nvSpPr>
        <p:spPr>
          <a:xfrm>
            <a:off x="325081" y="458755"/>
            <a:ext cx="10887075" cy="480131"/>
          </a:xfrm>
          <a:prstGeom prst="rect">
            <a:avLst/>
          </a:prstGeom>
          <a:noFill/>
        </p:spPr>
        <p:txBody>
          <a:bodyPr>
            <a:spAutoFit/>
          </a:bodyPr>
          <a:lstStyle/>
          <a:p>
            <a:pPr>
              <a:lnSpc>
                <a:spcPct val="90000"/>
              </a:lnSpc>
              <a:defRPr/>
            </a:pPr>
            <a:r>
              <a:rPr lang="en-US" sz="2800" b="1" dirty="0">
                <a:solidFill>
                  <a:srgbClr val="4B82AD"/>
                </a:solidFill>
                <a:latin typeface="Arial Black" charset="0"/>
                <a:ea typeface="+mj-ea"/>
                <a:cs typeface="+mj-cs"/>
              </a:rPr>
              <a:t>4. Natural Disaster Shocks in Small States</a:t>
            </a:r>
            <a:endParaRPr lang="en-US" sz="2800" b="1" dirty="0">
              <a:solidFill>
                <a:srgbClr val="4B82AD"/>
              </a:solidFill>
              <a:highlight>
                <a:srgbClr val="FFFF00"/>
              </a:highlight>
              <a:latin typeface="Arial Black" charset="0"/>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A033CC-ECF1-4138-964F-0DDB0AE7A12E}"/>
              </a:ext>
            </a:extLst>
          </p:cNvPr>
          <p:cNvSpPr/>
          <p:nvPr/>
        </p:nvSpPr>
        <p:spPr>
          <a:xfrm>
            <a:off x="531813" y="605906"/>
            <a:ext cx="10587037" cy="6176050"/>
          </a:xfrm>
          <a:prstGeom prst="rect">
            <a:avLst/>
          </a:prstGeom>
        </p:spPr>
        <p:txBody>
          <a:bodyPr>
            <a:spAutoFit/>
          </a:bodyPr>
          <a:lstStyle/>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r>
              <a:rPr lang="en-US" altLang="en-US" sz="2400" dirty="0">
                <a:latin typeface="+mn-lt"/>
                <a:ea typeface="+mj-ea"/>
                <a:cs typeface="+mj-cs"/>
              </a:rPr>
              <a:t>A small state was downgraded to moderate risk of debt distress due to breaches of the PV of debt to GDP ratio under the natural disaster stress test.</a:t>
            </a: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endParaRPr lang="en-US" altLang="en-US" sz="2400" dirty="0">
              <a:latin typeface="+mn-lt"/>
              <a:ea typeface="+mj-ea"/>
              <a:cs typeface="+mj-cs"/>
            </a:endParaRPr>
          </a:p>
          <a:p>
            <a:pPr marL="342900" indent="-342900" defTabSz="457200" eaLnBrk="1" fontAlgn="auto" hangingPunct="1">
              <a:spcBef>
                <a:spcPts val="1000"/>
              </a:spcBef>
              <a:spcAft>
                <a:spcPts val="0"/>
              </a:spcAft>
              <a:buClr>
                <a:schemeClr val="accent1"/>
              </a:buClr>
              <a:buSzPct val="80000"/>
              <a:buFont typeface="Arial" panose="020B0604020202020204" pitchFamily="34" charset="0"/>
              <a:buChar char="•"/>
              <a:defRPr/>
            </a:pPr>
            <a:r>
              <a:rPr lang="en-US" altLang="en-US" sz="2400" dirty="0">
                <a:latin typeface="+mn-lt"/>
                <a:ea typeface="+mj-ea"/>
                <a:cs typeface="+mj-cs"/>
              </a:rPr>
              <a:t>For cases of high risk of debt distress and in debt distress, the COVID-19 and natural disaster shocks make debt sustainability challenging.</a:t>
            </a:r>
          </a:p>
        </p:txBody>
      </p:sp>
      <p:sp>
        <p:nvSpPr>
          <p:cNvPr id="6" name="TextBox 5">
            <a:extLst>
              <a:ext uri="{FF2B5EF4-FFF2-40B4-BE49-F238E27FC236}">
                <a16:creationId xmlns:a16="http://schemas.microsoft.com/office/drawing/2014/main" id="{5EC6F11A-4EDE-4451-AC6F-F889374DCA6F}"/>
              </a:ext>
            </a:extLst>
          </p:cNvPr>
          <p:cNvSpPr txBox="1"/>
          <p:nvPr/>
        </p:nvSpPr>
        <p:spPr>
          <a:xfrm>
            <a:off x="231775" y="208433"/>
            <a:ext cx="10887075" cy="481013"/>
          </a:xfrm>
          <a:prstGeom prst="rect">
            <a:avLst/>
          </a:prstGeom>
          <a:noFill/>
        </p:spPr>
        <p:txBody>
          <a:bodyPr>
            <a:spAutoFit/>
          </a:bodyPr>
          <a:lstStyle/>
          <a:p>
            <a:pPr>
              <a:lnSpc>
                <a:spcPct val="90000"/>
              </a:lnSpc>
              <a:defRPr/>
            </a:pPr>
            <a:r>
              <a:rPr lang="en-US" sz="2800" b="1" dirty="0">
                <a:solidFill>
                  <a:srgbClr val="4B82AD"/>
                </a:solidFill>
                <a:latin typeface="Arial Black" charset="0"/>
                <a:ea typeface="+mj-ea"/>
                <a:cs typeface="+mj-cs"/>
              </a:rPr>
              <a:t>4. Natural Disaster Shocks in Small States</a:t>
            </a:r>
          </a:p>
        </p:txBody>
      </p:sp>
      <p:pic>
        <p:nvPicPr>
          <p:cNvPr id="2" name="Picture 1">
            <a:extLst>
              <a:ext uri="{FF2B5EF4-FFF2-40B4-BE49-F238E27FC236}">
                <a16:creationId xmlns:a16="http://schemas.microsoft.com/office/drawing/2014/main" id="{61FC9E0B-4523-40EA-8332-0276941CCECA}"/>
              </a:ext>
            </a:extLst>
          </p:cNvPr>
          <p:cNvPicPr>
            <a:picLocks noChangeAspect="1"/>
          </p:cNvPicPr>
          <p:nvPr/>
        </p:nvPicPr>
        <p:blipFill>
          <a:blip r:embed="rId3"/>
          <a:stretch>
            <a:fillRect/>
          </a:stretch>
        </p:blipFill>
        <p:spPr>
          <a:xfrm>
            <a:off x="975033" y="1407695"/>
            <a:ext cx="9155556" cy="4434349"/>
          </a:xfrm>
          <a:prstGeom prst="rect">
            <a:avLst/>
          </a:prstGeom>
        </p:spPr>
      </p:pic>
    </p:spTree>
    <p:extLst>
      <p:ext uri="{BB962C8B-B14F-4D97-AF65-F5344CB8AC3E}">
        <p14:creationId xmlns:p14="http://schemas.microsoft.com/office/powerpoint/2010/main" val="220893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16616</TotalTime>
  <Words>2235</Words>
  <Application>Microsoft Office PowerPoint</Application>
  <PresentationFormat>Widescreen</PresentationFormat>
  <Paragraphs>173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Wingdings</vt:lpstr>
      <vt:lpstr>Office Theme</vt:lpstr>
      <vt:lpstr>Challenges for Debt Sustainability Analysis in Small States: Incorporating Natural Disaster Risks in the DSA</vt:lpstr>
      <vt:lpstr>IMF Definition of Small States</vt:lpstr>
      <vt:lpstr>1. Small states have higher debt vulnerabilities than the average LIC…</vt:lpstr>
      <vt:lpstr>…with significant challenges in assessing sustainability</vt:lpstr>
      <vt:lpstr>2. Incorporating climate/disaster risk is critical…</vt:lpstr>
      <vt:lpstr>3. IMF Staff Account for Natural Disaster Risks in the DSA: Baseline + Triggered Stress Tests…</vt:lpstr>
      <vt:lpstr>…but there are various challenges in practice.</vt:lpstr>
      <vt:lpstr>PowerPoint Presentation</vt:lpstr>
      <vt:lpstr>PowerPoint Presentation</vt:lpstr>
      <vt:lpstr>Key messages and policy recommendations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Rising Debt Vulnerabilities in Small States</dc:title>
  <dc:creator>Hakura, Dalia S.</dc:creator>
  <cp:lastModifiedBy>Suzana Hrvatin</cp:lastModifiedBy>
  <cp:revision>238</cp:revision>
  <cp:lastPrinted>2019-07-15T21:54:52Z</cp:lastPrinted>
  <dcterms:created xsi:type="dcterms:W3CDTF">2019-07-02T18:59:08Z</dcterms:created>
  <dcterms:modified xsi:type="dcterms:W3CDTF">2021-04-22T11:30:04Z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