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sldIdLst>
    <p:sldId id="257" r:id="rId5"/>
    <p:sldId id="819" r:id="rId6"/>
    <p:sldId id="363" r:id="rId7"/>
    <p:sldId id="818" r:id="rId8"/>
    <p:sldId id="820" r:id="rId9"/>
    <p:sldId id="821" r:id="rId10"/>
    <p:sldId id="822" r:id="rId11"/>
    <p:sldId id="823" r:id="rId12"/>
    <p:sldId id="824" r:id="rId13"/>
    <p:sldId id="825" r:id="rId14"/>
    <p:sldId id="826" r:id="rId15"/>
    <p:sldId id="782" r:id="rId16"/>
    <p:sldId id="827" r:id="rId17"/>
    <p:sldId id="80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392" autoAdjust="0"/>
    <p:restoredTop sz="71915" autoAdjust="0"/>
  </p:normalViewPr>
  <p:slideViewPr>
    <p:cSldViewPr snapToGrid="0">
      <p:cViewPr varScale="1">
        <p:scale>
          <a:sx n="52" d="100"/>
          <a:sy n="52" d="100"/>
        </p:scale>
        <p:origin x="168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558A3B-832A-4CE1-B5E6-CBD9735780DF}" type="datetimeFigureOut">
              <a:rPr lang="en-US" smtClean="0"/>
              <a:t>08/04/2021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A5C785-5B55-466C-9EF8-1EF514C4484F}" type="slidenum">
              <a:rPr lang="en-US" smtClean="0"/>
              <a:t>‹#›</a:t>
            </a:fld>
            <a:endParaRPr lang="en-US"/>
          </a:p>
        </p:txBody>
      </p:sp>
    </p:spTree>
    <p:extLst>
      <p:ext uri="{BB962C8B-B14F-4D97-AF65-F5344CB8AC3E}">
        <p14:creationId xmlns:p14="http://schemas.microsoft.com/office/powerpoint/2010/main" val="22823579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34A5C785-5B55-466C-9EF8-1EF514C4484F}" type="slidenum">
              <a:rPr lang="en-US" smtClean="0"/>
              <a:t>1</a:t>
            </a:fld>
            <a:endParaRPr lang="en-US"/>
          </a:p>
        </p:txBody>
      </p:sp>
    </p:spTree>
    <p:extLst>
      <p:ext uri="{BB962C8B-B14F-4D97-AF65-F5344CB8AC3E}">
        <p14:creationId xmlns:p14="http://schemas.microsoft.com/office/powerpoint/2010/main" val="31263671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6E82995A-EA54-46E1-AC3D-E219E5CA02EE}" type="slidenum">
              <a:rPr lang="en-US" smtClean="0"/>
              <a:t>3</a:t>
            </a:fld>
            <a:endParaRPr lang="en-US"/>
          </a:p>
        </p:txBody>
      </p:sp>
    </p:spTree>
    <p:extLst>
      <p:ext uri="{BB962C8B-B14F-4D97-AF65-F5344CB8AC3E}">
        <p14:creationId xmlns:p14="http://schemas.microsoft.com/office/powerpoint/2010/main" val="40021560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A649113F-0DCE-7D40-9684-257778C5150D}" type="slidenum">
              <a:rPr lang="en-US" smtClean="0"/>
              <a:t>12</a:t>
            </a:fld>
            <a:endParaRPr lang="en-US"/>
          </a:p>
        </p:txBody>
      </p:sp>
    </p:spTree>
    <p:extLst>
      <p:ext uri="{BB962C8B-B14F-4D97-AF65-F5344CB8AC3E}">
        <p14:creationId xmlns:p14="http://schemas.microsoft.com/office/powerpoint/2010/main" val="21531135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A5C785-5B55-466C-9EF8-1EF514C4484F}" type="slidenum">
              <a:rPr lang="en-US" smtClean="0"/>
              <a:t>14</a:t>
            </a:fld>
            <a:endParaRPr lang="en-US"/>
          </a:p>
        </p:txBody>
      </p:sp>
    </p:spTree>
    <p:extLst>
      <p:ext uri="{BB962C8B-B14F-4D97-AF65-F5344CB8AC3E}">
        <p14:creationId xmlns:p14="http://schemas.microsoft.com/office/powerpoint/2010/main" val="25616011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2797C-619C-4E5C-BEBE-E4AFA879177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22B1712-98E9-4B08-813C-4807B36DC7F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2F2E3EA-9A90-4438-8794-9107328A1312}"/>
              </a:ext>
            </a:extLst>
          </p:cNvPr>
          <p:cNvSpPr>
            <a:spLocks noGrp="1"/>
          </p:cNvSpPr>
          <p:nvPr>
            <p:ph type="dt" sz="half" idx="10"/>
          </p:nvPr>
        </p:nvSpPr>
        <p:spPr/>
        <p:txBody>
          <a:bodyPr/>
          <a:lstStyle/>
          <a:p>
            <a:fld id="{7659D391-9A5D-4845-AC6F-22A2FA1ED38A}" type="datetimeFigureOut">
              <a:rPr lang="en-US" smtClean="0"/>
              <a:t>08/04/2021</a:t>
            </a:fld>
            <a:endParaRPr lang="en-US"/>
          </a:p>
        </p:txBody>
      </p:sp>
      <p:sp>
        <p:nvSpPr>
          <p:cNvPr id="5" name="Footer Placeholder 4">
            <a:extLst>
              <a:ext uri="{FF2B5EF4-FFF2-40B4-BE49-F238E27FC236}">
                <a16:creationId xmlns:a16="http://schemas.microsoft.com/office/drawing/2014/main" id="{C7BF7BEF-162D-46CC-B69A-141DAA96A9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F7F873-13CA-4BC9-9322-C31A49B69B23}"/>
              </a:ext>
            </a:extLst>
          </p:cNvPr>
          <p:cNvSpPr>
            <a:spLocks noGrp="1"/>
          </p:cNvSpPr>
          <p:nvPr>
            <p:ph type="sldNum" sz="quarter" idx="12"/>
          </p:nvPr>
        </p:nvSpPr>
        <p:spPr/>
        <p:txBody>
          <a:bodyPr/>
          <a:lstStyle/>
          <a:p>
            <a:fld id="{EC79001F-1497-4409-AEF8-DDBCF5CFA59C}" type="slidenum">
              <a:rPr lang="en-US" smtClean="0"/>
              <a:t>‹#›</a:t>
            </a:fld>
            <a:endParaRPr lang="en-US"/>
          </a:p>
        </p:txBody>
      </p:sp>
    </p:spTree>
    <p:extLst>
      <p:ext uri="{BB962C8B-B14F-4D97-AF65-F5344CB8AC3E}">
        <p14:creationId xmlns:p14="http://schemas.microsoft.com/office/powerpoint/2010/main" val="14215506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46653-5E6B-4648-8AE0-10928B9410B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943CFEA-9BD4-4619-BA7F-886BE5284EB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A1D221-DA2F-4BE2-876C-752DE7F07EF7}"/>
              </a:ext>
            </a:extLst>
          </p:cNvPr>
          <p:cNvSpPr>
            <a:spLocks noGrp="1"/>
          </p:cNvSpPr>
          <p:nvPr>
            <p:ph type="dt" sz="half" idx="10"/>
          </p:nvPr>
        </p:nvSpPr>
        <p:spPr/>
        <p:txBody>
          <a:bodyPr/>
          <a:lstStyle/>
          <a:p>
            <a:fld id="{7659D391-9A5D-4845-AC6F-22A2FA1ED38A}" type="datetimeFigureOut">
              <a:rPr lang="en-US" smtClean="0"/>
              <a:t>08/04/2021</a:t>
            </a:fld>
            <a:endParaRPr lang="en-US"/>
          </a:p>
        </p:txBody>
      </p:sp>
      <p:sp>
        <p:nvSpPr>
          <p:cNvPr id="5" name="Footer Placeholder 4">
            <a:extLst>
              <a:ext uri="{FF2B5EF4-FFF2-40B4-BE49-F238E27FC236}">
                <a16:creationId xmlns:a16="http://schemas.microsoft.com/office/drawing/2014/main" id="{4832EDF4-35FB-4C75-9AF8-B225A62901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0286C0-99A6-490A-B7E8-514A34923F0E}"/>
              </a:ext>
            </a:extLst>
          </p:cNvPr>
          <p:cNvSpPr>
            <a:spLocks noGrp="1"/>
          </p:cNvSpPr>
          <p:nvPr>
            <p:ph type="sldNum" sz="quarter" idx="12"/>
          </p:nvPr>
        </p:nvSpPr>
        <p:spPr/>
        <p:txBody>
          <a:bodyPr/>
          <a:lstStyle/>
          <a:p>
            <a:fld id="{EC79001F-1497-4409-AEF8-DDBCF5CFA59C}" type="slidenum">
              <a:rPr lang="en-US" smtClean="0"/>
              <a:t>‹#›</a:t>
            </a:fld>
            <a:endParaRPr lang="en-US"/>
          </a:p>
        </p:txBody>
      </p:sp>
    </p:spTree>
    <p:extLst>
      <p:ext uri="{BB962C8B-B14F-4D97-AF65-F5344CB8AC3E}">
        <p14:creationId xmlns:p14="http://schemas.microsoft.com/office/powerpoint/2010/main" val="4319078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132FB0-B40C-43E0-9CD7-73846CE9D34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F47C3D1-E103-4CA8-BDCA-D6EC16F65F0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DB7C2C-AD85-4C70-BCB7-C4293A71738D}"/>
              </a:ext>
            </a:extLst>
          </p:cNvPr>
          <p:cNvSpPr>
            <a:spLocks noGrp="1"/>
          </p:cNvSpPr>
          <p:nvPr>
            <p:ph type="dt" sz="half" idx="10"/>
          </p:nvPr>
        </p:nvSpPr>
        <p:spPr/>
        <p:txBody>
          <a:bodyPr/>
          <a:lstStyle/>
          <a:p>
            <a:fld id="{7659D391-9A5D-4845-AC6F-22A2FA1ED38A}" type="datetimeFigureOut">
              <a:rPr lang="en-US" smtClean="0"/>
              <a:t>08/04/2021</a:t>
            </a:fld>
            <a:endParaRPr lang="en-US"/>
          </a:p>
        </p:txBody>
      </p:sp>
      <p:sp>
        <p:nvSpPr>
          <p:cNvPr id="5" name="Footer Placeholder 4">
            <a:extLst>
              <a:ext uri="{FF2B5EF4-FFF2-40B4-BE49-F238E27FC236}">
                <a16:creationId xmlns:a16="http://schemas.microsoft.com/office/drawing/2014/main" id="{9ECE75F7-A9F5-4FBE-A777-9B30ED6285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CC18B7-07E1-4D2E-A2AD-E3FD613261DA}"/>
              </a:ext>
            </a:extLst>
          </p:cNvPr>
          <p:cNvSpPr>
            <a:spLocks noGrp="1"/>
          </p:cNvSpPr>
          <p:nvPr>
            <p:ph type="sldNum" sz="quarter" idx="12"/>
          </p:nvPr>
        </p:nvSpPr>
        <p:spPr/>
        <p:txBody>
          <a:bodyPr/>
          <a:lstStyle/>
          <a:p>
            <a:fld id="{EC79001F-1497-4409-AEF8-DDBCF5CFA59C}" type="slidenum">
              <a:rPr lang="en-US" smtClean="0"/>
              <a:t>‹#›</a:t>
            </a:fld>
            <a:endParaRPr lang="en-US"/>
          </a:p>
        </p:txBody>
      </p:sp>
    </p:spTree>
    <p:extLst>
      <p:ext uri="{BB962C8B-B14F-4D97-AF65-F5344CB8AC3E}">
        <p14:creationId xmlns:p14="http://schemas.microsoft.com/office/powerpoint/2010/main" val="1579367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5CAA694-9CF2-448C-9DD7-5B2ADFB6B78A}"/>
              </a:ext>
            </a:extLst>
          </p:cNvPr>
          <p:cNvSpPr>
            <a:spLocks noGrp="1"/>
          </p:cNvSpPr>
          <p:nvPr>
            <p:ph sz="quarter" idx="10"/>
          </p:nvPr>
        </p:nvSpPr>
        <p:spPr>
          <a:xfrm>
            <a:off x="256118" y="1014413"/>
            <a:ext cx="5791284" cy="56610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6" name="Content Placeholder 3">
            <a:extLst>
              <a:ext uri="{FF2B5EF4-FFF2-40B4-BE49-F238E27FC236}">
                <a16:creationId xmlns:a16="http://schemas.microsoft.com/office/drawing/2014/main" id="{5016A314-FD99-4353-820B-236C95EC4D97}"/>
              </a:ext>
            </a:extLst>
          </p:cNvPr>
          <p:cNvSpPr>
            <a:spLocks noGrp="1"/>
          </p:cNvSpPr>
          <p:nvPr>
            <p:ph sz="quarter" idx="11"/>
          </p:nvPr>
        </p:nvSpPr>
        <p:spPr>
          <a:xfrm>
            <a:off x="6205643" y="1014413"/>
            <a:ext cx="5791284" cy="56610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PH" dirty="0"/>
          </a:p>
        </p:txBody>
      </p:sp>
      <p:sp>
        <p:nvSpPr>
          <p:cNvPr id="5" name="Title Placeholder 1">
            <a:extLst>
              <a:ext uri="{FF2B5EF4-FFF2-40B4-BE49-F238E27FC236}">
                <a16:creationId xmlns:a16="http://schemas.microsoft.com/office/drawing/2014/main" id="{7F6F1F82-4893-3C4B-A120-B0797AAEF90A}"/>
              </a:ext>
            </a:extLst>
          </p:cNvPr>
          <p:cNvSpPr>
            <a:spLocks noGrp="1"/>
          </p:cNvSpPr>
          <p:nvPr>
            <p:ph type="title"/>
          </p:nvPr>
        </p:nvSpPr>
        <p:spPr>
          <a:xfrm>
            <a:off x="1464447" y="5170"/>
            <a:ext cx="10471521" cy="836441"/>
          </a:xfrm>
          <a:prstGeom prst="rect">
            <a:avLst/>
          </a:prstGeom>
          <a:noFill/>
        </p:spPr>
        <p:txBody>
          <a:bodyPr vert="horz" lIns="228600" tIns="45720" rIns="91440" bIns="45720" rtlCol="0" anchor="b" anchorCtr="0">
            <a:normAutofit/>
          </a:bodyPr>
          <a:lstStyle/>
          <a:p>
            <a:r>
              <a:rPr lang="en-US" dirty="0"/>
              <a:t>Click to edit Master title style</a:t>
            </a:r>
          </a:p>
        </p:txBody>
      </p:sp>
      <p:sp>
        <p:nvSpPr>
          <p:cNvPr id="7" name="Slide Number Placeholder 5">
            <a:extLst>
              <a:ext uri="{FF2B5EF4-FFF2-40B4-BE49-F238E27FC236}">
                <a16:creationId xmlns:a16="http://schemas.microsoft.com/office/drawing/2014/main" id="{CC8314E7-D2A9-423B-A864-79BE83BE21A2}"/>
              </a:ext>
            </a:extLst>
          </p:cNvPr>
          <p:cNvSpPr>
            <a:spLocks noGrp="1"/>
          </p:cNvSpPr>
          <p:nvPr>
            <p:ph type="sldNum" sz="quarter" idx="12"/>
          </p:nvPr>
        </p:nvSpPr>
        <p:spPr>
          <a:xfrm>
            <a:off x="10063582" y="6234748"/>
            <a:ext cx="839551" cy="365125"/>
          </a:xfrm>
          <a:prstGeom prst="rect">
            <a:avLst/>
          </a:prstGeom>
        </p:spPr>
        <p:txBody>
          <a:bodyPr/>
          <a:lstStyle/>
          <a:p>
            <a:fld id="{7D0C6CEF-3F30-5644-AEEC-4228C0B92182}" type="slidenum">
              <a:rPr lang="en-US" smtClean="0"/>
              <a:t>‹#›</a:t>
            </a:fld>
            <a:endParaRPr lang="en-US" dirty="0"/>
          </a:p>
        </p:txBody>
      </p:sp>
    </p:spTree>
    <p:extLst>
      <p:ext uri="{BB962C8B-B14F-4D97-AF65-F5344CB8AC3E}">
        <p14:creationId xmlns:p14="http://schemas.microsoft.com/office/powerpoint/2010/main" val="536383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FB377-2FBB-43EA-993F-E81AE3FF3D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864A97B-5DBB-438D-8FEB-817CB06A4A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AB86BB-5EA0-407D-B516-0F076A0577DA}"/>
              </a:ext>
            </a:extLst>
          </p:cNvPr>
          <p:cNvSpPr>
            <a:spLocks noGrp="1"/>
          </p:cNvSpPr>
          <p:nvPr>
            <p:ph type="dt" sz="half" idx="10"/>
          </p:nvPr>
        </p:nvSpPr>
        <p:spPr/>
        <p:txBody>
          <a:bodyPr/>
          <a:lstStyle/>
          <a:p>
            <a:fld id="{7659D391-9A5D-4845-AC6F-22A2FA1ED38A}" type="datetimeFigureOut">
              <a:rPr lang="en-US" smtClean="0"/>
              <a:t>08/04/2021</a:t>
            </a:fld>
            <a:endParaRPr lang="en-US"/>
          </a:p>
        </p:txBody>
      </p:sp>
      <p:sp>
        <p:nvSpPr>
          <p:cNvPr id="5" name="Footer Placeholder 4">
            <a:extLst>
              <a:ext uri="{FF2B5EF4-FFF2-40B4-BE49-F238E27FC236}">
                <a16:creationId xmlns:a16="http://schemas.microsoft.com/office/drawing/2014/main" id="{EA764A89-CBE2-46C0-A816-0DCEB8CBC7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0EC0C9-54EB-4D7D-9289-3E48F2858DE1}"/>
              </a:ext>
            </a:extLst>
          </p:cNvPr>
          <p:cNvSpPr>
            <a:spLocks noGrp="1"/>
          </p:cNvSpPr>
          <p:nvPr>
            <p:ph type="sldNum" sz="quarter" idx="12"/>
          </p:nvPr>
        </p:nvSpPr>
        <p:spPr/>
        <p:txBody>
          <a:bodyPr/>
          <a:lstStyle/>
          <a:p>
            <a:fld id="{EC79001F-1497-4409-AEF8-DDBCF5CFA59C}" type="slidenum">
              <a:rPr lang="en-US" smtClean="0"/>
              <a:t>‹#›</a:t>
            </a:fld>
            <a:endParaRPr lang="en-US"/>
          </a:p>
        </p:txBody>
      </p:sp>
    </p:spTree>
    <p:extLst>
      <p:ext uri="{BB962C8B-B14F-4D97-AF65-F5344CB8AC3E}">
        <p14:creationId xmlns:p14="http://schemas.microsoft.com/office/powerpoint/2010/main" val="15540207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50CA0-D445-4AF6-8C14-A4C53980374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66A0EAA-BBC0-4A59-8854-1DF2CF2844C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4A5700-5C4A-46C6-9222-D0584AA24EE3}"/>
              </a:ext>
            </a:extLst>
          </p:cNvPr>
          <p:cNvSpPr>
            <a:spLocks noGrp="1"/>
          </p:cNvSpPr>
          <p:nvPr>
            <p:ph type="dt" sz="half" idx="10"/>
          </p:nvPr>
        </p:nvSpPr>
        <p:spPr/>
        <p:txBody>
          <a:bodyPr/>
          <a:lstStyle/>
          <a:p>
            <a:fld id="{7659D391-9A5D-4845-AC6F-22A2FA1ED38A}" type="datetimeFigureOut">
              <a:rPr lang="en-US" smtClean="0"/>
              <a:t>08/04/2021</a:t>
            </a:fld>
            <a:endParaRPr lang="en-US"/>
          </a:p>
        </p:txBody>
      </p:sp>
      <p:sp>
        <p:nvSpPr>
          <p:cNvPr id="5" name="Footer Placeholder 4">
            <a:extLst>
              <a:ext uri="{FF2B5EF4-FFF2-40B4-BE49-F238E27FC236}">
                <a16:creationId xmlns:a16="http://schemas.microsoft.com/office/drawing/2014/main" id="{814D0FF3-79EC-4FB0-B1CF-54750BCB7A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A1B08A-5A3F-4C6D-94D5-CC6B36FB9C52}"/>
              </a:ext>
            </a:extLst>
          </p:cNvPr>
          <p:cNvSpPr>
            <a:spLocks noGrp="1"/>
          </p:cNvSpPr>
          <p:nvPr>
            <p:ph type="sldNum" sz="quarter" idx="12"/>
          </p:nvPr>
        </p:nvSpPr>
        <p:spPr/>
        <p:txBody>
          <a:bodyPr/>
          <a:lstStyle/>
          <a:p>
            <a:fld id="{EC79001F-1497-4409-AEF8-DDBCF5CFA59C}" type="slidenum">
              <a:rPr lang="en-US" smtClean="0"/>
              <a:t>‹#›</a:t>
            </a:fld>
            <a:endParaRPr lang="en-US"/>
          </a:p>
        </p:txBody>
      </p:sp>
    </p:spTree>
    <p:extLst>
      <p:ext uri="{BB962C8B-B14F-4D97-AF65-F5344CB8AC3E}">
        <p14:creationId xmlns:p14="http://schemas.microsoft.com/office/powerpoint/2010/main" val="9810909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7189B-A929-412D-AD83-C59BE8D838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34FEFF2-6298-496B-88CB-9C31F543F80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A010CB9-D50E-4067-A7E7-4CDC8EBC3DA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A3454AA-F1FF-4C9D-B3C1-441B6094EDB8}"/>
              </a:ext>
            </a:extLst>
          </p:cNvPr>
          <p:cNvSpPr>
            <a:spLocks noGrp="1"/>
          </p:cNvSpPr>
          <p:nvPr>
            <p:ph type="dt" sz="half" idx="10"/>
          </p:nvPr>
        </p:nvSpPr>
        <p:spPr/>
        <p:txBody>
          <a:bodyPr/>
          <a:lstStyle/>
          <a:p>
            <a:fld id="{7659D391-9A5D-4845-AC6F-22A2FA1ED38A}" type="datetimeFigureOut">
              <a:rPr lang="en-US" smtClean="0"/>
              <a:t>08/04/2021</a:t>
            </a:fld>
            <a:endParaRPr lang="en-US"/>
          </a:p>
        </p:txBody>
      </p:sp>
      <p:sp>
        <p:nvSpPr>
          <p:cNvPr id="6" name="Footer Placeholder 5">
            <a:extLst>
              <a:ext uri="{FF2B5EF4-FFF2-40B4-BE49-F238E27FC236}">
                <a16:creationId xmlns:a16="http://schemas.microsoft.com/office/drawing/2014/main" id="{22917A83-BB10-4FC8-9A34-AC3E575811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0E1DB9-FC8C-4124-B28B-70AC8183C9F9}"/>
              </a:ext>
            </a:extLst>
          </p:cNvPr>
          <p:cNvSpPr>
            <a:spLocks noGrp="1"/>
          </p:cNvSpPr>
          <p:nvPr>
            <p:ph type="sldNum" sz="quarter" idx="12"/>
          </p:nvPr>
        </p:nvSpPr>
        <p:spPr/>
        <p:txBody>
          <a:bodyPr/>
          <a:lstStyle/>
          <a:p>
            <a:fld id="{EC79001F-1497-4409-AEF8-DDBCF5CFA59C}" type="slidenum">
              <a:rPr lang="en-US" smtClean="0"/>
              <a:t>‹#›</a:t>
            </a:fld>
            <a:endParaRPr lang="en-US"/>
          </a:p>
        </p:txBody>
      </p:sp>
    </p:spTree>
    <p:extLst>
      <p:ext uri="{BB962C8B-B14F-4D97-AF65-F5344CB8AC3E}">
        <p14:creationId xmlns:p14="http://schemas.microsoft.com/office/powerpoint/2010/main" val="3052685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14ED4-5BE9-4A42-94D5-4A611F52B08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691BD1F-999A-4AEB-AD17-D67CD77D8C1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2FCC61D-342A-4494-AE6D-62C6271470E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1B99C2C-FC48-4FF3-9209-D1CB71842E8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6896142-92B0-4F17-9BAD-94AAAAF6AAE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18416F2-0CBE-461D-957A-BC981EB19967}"/>
              </a:ext>
            </a:extLst>
          </p:cNvPr>
          <p:cNvSpPr>
            <a:spLocks noGrp="1"/>
          </p:cNvSpPr>
          <p:nvPr>
            <p:ph type="dt" sz="half" idx="10"/>
          </p:nvPr>
        </p:nvSpPr>
        <p:spPr/>
        <p:txBody>
          <a:bodyPr/>
          <a:lstStyle/>
          <a:p>
            <a:fld id="{7659D391-9A5D-4845-AC6F-22A2FA1ED38A}" type="datetimeFigureOut">
              <a:rPr lang="en-US" smtClean="0"/>
              <a:t>08/04/2021</a:t>
            </a:fld>
            <a:endParaRPr lang="en-US"/>
          </a:p>
        </p:txBody>
      </p:sp>
      <p:sp>
        <p:nvSpPr>
          <p:cNvPr id="8" name="Footer Placeholder 7">
            <a:extLst>
              <a:ext uri="{FF2B5EF4-FFF2-40B4-BE49-F238E27FC236}">
                <a16:creationId xmlns:a16="http://schemas.microsoft.com/office/drawing/2014/main" id="{3EEC2FD0-1E73-49EC-B940-8FEE726625A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11C83A1-5210-4AA6-A5B6-772C1CA75AB7}"/>
              </a:ext>
            </a:extLst>
          </p:cNvPr>
          <p:cNvSpPr>
            <a:spLocks noGrp="1"/>
          </p:cNvSpPr>
          <p:nvPr>
            <p:ph type="sldNum" sz="quarter" idx="12"/>
          </p:nvPr>
        </p:nvSpPr>
        <p:spPr/>
        <p:txBody>
          <a:bodyPr/>
          <a:lstStyle/>
          <a:p>
            <a:fld id="{EC79001F-1497-4409-AEF8-DDBCF5CFA59C}" type="slidenum">
              <a:rPr lang="en-US" smtClean="0"/>
              <a:t>‹#›</a:t>
            </a:fld>
            <a:endParaRPr lang="en-US"/>
          </a:p>
        </p:txBody>
      </p:sp>
    </p:spTree>
    <p:extLst>
      <p:ext uri="{BB962C8B-B14F-4D97-AF65-F5344CB8AC3E}">
        <p14:creationId xmlns:p14="http://schemas.microsoft.com/office/powerpoint/2010/main" val="3663779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3D659-AD6D-4D6F-B59A-BEE57F5D2BB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E93ECFD-56C7-47AD-865C-92FCABAF5A57}"/>
              </a:ext>
            </a:extLst>
          </p:cNvPr>
          <p:cNvSpPr>
            <a:spLocks noGrp="1"/>
          </p:cNvSpPr>
          <p:nvPr>
            <p:ph type="dt" sz="half" idx="10"/>
          </p:nvPr>
        </p:nvSpPr>
        <p:spPr/>
        <p:txBody>
          <a:bodyPr/>
          <a:lstStyle/>
          <a:p>
            <a:fld id="{7659D391-9A5D-4845-AC6F-22A2FA1ED38A}" type="datetimeFigureOut">
              <a:rPr lang="en-US" smtClean="0"/>
              <a:t>08/04/2021</a:t>
            </a:fld>
            <a:endParaRPr lang="en-US"/>
          </a:p>
        </p:txBody>
      </p:sp>
      <p:sp>
        <p:nvSpPr>
          <p:cNvPr id="4" name="Footer Placeholder 3">
            <a:extLst>
              <a:ext uri="{FF2B5EF4-FFF2-40B4-BE49-F238E27FC236}">
                <a16:creationId xmlns:a16="http://schemas.microsoft.com/office/drawing/2014/main" id="{CECC501A-D00E-4EA9-925E-31DF6B0CF89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93C95E6-28B9-473F-BD63-E4E522D2E4E7}"/>
              </a:ext>
            </a:extLst>
          </p:cNvPr>
          <p:cNvSpPr>
            <a:spLocks noGrp="1"/>
          </p:cNvSpPr>
          <p:nvPr>
            <p:ph type="sldNum" sz="quarter" idx="12"/>
          </p:nvPr>
        </p:nvSpPr>
        <p:spPr/>
        <p:txBody>
          <a:bodyPr/>
          <a:lstStyle/>
          <a:p>
            <a:fld id="{EC79001F-1497-4409-AEF8-DDBCF5CFA59C}" type="slidenum">
              <a:rPr lang="en-US" smtClean="0"/>
              <a:t>‹#›</a:t>
            </a:fld>
            <a:endParaRPr lang="en-US"/>
          </a:p>
        </p:txBody>
      </p:sp>
    </p:spTree>
    <p:extLst>
      <p:ext uri="{BB962C8B-B14F-4D97-AF65-F5344CB8AC3E}">
        <p14:creationId xmlns:p14="http://schemas.microsoft.com/office/powerpoint/2010/main" val="39249847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EC41CA-7332-47DE-9672-6CEC96FF26E6}"/>
              </a:ext>
            </a:extLst>
          </p:cNvPr>
          <p:cNvSpPr>
            <a:spLocks noGrp="1"/>
          </p:cNvSpPr>
          <p:nvPr>
            <p:ph type="dt" sz="half" idx="10"/>
          </p:nvPr>
        </p:nvSpPr>
        <p:spPr/>
        <p:txBody>
          <a:bodyPr/>
          <a:lstStyle/>
          <a:p>
            <a:fld id="{7659D391-9A5D-4845-AC6F-22A2FA1ED38A}" type="datetimeFigureOut">
              <a:rPr lang="en-US" smtClean="0"/>
              <a:t>08/04/2021</a:t>
            </a:fld>
            <a:endParaRPr lang="en-US"/>
          </a:p>
        </p:txBody>
      </p:sp>
      <p:sp>
        <p:nvSpPr>
          <p:cNvPr id="3" name="Footer Placeholder 2">
            <a:extLst>
              <a:ext uri="{FF2B5EF4-FFF2-40B4-BE49-F238E27FC236}">
                <a16:creationId xmlns:a16="http://schemas.microsoft.com/office/drawing/2014/main" id="{56DD698E-1020-4780-8885-829C62FF82B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90D5578-446A-45DE-BECA-FBCCE3DE0333}"/>
              </a:ext>
            </a:extLst>
          </p:cNvPr>
          <p:cNvSpPr>
            <a:spLocks noGrp="1"/>
          </p:cNvSpPr>
          <p:nvPr>
            <p:ph type="sldNum" sz="quarter" idx="12"/>
          </p:nvPr>
        </p:nvSpPr>
        <p:spPr/>
        <p:txBody>
          <a:bodyPr/>
          <a:lstStyle/>
          <a:p>
            <a:fld id="{EC79001F-1497-4409-AEF8-DDBCF5CFA59C}" type="slidenum">
              <a:rPr lang="en-US" smtClean="0"/>
              <a:t>‹#›</a:t>
            </a:fld>
            <a:endParaRPr lang="en-US"/>
          </a:p>
        </p:txBody>
      </p:sp>
    </p:spTree>
    <p:extLst>
      <p:ext uri="{BB962C8B-B14F-4D97-AF65-F5344CB8AC3E}">
        <p14:creationId xmlns:p14="http://schemas.microsoft.com/office/powerpoint/2010/main" val="26677576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FA228-0295-4E53-920C-6B019ABC01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3B99F35-60AF-4760-9D96-A38DA11424A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62221B4-D106-44D1-8761-63911C49A5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2626F7-C627-4C8F-932B-9E7A9CBAA256}"/>
              </a:ext>
            </a:extLst>
          </p:cNvPr>
          <p:cNvSpPr>
            <a:spLocks noGrp="1"/>
          </p:cNvSpPr>
          <p:nvPr>
            <p:ph type="dt" sz="half" idx="10"/>
          </p:nvPr>
        </p:nvSpPr>
        <p:spPr/>
        <p:txBody>
          <a:bodyPr/>
          <a:lstStyle/>
          <a:p>
            <a:fld id="{7659D391-9A5D-4845-AC6F-22A2FA1ED38A}" type="datetimeFigureOut">
              <a:rPr lang="en-US" smtClean="0"/>
              <a:t>08/04/2021</a:t>
            </a:fld>
            <a:endParaRPr lang="en-US"/>
          </a:p>
        </p:txBody>
      </p:sp>
      <p:sp>
        <p:nvSpPr>
          <p:cNvPr id="6" name="Footer Placeholder 5">
            <a:extLst>
              <a:ext uri="{FF2B5EF4-FFF2-40B4-BE49-F238E27FC236}">
                <a16:creationId xmlns:a16="http://schemas.microsoft.com/office/drawing/2014/main" id="{AA2C74F0-8EDB-4227-B28F-BDA4444BA02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DD17EA-07EF-4638-9FBE-CE96671CE2F7}"/>
              </a:ext>
            </a:extLst>
          </p:cNvPr>
          <p:cNvSpPr>
            <a:spLocks noGrp="1"/>
          </p:cNvSpPr>
          <p:nvPr>
            <p:ph type="sldNum" sz="quarter" idx="12"/>
          </p:nvPr>
        </p:nvSpPr>
        <p:spPr/>
        <p:txBody>
          <a:bodyPr/>
          <a:lstStyle/>
          <a:p>
            <a:fld id="{EC79001F-1497-4409-AEF8-DDBCF5CFA59C}" type="slidenum">
              <a:rPr lang="en-US" smtClean="0"/>
              <a:t>‹#›</a:t>
            </a:fld>
            <a:endParaRPr lang="en-US"/>
          </a:p>
        </p:txBody>
      </p:sp>
    </p:spTree>
    <p:extLst>
      <p:ext uri="{BB962C8B-B14F-4D97-AF65-F5344CB8AC3E}">
        <p14:creationId xmlns:p14="http://schemas.microsoft.com/office/powerpoint/2010/main" val="287917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C617F-2119-48A4-99BA-27F03EADE0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CE9310A-F564-4C27-95D5-A4D92EC2555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29FAE2C-77BD-4187-92F5-D554DAF2CB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5B24F5-F644-4522-9D18-E71CFD115C74}"/>
              </a:ext>
            </a:extLst>
          </p:cNvPr>
          <p:cNvSpPr>
            <a:spLocks noGrp="1"/>
          </p:cNvSpPr>
          <p:nvPr>
            <p:ph type="dt" sz="half" idx="10"/>
          </p:nvPr>
        </p:nvSpPr>
        <p:spPr/>
        <p:txBody>
          <a:bodyPr/>
          <a:lstStyle/>
          <a:p>
            <a:fld id="{7659D391-9A5D-4845-AC6F-22A2FA1ED38A}" type="datetimeFigureOut">
              <a:rPr lang="en-US" smtClean="0"/>
              <a:t>08/04/2021</a:t>
            </a:fld>
            <a:endParaRPr lang="en-US"/>
          </a:p>
        </p:txBody>
      </p:sp>
      <p:sp>
        <p:nvSpPr>
          <p:cNvPr id="6" name="Footer Placeholder 5">
            <a:extLst>
              <a:ext uri="{FF2B5EF4-FFF2-40B4-BE49-F238E27FC236}">
                <a16:creationId xmlns:a16="http://schemas.microsoft.com/office/drawing/2014/main" id="{453EB5FD-C5E6-4186-B55B-A3554EB038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F461931-F300-495C-9331-32A69ED255CC}"/>
              </a:ext>
            </a:extLst>
          </p:cNvPr>
          <p:cNvSpPr>
            <a:spLocks noGrp="1"/>
          </p:cNvSpPr>
          <p:nvPr>
            <p:ph type="sldNum" sz="quarter" idx="12"/>
          </p:nvPr>
        </p:nvSpPr>
        <p:spPr/>
        <p:txBody>
          <a:bodyPr/>
          <a:lstStyle/>
          <a:p>
            <a:fld id="{EC79001F-1497-4409-AEF8-DDBCF5CFA59C}" type="slidenum">
              <a:rPr lang="en-US" smtClean="0"/>
              <a:t>‹#›</a:t>
            </a:fld>
            <a:endParaRPr lang="en-US"/>
          </a:p>
        </p:txBody>
      </p:sp>
    </p:spTree>
    <p:extLst>
      <p:ext uri="{BB962C8B-B14F-4D97-AF65-F5344CB8AC3E}">
        <p14:creationId xmlns:p14="http://schemas.microsoft.com/office/powerpoint/2010/main" val="5097547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750879D-0F9D-4E72-914A-FDA3744B5D5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F7028E3-360A-47F7-8FBA-02E5826EF85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0B4BAF-4882-40A1-B40A-D1AF5861A5F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59D391-9A5D-4845-AC6F-22A2FA1ED38A}" type="datetimeFigureOut">
              <a:rPr lang="en-US" smtClean="0"/>
              <a:t>08/04/2021</a:t>
            </a:fld>
            <a:endParaRPr lang="en-US"/>
          </a:p>
        </p:txBody>
      </p:sp>
      <p:sp>
        <p:nvSpPr>
          <p:cNvPr id="5" name="Footer Placeholder 4">
            <a:extLst>
              <a:ext uri="{FF2B5EF4-FFF2-40B4-BE49-F238E27FC236}">
                <a16:creationId xmlns:a16="http://schemas.microsoft.com/office/drawing/2014/main" id="{5A91A18D-C278-4DBE-B035-C2AFEC4559C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64E9BDD-928E-415A-99D1-EA29641E31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79001F-1497-4409-AEF8-DDBCF5CFA59C}" type="slidenum">
              <a:rPr lang="en-US" smtClean="0"/>
              <a:t>‹#›</a:t>
            </a:fld>
            <a:endParaRPr lang="en-US"/>
          </a:p>
        </p:txBody>
      </p:sp>
    </p:spTree>
    <p:extLst>
      <p:ext uri="{BB962C8B-B14F-4D97-AF65-F5344CB8AC3E}">
        <p14:creationId xmlns:p14="http://schemas.microsoft.com/office/powerpoint/2010/main" val="3625425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8789" y="581891"/>
            <a:ext cx="4075701" cy="3740727"/>
          </a:xfrm>
        </p:spPr>
        <p:txBody>
          <a:bodyPr vert="horz" lIns="91440" tIns="45720" rIns="91440" bIns="45720" rtlCol="0" anchor="b">
            <a:noAutofit/>
          </a:bodyPr>
          <a:lstStyle/>
          <a:p>
            <a:r>
              <a:rPr lang="en-US" sz="4000" b="1" kern="1200" dirty="0">
                <a:solidFill>
                  <a:schemeClr val="tx1"/>
                </a:solidFill>
                <a:latin typeface="Arial" panose="020B0604020202020204" pitchFamily="34" charset="0"/>
                <a:cs typeface="Arial" panose="020B0604020202020204" pitchFamily="34" charset="0"/>
              </a:rPr>
              <a:t>An Economic Vulnerability Premium for SIDS based on Economic Vulnerability Index</a:t>
            </a:r>
          </a:p>
        </p:txBody>
      </p:sp>
      <p:sp>
        <p:nvSpPr>
          <p:cNvPr id="3" name="Text Placeholder 2"/>
          <p:cNvSpPr>
            <a:spLocks noGrp="1"/>
          </p:cNvSpPr>
          <p:nvPr>
            <p:ph type="body" idx="1"/>
          </p:nvPr>
        </p:nvSpPr>
        <p:spPr>
          <a:xfrm>
            <a:off x="2060619" y="4885577"/>
            <a:ext cx="7328079" cy="1593282"/>
          </a:xfrm>
        </p:spPr>
        <p:txBody>
          <a:bodyPr vert="horz" lIns="91440" tIns="45720" rIns="91440" bIns="45720" rtlCol="0">
            <a:noAutofit/>
          </a:bodyPr>
          <a:lstStyle/>
          <a:p>
            <a:pPr>
              <a:spcBef>
                <a:spcPts val="0"/>
              </a:spcBef>
            </a:pPr>
            <a:endParaRPr lang="it-IT" sz="2000" b="1" dirty="0">
              <a:solidFill>
                <a:srgbClr val="000000"/>
              </a:solidFill>
              <a:latin typeface="Arial" panose="020B0604020202020204" pitchFamily="34" charset="0"/>
              <a:cs typeface="Arial" panose="020B0604020202020204" pitchFamily="34" charset="0"/>
            </a:endParaRPr>
          </a:p>
          <a:p>
            <a:pPr algn="ctr">
              <a:spcBef>
                <a:spcPts val="0"/>
              </a:spcBef>
            </a:pPr>
            <a:r>
              <a:rPr lang="it-IT" b="1" i="0" u="none" strike="noStrike" baseline="0" dirty="0">
                <a:solidFill>
                  <a:srgbClr val="000000"/>
                </a:solidFill>
                <a:latin typeface="Arial" panose="020B0604020202020204" pitchFamily="34" charset="0"/>
                <a:cs typeface="Arial" panose="020B0604020202020204" pitchFamily="34" charset="0"/>
              </a:rPr>
              <a:t>Multi-Dimensional Vulnerability Index for SIDS </a:t>
            </a:r>
            <a:endParaRPr lang="it-IT" b="0" i="0" u="none" strike="noStrike" baseline="0" dirty="0">
              <a:solidFill>
                <a:srgbClr val="000000"/>
              </a:solidFill>
              <a:latin typeface="Arial" panose="020B0604020202020204" pitchFamily="34" charset="0"/>
              <a:cs typeface="Arial" panose="020B0604020202020204" pitchFamily="34" charset="0"/>
            </a:endParaRPr>
          </a:p>
          <a:p>
            <a:pPr algn="ctr">
              <a:spcBef>
                <a:spcPts val="0"/>
              </a:spcBef>
            </a:pPr>
            <a:r>
              <a:rPr lang="en-US" b="1" i="0" u="none" strike="noStrike" baseline="0" dirty="0">
                <a:solidFill>
                  <a:srgbClr val="000000"/>
                </a:solidFill>
                <a:latin typeface="Arial" panose="020B0604020202020204" pitchFamily="34" charset="0"/>
                <a:cs typeface="Arial" panose="020B0604020202020204" pitchFamily="34" charset="0"/>
              </a:rPr>
              <a:t>Technical Webinar Series </a:t>
            </a:r>
            <a:endParaRPr lang="en-US" b="0" i="0" u="none" strike="noStrike" baseline="0" dirty="0">
              <a:solidFill>
                <a:srgbClr val="000000"/>
              </a:solidFill>
              <a:latin typeface="Arial" panose="020B0604020202020204" pitchFamily="34" charset="0"/>
              <a:cs typeface="Arial" panose="020B0604020202020204" pitchFamily="34" charset="0"/>
            </a:endParaRPr>
          </a:p>
          <a:p>
            <a:pPr algn="ctr">
              <a:spcBef>
                <a:spcPts val="0"/>
              </a:spcBef>
            </a:pPr>
            <a:r>
              <a:rPr lang="en-US" b="1" i="0" u="none" strike="noStrike" baseline="0" dirty="0">
                <a:solidFill>
                  <a:srgbClr val="000000"/>
                </a:solidFill>
                <a:latin typeface="Arial" panose="020B0604020202020204" pitchFamily="34" charset="0"/>
                <a:cs typeface="Arial" panose="020B0604020202020204" pitchFamily="34" charset="0"/>
              </a:rPr>
              <a:t>Webinar 1 </a:t>
            </a:r>
            <a:endParaRPr lang="en-US" kern="1200" dirty="0">
              <a:solidFill>
                <a:schemeClr val="tx1"/>
              </a:solidFill>
              <a:latin typeface="Arial" panose="020B0604020202020204" pitchFamily="34" charset="0"/>
              <a:cs typeface="Arial" panose="020B0604020202020204" pitchFamily="34" charset="0"/>
            </a:endParaRPr>
          </a:p>
          <a:p>
            <a:endParaRPr lang="en-US" sz="2000" kern="1200" dirty="0">
              <a:solidFill>
                <a:schemeClr val="tx1"/>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984241DB-0D8B-4589-B5DE-5E48FA2CB822}"/>
              </a:ext>
            </a:extLst>
          </p:cNvPr>
          <p:cNvPicPr>
            <a:picLocks noChangeAspect="1"/>
          </p:cNvPicPr>
          <p:nvPr/>
        </p:nvPicPr>
        <p:blipFill>
          <a:blip r:embed="rId3"/>
          <a:stretch>
            <a:fillRect/>
          </a:stretch>
        </p:blipFill>
        <p:spPr>
          <a:xfrm>
            <a:off x="4637627" y="2032547"/>
            <a:ext cx="6847062" cy="2662746"/>
          </a:xfrm>
          <a:prstGeom prst="rect">
            <a:avLst/>
          </a:prstGeom>
        </p:spPr>
      </p:pic>
      <p:sp>
        <p:nvSpPr>
          <p:cNvPr id="4" name="Slide Number Placeholder 4">
            <a:extLst>
              <a:ext uri="{FF2B5EF4-FFF2-40B4-BE49-F238E27FC236}">
                <a16:creationId xmlns:a16="http://schemas.microsoft.com/office/drawing/2014/main" id="{85904126-5230-4393-B004-C48DA17F7627}"/>
              </a:ext>
            </a:extLst>
          </p:cNvPr>
          <p:cNvSpPr txBox="1">
            <a:spLocks/>
          </p:cNvSpPr>
          <p:nvPr/>
        </p:nvSpPr>
        <p:spPr>
          <a:xfrm>
            <a:off x="11681138" y="6284891"/>
            <a:ext cx="365956" cy="432556"/>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pPr>
            <a:endParaRPr lang="en-US"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84546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4F351-7003-44CF-9E48-5C1CB66F6127}"/>
              </a:ext>
            </a:extLst>
          </p:cNvPr>
          <p:cNvSpPr>
            <a:spLocks noGrp="1"/>
          </p:cNvSpPr>
          <p:nvPr>
            <p:ph type="title"/>
          </p:nvPr>
        </p:nvSpPr>
        <p:spPr/>
        <p:txBody>
          <a:bodyPr>
            <a:normAutofit fontScale="90000"/>
          </a:bodyPr>
          <a:lstStyle/>
          <a:p>
            <a:pPr algn="ctr"/>
            <a:br>
              <a:rPr lang="en-US" sz="4400" b="1" dirty="0">
                <a:ea typeface="Calibri" panose="020F0502020204030204" pitchFamily="34" charset="0"/>
                <a:cs typeface="Times New Roman" panose="02020603050405020304" pitchFamily="18" charset="0"/>
              </a:rPr>
            </a:br>
            <a:r>
              <a:rPr lang="en-US" sz="4400" b="1" dirty="0">
                <a:ea typeface="Calibri" panose="020F0502020204030204" pitchFamily="34" charset="0"/>
                <a:cs typeface="Times New Roman" panose="02020603050405020304" pitchFamily="18" charset="0"/>
              </a:rPr>
              <a:t>I</a:t>
            </a:r>
            <a:r>
              <a:rPr lang="en-US" sz="4400" b="1" dirty="0">
                <a:effectLst/>
                <a:ea typeface="Calibri" panose="020F0502020204030204" pitchFamily="34" charset="0"/>
                <a:cs typeface="Times New Roman" panose="02020603050405020304" pitchFamily="18" charset="0"/>
              </a:rPr>
              <a:t>ntegrating Vulnerability </a:t>
            </a:r>
            <a:r>
              <a:rPr lang="en-US" b="1" dirty="0">
                <a:ea typeface="Calibri" panose="020F0502020204030204" pitchFamily="34" charset="0"/>
                <a:cs typeface="Times New Roman" panose="02020603050405020304" pitchFamily="18" charset="0"/>
              </a:rPr>
              <a:t>I</a:t>
            </a:r>
            <a:r>
              <a:rPr lang="en-US" sz="4400" b="1" dirty="0">
                <a:effectLst/>
                <a:ea typeface="Calibri" panose="020F0502020204030204" pitchFamily="34" charset="0"/>
                <a:cs typeface="Times New Roman" panose="02020603050405020304" pitchFamily="18" charset="0"/>
              </a:rPr>
              <a:t>ndices in the PBA Formula</a:t>
            </a:r>
            <a:br>
              <a:rPr lang="en-US" sz="4400" b="1" dirty="0">
                <a:effectLst/>
                <a:ea typeface="Calibri" panose="020F0502020204030204" pitchFamily="34" charset="0"/>
                <a:cs typeface="Times New Roman" panose="02020603050405020304" pitchFamily="18" charset="0"/>
              </a:rPr>
            </a:br>
            <a:r>
              <a:rPr lang="en-US" sz="4400" b="1" dirty="0">
                <a:effectLst/>
                <a:ea typeface="Calibri" panose="020F0502020204030204" pitchFamily="34" charset="0"/>
                <a:cs typeface="Times New Roman" panose="02020603050405020304" pitchFamily="18" charset="0"/>
              </a:rPr>
              <a:t>(Tentative Results)</a:t>
            </a:r>
            <a:br>
              <a:rPr lang="en-US" sz="4400" dirty="0">
                <a:effectLst/>
                <a:latin typeface="Arial" panose="020B060402020202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9FBF81CA-860C-420D-8995-88D68514A352}"/>
              </a:ext>
            </a:extLst>
          </p:cNvPr>
          <p:cNvSpPr>
            <a:spLocks noGrp="1"/>
          </p:cNvSpPr>
          <p:nvPr>
            <p:ph idx="1"/>
          </p:nvPr>
        </p:nvSpPr>
        <p:spPr/>
        <p:txBody>
          <a:bodyPr/>
          <a:lstStyle/>
          <a:p>
            <a:pPr marL="0" marR="0">
              <a:lnSpc>
                <a:spcPct val="107000"/>
              </a:lnSpc>
              <a:spcBef>
                <a:spcPts val="0"/>
              </a:spcBef>
              <a:spcAft>
                <a:spcPts val="0"/>
              </a:spcAft>
            </a:pPr>
            <a:r>
              <a:rPr lang="en-US" dirty="0">
                <a:effectLst/>
                <a:latin typeface="Arial" panose="020B0604020202020204" pitchFamily="34" charset="0"/>
                <a:ea typeface="Calibri" panose="020F0502020204030204" pitchFamily="34" charset="0"/>
                <a:cs typeface="Times New Roman" panose="02020603050405020304" pitchFamily="18" charset="0"/>
              </a:rPr>
              <a:t>Integration of vulnerability indices into the PBA formula by itself (i) does not ensure sufficient resource allocations to all ADF grant-eligible SIDS; (ii) creates a wide range of country allocations among SIDS; and (iii) cannot replace the special support to Afghanistan.</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dirty="0">
                <a:effectLst/>
                <a:latin typeface="Arial" panose="020B0604020202020204" pitchFamily="34" charset="0"/>
                <a:ea typeface="Calibri" panose="020F0502020204030204" pitchFamily="34" charset="0"/>
                <a:cs typeface="Times New Roman" panose="02020603050405020304" pitchFamily="18" charset="0"/>
              </a:rPr>
              <a:t>In summary, integrating vulnerability indices in the PBA formula does not generate adequate resource allocations for SIDS.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5553967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23569-4754-447D-A9F0-CD4115F3F743}"/>
              </a:ext>
            </a:extLst>
          </p:cNvPr>
          <p:cNvSpPr>
            <a:spLocks noGrp="1"/>
          </p:cNvSpPr>
          <p:nvPr>
            <p:ph type="title"/>
          </p:nvPr>
        </p:nvSpPr>
        <p:spPr/>
        <p:txBody>
          <a:bodyPr/>
          <a:lstStyle/>
          <a:p>
            <a:r>
              <a:rPr lang="en-US" dirty="0"/>
              <a:t>Economic Vulnerability Premium</a:t>
            </a:r>
          </a:p>
        </p:txBody>
      </p:sp>
      <p:sp>
        <p:nvSpPr>
          <p:cNvPr id="3" name="Content Placeholder 2">
            <a:extLst>
              <a:ext uri="{FF2B5EF4-FFF2-40B4-BE49-F238E27FC236}">
                <a16:creationId xmlns:a16="http://schemas.microsoft.com/office/drawing/2014/main" id="{1DC02F4F-B655-4EA2-8114-8978148B7B55}"/>
              </a:ext>
            </a:extLst>
          </p:cNvPr>
          <p:cNvSpPr>
            <a:spLocks noGrp="1"/>
          </p:cNvSpPr>
          <p:nvPr>
            <p:ph idx="1"/>
          </p:nvPr>
        </p:nvSpPr>
        <p:spPr/>
        <p:txBody>
          <a:bodyPr>
            <a:normAutofit/>
          </a:bodyPr>
          <a:lstStyle/>
          <a:p>
            <a:pPr marL="0" marR="0">
              <a:lnSpc>
                <a:spcPct val="107000"/>
              </a:lnSpc>
              <a:spcBef>
                <a:spcPts val="0"/>
              </a:spcBef>
              <a:spcAft>
                <a:spcPts val="0"/>
              </a:spcAft>
            </a:pPr>
            <a:r>
              <a:rPr lang="en-US" sz="1800" dirty="0">
                <a:latin typeface="Arial" panose="020B0604020202020204" pitchFamily="34" charset="0"/>
                <a:ea typeface="Calibri" panose="020F0502020204030204" pitchFamily="34" charset="0"/>
                <a:cs typeface="Arial" panose="020B0604020202020204" pitchFamily="34" charset="0"/>
              </a:rPr>
              <a:t>I</a:t>
            </a:r>
            <a:r>
              <a:rPr lang="en-US" sz="1800" dirty="0">
                <a:effectLst/>
                <a:latin typeface="Arial" panose="020B0604020202020204" pitchFamily="34" charset="0"/>
                <a:ea typeface="Calibri" panose="020F0502020204030204" pitchFamily="34" charset="0"/>
                <a:cs typeface="Arial" panose="020B0604020202020204" pitchFamily="34" charset="0"/>
              </a:rPr>
              <a:t>ntroducing a premium outside the PBA system for ADF grant eligible SIDS to provide tailored support based on the degree of vulnerability of countries. </a:t>
            </a:r>
          </a:p>
          <a:p>
            <a:pPr marL="0" marR="0" indent="0">
              <a:lnSpc>
                <a:spcPct val="107000"/>
              </a:lnSpc>
              <a:spcBef>
                <a:spcPts val="0"/>
              </a:spcBef>
              <a:spcAft>
                <a:spcPts val="0"/>
              </a:spcAft>
              <a:buNone/>
            </a:pP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800" dirty="0">
                <a:latin typeface="Arial" panose="020B0604020202020204" pitchFamily="34" charset="0"/>
                <a:ea typeface="Calibri" panose="020F0502020204030204" pitchFamily="34" charset="0"/>
                <a:cs typeface="Arial" panose="020B0604020202020204" pitchFamily="34" charset="0"/>
              </a:rPr>
              <a:t>Based on the </a:t>
            </a:r>
            <a:r>
              <a:rPr lang="en-US" sz="1800" dirty="0">
                <a:effectLst/>
                <a:latin typeface="Arial" panose="020B0604020202020204" pitchFamily="34" charset="0"/>
                <a:ea typeface="Calibri" panose="020F0502020204030204" pitchFamily="34" charset="0"/>
                <a:cs typeface="Arial" panose="020B0604020202020204" pitchFamily="34" charset="0"/>
              </a:rPr>
              <a:t>Economic Vulnerability Index (EVI). </a:t>
            </a:r>
          </a:p>
          <a:p>
            <a:pPr marL="0" marR="0" indent="0">
              <a:lnSpc>
                <a:spcPct val="107000"/>
              </a:lnSpc>
              <a:spcBef>
                <a:spcPts val="0"/>
              </a:spcBef>
              <a:spcAft>
                <a:spcPts val="0"/>
              </a:spcAft>
              <a:buNone/>
            </a:pP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SIDS are divided into groups based on their EVI scores. </a:t>
            </a:r>
          </a:p>
          <a:p>
            <a:pPr marL="0" marR="0" indent="0">
              <a:lnSpc>
                <a:spcPct val="107000"/>
              </a:lnSpc>
              <a:spcBef>
                <a:spcPts val="0"/>
              </a:spcBef>
              <a:spcAft>
                <a:spcPts val="0"/>
              </a:spcAft>
              <a:buNone/>
            </a:pP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SIDS are allocated amount for economic vulnerability premium (EVP) based on EVI classification. </a:t>
            </a:r>
          </a:p>
          <a:p>
            <a:pPr marL="0" marR="0" indent="0">
              <a:lnSpc>
                <a:spcPct val="107000"/>
              </a:lnSpc>
              <a:spcBef>
                <a:spcPts val="0"/>
              </a:spcBef>
              <a:spcAft>
                <a:spcPts val="0"/>
              </a:spcAft>
              <a:buNone/>
            </a:pP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The allocation of EVP is limited to ADF-grant eligible SIDS because other ADF-grant eligible countries benefit from much larger PBAs.</a:t>
            </a:r>
          </a:p>
          <a:p>
            <a:pPr marL="0" marR="0" indent="0" algn="just">
              <a:lnSpc>
                <a:spcPct val="107000"/>
              </a:lnSpc>
              <a:spcBef>
                <a:spcPts val="0"/>
              </a:spcBef>
              <a:spcAft>
                <a:spcPts val="0"/>
              </a:spcAft>
              <a:buNone/>
            </a:pP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The premium amount will not change during the ADF 13 cycle to ensure predictability. </a:t>
            </a:r>
          </a:p>
          <a:p>
            <a:endParaRPr lang="en-US" dirty="0"/>
          </a:p>
        </p:txBody>
      </p:sp>
    </p:spTree>
    <p:extLst>
      <p:ext uri="{BB962C8B-B14F-4D97-AF65-F5344CB8AC3E}">
        <p14:creationId xmlns:p14="http://schemas.microsoft.com/office/powerpoint/2010/main" val="27267863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5DB8FA3-CA68-4562-9A48-525B84D6BA65}"/>
              </a:ext>
            </a:extLst>
          </p:cNvPr>
          <p:cNvSpPr>
            <a:spLocks noGrp="1"/>
          </p:cNvSpPr>
          <p:nvPr>
            <p:ph type="title"/>
          </p:nvPr>
        </p:nvSpPr>
        <p:spPr>
          <a:xfrm>
            <a:off x="1769747" y="518202"/>
            <a:ext cx="4657851" cy="6339789"/>
          </a:xfrm>
        </p:spPr>
        <p:txBody>
          <a:bodyPr vert="horz" lIns="91440" tIns="45720" rIns="91440" bIns="45720" rtlCol="0" anchor="t" anchorCtr="0">
            <a:normAutofit/>
          </a:bodyPr>
          <a:lstStyle/>
          <a:p>
            <a:br>
              <a:rPr lang="en-US" sz="3600" dirty="0"/>
            </a:br>
            <a:br>
              <a:rPr lang="en-US" sz="3600" dirty="0"/>
            </a:br>
            <a:r>
              <a:rPr lang="en-US" sz="1800" dirty="0">
                <a:latin typeface="Arial" panose="020B0604020202020204" pitchFamily="34" charset="0"/>
                <a:cs typeface="Arial" panose="020B0604020202020204" pitchFamily="34" charset="0"/>
              </a:rPr>
              <a:t>Based on the Economic </a:t>
            </a:r>
            <a:br>
              <a:rPr lang="en-US" sz="1800" dirty="0">
                <a:latin typeface="Arial" panose="020B0604020202020204" pitchFamily="34" charset="0"/>
                <a:cs typeface="Arial" panose="020B0604020202020204" pitchFamily="34" charset="0"/>
              </a:rPr>
            </a:br>
            <a:r>
              <a:rPr lang="en-US" sz="1800" dirty="0">
                <a:latin typeface="Arial" panose="020B0604020202020204" pitchFamily="34" charset="0"/>
                <a:cs typeface="Arial" panose="020B0604020202020204" pitchFamily="34" charset="0"/>
              </a:rPr>
              <a:t>Vulnerability Index (EVI) </a:t>
            </a:r>
            <a:br>
              <a:rPr lang="en-US" sz="1800" dirty="0">
                <a:latin typeface="Arial" panose="020B0604020202020204" pitchFamily="34" charset="0"/>
                <a:cs typeface="Arial" panose="020B0604020202020204" pitchFamily="34" charset="0"/>
              </a:rPr>
            </a:br>
            <a:br>
              <a:rPr lang="en-US" sz="1800" dirty="0">
                <a:latin typeface="Arial" panose="020B0604020202020204" pitchFamily="34" charset="0"/>
                <a:cs typeface="Arial" panose="020B0604020202020204" pitchFamily="34" charset="0"/>
              </a:rPr>
            </a:br>
            <a:r>
              <a:rPr lang="en-US" sz="1800" dirty="0">
                <a:latin typeface="Arial" panose="020B0604020202020204" pitchFamily="34" charset="0"/>
                <a:cs typeface="Arial" panose="020B0604020202020204" pitchFamily="34" charset="0"/>
              </a:rPr>
              <a:t>Range of $40–55 million </a:t>
            </a:r>
            <a:br>
              <a:rPr lang="en-US" sz="1800" dirty="0">
                <a:latin typeface="Arial" panose="020B0604020202020204" pitchFamily="34" charset="0"/>
                <a:cs typeface="Arial" panose="020B0604020202020204" pitchFamily="34" charset="0"/>
              </a:rPr>
            </a:br>
            <a:r>
              <a:rPr lang="en-US" sz="1800" dirty="0">
                <a:latin typeface="Arial" panose="020B0604020202020204" pitchFamily="34" charset="0"/>
                <a:cs typeface="Arial" panose="020B0604020202020204" pitchFamily="34" charset="0"/>
              </a:rPr>
              <a:t>per cycle </a:t>
            </a:r>
            <a:br>
              <a:rPr lang="en-US" sz="1800" dirty="0"/>
            </a:br>
            <a:endParaRPr lang="en-US" sz="1800" dirty="0"/>
          </a:p>
        </p:txBody>
      </p:sp>
      <p:pic>
        <p:nvPicPr>
          <p:cNvPr id="7" name="Picture 6">
            <a:extLst>
              <a:ext uri="{FF2B5EF4-FFF2-40B4-BE49-F238E27FC236}">
                <a16:creationId xmlns:a16="http://schemas.microsoft.com/office/drawing/2014/main" id="{0EDE30FB-A1B2-475A-BFF9-BC255855C230}"/>
              </a:ext>
            </a:extLst>
          </p:cNvPr>
          <p:cNvPicPr>
            <a:picLocks noChangeAspect="1"/>
          </p:cNvPicPr>
          <p:nvPr/>
        </p:nvPicPr>
        <p:blipFill rotWithShape="1">
          <a:blip r:embed="rId3"/>
          <a:srcRect l="3086" r="51078" b="-1"/>
          <a:stretch/>
        </p:blipFill>
        <p:spPr>
          <a:xfrm>
            <a:off x="5958844" y="10"/>
            <a:ext cx="4709157" cy="6857990"/>
          </a:xfrm>
          <a:custGeom>
            <a:avLst/>
            <a:gdLst>
              <a:gd name="connsiteX0" fmla="*/ 45571 w 6278877"/>
              <a:gd name="connsiteY0" fmla="*/ 0 h 6858000"/>
              <a:gd name="connsiteX1" fmla="*/ 6278877 w 6278877"/>
              <a:gd name="connsiteY1" fmla="*/ 0 h 6858000"/>
              <a:gd name="connsiteX2" fmla="*/ 6278877 w 6278877"/>
              <a:gd name="connsiteY2" fmla="*/ 6858000 h 6858000"/>
              <a:gd name="connsiteX3" fmla="*/ 3292307 w 6278877"/>
              <a:gd name="connsiteY3" fmla="*/ 6858000 h 6858000"/>
              <a:gd name="connsiteX4" fmla="*/ 3181525 w 6278877"/>
              <a:gd name="connsiteY4" fmla="*/ 6786980 h 6858000"/>
              <a:gd name="connsiteX5" fmla="*/ 0 w 6278877"/>
              <a:gd name="connsiteY5" fmla="*/ 803252 h 6858000"/>
              <a:gd name="connsiteX6" fmla="*/ 37255 w 6278877"/>
              <a:gd name="connsiteY6" fmla="*/ 654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7" h="6858000">
                <a:moveTo>
                  <a:pt x="45571" y="0"/>
                </a:moveTo>
                <a:lnTo>
                  <a:pt x="6278877" y="0"/>
                </a:lnTo>
                <a:lnTo>
                  <a:pt x="6278877" y="6858000"/>
                </a:lnTo>
                <a:lnTo>
                  <a:pt x="3292307" y="6858000"/>
                </a:lnTo>
                <a:lnTo>
                  <a:pt x="3181525" y="6786980"/>
                </a:lnTo>
                <a:cubicBezTo>
                  <a:pt x="1262020" y="5490189"/>
                  <a:pt x="0" y="3294101"/>
                  <a:pt x="0" y="803252"/>
                </a:cubicBezTo>
                <a:cubicBezTo>
                  <a:pt x="0" y="554167"/>
                  <a:pt x="12619" y="308030"/>
                  <a:pt x="37255" y="65445"/>
                </a:cubicBezTo>
                <a:close/>
              </a:path>
            </a:pathLst>
          </a:custGeom>
        </p:spPr>
      </p:pic>
      <p:sp>
        <p:nvSpPr>
          <p:cNvPr id="6" name="Title 3">
            <a:extLst>
              <a:ext uri="{FF2B5EF4-FFF2-40B4-BE49-F238E27FC236}">
                <a16:creationId xmlns:a16="http://schemas.microsoft.com/office/drawing/2014/main" id="{426229BC-4BAE-419E-901F-6C3CAA1D1F30}"/>
              </a:ext>
            </a:extLst>
          </p:cNvPr>
          <p:cNvSpPr txBox="1">
            <a:spLocks/>
          </p:cNvSpPr>
          <p:nvPr/>
        </p:nvSpPr>
        <p:spPr>
          <a:xfrm>
            <a:off x="309093" y="140555"/>
            <a:ext cx="9298547" cy="722330"/>
          </a:xfrm>
          <a:prstGeom prst="rect">
            <a:avLst/>
          </a:prstGeom>
          <a:solidFill>
            <a:schemeClr val="bg1">
              <a:lumMod val="85000"/>
            </a:schemeClr>
          </a:solidFill>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algn="ctr"/>
            <a:r>
              <a:rPr lang="en-US" sz="2400" b="0" dirty="0">
                <a:solidFill>
                  <a:srgbClr val="000000"/>
                </a:solidFill>
              </a:rPr>
              <a:t>Economic Vulnerability Premium for ADF Grant-Eligible SIDS</a:t>
            </a:r>
          </a:p>
        </p:txBody>
      </p:sp>
      <p:sp>
        <p:nvSpPr>
          <p:cNvPr id="8" name="Slide Number Placeholder 4">
            <a:extLst>
              <a:ext uri="{FF2B5EF4-FFF2-40B4-BE49-F238E27FC236}">
                <a16:creationId xmlns:a16="http://schemas.microsoft.com/office/drawing/2014/main" id="{EF8C0146-76D9-477E-9531-BA0265E3E1AF}"/>
              </a:ext>
            </a:extLst>
          </p:cNvPr>
          <p:cNvSpPr>
            <a:spLocks noGrp="1"/>
          </p:cNvSpPr>
          <p:nvPr>
            <p:ph type="sldNum" sz="quarter" idx="12"/>
          </p:nvPr>
        </p:nvSpPr>
        <p:spPr>
          <a:xfrm>
            <a:off x="10054215" y="6311988"/>
            <a:ext cx="292239" cy="338783"/>
          </a:xfrm>
        </p:spPr>
        <p:txBody>
          <a:bodyPr vert="horz" lIns="91440" tIns="45720" rIns="91440" bIns="45720" rtlCol="0" anchor="ctr">
            <a:normAutofit/>
          </a:bodyPr>
          <a:lstStyle/>
          <a:p>
            <a:pPr>
              <a:spcAft>
                <a:spcPts val="600"/>
              </a:spcAft>
            </a:pPr>
            <a:fld id="{7D0C6CEF-3F30-5644-AEEC-4228C0B92182}" type="slidenum">
              <a:rPr lang="en-US" sz="1600">
                <a:solidFill>
                  <a:schemeClr val="bg1"/>
                </a:solidFill>
                <a:latin typeface="Arial" panose="020B0604020202020204" pitchFamily="34" charset="0"/>
                <a:cs typeface="Arial" panose="020B0604020202020204" pitchFamily="34" charset="0"/>
              </a:rPr>
              <a:pPr>
                <a:spcAft>
                  <a:spcPts val="600"/>
                </a:spcAft>
              </a:pPr>
              <a:t>12</a:t>
            </a:fld>
            <a:endParaRPr lang="en-US" sz="1600" dirty="0">
              <a:solidFill>
                <a:schemeClr val="bg1"/>
              </a:solidFill>
              <a:latin typeface="Arial" panose="020B0604020202020204" pitchFamily="34" charset="0"/>
              <a:cs typeface="Arial" panose="020B0604020202020204" pitchFamily="34" charset="0"/>
            </a:endParaRPr>
          </a:p>
        </p:txBody>
      </p:sp>
      <p:graphicFrame>
        <p:nvGraphicFramePr>
          <p:cNvPr id="2" name="Table 1">
            <a:extLst>
              <a:ext uri="{FF2B5EF4-FFF2-40B4-BE49-F238E27FC236}">
                <a16:creationId xmlns:a16="http://schemas.microsoft.com/office/drawing/2014/main" id="{9A97516A-9D13-4AA9-B4EB-C80195CB447B}"/>
              </a:ext>
            </a:extLst>
          </p:cNvPr>
          <p:cNvGraphicFramePr>
            <a:graphicFrameLocks noGrp="1"/>
          </p:cNvGraphicFramePr>
          <p:nvPr>
            <p:extLst>
              <p:ext uri="{D42A27DB-BD31-4B8C-83A1-F6EECF244321}">
                <p14:modId xmlns:p14="http://schemas.microsoft.com/office/powerpoint/2010/main" val="2401975237"/>
              </p:ext>
            </p:extLst>
          </p:nvPr>
        </p:nvGraphicFramePr>
        <p:xfrm>
          <a:off x="309093" y="3442374"/>
          <a:ext cx="5559198" cy="2869614"/>
        </p:xfrm>
        <a:graphic>
          <a:graphicData uri="http://schemas.openxmlformats.org/drawingml/2006/table">
            <a:tbl>
              <a:tblPr firstRow="1" firstCol="1" bandRow="1">
                <a:tableStyleId>{5C22544A-7EE6-4342-B048-85BDC9FD1C3A}</a:tableStyleId>
              </a:tblPr>
              <a:tblGrid>
                <a:gridCol w="1666328">
                  <a:extLst>
                    <a:ext uri="{9D8B030D-6E8A-4147-A177-3AD203B41FA5}">
                      <a16:colId xmlns:a16="http://schemas.microsoft.com/office/drawing/2014/main" val="637272398"/>
                    </a:ext>
                  </a:extLst>
                </a:gridCol>
                <a:gridCol w="2100894">
                  <a:extLst>
                    <a:ext uri="{9D8B030D-6E8A-4147-A177-3AD203B41FA5}">
                      <a16:colId xmlns:a16="http://schemas.microsoft.com/office/drawing/2014/main" val="686357121"/>
                    </a:ext>
                  </a:extLst>
                </a:gridCol>
                <a:gridCol w="1791976">
                  <a:extLst>
                    <a:ext uri="{9D8B030D-6E8A-4147-A177-3AD203B41FA5}">
                      <a16:colId xmlns:a16="http://schemas.microsoft.com/office/drawing/2014/main" val="2201765655"/>
                    </a:ext>
                  </a:extLst>
                </a:gridCol>
              </a:tblGrid>
              <a:tr h="438999">
                <a:tc>
                  <a:txBody>
                    <a:bodyPr/>
                    <a:lstStyle/>
                    <a:p>
                      <a:pPr marL="0" marR="0">
                        <a:lnSpc>
                          <a:spcPct val="107000"/>
                        </a:lnSpc>
                        <a:spcBef>
                          <a:spcPts val="0"/>
                        </a:spcBef>
                        <a:spcAft>
                          <a:spcPts val="800"/>
                        </a:spcAft>
                      </a:pPr>
                      <a:r>
                        <a:rPr lang="en-US" sz="1400" dirty="0">
                          <a:effectLst/>
                          <a:latin typeface="Arial" panose="020B0604020202020204" pitchFamily="34" charset="0"/>
                          <a:cs typeface="Arial" panose="020B0604020202020204" pitchFamily="34" charset="0"/>
                        </a:rPr>
                        <a:t>EVI Score</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solidFill>
                      <a:schemeClr val="bg1">
                        <a:lumMod val="75000"/>
                      </a:schemeClr>
                    </a:solidFill>
                  </a:tcPr>
                </a:tc>
                <a:tc>
                  <a:txBody>
                    <a:bodyPr/>
                    <a:lstStyle/>
                    <a:p>
                      <a:pPr marL="0" marR="0">
                        <a:lnSpc>
                          <a:spcPct val="107000"/>
                        </a:lnSpc>
                        <a:spcBef>
                          <a:spcPts val="0"/>
                        </a:spcBef>
                        <a:spcAft>
                          <a:spcPts val="800"/>
                        </a:spcAft>
                      </a:pPr>
                      <a:r>
                        <a:rPr lang="en-US" sz="1400" dirty="0">
                          <a:effectLst/>
                          <a:latin typeface="Arial" panose="020B0604020202020204" pitchFamily="34" charset="0"/>
                          <a:cs typeface="Arial" panose="020B0604020202020204" pitchFamily="34" charset="0"/>
                        </a:rPr>
                        <a:t>Country </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solidFill>
                      <a:schemeClr val="bg1">
                        <a:lumMod val="75000"/>
                      </a:schemeClr>
                    </a:solidFill>
                  </a:tcPr>
                </a:tc>
                <a:tc>
                  <a:txBody>
                    <a:bodyPr/>
                    <a:lstStyle/>
                    <a:p>
                      <a:pPr marL="0" marR="0">
                        <a:lnSpc>
                          <a:spcPct val="107000"/>
                        </a:lnSpc>
                        <a:spcBef>
                          <a:spcPts val="0"/>
                        </a:spcBef>
                        <a:spcAft>
                          <a:spcPts val="800"/>
                        </a:spcAft>
                      </a:pPr>
                      <a:r>
                        <a:rPr lang="en-US" sz="1400" dirty="0">
                          <a:effectLst/>
                          <a:latin typeface="Arial" panose="020B0604020202020204" pitchFamily="34" charset="0"/>
                          <a:cs typeface="Arial" panose="020B0604020202020204" pitchFamily="34" charset="0"/>
                        </a:rPr>
                        <a:t>Premium per cycle ($ million) </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solidFill>
                      <a:schemeClr val="bg1">
                        <a:lumMod val="75000"/>
                      </a:schemeClr>
                    </a:solidFill>
                  </a:tcPr>
                </a:tc>
                <a:extLst>
                  <a:ext uri="{0D108BD9-81ED-4DB2-BD59-A6C34878D82A}">
                    <a16:rowId xmlns:a16="http://schemas.microsoft.com/office/drawing/2014/main" val="2248568763"/>
                  </a:ext>
                </a:extLst>
              </a:tr>
              <a:tr h="388728">
                <a:tc>
                  <a:txBody>
                    <a:bodyPr/>
                    <a:lstStyle/>
                    <a:p>
                      <a:pPr marL="0" marR="0">
                        <a:lnSpc>
                          <a:spcPct val="100000"/>
                        </a:lnSpc>
                        <a:spcBef>
                          <a:spcPts val="0"/>
                        </a:spcBef>
                        <a:spcAft>
                          <a:spcPts val="0"/>
                        </a:spcAft>
                      </a:pPr>
                      <a:r>
                        <a:rPr lang="en-US" sz="1400" dirty="0">
                          <a:solidFill>
                            <a:schemeClr val="tx1"/>
                          </a:solidFill>
                          <a:effectLst/>
                          <a:latin typeface="Arial" panose="020B0604020202020204" pitchFamily="34" charset="0"/>
                          <a:cs typeface="Arial" panose="020B0604020202020204" pitchFamily="34" charset="0"/>
                        </a:rPr>
                        <a:t>70-80 </a:t>
                      </a:r>
                    </a:p>
                    <a:p>
                      <a:pPr marL="0" marR="0">
                        <a:lnSpc>
                          <a:spcPct val="100000"/>
                        </a:lnSpc>
                        <a:spcBef>
                          <a:spcPts val="0"/>
                        </a:spcBef>
                        <a:spcAft>
                          <a:spcPts val="0"/>
                        </a:spcAft>
                      </a:pPr>
                      <a:r>
                        <a:rPr lang="en-US" sz="1400" dirty="0">
                          <a:solidFill>
                            <a:schemeClr val="tx1"/>
                          </a:solidFill>
                          <a:effectLst/>
                          <a:latin typeface="Arial" panose="020B0604020202020204" pitchFamily="34" charset="0"/>
                          <a:cs typeface="Arial" panose="020B0604020202020204" pitchFamily="34" charset="0"/>
                        </a:rPr>
                        <a:t>(more vulnerable)</a:t>
                      </a:r>
                      <a:endPar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solidFill>
                      <a:schemeClr val="bg1">
                        <a:lumMod val="85000"/>
                      </a:schemeClr>
                    </a:solidFill>
                  </a:tcPr>
                </a:tc>
                <a:tc>
                  <a:txBody>
                    <a:bodyPr/>
                    <a:lstStyle/>
                    <a:p>
                      <a:pPr marL="0" marR="0" algn="ctr">
                        <a:lnSpc>
                          <a:spcPct val="107000"/>
                        </a:lnSpc>
                        <a:spcBef>
                          <a:spcPts val="0"/>
                        </a:spcBef>
                        <a:spcAft>
                          <a:spcPts val="800"/>
                        </a:spcAft>
                      </a:pPr>
                      <a:r>
                        <a:rPr lang="en-US" sz="1400" dirty="0">
                          <a:effectLst/>
                          <a:latin typeface="Arial" panose="020B0604020202020204" pitchFamily="34" charset="0"/>
                          <a:cs typeface="Arial" panose="020B0604020202020204" pitchFamily="34" charset="0"/>
                        </a:rPr>
                        <a:t>Kiribati</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solidFill>
                      <a:schemeClr val="bg1">
                        <a:lumMod val="85000"/>
                      </a:schemeClr>
                    </a:solidFill>
                  </a:tcPr>
                </a:tc>
                <a:tc>
                  <a:txBody>
                    <a:bodyPr/>
                    <a:lstStyle/>
                    <a:p>
                      <a:pPr marL="0" marR="0" algn="ctr">
                        <a:lnSpc>
                          <a:spcPct val="107000"/>
                        </a:lnSpc>
                        <a:spcBef>
                          <a:spcPts val="0"/>
                        </a:spcBef>
                        <a:spcAft>
                          <a:spcPts val="800"/>
                        </a:spcAft>
                      </a:pPr>
                      <a:r>
                        <a:rPr lang="en-US" sz="1400" dirty="0">
                          <a:effectLst/>
                          <a:latin typeface="Arial" panose="020B0604020202020204" pitchFamily="34" charset="0"/>
                          <a:cs typeface="Arial" panose="020B0604020202020204" pitchFamily="34" charset="0"/>
                        </a:rPr>
                        <a:t>55</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solidFill>
                      <a:schemeClr val="bg1">
                        <a:lumMod val="85000"/>
                      </a:schemeClr>
                    </a:solidFill>
                  </a:tcPr>
                </a:tc>
                <a:extLst>
                  <a:ext uri="{0D108BD9-81ED-4DB2-BD59-A6C34878D82A}">
                    <a16:rowId xmlns:a16="http://schemas.microsoft.com/office/drawing/2014/main" val="3356389835"/>
                  </a:ext>
                </a:extLst>
              </a:tr>
              <a:tr h="449648">
                <a:tc>
                  <a:txBody>
                    <a:bodyPr/>
                    <a:lstStyle/>
                    <a:p>
                      <a:pPr marL="0" marR="0">
                        <a:lnSpc>
                          <a:spcPct val="107000"/>
                        </a:lnSpc>
                        <a:spcBef>
                          <a:spcPts val="0"/>
                        </a:spcBef>
                        <a:spcAft>
                          <a:spcPts val="800"/>
                        </a:spcAft>
                      </a:pPr>
                      <a:r>
                        <a:rPr lang="en-US" sz="1400" dirty="0">
                          <a:solidFill>
                            <a:schemeClr val="tx1"/>
                          </a:solidFill>
                          <a:effectLst/>
                          <a:latin typeface="Arial" panose="020B0604020202020204" pitchFamily="34" charset="0"/>
                          <a:cs typeface="Arial" panose="020B0604020202020204" pitchFamily="34" charset="0"/>
                        </a:rPr>
                        <a:t>60-70</a:t>
                      </a:r>
                      <a:endPar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solidFill>
                      <a:schemeClr val="bg1">
                        <a:lumMod val="95000"/>
                      </a:schemeClr>
                    </a:solidFill>
                  </a:tcPr>
                </a:tc>
                <a:tc>
                  <a:txBody>
                    <a:bodyPr/>
                    <a:lstStyle/>
                    <a:p>
                      <a:pPr marL="0" marR="0" algn="ctr">
                        <a:lnSpc>
                          <a:spcPct val="107000"/>
                        </a:lnSpc>
                        <a:spcBef>
                          <a:spcPts val="0"/>
                        </a:spcBef>
                        <a:spcAft>
                          <a:spcPts val="800"/>
                        </a:spcAft>
                      </a:pPr>
                      <a:r>
                        <a:rPr lang="en-US" sz="1400" dirty="0">
                          <a:effectLst/>
                          <a:latin typeface="Arial" panose="020B0604020202020204" pitchFamily="34" charset="0"/>
                          <a:cs typeface="Arial" panose="020B0604020202020204" pitchFamily="34" charset="0"/>
                        </a:rPr>
                        <a:t>Marshall Islands</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solidFill>
                      <a:schemeClr val="bg1">
                        <a:lumMod val="95000"/>
                      </a:schemeClr>
                    </a:solidFill>
                  </a:tcPr>
                </a:tc>
                <a:tc>
                  <a:txBody>
                    <a:bodyPr/>
                    <a:lstStyle/>
                    <a:p>
                      <a:pPr marL="0" marR="0" algn="ctr">
                        <a:lnSpc>
                          <a:spcPct val="107000"/>
                        </a:lnSpc>
                        <a:spcBef>
                          <a:spcPts val="0"/>
                        </a:spcBef>
                        <a:spcAft>
                          <a:spcPts val="800"/>
                        </a:spcAft>
                      </a:pPr>
                      <a:r>
                        <a:rPr lang="en-US" sz="1400" dirty="0">
                          <a:effectLst/>
                          <a:latin typeface="Arial" panose="020B0604020202020204" pitchFamily="34" charset="0"/>
                          <a:cs typeface="Arial" panose="020B0604020202020204" pitchFamily="34" charset="0"/>
                        </a:rPr>
                        <a:t>50</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solidFill>
                      <a:schemeClr val="bg1">
                        <a:lumMod val="95000"/>
                      </a:schemeClr>
                    </a:solidFill>
                  </a:tcPr>
                </a:tc>
                <a:extLst>
                  <a:ext uri="{0D108BD9-81ED-4DB2-BD59-A6C34878D82A}">
                    <a16:rowId xmlns:a16="http://schemas.microsoft.com/office/drawing/2014/main" val="1250451819"/>
                  </a:ext>
                </a:extLst>
              </a:tr>
              <a:tr h="1097959">
                <a:tc>
                  <a:txBody>
                    <a:bodyPr/>
                    <a:lstStyle/>
                    <a:p>
                      <a:pPr marL="0" marR="0">
                        <a:lnSpc>
                          <a:spcPct val="107000"/>
                        </a:lnSpc>
                        <a:spcBef>
                          <a:spcPts val="0"/>
                        </a:spcBef>
                        <a:spcAft>
                          <a:spcPts val="800"/>
                        </a:spcAft>
                      </a:pPr>
                      <a:r>
                        <a:rPr lang="en-US" sz="1400" dirty="0">
                          <a:solidFill>
                            <a:schemeClr val="tx1"/>
                          </a:solidFill>
                          <a:effectLst/>
                          <a:latin typeface="Arial" panose="020B0604020202020204" pitchFamily="34" charset="0"/>
                          <a:cs typeface="Arial" panose="020B0604020202020204" pitchFamily="34" charset="0"/>
                        </a:rPr>
                        <a:t>50-60</a:t>
                      </a:r>
                      <a:endPar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solidFill>
                      <a:schemeClr val="bg1">
                        <a:lumMod val="85000"/>
                      </a:schemeClr>
                    </a:solidFill>
                  </a:tcPr>
                </a:tc>
                <a:tc>
                  <a:txBody>
                    <a:bodyPr/>
                    <a:lstStyle/>
                    <a:p>
                      <a:pPr marL="0" marR="0" algn="ctr">
                        <a:lnSpc>
                          <a:spcPct val="107000"/>
                        </a:lnSpc>
                        <a:spcBef>
                          <a:spcPts val="0"/>
                        </a:spcBef>
                        <a:spcAft>
                          <a:spcPts val="800"/>
                        </a:spcAft>
                      </a:pPr>
                      <a:r>
                        <a:rPr lang="en-US" sz="1400" dirty="0">
                          <a:effectLst/>
                          <a:latin typeface="Arial" panose="020B0604020202020204" pitchFamily="34" charset="0"/>
                          <a:cs typeface="Arial" panose="020B0604020202020204" pitchFamily="34" charset="0"/>
                        </a:rPr>
                        <a:t>Federated States of Micronesia, Maldives, Nauru, Solomon Islands, Tonga and Tuvalu</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solidFill>
                      <a:schemeClr val="bg1">
                        <a:lumMod val="85000"/>
                      </a:schemeClr>
                    </a:solidFill>
                  </a:tcPr>
                </a:tc>
                <a:tc>
                  <a:txBody>
                    <a:bodyPr/>
                    <a:lstStyle/>
                    <a:p>
                      <a:pPr marL="0" marR="0" algn="ctr">
                        <a:lnSpc>
                          <a:spcPct val="107000"/>
                        </a:lnSpc>
                        <a:spcBef>
                          <a:spcPts val="0"/>
                        </a:spcBef>
                        <a:spcAft>
                          <a:spcPts val="800"/>
                        </a:spcAft>
                      </a:pPr>
                      <a:r>
                        <a:rPr lang="en-US" sz="1400" dirty="0">
                          <a:effectLst/>
                          <a:latin typeface="Arial" panose="020B0604020202020204" pitchFamily="34" charset="0"/>
                          <a:cs typeface="Arial" panose="020B0604020202020204" pitchFamily="34" charset="0"/>
                        </a:rPr>
                        <a:t>45</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solidFill>
                      <a:schemeClr val="bg1">
                        <a:lumMod val="85000"/>
                      </a:schemeClr>
                    </a:solidFill>
                  </a:tcPr>
                </a:tc>
                <a:extLst>
                  <a:ext uri="{0D108BD9-81ED-4DB2-BD59-A6C34878D82A}">
                    <a16:rowId xmlns:a16="http://schemas.microsoft.com/office/drawing/2014/main" val="4112376019"/>
                  </a:ext>
                </a:extLst>
              </a:tr>
              <a:tr h="388728">
                <a:tc>
                  <a:txBody>
                    <a:bodyPr/>
                    <a:lstStyle/>
                    <a:p>
                      <a:pPr marL="0" marR="0">
                        <a:lnSpc>
                          <a:spcPct val="100000"/>
                        </a:lnSpc>
                        <a:spcBef>
                          <a:spcPts val="0"/>
                        </a:spcBef>
                        <a:spcAft>
                          <a:spcPts val="0"/>
                        </a:spcAft>
                      </a:pPr>
                      <a:r>
                        <a:rPr lang="en-US" sz="1400">
                          <a:solidFill>
                            <a:schemeClr val="tx1"/>
                          </a:solidFill>
                          <a:effectLst/>
                          <a:latin typeface="Arial" panose="020B0604020202020204" pitchFamily="34" charset="0"/>
                          <a:cs typeface="Arial" panose="020B0604020202020204" pitchFamily="34" charset="0"/>
                        </a:rPr>
                        <a:t>40-50 </a:t>
                      </a:r>
                    </a:p>
                    <a:p>
                      <a:pPr marL="0" marR="0">
                        <a:lnSpc>
                          <a:spcPct val="100000"/>
                        </a:lnSpc>
                        <a:spcBef>
                          <a:spcPts val="0"/>
                        </a:spcBef>
                        <a:spcAft>
                          <a:spcPts val="0"/>
                        </a:spcAft>
                      </a:pPr>
                      <a:r>
                        <a:rPr lang="en-US" sz="1400">
                          <a:solidFill>
                            <a:schemeClr val="tx1"/>
                          </a:solidFill>
                          <a:effectLst/>
                          <a:latin typeface="Arial" panose="020B0604020202020204" pitchFamily="34" charset="0"/>
                          <a:ea typeface="Calibri" panose="020F0502020204030204" pitchFamily="34" charset="0"/>
                          <a:cs typeface="Arial" panose="020B0604020202020204" pitchFamily="34" charset="0"/>
                        </a:rPr>
                        <a:t>(less vulnerable)</a:t>
                      </a:r>
                      <a:endPar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solidFill>
                      <a:schemeClr val="bg1">
                        <a:lumMod val="95000"/>
                      </a:schemeClr>
                    </a:solidFill>
                  </a:tcPr>
                </a:tc>
                <a:tc>
                  <a:txBody>
                    <a:bodyPr/>
                    <a:lstStyle/>
                    <a:p>
                      <a:pPr marL="0" marR="0" algn="ctr">
                        <a:lnSpc>
                          <a:spcPct val="107000"/>
                        </a:lnSpc>
                        <a:spcBef>
                          <a:spcPts val="0"/>
                        </a:spcBef>
                        <a:spcAft>
                          <a:spcPts val="800"/>
                        </a:spcAft>
                      </a:pPr>
                      <a:r>
                        <a:rPr lang="en-US" sz="1400" dirty="0">
                          <a:effectLst/>
                          <a:latin typeface="Arial" panose="020B0604020202020204" pitchFamily="34" charset="0"/>
                          <a:cs typeface="Arial" panose="020B0604020202020204" pitchFamily="34" charset="0"/>
                        </a:rPr>
                        <a:t>Samoa and Vanuatu</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solidFill>
                      <a:schemeClr val="bg1">
                        <a:lumMod val="95000"/>
                      </a:schemeClr>
                    </a:solidFill>
                  </a:tcPr>
                </a:tc>
                <a:tc>
                  <a:txBody>
                    <a:bodyPr/>
                    <a:lstStyle/>
                    <a:p>
                      <a:pPr marL="0" marR="0" algn="ctr">
                        <a:lnSpc>
                          <a:spcPct val="107000"/>
                        </a:lnSpc>
                        <a:spcBef>
                          <a:spcPts val="0"/>
                        </a:spcBef>
                        <a:spcAft>
                          <a:spcPts val="800"/>
                        </a:spcAft>
                      </a:pPr>
                      <a:r>
                        <a:rPr lang="en-US" sz="1400" dirty="0">
                          <a:effectLst/>
                          <a:latin typeface="Arial" panose="020B0604020202020204" pitchFamily="34" charset="0"/>
                          <a:cs typeface="Arial" panose="020B0604020202020204" pitchFamily="34" charset="0"/>
                        </a:rPr>
                        <a:t>40</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solidFill>
                      <a:schemeClr val="bg1">
                        <a:lumMod val="95000"/>
                      </a:schemeClr>
                    </a:solidFill>
                  </a:tcPr>
                </a:tc>
                <a:extLst>
                  <a:ext uri="{0D108BD9-81ED-4DB2-BD59-A6C34878D82A}">
                    <a16:rowId xmlns:a16="http://schemas.microsoft.com/office/drawing/2014/main" val="3407666027"/>
                  </a:ext>
                </a:extLst>
              </a:tr>
            </a:tbl>
          </a:graphicData>
        </a:graphic>
      </p:graphicFrame>
      <p:sp>
        <p:nvSpPr>
          <p:cNvPr id="9" name="Slide Number Placeholder 4">
            <a:extLst>
              <a:ext uri="{FF2B5EF4-FFF2-40B4-BE49-F238E27FC236}">
                <a16:creationId xmlns:a16="http://schemas.microsoft.com/office/drawing/2014/main" id="{92426875-CAD1-4BB1-905A-050D33798214}"/>
              </a:ext>
            </a:extLst>
          </p:cNvPr>
          <p:cNvSpPr txBox="1">
            <a:spLocks/>
          </p:cNvSpPr>
          <p:nvPr/>
        </p:nvSpPr>
        <p:spPr>
          <a:xfrm>
            <a:off x="11487955" y="6156101"/>
            <a:ext cx="559139" cy="561346"/>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pPr>
            <a:r>
              <a:rPr lang="en-US" sz="1600" b="1" dirty="0">
                <a:latin typeface="Arial" panose="020B0604020202020204" pitchFamily="34" charset="0"/>
                <a:cs typeface="Arial" panose="020B0604020202020204" pitchFamily="34" charset="0"/>
              </a:rPr>
              <a:t>21</a:t>
            </a:r>
          </a:p>
        </p:txBody>
      </p:sp>
    </p:spTree>
    <p:extLst>
      <p:ext uri="{BB962C8B-B14F-4D97-AF65-F5344CB8AC3E}">
        <p14:creationId xmlns:p14="http://schemas.microsoft.com/office/powerpoint/2010/main" val="3703945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FC816-1A19-48CC-8639-1E6E3ECE9E4F}"/>
              </a:ext>
            </a:extLst>
          </p:cNvPr>
          <p:cNvSpPr>
            <a:spLocks noGrp="1"/>
          </p:cNvSpPr>
          <p:nvPr>
            <p:ph type="title"/>
          </p:nvPr>
        </p:nvSpPr>
        <p:spPr/>
        <p:txBody>
          <a:bodyPr/>
          <a:lstStyle/>
          <a:p>
            <a:r>
              <a:rPr lang="en-US" b="1" dirty="0"/>
              <a:t>Conclusions</a:t>
            </a:r>
          </a:p>
        </p:txBody>
      </p:sp>
      <p:sp>
        <p:nvSpPr>
          <p:cNvPr id="3" name="Content Placeholder 2">
            <a:extLst>
              <a:ext uri="{FF2B5EF4-FFF2-40B4-BE49-F238E27FC236}">
                <a16:creationId xmlns:a16="http://schemas.microsoft.com/office/drawing/2014/main" id="{DCD9E05F-5322-4402-A7F3-390F23F4962C}"/>
              </a:ext>
            </a:extLst>
          </p:cNvPr>
          <p:cNvSpPr>
            <a:spLocks noGrp="1"/>
          </p:cNvSpPr>
          <p:nvPr>
            <p:ph idx="1"/>
          </p:nvPr>
        </p:nvSpPr>
        <p:spPr/>
        <p:txBody>
          <a:bodyPr>
            <a:normAutofit lnSpcReduction="10000"/>
          </a:bodyPr>
          <a:lstStyle/>
          <a:p>
            <a:pPr>
              <a:spcBef>
                <a:spcPts val="0"/>
              </a:spcBef>
            </a:pPr>
            <a:r>
              <a:rPr lang="en-US" dirty="0">
                <a:effectLst/>
                <a:latin typeface="Arial" panose="020B0604020202020204" pitchFamily="34" charset="0"/>
                <a:ea typeface="Calibri" panose="020F0502020204030204" pitchFamily="34" charset="0"/>
                <a:cs typeface="Arial" panose="020B0604020202020204" pitchFamily="34" charset="0"/>
              </a:rPr>
              <a:t>Introduction of </a:t>
            </a:r>
            <a:r>
              <a:rPr lang="en-US" dirty="0">
                <a:latin typeface="Arial" panose="020B0604020202020204" pitchFamily="34" charset="0"/>
                <a:ea typeface="Calibri" panose="020F0502020204030204" pitchFamily="34" charset="0"/>
                <a:cs typeface="Arial" panose="020B0604020202020204" pitchFamily="34" charset="0"/>
              </a:rPr>
              <a:t>EVP </a:t>
            </a:r>
            <a:r>
              <a:rPr lang="en-US" dirty="0">
                <a:effectLst/>
                <a:latin typeface="Arial" panose="020B0604020202020204" pitchFamily="34" charset="0"/>
                <a:ea typeface="Calibri" panose="020F0502020204030204" pitchFamily="34" charset="0"/>
                <a:cs typeface="Times New Roman" panose="02020603050405020304" pitchFamily="18" charset="0"/>
              </a:rPr>
              <a:t>ensures more adequate allocations for ADF grant-eligible SIDS to build resilience and address the causes of vulnerability.</a:t>
            </a:r>
          </a:p>
          <a:p>
            <a:pPr marL="0" indent="0">
              <a:spcBef>
                <a:spcPts val="0"/>
              </a:spcBef>
              <a:buNone/>
            </a:pPr>
            <a:endParaRPr lang="en-US" dirty="0">
              <a:effectLst/>
              <a:latin typeface="Arial" panose="020B0604020202020204" pitchFamily="34" charset="0"/>
              <a:ea typeface="Times New Roman" panose="02020603050405020304" pitchFamily="18" charset="0"/>
              <a:cs typeface="Times New Roman" panose="02020603050405020304" pitchFamily="18" charset="0"/>
            </a:endParaRPr>
          </a:p>
          <a:p>
            <a:pPr>
              <a:spcBef>
                <a:spcPts val="0"/>
              </a:spcBef>
            </a:pPr>
            <a:r>
              <a:rPr lang="en-US" dirty="0">
                <a:effectLst/>
                <a:latin typeface="Arial" panose="020B0604020202020204" pitchFamily="34" charset="0"/>
                <a:ea typeface="Times New Roman" panose="02020603050405020304" pitchFamily="18" charset="0"/>
                <a:cs typeface="Times New Roman" panose="02020603050405020304" pitchFamily="18" charset="0"/>
              </a:rPr>
              <a:t>Indicative ADF grant country allocations for SIDS during ADF 13 total $576 million or about 28% of total country allocations and are about 46% higher than provided under ADF 12.</a:t>
            </a:r>
          </a:p>
          <a:p>
            <a:pPr marL="0" indent="0">
              <a:spcBef>
                <a:spcPts val="0"/>
              </a:spcBef>
              <a:buNone/>
            </a:pPr>
            <a:endParaRPr lang="en-US" dirty="0">
              <a:effectLst/>
              <a:latin typeface="Arial" panose="020B0604020202020204" pitchFamily="34" charset="0"/>
              <a:ea typeface="Calibri" panose="020F0502020204030204" pitchFamily="34" charset="0"/>
              <a:cs typeface="Arial" panose="020B0604020202020204" pitchFamily="34" charset="0"/>
            </a:endParaRPr>
          </a:p>
          <a:p>
            <a:pPr>
              <a:spcBef>
                <a:spcPts val="0"/>
              </a:spcBef>
            </a:pPr>
            <a:r>
              <a:rPr lang="en-US" dirty="0">
                <a:effectLst/>
                <a:latin typeface="Arial" panose="020B0604020202020204" pitchFamily="34" charset="0"/>
                <a:ea typeface="Calibri" panose="020F0502020204030204" pitchFamily="34" charset="0"/>
                <a:cs typeface="Arial" panose="020B0604020202020204" pitchFamily="34" charset="0"/>
              </a:rPr>
              <a:t>EVI is considered to be the most suitable vulnerability index for use in ADF concessional resource allocation framework, based on country coverage, data availability, simplicity and comprehensiveness.</a:t>
            </a:r>
          </a:p>
          <a:p>
            <a:pPr marL="0" indent="0">
              <a:buNone/>
            </a:pPr>
            <a:endParaRPr lang="en-US" sz="2800" dirty="0">
              <a:effectLst/>
              <a:latin typeface="Arial" panose="020B060402020202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7137305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F22AD-A911-49C9-A7D7-FDCACC9E25EA}"/>
              </a:ext>
            </a:extLst>
          </p:cNvPr>
          <p:cNvSpPr>
            <a:spLocks noGrp="1"/>
          </p:cNvSpPr>
          <p:nvPr>
            <p:ph type="title"/>
          </p:nvPr>
        </p:nvSpPr>
        <p:spPr>
          <a:xfrm>
            <a:off x="838200" y="3082568"/>
            <a:ext cx="10515600" cy="1325563"/>
          </a:xfrm>
        </p:spPr>
        <p:txBody>
          <a:bodyPr/>
          <a:lstStyle/>
          <a:p>
            <a:pPr algn="ctr"/>
            <a:r>
              <a:rPr lang="en-US" b="1" dirty="0">
                <a:latin typeface="Arial" panose="020B0604020202020204" pitchFamily="34" charset="0"/>
                <a:cs typeface="Arial" panose="020B0604020202020204" pitchFamily="34" charset="0"/>
              </a:rPr>
              <a:t>Thank you</a:t>
            </a:r>
          </a:p>
        </p:txBody>
      </p:sp>
      <p:sp>
        <p:nvSpPr>
          <p:cNvPr id="4" name="Slide Number Placeholder 4">
            <a:extLst>
              <a:ext uri="{FF2B5EF4-FFF2-40B4-BE49-F238E27FC236}">
                <a16:creationId xmlns:a16="http://schemas.microsoft.com/office/drawing/2014/main" id="{8DFEA4B7-6B24-4866-A780-14351B70200A}"/>
              </a:ext>
            </a:extLst>
          </p:cNvPr>
          <p:cNvSpPr txBox="1">
            <a:spLocks/>
          </p:cNvSpPr>
          <p:nvPr/>
        </p:nvSpPr>
        <p:spPr>
          <a:xfrm>
            <a:off x="11487955" y="6156101"/>
            <a:ext cx="559139" cy="561346"/>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pPr>
            <a:r>
              <a:rPr lang="en-US" sz="1600" b="1" dirty="0">
                <a:latin typeface="Arial" panose="020B0604020202020204" pitchFamily="34" charset="0"/>
                <a:cs typeface="Arial" panose="020B0604020202020204" pitchFamily="34" charset="0"/>
              </a:rPr>
              <a:t>19</a:t>
            </a:r>
          </a:p>
        </p:txBody>
      </p:sp>
    </p:spTree>
    <p:extLst>
      <p:ext uri="{BB962C8B-B14F-4D97-AF65-F5344CB8AC3E}">
        <p14:creationId xmlns:p14="http://schemas.microsoft.com/office/powerpoint/2010/main" val="34581275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FFD06-7C57-4865-A7EB-FB52E055FAF1}"/>
              </a:ext>
            </a:extLst>
          </p:cNvPr>
          <p:cNvSpPr>
            <a:spLocks noGrp="1"/>
          </p:cNvSpPr>
          <p:nvPr>
            <p:ph type="title"/>
          </p:nvPr>
        </p:nvSpPr>
        <p:spPr>
          <a:xfrm>
            <a:off x="742640" y="561164"/>
            <a:ext cx="10515600" cy="977706"/>
          </a:xfrm>
        </p:spPr>
        <p:txBody>
          <a:bodyPr/>
          <a:lstStyle/>
          <a:p>
            <a:r>
              <a:rPr lang="en-US" b="1" dirty="0"/>
              <a:t>Objective</a:t>
            </a:r>
          </a:p>
        </p:txBody>
      </p:sp>
      <p:sp>
        <p:nvSpPr>
          <p:cNvPr id="3" name="Text Placeholder 2">
            <a:extLst>
              <a:ext uri="{FF2B5EF4-FFF2-40B4-BE49-F238E27FC236}">
                <a16:creationId xmlns:a16="http://schemas.microsoft.com/office/drawing/2014/main" id="{3557EBB0-3F9D-440C-80E9-04FC264E7AA9}"/>
              </a:ext>
            </a:extLst>
          </p:cNvPr>
          <p:cNvSpPr>
            <a:spLocks noGrp="1"/>
          </p:cNvSpPr>
          <p:nvPr>
            <p:ph type="body" idx="1"/>
          </p:nvPr>
        </p:nvSpPr>
        <p:spPr>
          <a:xfrm>
            <a:off x="831850" y="1538871"/>
            <a:ext cx="10515600" cy="4550780"/>
          </a:xfrm>
        </p:spPr>
        <p:txBody>
          <a:bodyPr>
            <a:normAutofit/>
          </a:bodyPr>
          <a:lstStyle/>
          <a:p>
            <a:pPr marL="457200" indent="-457200">
              <a:buFont typeface="Arial" panose="020B0604020202020204" pitchFamily="34" charset="0"/>
              <a:buChar char="•"/>
            </a:pPr>
            <a:r>
              <a:rPr lang="en-US" sz="3200" dirty="0">
                <a:solidFill>
                  <a:schemeClr val="tx1"/>
                </a:solidFill>
                <a:effectLst/>
                <a:ea typeface="Calibri" panose="020F0502020204030204" pitchFamily="34" charset="0"/>
                <a:cs typeface="Times New Roman" panose="02020603050405020304" pitchFamily="18" charset="0"/>
              </a:rPr>
              <a:t>The objective of the presentation is to outline the application of the Economic Vulnerability Index (EVI) to create an Economic Vulnerability Premium for SIDS during the ADF 13 cycle. </a:t>
            </a:r>
          </a:p>
          <a:p>
            <a:endParaRPr lang="en-US" dirty="0"/>
          </a:p>
        </p:txBody>
      </p:sp>
    </p:spTree>
    <p:extLst>
      <p:ext uri="{BB962C8B-B14F-4D97-AF65-F5344CB8AC3E}">
        <p14:creationId xmlns:p14="http://schemas.microsoft.com/office/powerpoint/2010/main" val="36216340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vert="horz" lIns="91440" tIns="45720" rIns="91440" bIns="45720" rtlCol="0" anchor="ctr">
            <a:normAutofit/>
          </a:bodyPr>
          <a:lstStyle/>
          <a:p>
            <a:pPr algn="ctr"/>
            <a:r>
              <a:rPr lang="en-US" altLang="en-US" sz="3200" b="1" kern="1200" dirty="0">
                <a:solidFill>
                  <a:schemeClr val="tx1"/>
                </a:solidFill>
                <a:latin typeface="Arial" panose="020B0604020202020204" pitchFamily="34" charset="0"/>
                <a:cs typeface="Arial" panose="020B0604020202020204" pitchFamily="34" charset="0"/>
              </a:rPr>
              <a:t>ADF Grants for Which </a:t>
            </a:r>
            <a:r>
              <a:rPr lang="en-US" altLang="en-US" sz="3200" b="1" dirty="0">
                <a:latin typeface="Arial" panose="020B0604020202020204" pitchFamily="34" charset="0"/>
                <a:cs typeface="Arial" panose="020B0604020202020204" pitchFamily="34" charset="0"/>
              </a:rPr>
              <a:t>C</a:t>
            </a:r>
            <a:r>
              <a:rPr lang="en-US" altLang="en-US" sz="3200" b="1" kern="1200" dirty="0">
                <a:solidFill>
                  <a:schemeClr val="tx1"/>
                </a:solidFill>
                <a:latin typeface="Arial" panose="020B0604020202020204" pitchFamily="34" charset="0"/>
                <a:cs typeface="Arial" panose="020B0604020202020204" pitchFamily="34" charset="0"/>
              </a:rPr>
              <a:t>ountries?</a:t>
            </a:r>
            <a:br>
              <a:rPr lang="en-US" altLang="en-US" sz="2800" b="1" kern="1200" dirty="0">
                <a:solidFill>
                  <a:schemeClr val="tx1"/>
                </a:solidFill>
                <a:latin typeface="+mj-lt"/>
                <a:ea typeface="+mj-ea"/>
                <a:cs typeface="+mj-cs"/>
              </a:rPr>
            </a:br>
            <a:br>
              <a:rPr lang="en-US" sz="2800" kern="1200" dirty="0">
                <a:solidFill>
                  <a:schemeClr val="tx1"/>
                </a:solidFill>
                <a:latin typeface="+mj-lt"/>
                <a:ea typeface="+mj-ea"/>
                <a:cs typeface="+mj-cs"/>
              </a:rPr>
            </a:br>
            <a:endParaRPr lang="en-US" sz="2800" kern="1200" dirty="0">
              <a:solidFill>
                <a:schemeClr val="tx1"/>
              </a:solidFill>
              <a:latin typeface="+mj-lt"/>
              <a:ea typeface="+mj-ea"/>
              <a:cs typeface="+mj-cs"/>
            </a:endParaRPr>
          </a:p>
        </p:txBody>
      </p:sp>
      <p:sp>
        <p:nvSpPr>
          <p:cNvPr id="6" name="Rectangle 1">
            <a:extLst>
              <a:ext uri="{FF2B5EF4-FFF2-40B4-BE49-F238E27FC236}">
                <a16:creationId xmlns:a16="http://schemas.microsoft.com/office/drawing/2014/main" id="{E7AD4BCA-DF79-4AC7-ACCE-9EAF86A440AA}"/>
              </a:ext>
            </a:extLst>
          </p:cNvPr>
          <p:cNvSpPr>
            <a:spLocks noChangeArrowheads="1"/>
          </p:cNvSpPr>
          <p:nvPr/>
        </p:nvSpPr>
        <p:spPr bwMode="auto">
          <a:xfrm>
            <a:off x="432161" y="5867792"/>
            <a:ext cx="10378554"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kumimoji="0" lang="en-US" altLang="en-US" sz="1400" b="1" i="0" u="none" strike="noStrike" cap="none" normalizeH="0" baseline="0" dirty="0">
                <a:ln>
                  <a:noFill/>
                </a:ln>
                <a:solidFill>
                  <a:srgbClr val="C00000"/>
                </a:solidFill>
                <a:effectLst/>
                <a:latin typeface="Arial" panose="020B0604020202020204" pitchFamily="34" charset="0"/>
                <a:ea typeface="Calibri" panose="020F0502020204030204" pitchFamily="34" charset="0"/>
                <a:cs typeface="Arial" panose="020B0604020202020204" pitchFamily="34" charset="0"/>
              </a:rPr>
              <a:t>ƒ </a:t>
            </a:r>
            <a:r>
              <a:rPr kumimoji="0" lang="en-US" altLang="en-US" sz="1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fragile and conflict-affected situation</a:t>
            </a:r>
          </a:p>
          <a:p>
            <a:r>
              <a:rPr kumimoji="0" lang="en-US" altLang="en-US" sz="1400" b="1" i="0" u="none" strike="noStrike" cap="none" normalizeH="0" baseline="0" dirty="0">
                <a:ln>
                  <a:noFill/>
                </a:ln>
                <a:solidFill>
                  <a:srgbClr val="5B9BD5"/>
                </a:solidFill>
                <a:effectLst/>
                <a:latin typeface="Arial" panose="020B0604020202020204" pitchFamily="34" charset="0"/>
                <a:ea typeface="Calibri" panose="020F0502020204030204" pitchFamily="34" charset="0"/>
                <a:cs typeface="Arial" panose="020B0604020202020204" pitchFamily="34" charset="0"/>
              </a:rPr>
              <a:t>σ </a:t>
            </a:r>
            <a:r>
              <a:rPr kumimoji="0" lang="en-US" altLang="en-US" sz="1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small island developing states</a:t>
            </a:r>
          </a:p>
          <a:p>
            <a:r>
              <a:rPr lang="en-US" sz="1400" baseline="30000" dirty="0">
                <a:ea typeface="Times New Roman" panose="02020603050405020304" pitchFamily="18" charset="0"/>
                <a:cs typeface="Arial" panose="020B0604020202020204" pitchFamily="34" charset="0"/>
              </a:rPr>
              <a:t>a </a:t>
            </a:r>
            <a:r>
              <a:rPr lang="en-US" altLang="en-US" sz="1400" dirty="0">
                <a:cs typeface="Arial" panose="020B0604020202020204" pitchFamily="34" charset="0"/>
              </a:rPr>
              <a:t>Country classification expected in 2021, subject to confirmation of debt sustainability assessments. Country classification can change during an ADF cycle. </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graphicFrame>
        <p:nvGraphicFramePr>
          <p:cNvPr id="5" name="Table 4">
            <a:extLst>
              <a:ext uri="{FF2B5EF4-FFF2-40B4-BE49-F238E27FC236}">
                <a16:creationId xmlns:a16="http://schemas.microsoft.com/office/drawing/2014/main" id="{494690CD-2F76-407D-8D5F-4D921AC1C948}"/>
              </a:ext>
            </a:extLst>
          </p:cNvPr>
          <p:cNvGraphicFramePr>
            <a:graphicFrameLocks noGrp="1"/>
          </p:cNvGraphicFramePr>
          <p:nvPr>
            <p:extLst>
              <p:ext uri="{D42A27DB-BD31-4B8C-83A1-F6EECF244321}">
                <p14:modId xmlns:p14="http://schemas.microsoft.com/office/powerpoint/2010/main" val="685220142"/>
              </p:ext>
            </p:extLst>
          </p:nvPr>
        </p:nvGraphicFramePr>
        <p:xfrm>
          <a:off x="630417" y="1175069"/>
          <a:ext cx="10525127" cy="4308467"/>
        </p:xfrm>
        <a:graphic>
          <a:graphicData uri="http://schemas.openxmlformats.org/drawingml/2006/table">
            <a:tbl>
              <a:tblPr firstRow="1" firstCol="1" bandRow="1"/>
              <a:tblGrid>
                <a:gridCol w="3789514">
                  <a:extLst>
                    <a:ext uri="{9D8B030D-6E8A-4147-A177-3AD203B41FA5}">
                      <a16:colId xmlns:a16="http://schemas.microsoft.com/office/drawing/2014/main" val="1092798253"/>
                    </a:ext>
                  </a:extLst>
                </a:gridCol>
                <a:gridCol w="2403367">
                  <a:extLst>
                    <a:ext uri="{9D8B030D-6E8A-4147-A177-3AD203B41FA5}">
                      <a16:colId xmlns:a16="http://schemas.microsoft.com/office/drawing/2014/main" val="2583618236"/>
                    </a:ext>
                  </a:extLst>
                </a:gridCol>
                <a:gridCol w="2470009">
                  <a:extLst>
                    <a:ext uri="{9D8B030D-6E8A-4147-A177-3AD203B41FA5}">
                      <a16:colId xmlns:a16="http://schemas.microsoft.com/office/drawing/2014/main" val="1036030012"/>
                    </a:ext>
                  </a:extLst>
                </a:gridCol>
                <a:gridCol w="1862237">
                  <a:extLst>
                    <a:ext uri="{9D8B030D-6E8A-4147-A177-3AD203B41FA5}">
                      <a16:colId xmlns:a16="http://schemas.microsoft.com/office/drawing/2014/main" val="3854107425"/>
                    </a:ext>
                  </a:extLst>
                </a:gridCol>
              </a:tblGrid>
              <a:tr h="470864">
                <a:tc gridSpan="3">
                  <a:txBody>
                    <a:bodyPr/>
                    <a:lstStyle/>
                    <a:p>
                      <a:pPr marL="0" marR="0" algn="ctr" fontAlgn="b">
                        <a:spcBef>
                          <a:spcPts val="0"/>
                        </a:spcBef>
                        <a:spcAft>
                          <a:spcPts val="0"/>
                        </a:spcAft>
                      </a:pPr>
                      <a:r>
                        <a:rPr lang="en-US" sz="2400" b="1" i="0" u="none" strike="noStrike" dirty="0">
                          <a:effectLst/>
                          <a:latin typeface="Arial" panose="020B0604020202020204" pitchFamily="34" charset="0"/>
                          <a:ea typeface="Times New Roman" panose="02020603050405020304" pitchFamily="18" charset="0"/>
                          <a:cs typeface="Arial" panose="020B0604020202020204" pitchFamily="34" charset="0"/>
                        </a:rPr>
                        <a:t>Group A</a:t>
                      </a:r>
                      <a:r>
                        <a:rPr lang="en-US" sz="2400" b="0" i="0" u="none" strike="noStrike" baseline="30000" dirty="0">
                          <a:effectLst/>
                          <a:latin typeface="Arial" panose="020B0604020202020204" pitchFamily="34" charset="0"/>
                          <a:ea typeface="Times New Roman" panose="02020603050405020304" pitchFamily="18" charset="0"/>
                          <a:cs typeface="Arial" panose="020B0604020202020204" pitchFamily="34" charset="0"/>
                        </a:rPr>
                        <a:t>a</a:t>
                      </a:r>
                      <a:endParaRPr lang="en-US" sz="2400" b="0" i="0" u="none" strike="noStrike" dirty="0">
                        <a:effectLst/>
                        <a:latin typeface="Arial" panose="020B0604020202020204" pitchFamily="34" charset="0"/>
                      </a:endParaRPr>
                    </a:p>
                  </a:txBody>
                  <a:tcPr marL="153542" marR="153542" marT="76771" marB="7677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marL="0" marR="0" algn="ctr" fontAlgn="ctr">
                        <a:spcBef>
                          <a:spcPts val="0"/>
                        </a:spcBef>
                        <a:spcAft>
                          <a:spcPts val="0"/>
                        </a:spcAft>
                      </a:pPr>
                      <a:r>
                        <a:rPr lang="en-US" sz="2400" b="1" i="0" u="none" strike="noStrike" dirty="0">
                          <a:effectLst/>
                          <a:latin typeface="Arial" panose="020B0604020202020204" pitchFamily="34" charset="0"/>
                          <a:ea typeface="Times New Roman" panose="02020603050405020304" pitchFamily="18" charset="0"/>
                          <a:cs typeface="Arial" panose="020B0604020202020204" pitchFamily="34" charset="0"/>
                        </a:rPr>
                        <a:t>Group B</a:t>
                      </a:r>
                    </a:p>
                    <a:p>
                      <a:pPr marL="0" marR="0" algn="ctr" fontAlgn="ctr">
                        <a:spcBef>
                          <a:spcPts val="0"/>
                        </a:spcBef>
                        <a:spcAft>
                          <a:spcPts val="0"/>
                        </a:spcAft>
                      </a:pPr>
                      <a:endParaRPr lang="en-US" sz="1400" b="1" i="0" u="none" strike="noStrike" dirty="0">
                        <a:effectLst/>
                        <a:latin typeface="Arial" panose="020B0604020202020204" pitchFamily="34" charset="0"/>
                        <a:cs typeface="Arial" panose="020B0604020202020204" pitchFamily="34" charset="0"/>
                      </a:endParaRPr>
                    </a:p>
                    <a:p>
                      <a:pPr marL="0" marR="0" algn="ctr" fontAlgn="ctr">
                        <a:spcBef>
                          <a:spcPts val="0"/>
                        </a:spcBef>
                        <a:spcAft>
                          <a:spcPts val="0"/>
                        </a:spcAft>
                      </a:pPr>
                      <a:r>
                        <a:rPr lang="en-US" sz="1600" b="1" i="0" u="none" strike="noStrike" dirty="0">
                          <a:effectLst/>
                          <a:latin typeface="Arial" panose="020B0604020202020204" pitchFamily="34" charset="0"/>
                          <a:cs typeface="Arial" panose="020B0604020202020204" pitchFamily="34" charset="0"/>
                        </a:rPr>
                        <a:t>Access to COL and regular OCR</a:t>
                      </a:r>
                      <a:endParaRPr lang="en-US" sz="1600" b="0" i="0" u="none" strike="noStrike" dirty="0">
                        <a:effectLst/>
                        <a:latin typeface="Arial" panose="020B0604020202020204" pitchFamily="34" charset="0"/>
                      </a:endParaRPr>
                    </a:p>
                  </a:txBody>
                  <a:tcPr marL="115157" marR="115157" marT="159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766892980"/>
                  </a:ext>
                </a:extLst>
              </a:tr>
              <a:tr h="589220">
                <a:tc>
                  <a:txBody>
                    <a:bodyPr/>
                    <a:lstStyle/>
                    <a:p>
                      <a:pPr marL="0" marR="0" algn="l" fontAlgn="ctr">
                        <a:spcBef>
                          <a:spcPts val="0"/>
                        </a:spcBef>
                        <a:spcAft>
                          <a:spcPts val="0"/>
                        </a:spcAft>
                      </a:pPr>
                      <a:r>
                        <a:rPr lang="en-US" sz="1600" b="1" i="0" u="none" strike="noStrike" dirty="0">
                          <a:effectLst/>
                          <a:latin typeface="Arial" panose="020B0604020202020204" pitchFamily="34" charset="0"/>
                          <a:ea typeface="Times New Roman" panose="02020603050405020304" pitchFamily="18" charset="0"/>
                          <a:cs typeface="Arial" panose="020B0604020202020204" pitchFamily="34" charset="0"/>
                        </a:rPr>
                        <a:t>Access to ADF Grants only</a:t>
                      </a:r>
                      <a:endParaRPr lang="en-US" sz="1600" b="0" i="0" u="none" strike="noStrike" dirty="0">
                        <a:effectLst/>
                        <a:latin typeface="Arial" panose="020B0604020202020204" pitchFamily="34" charset="0"/>
                      </a:endParaRPr>
                    </a:p>
                  </a:txBody>
                  <a:tcPr marL="115157" marR="115157" marT="15994"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spcBef>
                          <a:spcPts val="0"/>
                        </a:spcBef>
                        <a:spcAft>
                          <a:spcPts val="0"/>
                        </a:spcAft>
                      </a:pPr>
                      <a:r>
                        <a:rPr lang="en-US" sz="1600" b="1" i="0" u="none" strike="noStrike" dirty="0">
                          <a:effectLst/>
                          <a:latin typeface="Arial" panose="020B0604020202020204" pitchFamily="34" charset="0"/>
                          <a:cs typeface="Arial" panose="020B0604020202020204" pitchFamily="34" charset="0"/>
                        </a:rPr>
                        <a:t>Access to ADF grants and COL</a:t>
                      </a:r>
                      <a:endParaRPr lang="en-US" sz="1600" b="0" i="0" u="none" strike="noStrike" dirty="0">
                        <a:effectLst/>
                        <a:latin typeface="Arial" panose="020B0604020202020204" pitchFamily="34" charset="0"/>
                      </a:endParaRPr>
                    </a:p>
                  </a:txBody>
                  <a:tcPr marL="115157" marR="115157" marT="1599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spcBef>
                          <a:spcPts val="0"/>
                        </a:spcBef>
                        <a:spcAft>
                          <a:spcPts val="0"/>
                        </a:spcAft>
                      </a:pPr>
                      <a:r>
                        <a:rPr lang="en-US" sz="1600" b="1" i="0" u="none" strike="noStrike" dirty="0">
                          <a:effectLst/>
                          <a:latin typeface="Arial" panose="020B0604020202020204" pitchFamily="34" charset="0"/>
                          <a:ea typeface="Times New Roman" panose="02020603050405020304" pitchFamily="18" charset="0"/>
                          <a:cs typeface="Arial" panose="020B0604020202020204" pitchFamily="34" charset="0"/>
                        </a:rPr>
                        <a:t>Access to COL </a:t>
                      </a:r>
                      <a:endParaRPr lang="en-US" sz="1600" b="0" i="0" u="none" strike="noStrike" dirty="0">
                        <a:effectLst/>
                        <a:latin typeface="Arial" panose="020B0604020202020204" pitchFamily="34" charset="0"/>
                      </a:endParaRPr>
                    </a:p>
                  </a:txBody>
                  <a:tcPr marL="115157" marR="115157" marT="15994"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fontAlgn="t">
                        <a:spcBef>
                          <a:spcPts val="0"/>
                        </a:spcBef>
                        <a:spcAft>
                          <a:spcPts val="0"/>
                        </a:spcAft>
                      </a:pPr>
                      <a:r>
                        <a:rPr lang="en-US" sz="1700" b="0" i="0" u="none" strike="noStrike">
                          <a:effectLst/>
                          <a:latin typeface="Arial" panose="020B0604020202020204" pitchFamily="34" charset="0"/>
                          <a:ea typeface="Times New Roman" panose="02020603050405020304" pitchFamily="18" charset="0"/>
                          <a:cs typeface="Arial" panose="020B0604020202020204" pitchFamily="34" charset="0"/>
                        </a:rPr>
                        <a:t> </a:t>
                      </a:r>
                      <a:endParaRPr lang="en-US" sz="3000" b="0" i="0" u="none" strike="noStrike">
                        <a:effectLst/>
                        <a:latin typeface="Arial" panose="020B0604020202020204" pitchFamily="34" charset="0"/>
                      </a:endParaRPr>
                    </a:p>
                  </a:txBody>
                  <a:tcPr marL="115157" marR="115157" marT="1599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83330774"/>
                  </a:ext>
                </a:extLst>
              </a:tr>
              <a:tr h="2636453">
                <a:tc>
                  <a:txBody>
                    <a:bodyPr/>
                    <a:lstStyle/>
                    <a:p>
                      <a:pPr marL="0" marR="0" algn="just" fontAlgn="t">
                        <a:spcBef>
                          <a:spcPts val="0"/>
                        </a:spcBef>
                        <a:spcAft>
                          <a:spcPts val="0"/>
                        </a:spcAft>
                      </a:pPr>
                      <a:r>
                        <a:rPr lang="en-US" sz="1700" b="0" i="0" u="none" strike="noStrike" dirty="0">
                          <a:effectLst/>
                          <a:latin typeface="Arial" panose="020B0604020202020204" pitchFamily="34" charset="0"/>
                          <a:ea typeface="Times New Roman" panose="02020603050405020304" pitchFamily="18" charset="0"/>
                          <a:cs typeface="Arial" panose="020B0604020202020204" pitchFamily="34" charset="0"/>
                        </a:rPr>
                        <a:t>Afghanistan </a:t>
                      </a:r>
                      <a:r>
                        <a:rPr lang="en-US" sz="1700" b="1" i="0" u="none" strike="noStrike"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ƒ</a:t>
                      </a:r>
                      <a:endParaRPr lang="en-US" sz="3000" b="0" i="0" u="none" strike="noStrike" dirty="0">
                        <a:effectLst/>
                        <a:latin typeface="Arial" panose="020B0604020202020204" pitchFamily="34" charset="0"/>
                      </a:endParaRPr>
                    </a:p>
                    <a:p>
                      <a:pPr marL="164592" marR="0" indent="-164592" algn="just" fontAlgn="t">
                        <a:spcBef>
                          <a:spcPts val="0"/>
                        </a:spcBef>
                        <a:spcAft>
                          <a:spcPts val="0"/>
                        </a:spcAft>
                      </a:pPr>
                      <a:r>
                        <a:rPr lang="en-US" sz="1700" b="0" i="0" u="none" strike="noStrike" dirty="0">
                          <a:effectLst/>
                          <a:latin typeface="Arial" panose="020B0604020202020204" pitchFamily="34" charset="0"/>
                          <a:ea typeface="Times New Roman" panose="02020603050405020304" pitchFamily="18" charset="0"/>
                          <a:cs typeface="Arial" panose="020B0604020202020204" pitchFamily="34" charset="0"/>
                        </a:rPr>
                        <a:t>Micronesia, Federated States of </a:t>
                      </a:r>
                      <a:r>
                        <a:rPr lang="en-US" sz="1700" b="1" i="0" u="none" strike="noStrike"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ƒ</a:t>
                      </a:r>
                      <a:r>
                        <a:rPr lang="el-GR" sz="1700" b="1" i="0" u="none" strike="noStrike" dirty="0">
                          <a:solidFill>
                            <a:srgbClr val="5B9BD5"/>
                          </a:solidFill>
                          <a:effectLst/>
                          <a:latin typeface="Arial" panose="020B0604020202020204" pitchFamily="34" charset="0"/>
                          <a:ea typeface="Times New Roman" panose="02020603050405020304" pitchFamily="18" charset="0"/>
                          <a:cs typeface="Arial" panose="020B0604020202020204" pitchFamily="34" charset="0"/>
                        </a:rPr>
                        <a:t>σ</a:t>
                      </a:r>
                      <a:r>
                        <a:rPr lang="el-GR" sz="1700" b="0" i="0" u="none" strike="noStrike" dirty="0">
                          <a:effectLst/>
                          <a:latin typeface="Arial" panose="020B0604020202020204" pitchFamily="34" charset="0"/>
                          <a:ea typeface="Times New Roman" panose="02020603050405020304" pitchFamily="18" charset="0"/>
                          <a:cs typeface="Arial" panose="020B0604020202020204" pitchFamily="34" charset="0"/>
                        </a:rPr>
                        <a:t> </a:t>
                      </a:r>
                      <a:endParaRPr lang="el-GR" sz="3000" b="0" i="0" u="none" strike="noStrike" dirty="0">
                        <a:effectLst/>
                        <a:latin typeface="Arial" panose="020B0604020202020204" pitchFamily="34" charset="0"/>
                      </a:endParaRPr>
                    </a:p>
                    <a:p>
                      <a:pPr marL="164592" marR="0" indent="-164592" algn="just" fontAlgn="t">
                        <a:spcBef>
                          <a:spcPts val="0"/>
                        </a:spcBef>
                        <a:spcAft>
                          <a:spcPts val="0"/>
                        </a:spcAft>
                      </a:pPr>
                      <a:r>
                        <a:rPr lang="en-US" sz="1700" b="0" i="0" u="none" strike="noStrike" dirty="0">
                          <a:effectLst/>
                          <a:latin typeface="Arial" panose="020B0604020202020204" pitchFamily="34" charset="0"/>
                          <a:ea typeface="Times New Roman" panose="02020603050405020304" pitchFamily="18" charset="0"/>
                          <a:cs typeface="Arial" panose="020B0604020202020204" pitchFamily="34" charset="0"/>
                        </a:rPr>
                        <a:t>Kiribati </a:t>
                      </a:r>
                      <a:r>
                        <a:rPr lang="en-US" sz="1700" b="1" i="0" u="none" strike="noStrike"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ƒ</a:t>
                      </a:r>
                      <a:r>
                        <a:rPr lang="el-GR" sz="1700" b="1" i="0" u="none" strike="noStrike" dirty="0">
                          <a:solidFill>
                            <a:srgbClr val="5B9BD5"/>
                          </a:solidFill>
                          <a:effectLst/>
                          <a:latin typeface="Arial" panose="020B0604020202020204" pitchFamily="34" charset="0"/>
                          <a:ea typeface="Times New Roman" panose="02020603050405020304" pitchFamily="18" charset="0"/>
                          <a:cs typeface="Arial" panose="020B0604020202020204" pitchFamily="34" charset="0"/>
                        </a:rPr>
                        <a:t>σ</a:t>
                      </a:r>
                      <a:endParaRPr lang="el-GR" sz="3000" b="0" i="0" u="none" strike="noStrike" dirty="0">
                        <a:effectLst/>
                        <a:latin typeface="Arial" panose="020B0604020202020204" pitchFamily="34" charset="0"/>
                      </a:endParaRPr>
                    </a:p>
                    <a:p>
                      <a:pPr marL="0" marR="0" algn="just" fontAlgn="t">
                        <a:spcBef>
                          <a:spcPts val="0"/>
                        </a:spcBef>
                        <a:spcAft>
                          <a:spcPts val="0"/>
                        </a:spcAft>
                      </a:pPr>
                      <a:r>
                        <a:rPr lang="en-US" sz="1700" b="0" i="0" u="none" strike="noStrike" dirty="0">
                          <a:effectLst/>
                          <a:latin typeface="Arial" panose="020B0604020202020204" pitchFamily="34" charset="0"/>
                          <a:ea typeface="Times New Roman" panose="02020603050405020304" pitchFamily="18" charset="0"/>
                          <a:cs typeface="Arial" panose="020B0604020202020204" pitchFamily="34" charset="0"/>
                        </a:rPr>
                        <a:t>Maldives</a:t>
                      </a:r>
                      <a:r>
                        <a:rPr lang="en-US" sz="1700" b="1" i="0" u="none" strike="noStrike" dirty="0">
                          <a:solidFill>
                            <a:srgbClr val="5B9BD5"/>
                          </a:solidFill>
                          <a:effectLst/>
                          <a:latin typeface="Arial" panose="020B0604020202020204" pitchFamily="34" charset="0"/>
                          <a:ea typeface="Times New Roman" panose="02020603050405020304" pitchFamily="18" charset="0"/>
                          <a:cs typeface="Arial" panose="020B0604020202020204" pitchFamily="34" charset="0"/>
                        </a:rPr>
                        <a:t> </a:t>
                      </a:r>
                      <a:r>
                        <a:rPr lang="el-GR" sz="1700" b="1" i="0" u="none" strike="noStrike" dirty="0">
                          <a:solidFill>
                            <a:srgbClr val="5B9BD5"/>
                          </a:solidFill>
                          <a:effectLst/>
                          <a:latin typeface="Arial" panose="020B0604020202020204" pitchFamily="34" charset="0"/>
                          <a:ea typeface="Times New Roman" panose="02020603050405020304" pitchFamily="18" charset="0"/>
                          <a:cs typeface="Arial" panose="020B0604020202020204" pitchFamily="34" charset="0"/>
                        </a:rPr>
                        <a:t>σ</a:t>
                      </a:r>
                      <a:endParaRPr lang="el-GR" sz="3000" b="0" i="0" u="none" strike="noStrike" dirty="0">
                        <a:effectLst/>
                        <a:latin typeface="Arial" panose="020B0604020202020204" pitchFamily="34" charset="0"/>
                      </a:endParaRPr>
                    </a:p>
                    <a:p>
                      <a:pPr marL="0" marR="0" algn="just" fontAlgn="t">
                        <a:spcBef>
                          <a:spcPts val="0"/>
                        </a:spcBef>
                        <a:spcAft>
                          <a:spcPts val="0"/>
                        </a:spcAft>
                      </a:pPr>
                      <a:r>
                        <a:rPr lang="en-US" sz="1700" b="0" i="0" u="none" strike="noStrike" dirty="0">
                          <a:effectLst/>
                          <a:latin typeface="Arial" panose="020B0604020202020204" pitchFamily="34" charset="0"/>
                          <a:ea typeface="Times New Roman" panose="02020603050405020304" pitchFamily="18" charset="0"/>
                          <a:cs typeface="Arial" panose="020B0604020202020204" pitchFamily="34" charset="0"/>
                        </a:rPr>
                        <a:t>Marshall Islands </a:t>
                      </a:r>
                      <a:r>
                        <a:rPr lang="en-US" sz="1700" b="1" i="0" u="none" strike="noStrike"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ƒ</a:t>
                      </a:r>
                      <a:r>
                        <a:rPr lang="el-GR" sz="1700" b="1" i="0" u="none" strike="noStrike" dirty="0">
                          <a:solidFill>
                            <a:srgbClr val="5B9BD5"/>
                          </a:solidFill>
                          <a:effectLst/>
                          <a:latin typeface="Arial" panose="020B0604020202020204" pitchFamily="34" charset="0"/>
                          <a:ea typeface="Times New Roman" panose="02020603050405020304" pitchFamily="18" charset="0"/>
                          <a:cs typeface="Arial" panose="020B0604020202020204" pitchFamily="34" charset="0"/>
                        </a:rPr>
                        <a:t>σ</a:t>
                      </a:r>
                      <a:r>
                        <a:rPr lang="el-GR" sz="1700" b="0" i="0" u="none" strike="noStrike" dirty="0">
                          <a:effectLst/>
                          <a:latin typeface="Arial" panose="020B0604020202020204" pitchFamily="34" charset="0"/>
                          <a:ea typeface="Times New Roman" panose="02020603050405020304" pitchFamily="18" charset="0"/>
                          <a:cs typeface="Arial" panose="020B0604020202020204" pitchFamily="34" charset="0"/>
                        </a:rPr>
                        <a:t> </a:t>
                      </a:r>
                      <a:endParaRPr lang="el-GR" sz="3000" b="0" i="0" u="none" strike="noStrike" dirty="0">
                        <a:effectLst/>
                        <a:latin typeface="Arial" panose="020B0604020202020204" pitchFamily="34" charset="0"/>
                      </a:endParaRPr>
                    </a:p>
                    <a:p>
                      <a:pPr marL="0" marR="0" algn="just" fontAlgn="t">
                        <a:spcBef>
                          <a:spcPts val="0"/>
                        </a:spcBef>
                        <a:spcAft>
                          <a:spcPts val="0"/>
                        </a:spcAft>
                      </a:pPr>
                      <a:r>
                        <a:rPr lang="en-US" sz="1700" b="0" i="0" u="none" strike="noStrike" dirty="0">
                          <a:effectLst/>
                          <a:latin typeface="Arial" panose="020B0604020202020204" pitchFamily="34" charset="0"/>
                          <a:ea typeface="Times New Roman" panose="02020603050405020304" pitchFamily="18" charset="0"/>
                          <a:cs typeface="Arial" panose="020B0604020202020204" pitchFamily="34" charset="0"/>
                        </a:rPr>
                        <a:t>Nauru </a:t>
                      </a:r>
                      <a:r>
                        <a:rPr lang="en-US" sz="1700" b="1" i="0" u="none" strike="noStrike"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ƒ</a:t>
                      </a:r>
                      <a:r>
                        <a:rPr lang="el-GR" sz="1700" b="1" i="0" u="none" strike="noStrike" dirty="0">
                          <a:solidFill>
                            <a:srgbClr val="5B9BD5"/>
                          </a:solidFill>
                          <a:effectLst/>
                          <a:latin typeface="Arial" panose="020B0604020202020204" pitchFamily="34" charset="0"/>
                          <a:ea typeface="Times New Roman" panose="02020603050405020304" pitchFamily="18" charset="0"/>
                          <a:cs typeface="Arial" panose="020B0604020202020204" pitchFamily="34" charset="0"/>
                        </a:rPr>
                        <a:t>σ</a:t>
                      </a:r>
                      <a:endParaRPr lang="el-GR" sz="3000" b="0" i="0" u="none" strike="noStrike" dirty="0">
                        <a:effectLst/>
                        <a:latin typeface="Arial" panose="020B0604020202020204" pitchFamily="34" charset="0"/>
                      </a:endParaRPr>
                    </a:p>
                    <a:p>
                      <a:pPr marL="0" marR="0" algn="just" fontAlgn="t">
                        <a:spcBef>
                          <a:spcPts val="0"/>
                        </a:spcBef>
                        <a:spcAft>
                          <a:spcPts val="0"/>
                        </a:spcAft>
                      </a:pPr>
                      <a:r>
                        <a:rPr lang="en-US" sz="1700" b="0" i="0" u="none" strike="noStrike" dirty="0">
                          <a:effectLst/>
                          <a:latin typeface="Arial" panose="020B0604020202020204" pitchFamily="34" charset="0"/>
                          <a:ea typeface="Times New Roman" panose="02020603050405020304" pitchFamily="18" charset="0"/>
                          <a:cs typeface="Arial" panose="020B0604020202020204" pitchFamily="34" charset="0"/>
                        </a:rPr>
                        <a:t>Samoa </a:t>
                      </a:r>
                      <a:r>
                        <a:rPr lang="el-GR" sz="1700" b="1" i="0" u="none" strike="noStrike" dirty="0">
                          <a:solidFill>
                            <a:srgbClr val="5B9BD5"/>
                          </a:solidFill>
                          <a:effectLst/>
                          <a:latin typeface="Arial" panose="020B0604020202020204" pitchFamily="34" charset="0"/>
                          <a:ea typeface="Times New Roman" panose="02020603050405020304" pitchFamily="18" charset="0"/>
                          <a:cs typeface="Arial" panose="020B0604020202020204" pitchFamily="34" charset="0"/>
                        </a:rPr>
                        <a:t>σ</a:t>
                      </a:r>
                      <a:endParaRPr lang="el-GR" sz="3000" b="0" i="0" u="none" strike="noStrike" dirty="0">
                        <a:effectLst/>
                        <a:latin typeface="Arial" panose="020B0604020202020204" pitchFamily="34" charset="0"/>
                      </a:endParaRPr>
                    </a:p>
                    <a:p>
                      <a:pPr marL="0" marR="0" algn="just" fontAlgn="t">
                        <a:spcBef>
                          <a:spcPts val="0"/>
                        </a:spcBef>
                        <a:spcAft>
                          <a:spcPts val="0"/>
                        </a:spcAft>
                      </a:pPr>
                      <a:r>
                        <a:rPr lang="en-US" sz="1700" b="0" i="0" u="none" strike="noStrike" dirty="0">
                          <a:effectLst/>
                          <a:latin typeface="Arial" panose="020B0604020202020204" pitchFamily="34" charset="0"/>
                          <a:ea typeface="Times New Roman" panose="02020603050405020304" pitchFamily="18" charset="0"/>
                          <a:cs typeface="Arial" panose="020B0604020202020204" pitchFamily="34" charset="0"/>
                        </a:rPr>
                        <a:t>Tajikistan </a:t>
                      </a:r>
                      <a:endParaRPr lang="en-US" sz="3000" b="0" i="0" u="none" strike="noStrike" dirty="0">
                        <a:effectLst/>
                        <a:latin typeface="Arial" panose="020B0604020202020204" pitchFamily="34" charset="0"/>
                      </a:endParaRPr>
                    </a:p>
                    <a:p>
                      <a:pPr marL="0" marR="0" algn="just" fontAlgn="t">
                        <a:spcBef>
                          <a:spcPts val="0"/>
                        </a:spcBef>
                        <a:spcAft>
                          <a:spcPts val="0"/>
                        </a:spcAft>
                      </a:pPr>
                      <a:r>
                        <a:rPr lang="en-US" sz="1700" b="0" i="0" u="none" strike="noStrike" dirty="0">
                          <a:effectLst/>
                          <a:latin typeface="Arial" panose="020B0604020202020204" pitchFamily="34" charset="0"/>
                          <a:ea typeface="Times New Roman" panose="02020603050405020304" pitchFamily="18" charset="0"/>
                          <a:cs typeface="Arial" panose="020B0604020202020204" pitchFamily="34" charset="0"/>
                        </a:rPr>
                        <a:t>Tonga </a:t>
                      </a:r>
                      <a:r>
                        <a:rPr lang="el-GR" sz="1700" b="1" i="0" u="none" strike="noStrike" dirty="0">
                          <a:solidFill>
                            <a:srgbClr val="5B9BD5"/>
                          </a:solidFill>
                          <a:effectLst/>
                          <a:latin typeface="Arial" panose="020B0604020202020204" pitchFamily="34" charset="0"/>
                          <a:ea typeface="Times New Roman" panose="02020603050405020304" pitchFamily="18" charset="0"/>
                          <a:cs typeface="Arial" panose="020B0604020202020204" pitchFamily="34" charset="0"/>
                        </a:rPr>
                        <a:t>σ</a:t>
                      </a:r>
                      <a:endParaRPr lang="el-GR" sz="3000" b="0" i="0" u="none" strike="noStrike" dirty="0">
                        <a:effectLst/>
                        <a:latin typeface="Arial" panose="020B0604020202020204" pitchFamily="34" charset="0"/>
                      </a:endParaRPr>
                    </a:p>
                    <a:p>
                      <a:pPr marL="0" marR="0" algn="just" fontAlgn="t">
                        <a:spcBef>
                          <a:spcPts val="0"/>
                        </a:spcBef>
                        <a:spcAft>
                          <a:spcPts val="0"/>
                        </a:spcAft>
                      </a:pPr>
                      <a:r>
                        <a:rPr lang="en-US" sz="1700" b="0" i="0" u="none" strike="noStrike" dirty="0">
                          <a:effectLst/>
                          <a:latin typeface="Arial" panose="020B0604020202020204" pitchFamily="34" charset="0"/>
                          <a:ea typeface="Times New Roman" panose="02020603050405020304" pitchFamily="18" charset="0"/>
                          <a:cs typeface="Arial" panose="020B0604020202020204" pitchFamily="34" charset="0"/>
                        </a:rPr>
                        <a:t>Tuvalu </a:t>
                      </a:r>
                      <a:r>
                        <a:rPr lang="en-US" sz="1700" b="1" i="0" u="none" strike="noStrike"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ƒ</a:t>
                      </a:r>
                      <a:r>
                        <a:rPr lang="el-GR" sz="1700" b="1" i="0" u="none" strike="noStrike" dirty="0">
                          <a:solidFill>
                            <a:srgbClr val="5B9BD5"/>
                          </a:solidFill>
                          <a:effectLst/>
                          <a:latin typeface="Arial" panose="020B0604020202020204" pitchFamily="34" charset="0"/>
                          <a:ea typeface="Times New Roman" panose="02020603050405020304" pitchFamily="18" charset="0"/>
                          <a:cs typeface="Arial" panose="020B0604020202020204" pitchFamily="34" charset="0"/>
                        </a:rPr>
                        <a:t>σ</a:t>
                      </a:r>
                      <a:endParaRPr lang="el-GR" sz="3000" b="0" i="0" u="none" strike="noStrike" dirty="0">
                        <a:effectLst/>
                        <a:latin typeface="Arial" panose="020B0604020202020204" pitchFamily="34" charset="0"/>
                      </a:endParaRPr>
                    </a:p>
                  </a:txBody>
                  <a:tcPr marL="115157" marR="115157" marT="15994"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fontAlgn="t">
                        <a:spcBef>
                          <a:spcPts val="0"/>
                        </a:spcBef>
                        <a:spcAft>
                          <a:spcPts val="0"/>
                        </a:spcAft>
                      </a:pPr>
                      <a:r>
                        <a:rPr lang="en-US" sz="1700" b="0" i="0" u="none" strike="noStrike" dirty="0">
                          <a:effectLst/>
                          <a:latin typeface="Arial" panose="020B0604020202020204" pitchFamily="34" charset="0"/>
                          <a:ea typeface="Times New Roman" panose="02020603050405020304" pitchFamily="18" charset="0"/>
                          <a:cs typeface="Arial" panose="020B0604020202020204" pitchFamily="34" charset="0"/>
                        </a:rPr>
                        <a:t>Kyrgyz Republic</a:t>
                      </a:r>
                      <a:endParaRPr lang="en-US" sz="3000" b="0" i="0" u="none" strike="noStrike" dirty="0">
                        <a:effectLst/>
                        <a:latin typeface="Arial" panose="020B0604020202020204" pitchFamily="34" charset="0"/>
                      </a:endParaRPr>
                    </a:p>
                    <a:p>
                      <a:pPr marL="0" marR="0" algn="l" fontAlgn="t">
                        <a:spcBef>
                          <a:spcPts val="0"/>
                        </a:spcBef>
                        <a:spcAft>
                          <a:spcPts val="0"/>
                        </a:spcAft>
                      </a:pPr>
                      <a:r>
                        <a:rPr lang="en-US" sz="1700" b="0" i="0" u="none" strike="noStrike" dirty="0">
                          <a:effectLst/>
                          <a:latin typeface="Arial" panose="020B0604020202020204" pitchFamily="34" charset="0"/>
                          <a:ea typeface="Times New Roman" panose="02020603050405020304" pitchFamily="18" charset="0"/>
                          <a:cs typeface="Arial" panose="020B0604020202020204" pitchFamily="34" charset="0"/>
                        </a:rPr>
                        <a:t>Solomon Islands</a:t>
                      </a:r>
                      <a:r>
                        <a:rPr lang="en-US" sz="1700" b="1" i="0" u="none" strike="noStrike" dirty="0">
                          <a:solidFill>
                            <a:srgbClr val="5B9BD5"/>
                          </a:solidFill>
                          <a:effectLst/>
                          <a:latin typeface="Arial" panose="020B0604020202020204" pitchFamily="34" charset="0"/>
                          <a:ea typeface="Times New Roman" panose="02020603050405020304" pitchFamily="18" charset="0"/>
                          <a:cs typeface="Arial" panose="020B0604020202020204" pitchFamily="34" charset="0"/>
                        </a:rPr>
                        <a:t> </a:t>
                      </a:r>
                      <a:r>
                        <a:rPr lang="en-US" sz="1700" b="1" i="0" u="none" strike="noStrike"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ƒ</a:t>
                      </a:r>
                      <a:r>
                        <a:rPr lang="el-GR" sz="1700" b="1" i="0" u="none" strike="noStrike" dirty="0">
                          <a:solidFill>
                            <a:srgbClr val="5B9BD5"/>
                          </a:solidFill>
                          <a:effectLst/>
                          <a:latin typeface="Arial" panose="020B0604020202020204" pitchFamily="34" charset="0"/>
                          <a:ea typeface="Times New Roman" panose="02020603050405020304" pitchFamily="18" charset="0"/>
                          <a:cs typeface="Arial" panose="020B0604020202020204" pitchFamily="34" charset="0"/>
                        </a:rPr>
                        <a:t>σ</a:t>
                      </a:r>
                      <a:r>
                        <a:rPr lang="el-GR" sz="1700" b="0" i="0" u="none" strike="noStrike" dirty="0">
                          <a:effectLst/>
                          <a:latin typeface="Arial" panose="020B0604020202020204" pitchFamily="34" charset="0"/>
                          <a:ea typeface="Times New Roman" panose="02020603050405020304" pitchFamily="18" charset="0"/>
                          <a:cs typeface="Arial" panose="020B0604020202020204" pitchFamily="34" charset="0"/>
                        </a:rPr>
                        <a:t> </a:t>
                      </a:r>
                      <a:endParaRPr lang="el-GR" sz="3000" b="0" i="0" u="none" strike="noStrike" dirty="0">
                        <a:effectLst/>
                        <a:latin typeface="Arial" panose="020B0604020202020204" pitchFamily="34" charset="0"/>
                      </a:endParaRPr>
                    </a:p>
                    <a:p>
                      <a:pPr marL="0" marR="0" algn="l" fontAlgn="t">
                        <a:spcBef>
                          <a:spcPts val="0"/>
                        </a:spcBef>
                        <a:spcAft>
                          <a:spcPts val="0"/>
                        </a:spcAft>
                      </a:pPr>
                      <a:r>
                        <a:rPr lang="en-US" sz="1700" b="0" i="0" u="none" strike="noStrike" dirty="0">
                          <a:effectLst/>
                          <a:latin typeface="Arial" panose="020B0604020202020204" pitchFamily="34" charset="0"/>
                          <a:ea typeface="Times New Roman" panose="02020603050405020304" pitchFamily="18" charset="0"/>
                          <a:cs typeface="Arial" panose="020B0604020202020204" pitchFamily="34" charset="0"/>
                        </a:rPr>
                        <a:t>Vanuatu</a:t>
                      </a:r>
                      <a:r>
                        <a:rPr lang="en-US" sz="1700" b="1" i="0" u="none" strike="noStrike" dirty="0">
                          <a:solidFill>
                            <a:srgbClr val="5B9BD5"/>
                          </a:solidFill>
                          <a:effectLst/>
                          <a:latin typeface="Arial" panose="020B0604020202020204" pitchFamily="34" charset="0"/>
                          <a:ea typeface="Times New Roman" panose="02020603050405020304" pitchFamily="18" charset="0"/>
                          <a:cs typeface="Arial" panose="020B0604020202020204" pitchFamily="34" charset="0"/>
                        </a:rPr>
                        <a:t> </a:t>
                      </a:r>
                      <a:r>
                        <a:rPr lang="el-GR" sz="1700" b="1" i="0" u="none" strike="noStrike" dirty="0">
                          <a:solidFill>
                            <a:srgbClr val="5B9BD5"/>
                          </a:solidFill>
                          <a:effectLst/>
                          <a:latin typeface="Arial" panose="020B0604020202020204" pitchFamily="34" charset="0"/>
                          <a:ea typeface="Times New Roman" panose="02020603050405020304" pitchFamily="18" charset="0"/>
                          <a:cs typeface="Arial" panose="020B0604020202020204" pitchFamily="34" charset="0"/>
                        </a:rPr>
                        <a:t>σ</a:t>
                      </a:r>
                      <a:endParaRPr lang="el-GR" sz="3000" b="0" i="0" u="none" strike="noStrike" dirty="0">
                        <a:effectLst/>
                        <a:latin typeface="Arial" panose="020B0604020202020204" pitchFamily="34" charset="0"/>
                      </a:endParaRPr>
                    </a:p>
                  </a:txBody>
                  <a:tcPr marL="115157" marR="115157" marT="15994"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fontAlgn="t">
                        <a:spcBef>
                          <a:spcPts val="0"/>
                        </a:spcBef>
                        <a:spcAft>
                          <a:spcPts val="0"/>
                        </a:spcAft>
                      </a:pPr>
                      <a:r>
                        <a:rPr lang="en-US" sz="1700" b="0" i="0" u="none" strike="noStrike">
                          <a:effectLst/>
                          <a:latin typeface="Arial" panose="020B0604020202020204" pitchFamily="34" charset="0"/>
                          <a:ea typeface="Times New Roman" panose="02020603050405020304" pitchFamily="18" charset="0"/>
                          <a:cs typeface="Arial" panose="020B0604020202020204" pitchFamily="34" charset="0"/>
                        </a:rPr>
                        <a:t>Bhutan</a:t>
                      </a:r>
                      <a:endParaRPr lang="en-US" sz="3000" b="0" i="0" u="none" strike="noStrike">
                        <a:effectLst/>
                        <a:latin typeface="Arial" panose="020B0604020202020204" pitchFamily="34" charset="0"/>
                      </a:endParaRPr>
                    </a:p>
                    <a:p>
                      <a:pPr marL="0" marR="0" algn="just" fontAlgn="t">
                        <a:spcBef>
                          <a:spcPts val="0"/>
                        </a:spcBef>
                        <a:spcAft>
                          <a:spcPts val="0"/>
                        </a:spcAft>
                      </a:pPr>
                      <a:r>
                        <a:rPr lang="en-US" sz="1700" b="0" i="0" u="none" strike="noStrike">
                          <a:effectLst/>
                          <a:latin typeface="Arial" panose="020B0604020202020204" pitchFamily="34" charset="0"/>
                          <a:ea typeface="Times New Roman" panose="02020603050405020304" pitchFamily="18" charset="0"/>
                          <a:cs typeface="Arial" panose="020B0604020202020204" pitchFamily="34" charset="0"/>
                        </a:rPr>
                        <a:t>Cambodia</a:t>
                      </a:r>
                      <a:endParaRPr lang="en-US" sz="3000" b="0" i="0" u="none" strike="noStrike">
                        <a:effectLst/>
                        <a:latin typeface="Arial" panose="020B0604020202020204" pitchFamily="34" charset="0"/>
                      </a:endParaRPr>
                    </a:p>
                    <a:p>
                      <a:pPr marL="0" marR="0" algn="just" fontAlgn="t">
                        <a:spcBef>
                          <a:spcPts val="0"/>
                        </a:spcBef>
                        <a:spcAft>
                          <a:spcPts val="0"/>
                        </a:spcAft>
                      </a:pPr>
                      <a:r>
                        <a:rPr lang="en-US" sz="1700" b="0" i="0" u="none" strike="noStrike">
                          <a:effectLst/>
                          <a:latin typeface="Arial" panose="020B0604020202020204" pitchFamily="34" charset="0"/>
                          <a:ea typeface="Times New Roman" panose="02020603050405020304" pitchFamily="18" charset="0"/>
                          <a:cs typeface="Arial" panose="020B0604020202020204" pitchFamily="34" charset="0"/>
                        </a:rPr>
                        <a:t>Lao PDR</a:t>
                      </a:r>
                      <a:endParaRPr lang="en-US" sz="3000" b="0" i="0" u="none" strike="noStrike">
                        <a:effectLst/>
                        <a:latin typeface="Arial" panose="020B0604020202020204" pitchFamily="34" charset="0"/>
                      </a:endParaRPr>
                    </a:p>
                    <a:p>
                      <a:pPr marL="0" marR="0" algn="just" fontAlgn="t">
                        <a:spcBef>
                          <a:spcPts val="0"/>
                        </a:spcBef>
                        <a:spcAft>
                          <a:spcPts val="0"/>
                        </a:spcAft>
                      </a:pPr>
                      <a:r>
                        <a:rPr lang="en-US" sz="1700" b="0" i="0" u="none" strike="noStrike">
                          <a:effectLst/>
                          <a:latin typeface="Arial" panose="020B0604020202020204" pitchFamily="34" charset="0"/>
                          <a:ea typeface="Times New Roman" panose="02020603050405020304" pitchFamily="18" charset="0"/>
                          <a:cs typeface="Arial" panose="020B0604020202020204" pitchFamily="34" charset="0"/>
                        </a:rPr>
                        <a:t>Myanmar </a:t>
                      </a:r>
                      <a:r>
                        <a:rPr lang="en-US" sz="1700" b="1" i="0" u="none" strike="noStrike">
                          <a:solidFill>
                            <a:srgbClr val="C00000"/>
                          </a:solidFill>
                          <a:effectLst/>
                          <a:latin typeface="Arial" panose="020B0604020202020204" pitchFamily="34" charset="0"/>
                          <a:ea typeface="Times New Roman" panose="02020603050405020304" pitchFamily="18" charset="0"/>
                          <a:cs typeface="Arial" panose="020B0604020202020204" pitchFamily="34" charset="0"/>
                        </a:rPr>
                        <a:t>ƒ</a:t>
                      </a:r>
                      <a:endParaRPr lang="en-US" sz="3000" b="0" i="0" u="none" strike="noStrike">
                        <a:effectLst/>
                        <a:latin typeface="Arial" panose="020B0604020202020204" pitchFamily="34" charset="0"/>
                      </a:endParaRPr>
                    </a:p>
                    <a:p>
                      <a:pPr marL="0" marR="0" algn="just" fontAlgn="t">
                        <a:spcBef>
                          <a:spcPts val="0"/>
                        </a:spcBef>
                        <a:spcAft>
                          <a:spcPts val="0"/>
                        </a:spcAft>
                      </a:pPr>
                      <a:r>
                        <a:rPr lang="en-US" sz="1700" b="0" i="0" u="none" strike="noStrike">
                          <a:effectLst/>
                          <a:latin typeface="Arial" panose="020B0604020202020204" pitchFamily="34" charset="0"/>
                          <a:ea typeface="Times New Roman" panose="02020603050405020304" pitchFamily="18" charset="0"/>
                          <a:cs typeface="Arial" panose="020B0604020202020204" pitchFamily="34" charset="0"/>
                        </a:rPr>
                        <a:t>Nepal</a:t>
                      </a:r>
                      <a:endParaRPr lang="en-US" sz="3000" b="0" i="0" u="none" strike="noStrike">
                        <a:effectLst/>
                        <a:latin typeface="Arial" panose="020B0604020202020204" pitchFamily="34" charset="0"/>
                      </a:endParaRPr>
                    </a:p>
                  </a:txBody>
                  <a:tcPr marL="115157" marR="115157" marT="15994"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fontAlgn="t">
                        <a:spcBef>
                          <a:spcPts val="0"/>
                        </a:spcBef>
                        <a:spcAft>
                          <a:spcPts val="0"/>
                        </a:spcAft>
                      </a:pPr>
                      <a:r>
                        <a:rPr lang="en-US" sz="1700" b="0" i="0" u="none" strike="noStrike" dirty="0">
                          <a:effectLst/>
                          <a:latin typeface="Arial" panose="020B0604020202020204" pitchFamily="34" charset="0"/>
                          <a:ea typeface="Times New Roman" panose="02020603050405020304" pitchFamily="18" charset="0"/>
                          <a:cs typeface="Arial" panose="020B0604020202020204" pitchFamily="34" charset="0"/>
                        </a:rPr>
                        <a:t>Bangladesh</a:t>
                      </a:r>
                      <a:endParaRPr lang="en-US" sz="3000" b="0" i="0" u="none" strike="noStrike" dirty="0">
                        <a:effectLst/>
                        <a:latin typeface="Arial" panose="020B0604020202020204" pitchFamily="34" charset="0"/>
                      </a:endParaRPr>
                    </a:p>
                    <a:p>
                      <a:pPr marL="164592" marR="0" indent="-164592" algn="just" fontAlgn="t">
                        <a:spcBef>
                          <a:spcPts val="0"/>
                        </a:spcBef>
                        <a:spcAft>
                          <a:spcPts val="0"/>
                        </a:spcAft>
                      </a:pPr>
                      <a:r>
                        <a:rPr lang="en-US" sz="1700" b="0" i="0" u="none" strike="noStrike" dirty="0">
                          <a:effectLst/>
                          <a:latin typeface="Arial" panose="020B0604020202020204" pitchFamily="34" charset="0"/>
                          <a:ea typeface="Times New Roman" panose="02020603050405020304" pitchFamily="18" charset="0"/>
                          <a:cs typeface="Arial" panose="020B0604020202020204" pitchFamily="34" charset="0"/>
                        </a:rPr>
                        <a:t>Mongolia</a:t>
                      </a:r>
                      <a:endParaRPr lang="en-US" sz="3000" b="0" i="0" u="none" strike="noStrike" dirty="0">
                        <a:effectLst/>
                        <a:latin typeface="Arial" panose="020B0604020202020204" pitchFamily="34" charset="0"/>
                      </a:endParaRPr>
                    </a:p>
                    <a:p>
                      <a:pPr marL="164592" marR="0" indent="-164592" algn="just" fontAlgn="t">
                        <a:spcBef>
                          <a:spcPts val="0"/>
                        </a:spcBef>
                        <a:spcAft>
                          <a:spcPts val="0"/>
                        </a:spcAft>
                      </a:pPr>
                      <a:r>
                        <a:rPr lang="en-US" sz="1700" b="0" i="0" u="none" strike="noStrike" dirty="0">
                          <a:effectLst/>
                          <a:latin typeface="Arial" panose="020B0604020202020204" pitchFamily="34" charset="0"/>
                          <a:ea typeface="Times New Roman" panose="02020603050405020304" pitchFamily="18" charset="0"/>
                          <a:cs typeface="Arial" panose="020B0604020202020204" pitchFamily="34" charset="0"/>
                        </a:rPr>
                        <a:t>Pakistan</a:t>
                      </a:r>
                      <a:endParaRPr lang="en-US" sz="3000" b="0" i="0" u="none" strike="noStrike" dirty="0">
                        <a:effectLst/>
                        <a:latin typeface="Arial" panose="020B0604020202020204" pitchFamily="34" charset="0"/>
                      </a:endParaRPr>
                    </a:p>
                    <a:p>
                      <a:pPr marL="164592" marR="0" indent="-164592" algn="just" fontAlgn="t">
                        <a:spcBef>
                          <a:spcPts val="0"/>
                        </a:spcBef>
                        <a:spcAft>
                          <a:spcPts val="0"/>
                        </a:spcAft>
                      </a:pPr>
                      <a:r>
                        <a:rPr lang="en-US" sz="1700" b="0" i="0" u="none" strike="noStrike" dirty="0">
                          <a:effectLst/>
                          <a:latin typeface="Arial" panose="020B0604020202020204" pitchFamily="34" charset="0"/>
                          <a:ea typeface="Times New Roman" panose="02020603050405020304" pitchFamily="18" charset="0"/>
                          <a:cs typeface="Arial" panose="020B0604020202020204" pitchFamily="34" charset="0"/>
                        </a:rPr>
                        <a:t>Palau </a:t>
                      </a:r>
                      <a:r>
                        <a:rPr lang="el-GR" sz="1700" b="1" i="0" u="none" strike="noStrike" dirty="0">
                          <a:solidFill>
                            <a:srgbClr val="5B9BD5"/>
                          </a:solidFill>
                          <a:effectLst/>
                          <a:latin typeface="Arial" panose="020B0604020202020204" pitchFamily="34" charset="0"/>
                          <a:ea typeface="Times New Roman" panose="02020603050405020304" pitchFamily="18" charset="0"/>
                          <a:cs typeface="Arial" panose="020B0604020202020204" pitchFamily="34" charset="0"/>
                        </a:rPr>
                        <a:t>σ</a:t>
                      </a:r>
                      <a:endParaRPr lang="el-GR" sz="3000" b="0" i="0" u="none" strike="noStrike" dirty="0">
                        <a:effectLst/>
                        <a:latin typeface="Arial" panose="020B0604020202020204" pitchFamily="34" charset="0"/>
                      </a:endParaRPr>
                    </a:p>
                    <a:p>
                      <a:pPr marL="0" marR="0" algn="l" fontAlgn="t">
                        <a:spcBef>
                          <a:spcPts val="0"/>
                        </a:spcBef>
                        <a:spcAft>
                          <a:spcPts val="0"/>
                        </a:spcAft>
                      </a:pPr>
                      <a:r>
                        <a:rPr lang="en-US" sz="1700" b="0" i="0" u="none" strike="noStrike" dirty="0">
                          <a:effectLst/>
                          <a:latin typeface="Arial" panose="020B0604020202020204" pitchFamily="34" charset="0"/>
                          <a:ea typeface="Times New Roman" panose="02020603050405020304" pitchFamily="18" charset="0"/>
                          <a:cs typeface="Arial" panose="020B0604020202020204" pitchFamily="34" charset="0"/>
                        </a:rPr>
                        <a:t>Papua New </a:t>
                      </a:r>
                      <a:endParaRPr lang="en-US" sz="3000" b="0" i="0" u="none" strike="noStrike" dirty="0">
                        <a:effectLst/>
                        <a:latin typeface="Arial" panose="020B0604020202020204" pitchFamily="34" charset="0"/>
                      </a:endParaRPr>
                    </a:p>
                    <a:p>
                      <a:pPr marL="0" marR="0" algn="l" fontAlgn="t">
                        <a:spcBef>
                          <a:spcPts val="0"/>
                        </a:spcBef>
                        <a:spcAft>
                          <a:spcPts val="0"/>
                        </a:spcAft>
                      </a:pPr>
                      <a:r>
                        <a:rPr lang="en-US" sz="1700" b="0" i="0" u="none" strike="noStrike" dirty="0">
                          <a:effectLst/>
                          <a:latin typeface="Arial" panose="020B0604020202020204" pitchFamily="34" charset="0"/>
                          <a:ea typeface="Times New Roman" panose="02020603050405020304" pitchFamily="18" charset="0"/>
                          <a:cs typeface="Arial" panose="020B0604020202020204" pitchFamily="34" charset="0"/>
                        </a:rPr>
                        <a:t>Guinea </a:t>
                      </a:r>
                      <a:r>
                        <a:rPr lang="en-US" sz="1700" b="1" i="0" u="none" strike="noStrike"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ƒ</a:t>
                      </a:r>
                      <a:r>
                        <a:rPr lang="el-GR" sz="1700" b="1" i="0" u="none" strike="noStrike" dirty="0">
                          <a:solidFill>
                            <a:srgbClr val="5B9BD5"/>
                          </a:solidFill>
                          <a:effectLst/>
                          <a:latin typeface="Arial" panose="020B0604020202020204" pitchFamily="34" charset="0"/>
                          <a:ea typeface="Times New Roman" panose="02020603050405020304" pitchFamily="18" charset="0"/>
                          <a:cs typeface="Arial" panose="020B0604020202020204" pitchFamily="34" charset="0"/>
                        </a:rPr>
                        <a:t>σ</a:t>
                      </a:r>
                      <a:endParaRPr lang="el-GR" sz="3000" b="0" i="0" u="none" strike="noStrike" dirty="0">
                        <a:effectLst/>
                        <a:latin typeface="Arial" panose="020B0604020202020204" pitchFamily="34" charset="0"/>
                      </a:endParaRPr>
                    </a:p>
                    <a:p>
                      <a:pPr marL="0" marR="0" algn="just" fontAlgn="t">
                        <a:spcBef>
                          <a:spcPts val="0"/>
                        </a:spcBef>
                        <a:spcAft>
                          <a:spcPts val="0"/>
                        </a:spcAft>
                      </a:pPr>
                      <a:r>
                        <a:rPr lang="en-US" sz="1700" b="0" i="0" u="none" strike="noStrike" dirty="0">
                          <a:effectLst/>
                          <a:latin typeface="Arial" panose="020B0604020202020204" pitchFamily="34" charset="0"/>
                          <a:ea typeface="Times New Roman" panose="02020603050405020304" pitchFamily="18" charset="0"/>
                          <a:cs typeface="Arial" panose="020B0604020202020204" pitchFamily="34" charset="0"/>
                        </a:rPr>
                        <a:t>Timor-Leste </a:t>
                      </a:r>
                      <a:r>
                        <a:rPr lang="en-US" sz="1700" b="1" i="0" u="none" strike="noStrike"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ƒ</a:t>
                      </a:r>
                      <a:r>
                        <a:rPr lang="el-GR" sz="1700" b="1" i="0" u="none" strike="noStrike" dirty="0">
                          <a:solidFill>
                            <a:srgbClr val="5B9BD5"/>
                          </a:solidFill>
                          <a:effectLst/>
                          <a:latin typeface="Arial" panose="020B0604020202020204" pitchFamily="34" charset="0"/>
                          <a:ea typeface="Times New Roman" panose="02020603050405020304" pitchFamily="18" charset="0"/>
                          <a:cs typeface="Arial" panose="020B0604020202020204" pitchFamily="34" charset="0"/>
                        </a:rPr>
                        <a:t>σ</a:t>
                      </a:r>
                      <a:endParaRPr lang="el-GR" sz="3000" b="0" i="0" u="none" strike="noStrike" dirty="0">
                        <a:effectLst/>
                        <a:latin typeface="Arial" panose="020B0604020202020204" pitchFamily="34" charset="0"/>
                      </a:endParaRPr>
                    </a:p>
                    <a:p>
                      <a:pPr marL="0" marR="0" algn="just" fontAlgn="t">
                        <a:spcBef>
                          <a:spcPts val="0"/>
                        </a:spcBef>
                        <a:spcAft>
                          <a:spcPts val="0"/>
                        </a:spcAft>
                      </a:pPr>
                      <a:r>
                        <a:rPr lang="en-US" sz="1700" b="0" i="0" u="none" strike="noStrike" dirty="0">
                          <a:effectLst/>
                          <a:latin typeface="Arial" panose="020B0604020202020204" pitchFamily="34" charset="0"/>
                          <a:ea typeface="Times New Roman" panose="02020603050405020304" pitchFamily="18" charset="0"/>
                          <a:cs typeface="Arial" panose="020B0604020202020204" pitchFamily="34" charset="0"/>
                        </a:rPr>
                        <a:t>Uzbekistan</a:t>
                      </a:r>
                      <a:endParaRPr lang="en-US" sz="3000" b="0" i="0" u="none" strike="noStrike" dirty="0">
                        <a:effectLst/>
                        <a:latin typeface="Arial" panose="020B0604020202020204" pitchFamily="34" charset="0"/>
                      </a:endParaRPr>
                    </a:p>
                  </a:txBody>
                  <a:tcPr marL="115157" marR="115157" marT="1599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4577412"/>
                  </a:ext>
                </a:extLst>
              </a:tr>
            </a:tbl>
          </a:graphicData>
        </a:graphic>
      </p:graphicFrame>
      <p:sp>
        <p:nvSpPr>
          <p:cNvPr id="20" name="Slide Number Placeholder 4">
            <a:extLst>
              <a:ext uri="{FF2B5EF4-FFF2-40B4-BE49-F238E27FC236}">
                <a16:creationId xmlns:a16="http://schemas.microsoft.com/office/drawing/2014/main" id="{3494D3C9-2308-4A44-A673-5F43245E803A}"/>
              </a:ext>
            </a:extLst>
          </p:cNvPr>
          <p:cNvSpPr txBox="1">
            <a:spLocks/>
          </p:cNvSpPr>
          <p:nvPr/>
        </p:nvSpPr>
        <p:spPr>
          <a:xfrm>
            <a:off x="11681138" y="6284891"/>
            <a:ext cx="365956" cy="432556"/>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pPr>
            <a:endParaRPr lang="en-US" sz="1600" b="1"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D1059A13-A21E-47A2-ADB0-34813A495BB5}"/>
              </a:ext>
            </a:extLst>
          </p:cNvPr>
          <p:cNvSpPr/>
          <p:nvPr/>
        </p:nvSpPr>
        <p:spPr>
          <a:xfrm>
            <a:off x="630417" y="2266682"/>
            <a:ext cx="6221144" cy="3216854"/>
          </a:xfrm>
          <a:prstGeom prst="rect">
            <a:avLst/>
          </a:prstGeom>
          <a:noFill/>
          <a:ln w="130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1E8E5664-FDC5-4629-934D-C83E0DE49E92}"/>
              </a:ext>
            </a:extLst>
          </p:cNvPr>
          <p:cNvSpPr/>
          <p:nvPr/>
        </p:nvSpPr>
        <p:spPr>
          <a:xfrm>
            <a:off x="432161" y="1017431"/>
            <a:ext cx="10921639" cy="4791522"/>
          </a:xfrm>
          <a:prstGeom prst="rect">
            <a:avLst/>
          </a:prstGeom>
          <a:noFill/>
          <a:ln w="152400">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57872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9F904-0E4A-4989-86D6-577D4F484A09}"/>
              </a:ext>
            </a:extLst>
          </p:cNvPr>
          <p:cNvSpPr>
            <a:spLocks noGrp="1"/>
          </p:cNvSpPr>
          <p:nvPr>
            <p:ph type="title"/>
          </p:nvPr>
        </p:nvSpPr>
        <p:spPr>
          <a:xfrm>
            <a:off x="2870201" y="343695"/>
            <a:ext cx="6584950" cy="481541"/>
          </a:xfrm>
        </p:spPr>
        <p:txBody>
          <a:bodyPr>
            <a:normAutofit/>
          </a:bodyPr>
          <a:lstStyle/>
          <a:p>
            <a:pPr algn="ctr"/>
            <a:r>
              <a:rPr lang="en-US" sz="2400" b="1" cap="all">
                <a:latin typeface="Arial" panose="020B0604020202020204" pitchFamily="34" charset="0"/>
                <a:ea typeface="Calibri" panose="020F0502020204030204" pitchFamily="34" charset="0"/>
              </a:rPr>
              <a:t>ADF 13 Grant Allocation Framework</a:t>
            </a:r>
            <a:endParaRPr lang="en-US" sz="2400" cap="all"/>
          </a:p>
        </p:txBody>
      </p:sp>
      <p:pic>
        <p:nvPicPr>
          <p:cNvPr id="6" name="Content Placeholder 5">
            <a:extLst>
              <a:ext uri="{FF2B5EF4-FFF2-40B4-BE49-F238E27FC236}">
                <a16:creationId xmlns:a16="http://schemas.microsoft.com/office/drawing/2014/main" id="{089C882C-C568-4682-8BB5-2361628630F0}"/>
              </a:ext>
            </a:extLst>
          </p:cNvPr>
          <p:cNvPicPr>
            <a:picLocks noGrp="1"/>
          </p:cNvPicPr>
          <p:nvPr>
            <p:ph idx="1"/>
          </p:nvPr>
        </p:nvPicPr>
        <p:blipFill>
          <a:blip r:embed="rId2">
            <a:extLst>
              <a:ext uri="{FF2B5EF4-FFF2-40B4-BE49-F238E27FC236}">
                <a16:creationId xmlns:lc="http://schemas.openxmlformats.org/drawingml/2006/lockedCanvas" xmlns:arto="http://schemas.microsoft.com/office/word/2006/arto" xmlns:a16="http://schemas.microsoft.com/office/drawing/2014/main" xmlns:a14="http://schemas.microsoft.com/office/drawing/2010/main" xmlns:w="http://schemas.openxmlformats.org/wordprocessingml/2006/main" xmlns:w10="urn:schemas-microsoft-com:office:word" xmlns:v="urn:schemas-microsoft-com:vml" xmlns:o="urn:schemas-microsoft-com:office:office"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http://schemas.microsoft.com/office/word/2018/wordml" xmlns:w16cid="http://schemas.microsoft.com/office/word/2016/wordml/cid" xmlns:w16cex="http://schemas.microsoft.com/office/word/2018/wordml/c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xmlns="" id="{EFE088F9-1BCC-4A80-8394-E6F1C5497717}"/>
              </a:ext>
            </a:extLst>
          </a:blip>
          <a:stretch>
            <a:fillRect/>
          </a:stretch>
        </p:blipFill>
        <p:spPr>
          <a:xfrm>
            <a:off x="2429935" y="1200755"/>
            <a:ext cx="7465483" cy="3746765"/>
          </a:xfrm>
          <a:prstGeom prst="rect">
            <a:avLst/>
          </a:prstGeom>
        </p:spPr>
      </p:pic>
      <p:graphicFrame>
        <p:nvGraphicFramePr>
          <p:cNvPr id="14" name="Table 13">
            <a:extLst>
              <a:ext uri="{FF2B5EF4-FFF2-40B4-BE49-F238E27FC236}">
                <a16:creationId xmlns:a16="http://schemas.microsoft.com/office/drawing/2014/main" id="{F288C49A-8119-4182-B566-3078043C9AF1}"/>
              </a:ext>
            </a:extLst>
          </p:cNvPr>
          <p:cNvGraphicFramePr>
            <a:graphicFrameLocks noGrp="1"/>
          </p:cNvGraphicFramePr>
          <p:nvPr/>
        </p:nvGraphicFramePr>
        <p:xfrm>
          <a:off x="2510510" y="5196039"/>
          <a:ext cx="7465483" cy="575734"/>
        </p:xfrm>
        <a:graphic>
          <a:graphicData uri="http://schemas.openxmlformats.org/drawingml/2006/table">
            <a:tbl>
              <a:tblPr>
                <a:tableStyleId>{5C22544A-7EE6-4342-B048-85BDC9FD1C3A}</a:tableStyleId>
              </a:tblPr>
              <a:tblGrid>
                <a:gridCol w="7465483">
                  <a:extLst>
                    <a:ext uri="{9D8B030D-6E8A-4147-A177-3AD203B41FA5}">
                      <a16:colId xmlns:a16="http://schemas.microsoft.com/office/drawing/2014/main" val="231010946"/>
                    </a:ext>
                  </a:extLst>
                </a:gridCol>
              </a:tblGrid>
              <a:tr h="575734">
                <a:tc>
                  <a:txBody>
                    <a:bodyPr/>
                    <a:lstStyle/>
                    <a:p>
                      <a:pPr marL="0" marR="47625" algn="just">
                        <a:spcBef>
                          <a:spcPts val="0"/>
                        </a:spcBef>
                        <a:spcAft>
                          <a:spcPts val="0"/>
                        </a:spcAft>
                      </a:pPr>
                      <a:r>
                        <a:rPr lang="en-US" sz="900" dirty="0">
                          <a:effectLst/>
                          <a:latin typeface="Arial" panose="020B0604020202020204" pitchFamily="34" charset="0"/>
                          <a:cs typeface="Arial" panose="020B0604020202020204" pitchFamily="34" charset="0"/>
                        </a:rPr>
                        <a:t>AFG = Afghanistan, RCI = regional and cooperation integration, RHS= regional health security, RPGs = regional public goods, SDG =Sustainable Development Goal, SIDS = small island developing states.</a:t>
                      </a:r>
                    </a:p>
                    <a:p>
                      <a:pPr marL="0" marR="47625" lvl="0" indent="0" algn="just" defTabSz="914400" rtl="0" eaLnBrk="1" fontAlgn="auto" latinLnBrk="0" hangingPunct="1">
                        <a:lnSpc>
                          <a:spcPct val="100000"/>
                        </a:lnSpc>
                        <a:spcBef>
                          <a:spcPts val="0"/>
                        </a:spcBef>
                        <a:spcAft>
                          <a:spcPts val="0"/>
                        </a:spcAft>
                        <a:buClrTx/>
                        <a:buSzTx/>
                        <a:buFontTx/>
                        <a:buNone/>
                        <a:tabLst/>
                        <a:defRPr/>
                      </a:pPr>
                      <a:r>
                        <a:rPr kumimoji="0" lang="en-US" altLang="en-US" sz="9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Source: Asian Development Bank.</a:t>
                      </a:r>
                      <a:r>
                        <a:rPr kumimoji="0" lang="en-US" altLang="en-US" sz="9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p>
                    <a:p>
                      <a:pPr marL="0" marR="47625" algn="just">
                        <a:spcBef>
                          <a:spcPts val="0"/>
                        </a:spcBef>
                        <a:spcAft>
                          <a:spcPts val="0"/>
                        </a:spcAft>
                      </a:pPr>
                      <a:endParaRPr lang="en-US" sz="900" dirty="0">
                        <a:effectLst/>
                        <a:latin typeface="Arial" panose="020B0604020202020204" pitchFamily="34" charset="0"/>
                        <a:ea typeface="Calibri" panose="020F0502020204030204" pitchFamily="34" charset="0"/>
                        <a:cs typeface="Arial" panose="020B0604020202020204" pitchFamily="34" charset="0"/>
                      </a:endParaRPr>
                    </a:p>
                  </a:txBody>
                  <a:tcPr marL="114300" marR="114300" marT="0" marB="0">
                    <a:noFill/>
                  </a:tcPr>
                </a:tc>
                <a:extLst>
                  <a:ext uri="{0D108BD9-81ED-4DB2-BD59-A6C34878D82A}">
                    <a16:rowId xmlns:a16="http://schemas.microsoft.com/office/drawing/2014/main" val="573059609"/>
                  </a:ext>
                </a:extLst>
              </a:tr>
            </a:tbl>
          </a:graphicData>
        </a:graphic>
      </p:graphicFrame>
      <p:pic>
        <p:nvPicPr>
          <p:cNvPr id="16" name="Picture 15">
            <a:extLst>
              <a:ext uri="{FF2B5EF4-FFF2-40B4-BE49-F238E27FC236}">
                <a16:creationId xmlns:a16="http://schemas.microsoft.com/office/drawing/2014/main" id="{F7880A6A-DA23-4BCC-BD06-A7D9C24F6C7C}"/>
              </a:ext>
            </a:extLst>
          </p:cNvPr>
          <p:cNvPicPr>
            <a:picLocks noChangeAspect="1"/>
          </p:cNvPicPr>
          <p:nvPr/>
        </p:nvPicPr>
        <p:blipFill>
          <a:blip r:embed="rId3"/>
          <a:stretch>
            <a:fillRect/>
          </a:stretch>
        </p:blipFill>
        <p:spPr>
          <a:xfrm>
            <a:off x="4879692" y="6268813"/>
            <a:ext cx="4346982" cy="490986"/>
          </a:xfrm>
          <a:prstGeom prst="rect">
            <a:avLst/>
          </a:prstGeom>
        </p:spPr>
      </p:pic>
    </p:spTree>
    <p:extLst>
      <p:ext uri="{BB962C8B-B14F-4D97-AF65-F5344CB8AC3E}">
        <p14:creationId xmlns:p14="http://schemas.microsoft.com/office/powerpoint/2010/main" val="7617989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D68B1-3184-4AD4-9836-244D559B91DC}"/>
              </a:ext>
            </a:extLst>
          </p:cNvPr>
          <p:cNvSpPr>
            <a:spLocks noGrp="1"/>
          </p:cNvSpPr>
          <p:nvPr>
            <p:ph type="title"/>
          </p:nvPr>
        </p:nvSpPr>
        <p:spPr/>
        <p:txBody>
          <a:bodyPr/>
          <a:lstStyle/>
          <a:p>
            <a:r>
              <a:rPr lang="en-US" b="1" dirty="0"/>
              <a:t>Performance-based Allocation System</a:t>
            </a:r>
          </a:p>
        </p:txBody>
      </p:sp>
      <p:sp>
        <p:nvSpPr>
          <p:cNvPr id="3" name="Content Placeholder 2">
            <a:extLst>
              <a:ext uri="{FF2B5EF4-FFF2-40B4-BE49-F238E27FC236}">
                <a16:creationId xmlns:a16="http://schemas.microsoft.com/office/drawing/2014/main" id="{3E2B1381-D291-4D94-A1B7-E5F2902ACEB6}"/>
              </a:ext>
            </a:extLst>
          </p:cNvPr>
          <p:cNvSpPr>
            <a:spLocks noGrp="1"/>
          </p:cNvSpPr>
          <p:nvPr>
            <p:ph idx="1"/>
          </p:nvPr>
        </p:nvSpPr>
        <p:spPr/>
        <p:txBody>
          <a:bodyPr/>
          <a:lstStyle/>
          <a:p>
            <a:r>
              <a:rPr lang="en-US" sz="2000" dirty="0">
                <a:effectLst/>
                <a:latin typeface="Arial" panose="020B0604020202020204" pitchFamily="34" charset="0"/>
                <a:ea typeface="SimSun" panose="02010600030101010101" pitchFamily="2" charset="-122"/>
                <a:cs typeface="Arial" panose="020B0604020202020204" pitchFamily="34" charset="0"/>
              </a:rPr>
              <a:t>Performance-based allocation (PBA) system is widely used by MDBs and favored by donors of concessional finance due to clarity and transparency of the formula-based approach and reliance on a limited number of key development-related variables, and its reward of improvements in institutional capacity. </a:t>
            </a:r>
          </a:p>
          <a:p>
            <a:pPr marL="0" indent="0">
              <a:buNone/>
            </a:pPr>
            <a:endParaRPr lang="en-US" sz="2000" dirty="0">
              <a:effectLst/>
              <a:latin typeface="Arial" panose="020B0604020202020204" pitchFamily="34" charset="0"/>
              <a:ea typeface="Calibri" panose="020F0502020204030204" pitchFamily="34" charset="0"/>
              <a:cs typeface="Arial" panose="020B0604020202020204" pitchFamily="34" charset="0"/>
            </a:endParaRPr>
          </a:p>
          <a:p>
            <a:r>
              <a:rPr lang="en-US" sz="2000" dirty="0">
                <a:effectLst/>
                <a:latin typeface="Arial" panose="020B0604020202020204" pitchFamily="34" charset="0"/>
                <a:ea typeface="Calibri" panose="020F0502020204030204" pitchFamily="34" charset="0"/>
                <a:cs typeface="Arial" panose="020B0604020202020204" pitchFamily="34" charset="0"/>
              </a:rPr>
              <a:t>PBA system is core of ADB’s resource allocation framework for concessional resources.</a:t>
            </a:r>
          </a:p>
          <a:p>
            <a:pPr marL="0" indent="0">
              <a:buNone/>
            </a:pPr>
            <a:endParaRPr lang="en-US" sz="2000" dirty="0">
              <a:latin typeface="Arial" panose="020B0604020202020204" pitchFamily="34" charset="0"/>
              <a:ea typeface="Calibri" panose="020F0502020204030204" pitchFamily="34" charset="0"/>
              <a:cs typeface="Arial" panose="020B0604020202020204" pitchFamily="34" charset="0"/>
            </a:endParaRPr>
          </a:p>
          <a:p>
            <a:r>
              <a:rPr lang="en-US" sz="2000" dirty="0">
                <a:effectLst/>
                <a:latin typeface="Arial" panose="020B0604020202020204" pitchFamily="34" charset="0"/>
                <a:ea typeface="Arial" panose="020B0604020202020204" pitchFamily="34" charset="0"/>
                <a:cs typeface="Arial" panose="020B0604020202020204" pitchFamily="34" charset="0"/>
              </a:rPr>
              <a:t>PBA formula</a:t>
            </a:r>
            <a:r>
              <a:rPr lang="en-US" sz="2000" dirty="0">
                <a:effectLst/>
                <a:latin typeface="Arial" panose="020B0604020202020204" pitchFamily="34" charset="0"/>
                <a:ea typeface="Calibri" panose="020F0502020204030204" pitchFamily="34" charset="0"/>
                <a:cs typeface="Arial" panose="020B0604020202020204" pitchFamily="34" charset="0"/>
              </a:rPr>
              <a:t> is a weighted geometric function of the composite country performance rating, per capita income, and population. </a:t>
            </a:r>
          </a:p>
          <a:p>
            <a:endParaRPr lang="en-US" dirty="0"/>
          </a:p>
        </p:txBody>
      </p:sp>
    </p:spTree>
    <p:extLst>
      <p:ext uri="{BB962C8B-B14F-4D97-AF65-F5344CB8AC3E}">
        <p14:creationId xmlns:p14="http://schemas.microsoft.com/office/powerpoint/2010/main" val="184716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7EF04-1C35-40EF-A3A8-047CA3C90B48}"/>
              </a:ext>
            </a:extLst>
          </p:cNvPr>
          <p:cNvSpPr>
            <a:spLocks noGrp="1"/>
          </p:cNvSpPr>
          <p:nvPr>
            <p:ph type="title"/>
          </p:nvPr>
        </p:nvSpPr>
        <p:spPr/>
        <p:txBody>
          <a:bodyPr/>
          <a:lstStyle/>
          <a:p>
            <a:r>
              <a:rPr lang="en-US" b="1" dirty="0"/>
              <a:t>Limitations of PBA system</a:t>
            </a:r>
          </a:p>
        </p:txBody>
      </p:sp>
      <p:sp>
        <p:nvSpPr>
          <p:cNvPr id="3" name="Content Placeholder 2">
            <a:extLst>
              <a:ext uri="{FF2B5EF4-FFF2-40B4-BE49-F238E27FC236}">
                <a16:creationId xmlns:a16="http://schemas.microsoft.com/office/drawing/2014/main" id="{B03E6FA0-4434-4D5D-8DDB-FE3C49A714E8}"/>
              </a:ext>
            </a:extLst>
          </p:cNvPr>
          <p:cNvSpPr>
            <a:spLocks noGrp="1"/>
          </p:cNvSpPr>
          <p:nvPr>
            <p:ph idx="1"/>
          </p:nvPr>
        </p:nvSpPr>
        <p:spPr/>
        <p:txBody>
          <a:bodyPr/>
          <a:lstStyle/>
          <a:p>
            <a:r>
              <a:rPr lang="en-US" dirty="0">
                <a:effectLst/>
                <a:latin typeface="Arial" panose="020B0604020202020204" pitchFamily="34" charset="0"/>
                <a:ea typeface="Calibri" panose="020F0502020204030204" pitchFamily="34" charset="0"/>
                <a:cs typeface="Times New Roman" panose="02020603050405020304" pitchFamily="18" charset="0"/>
              </a:rPr>
              <a:t>PBAs for SIDS are generally very small mainly due to their small population size, and they are not sufficient to meet the country needs for key development programs. </a:t>
            </a:r>
          </a:p>
          <a:p>
            <a:r>
              <a:rPr lang="en-US" dirty="0">
                <a:effectLst/>
                <a:latin typeface="Arial" panose="020B0604020202020204" pitchFamily="34" charset="0"/>
                <a:ea typeface="Calibri" panose="020F0502020204030204" pitchFamily="34" charset="0"/>
                <a:cs typeface="Times New Roman" panose="02020603050405020304" pitchFamily="18" charset="0"/>
              </a:rPr>
              <a:t>PBA system to be modified to increase allocations for SIDS, to ensure sufficient financing, and build resilience and address the causes of vulnerability.</a:t>
            </a:r>
          </a:p>
          <a:p>
            <a:r>
              <a:rPr lang="en-US" dirty="0">
                <a:effectLst/>
                <a:latin typeface="Arial" panose="020B0604020202020204" pitchFamily="34" charset="0"/>
                <a:ea typeface="Calibri" panose="020F0502020204030204" pitchFamily="34" charset="0"/>
              </a:rPr>
              <a:t>Vulnerability and fragility indices can be integrated in ADF resource allocation framework to provide a tailored supplementary allocation for eligible SIDS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0253455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17740-212C-4055-94DD-5D0EF38321D4}"/>
              </a:ext>
            </a:extLst>
          </p:cNvPr>
          <p:cNvSpPr>
            <a:spLocks noGrp="1"/>
          </p:cNvSpPr>
          <p:nvPr>
            <p:ph type="title"/>
          </p:nvPr>
        </p:nvSpPr>
        <p:spPr/>
        <p:txBody>
          <a:bodyPr/>
          <a:lstStyle/>
          <a:p>
            <a:r>
              <a:rPr lang="en-US" b="1" dirty="0"/>
              <a:t>Fragility Indices</a:t>
            </a:r>
          </a:p>
        </p:txBody>
      </p:sp>
      <p:sp>
        <p:nvSpPr>
          <p:cNvPr id="3" name="Content Placeholder 2">
            <a:extLst>
              <a:ext uri="{FF2B5EF4-FFF2-40B4-BE49-F238E27FC236}">
                <a16:creationId xmlns:a16="http://schemas.microsoft.com/office/drawing/2014/main" id="{4B919E28-7AF3-45B5-8AE9-8B6301FFF04B}"/>
              </a:ext>
            </a:extLst>
          </p:cNvPr>
          <p:cNvSpPr>
            <a:spLocks noGrp="1"/>
          </p:cNvSpPr>
          <p:nvPr>
            <p:ph idx="1"/>
          </p:nvPr>
        </p:nvSpPr>
        <p:spPr/>
        <p:txBody>
          <a:bodyPr>
            <a:normAutofit/>
          </a:bodyPr>
          <a:lstStyle/>
          <a:p>
            <a:r>
              <a:rPr lang="en-US" dirty="0">
                <a:effectLst/>
                <a:latin typeface="Arial" panose="020B0604020202020204" pitchFamily="34" charset="0"/>
                <a:ea typeface="Calibri" panose="020F0502020204030204" pitchFamily="34" charset="0"/>
              </a:rPr>
              <a:t>Major constraint of using vulnerability and fragility indices as part of the ADF resource allocation framework is limited coverage of ADB developing member countries</a:t>
            </a:r>
          </a:p>
          <a:p>
            <a:r>
              <a:rPr lang="en-US" dirty="0">
                <a:effectLst/>
                <a:latin typeface="Arial" panose="020B0604020202020204" pitchFamily="34" charset="0"/>
                <a:ea typeface="Calibri" panose="020F0502020204030204" pitchFamily="34" charset="0"/>
                <a:cs typeface="Times New Roman" panose="02020603050405020304" pitchFamily="18" charset="0"/>
              </a:rPr>
              <a:t>Available fragility indices do not sufficiently cover ADF grant-eligible SIDS </a:t>
            </a:r>
          </a:p>
          <a:p>
            <a:r>
              <a:rPr lang="en-US" dirty="0">
                <a:effectLst/>
                <a:latin typeface="Arial" panose="020B0604020202020204" pitchFamily="34" charset="0"/>
                <a:ea typeface="Calibri" panose="020F0502020204030204" pitchFamily="34" charset="0"/>
                <a:cs typeface="Times New Roman" panose="02020603050405020304" pitchFamily="18" charset="0"/>
              </a:rPr>
              <a:t>Fragility indices also tend to reflect a wide range of indicators related to political, economic and social aspects as well as experts’ qualitative analyses in some cases, which increases the complexity of their methodologies</a:t>
            </a:r>
          </a:p>
        </p:txBody>
      </p:sp>
    </p:spTree>
    <p:extLst>
      <p:ext uri="{BB962C8B-B14F-4D97-AF65-F5344CB8AC3E}">
        <p14:creationId xmlns:p14="http://schemas.microsoft.com/office/powerpoint/2010/main" val="26188236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6E3FA-1F2A-4F0A-BA1C-F65EF4B75317}"/>
              </a:ext>
            </a:extLst>
          </p:cNvPr>
          <p:cNvSpPr>
            <a:spLocks noGrp="1"/>
          </p:cNvSpPr>
          <p:nvPr>
            <p:ph type="title"/>
          </p:nvPr>
        </p:nvSpPr>
        <p:spPr/>
        <p:txBody>
          <a:bodyPr/>
          <a:lstStyle/>
          <a:p>
            <a:r>
              <a:rPr lang="en-US" b="1" dirty="0"/>
              <a:t>Vulnerability Indices</a:t>
            </a:r>
          </a:p>
        </p:txBody>
      </p:sp>
      <p:sp>
        <p:nvSpPr>
          <p:cNvPr id="3" name="Content Placeholder 2">
            <a:extLst>
              <a:ext uri="{FF2B5EF4-FFF2-40B4-BE49-F238E27FC236}">
                <a16:creationId xmlns:a16="http://schemas.microsoft.com/office/drawing/2014/main" id="{F32522EC-F049-49C4-826B-A7E10E31F507}"/>
              </a:ext>
            </a:extLst>
          </p:cNvPr>
          <p:cNvSpPr>
            <a:spLocks noGrp="1"/>
          </p:cNvSpPr>
          <p:nvPr>
            <p:ph idx="1"/>
          </p:nvPr>
        </p:nvSpPr>
        <p:spPr/>
        <p:txBody>
          <a:bodyPr>
            <a:normAutofit fontScale="92500" lnSpcReduction="10000"/>
          </a:bodyPr>
          <a:lstStyle/>
          <a:p>
            <a:pPr>
              <a:spcBef>
                <a:spcPts val="0"/>
              </a:spcBef>
            </a:pPr>
            <a:r>
              <a:rPr lang="en-US" sz="1800" dirty="0">
                <a:effectLst/>
                <a:latin typeface="Arial" panose="020B0604020202020204" pitchFamily="34" charset="0"/>
                <a:ea typeface="Calibri" panose="020F0502020204030204" pitchFamily="34" charset="0"/>
                <a:cs typeface="Arial" panose="020B0604020202020204" pitchFamily="34" charset="0"/>
              </a:rPr>
              <a:t>Among three vulnerability indices [Economic Vulnerability Index (EVI), Climate Risk Index and World Risk Index] only EVI covers all ADF grant-eligible countries </a:t>
            </a:r>
          </a:p>
          <a:p>
            <a:pPr marL="0" indent="0">
              <a:spcBef>
                <a:spcPts val="0"/>
              </a:spcBef>
              <a:buNone/>
            </a:pP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a:spcBef>
                <a:spcPts val="0"/>
              </a:spcBef>
            </a:pPr>
            <a:r>
              <a:rPr lang="en-US" sz="1800" dirty="0">
                <a:effectLst/>
                <a:latin typeface="Arial" panose="020B0604020202020204" pitchFamily="34" charset="0"/>
                <a:ea typeface="Calibri" panose="020F0502020204030204" pitchFamily="34" charset="0"/>
                <a:cs typeface="Arial" panose="020B0604020202020204" pitchFamily="34" charset="0"/>
              </a:rPr>
              <a:t>Climate Risk Index country ranking is narrowly focused on disasters and tends to change drastically according to whether actual disasters occurred each year </a:t>
            </a:r>
          </a:p>
          <a:p>
            <a:pPr marL="0" indent="0">
              <a:spcBef>
                <a:spcPts val="0"/>
              </a:spcBef>
              <a:buNone/>
            </a:pP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a:spcBef>
                <a:spcPts val="0"/>
              </a:spcBef>
            </a:pPr>
            <a:r>
              <a:rPr lang="en-US" sz="1800" dirty="0">
                <a:effectLst/>
                <a:latin typeface="Arial" panose="020B0604020202020204" pitchFamily="34" charset="0"/>
                <a:ea typeface="Calibri" panose="020F0502020204030204" pitchFamily="34" charset="0"/>
                <a:cs typeface="Arial" panose="020B0604020202020204" pitchFamily="34" charset="0"/>
              </a:rPr>
              <a:t>The World Risk Index consists of 27 indicators which makes calculation complex and prone to the issue of data collection </a:t>
            </a:r>
          </a:p>
          <a:p>
            <a:pPr marL="0" indent="0">
              <a:spcBef>
                <a:spcPts val="0"/>
              </a:spcBef>
              <a:buNone/>
            </a:pP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a:spcBef>
                <a:spcPts val="0"/>
              </a:spcBef>
            </a:pPr>
            <a:r>
              <a:rPr lang="en-US" sz="1800" dirty="0">
                <a:effectLst/>
                <a:latin typeface="Arial" panose="020B0604020202020204" pitchFamily="34" charset="0"/>
                <a:ea typeface="Calibri" panose="020F0502020204030204" pitchFamily="34" charset="0"/>
                <a:cs typeface="Arial" panose="020B0604020202020204" pitchFamily="34" charset="0"/>
              </a:rPr>
              <a:t>The EVI is considered to be the most suitable vulnerability index for use in ADF resource allocation framework, based on country coverage, data availability, simplicity and comprehensiveness. </a:t>
            </a:r>
          </a:p>
          <a:p>
            <a:pPr marL="0" indent="0">
              <a:spcBef>
                <a:spcPts val="0"/>
              </a:spcBef>
              <a:buNone/>
            </a:pP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a:spcBef>
                <a:spcPts val="0"/>
              </a:spcBef>
            </a:pPr>
            <a:r>
              <a:rPr lang="en-US" sz="1800" dirty="0">
                <a:latin typeface="Arial" panose="020B0604020202020204" pitchFamily="34" charset="0"/>
                <a:ea typeface="Calibri" panose="020F0502020204030204" pitchFamily="34" charset="0"/>
                <a:cs typeface="Arial" panose="020B0604020202020204" pitchFamily="34" charset="0"/>
              </a:rPr>
              <a:t>EVI</a:t>
            </a:r>
            <a:r>
              <a:rPr lang="en-US" sz="1800" dirty="0">
                <a:effectLst/>
                <a:latin typeface="Arial" panose="020B0604020202020204" pitchFamily="34" charset="0"/>
                <a:ea typeface="Calibri" panose="020F0502020204030204" pitchFamily="34" charset="0"/>
                <a:cs typeface="Arial" panose="020B0604020202020204" pitchFamily="34" charset="0"/>
              </a:rPr>
              <a:t> covers all 10 ADF grant-eligible SIDS, and measures the structural vulnerability of countries to economic and environmental shocks </a:t>
            </a:r>
          </a:p>
          <a:p>
            <a:pPr>
              <a:spcBef>
                <a:spcPts val="0"/>
              </a:spcBef>
            </a:pPr>
            <a:endParaRPr lang="en-US" sz="1800" dirty="0">
              <a:effectLst/>
              <a:latin typeface="Arial" panose="020B0604020202020204" pitchFamily="34" charset="0"/>
              <a:ea typeface="Calibri" panose="020F0502020204030204" pitchFamily="34" charset="0"/>
              <a:cs typeface="Arial" panose="020B0604020202020204" pitchFamily="34" charset="0"/>
            </a:endParaRPr>
          </a:p>
          <a:p>
            <a:r>
              <a:rPr lang="en-US" sz="1800" dirty="0">
                <a:effectLst/>
                <a:latin typeface="Arial" panose="020B0604020202020204" pitchFamily="34" charset="0"/>
                <a:ea typeface="Calibri" panose="020F0502020204030204" pitchFamily="34" charset="0"/>
              </a:rPr>
              <a:t>EVI scores are relatively stable as some of the parameters (e.g., remoteness from world market and share of population in low elevated costal zones) do not significantly change over time. This means that update of scores does not cause significant fluctuations in resource allocation from one ADF cycle to the other.  </a:t>
            </a:r>
            <a:endParaRPr lang="en-US" dirty="0"/>
          </a:p>
        </p:txBody>
      </p:sp>
    </p:spTree>
    <p:extLst>
      <p:ext uri="{BB962C8B-B14F-4D97-AF65-F5344CB8AC3E}">
        <p14:creationId xmlns:p14="http://schemas.microsoft.com/office/powerpoint/2010/main" val="15021112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0F3CF-AF74-4194-A5EC-1CF30CADC3B1}"/>
              </a:ext>
            </a:extLst>
          </p:cNvPr>
          <p:cNvSpPr>
            <a:spLocks noGrp="1"/>
          </p:cNvSpPr>
          <p:nvPr>
            <p:ph type="title"/>
          </p:nvPr>
        </p:nvSpPr>
        <p:spPr/>
        <p:txBody>
          <a:bodyPr>
            <a:normAutofit/>
          </a:bodyPr>
          <a:lstStyle/>
          <a:p>
            <a:pPr algn="ctr"/>
            <a:r>
              <a:rPr lang="en-US" b="1" dirty="0"/>
              <a:t>Two Options to A</a:t>
            </a:r>
            <a:r>
              <a:rPr lang="en-US" sz="4400" b="1" dirty="0">
                <a:effectLst/>
                <a:ea typeface="Calibri" panose="020F0502020204030204" pitchFamily="34" charset="0"/>
                <a:cs typeface="Times New Roman" panose="02020603050405020304" pitchFamily="18" charset="0"/>
              </a:rPr>
              <a:t>mend the Resource Allocation Framework </a:t>
            </a:r>
            <a:endParaRPr lang="en-US" b="1" dirty="0"/>
          </a:p>
        </p:txBody>
      </p:sp>
      <p:sp>
        <p:nvSpPr>
          <p:cNvPr id="3" name="Content Placeholder 2">
            <a:extLst>
              <a:ext uri="{FF2B5EF4-FFF2-40B4-BE49-F238E27FC236}">
                <a16:creationId xmlns:a16="http://schemas.microsoft.com/office/drawing/2014/main" id="{231B59F3-38B3-49CF-B672-0B4C7D689023}"/>
              </a:ext>
            </a:extLst>
          </p:cNvPr>
          <p:cNvSpPr>
            <a:spLocks noGrp="1"/>
          </p:cNvSpPr>
          <p:nvPr>
            <p:ph idx="1"/>
          </p:nvPr>
        </p:nvSpPr>
        <p:spPr/>
        <p:txBody>
          <a:bodyPr/>
          <a:lstStyle/>
          <a:p>
            <a:r>
              <a:rPr lang="en-US" sz="4000" dirty="0">
                <a:latin typeface="Arial" panose="020B0604020202020204" pitchFamily="34" charset="0"/>
                <a:ea typeface="Calibri" panose="020F0502020204030204" pitchFamily="34" charset="0"/>
                <a:cs typeface="Arial" panose="020B0604020202020204" pitchFamily="34" charset="0"/>
              </a:rPr>
              <a:t>I</a:t>
            </a:r>
            <a:r>
              <a:rPr lang="en-US" sz="4000" dirty="0">
                <a:effectLst/>
                <a:latin typeface="Arial" panose="020B0604020202020204" pitchFamily="34" charset="0"/>
                <a:ea typeface="Calibri" panose="020F0502020204030204" pitchFamily="34" charset="0"/>
                <a:cs typeface="Arial" panose="020B0604020202020204" pitchFamily="34" charset="0"/>
              </a:rPr>
              <a:t>ntegrating vulnerability indices in the PBA formula</a:t>
            </a:r>
          </a:p>
          <a:p>
            <a:r>
              <a:rPr lang="en-US" sz="4000" dirty="0">
                <a:latin typeface="Arial" panose="020B0604020202020204" pitchFamily="34" charset="0"/>
                <a:ea typeface="Calibri" panose="020F0502020204030204" pitchFamily="34" charset="0"/>
                <a:cs typeface="Arial" panose="020B0604020202020204" pitchFamily="34" charset="0"/>
              </a:rPr>
              <a:t>D</a:t>
            </a:r>
            <a:r>
              <a:rPr lang="en-US" sz="4000" dirty="0">
                <a:effectLst/>
                <a:latin typeface="Arial" panose="020B0604020202020204" pitchFamily="34" charset="0"/>
                <a:ea typeface="Calibri" panose="020F0502020204030204" pitchFamily="34" charset="0"/>
                <a:cs typeface="Arial" panose="020B0604020202020204" pitchFamily="34" charset="0"/>
              </a:rPr>
              <a:t>etermining the size of a premium for SIDS based on vulnerability indices outside the PBA system</a:t>
            </a:r>
          </a:p>
          <a:p>
            <a:pPr marL="0" indent="0">
              <a:buNone/>
            </a:pPr>
            <a:endParaRPr lang="en-US" dirty="0"/>
          </a:p>
        </p:txBody>
      </p:sp>
    </p:spTree>
    <p:extLst>
      <p:ext uri="{BB962C8B-B14F-4D97-AF65-F5344CB8AC3E}">
        <p14:creationId xmlns:p14="http://schemas.microsoft.com/office/powerpoint/2010/main" val="3082196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F6545546AFA0A449B8A58FB7C88AC5A" ma:contentTypeVersion="13" ma:contentTypeDescription="Create a new document." ma:contentTypeScope="" ma:versionID="b01b7816306517b22c8016ad93a660f3">
  <xsd:schema xmlns:xsd="http://www.w3.org/2001/XMLSchema" xmlns:xs="http://www.w3.org/2001/XMLSchema" xmlns:p="http://schemas.microsoft.com/office/2006/metadata/properties" xmlns:ns3="a6c43739-8db8-4d6f-bb41-13dde8e5b829" xmlns:ns4="8513032d-c9f7-491f-992f-5bb409230dbd" targetNamespace="http://schemas.microsoft.com/office/2006/metadata/properties" ma:root="true" ma:fieldsID="3ca269a4b4bcb35f40909436b881ad81" ns3:_="" ns4:_="">
    <xsd:import namespace="a6c43739-8db8-4d6f-bb41-13dde8e5b829"/>
    <xsd:import namespace="8513032d-c9f7-491f-992f-5bb409230dbd"/>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c43739-8db8-4d6f-bb41-13dde8e5b82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Location" ma:index="16" nillable="true" ma:displayName="MediaServic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513032d-c9f7-491f-992f-5bb409230db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82BFB65-C890-421D-A350-3F3796FEB20F}">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F1DE7CB9-1F59-4D5E-BE1C-C3BDFB63B658}">
  <ds:schemaRefs>
    <ds:schemaRef ds:uri="http://schemas.microsoft.com/sharepoint/v3/contenttype/forms"/>
  </ds:schemaRefs>
</ds:datastoreItem>
</file>

<file path=customXml/itemProps3.xml><?xml version="1.0" encoding="utf-8"?>
<ds:datastoreItem xmlns:ds="http://schemas.openxmlformats.org/officeDocument/2006/customXml" ds:itemID="{208BA556-9BCA-4A88-97BE-FEB1EDE14E4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6c43739-8db8-4d6f-bb41-13dde8e5b829"/>
    <ds:schemaRef ds:uri="8513032d-c9f7-491f-992f-5bb409230db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1733</TotalTime>
  <Words>1032</Words>
  <Application>Microsoft Office PowerPoint</Application>
  <PresentationFormat>Widescreen</PresentationFormat>
  <Paragraphs>126</Paragraphs>
  <Slides>14</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An Economic Vulnerability Premium for SIDS based on Economic Vulnerability Index</vt:lpstr>
      <vt:lpstr>Objective</vt:lpstr>
      <vt:lpstr>ADF Grants for Which Countries?  </vt:lpstr>
      <vt:lpstr>ADF 13 Grant Allocation Framework</vt:lpstr>
      <vt:lpstr>Performance-based Allocation System</vt:lpstr>
      <vt:lpstr>Limitations of PBA system</vt:lpstr>
      <vt:lpstr>Fragility Indices</vt:lpstr>
      <vt:lpstr>Vulnerability Indices</vt:lpstr>
      <vt:lpstr>Two Options to Amend the Resource Allocation Framework </vt:lpstr>
      <vt:lpstr> Integrating Vulnerability Indices in the PBA Formula (Tentative Results) </vt:lpstr>
      <vt:lpstr>Economic Vulnerability Premium</vt:lpstr>
      <vt:lpstr>  Based on the Economic  Vulnerability Index (EVI)   Range of $40–55 million  per cycle  </vt:lpstr>
      <vt:lpstr>Conclusions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Agnes Marie Surry</dc:creator>
  <cp:lastModifiedBy>Suzana Hrvatin</cp:lastModifiedBy>
  <cp:revision>83</cp:revision>
  <dcterms:created xsi:type="dcterms:W3CDTF">2020-03-11T12:53:07Z</dcterms:created>
  <dcterms:modified xsi:type="dcterms:W3CDTF">2021-04-08T15:37:11Z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0x010100FF6545546AFA0A449B8A58FB7C88AC5A</vt:lpwstr>
  </property>
</Properties>
</file>