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3"/>
  </p:notesMasterIdLst>
  <p:sldIdLst>
    <p:sldId id="256" r:id="rId2"/>
    <p:sldId id="322" r:id="rId3"/>
    <p:sldId id="320" r:id="rId4"/>
    <p:sldId id="330" r:id="rId5"/>
    <p:sldId id="321" r:id="rId6"/>
    <p:sldId id="298" r:id="rId7"/>
    <p:sldId id="324" r:id="rId8"/>
    <p:sldId id="257" r:id="rId9"/>
    <p:sldId id="325" r:id="rId10"/>
    <p:sldId id="331" r:id="rId11"/>
    <p:sldId id="32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manova, Natalia" initials="RN" lastIdx="0" clrIdx="0">
    <p:extLst>
      <p:ext uri="{19B8F6BF-5375-455C-9EA6-DF929625EA0E}">
        <p15:presenceInfo xmlns:p15="http://schemas.microsoft.com/office/powerpoint/2012/main" userId="S::NRomanova@imf.org::28d3185d-f317-466b-be54-2cf383b76fd3" providerId="AD"/>
      </p:ext>
    </p:extLst>
  </p:cmAuthor>
  <p:cmAuthor id="2" name="Quayyum, Saad Noor" initials="QSN" lastIdx="2" clrIdx="1">
    <p:extLst>
      <p:ext uri="{19B8F6BF-5375-455C-9EA6-DF929625EA0E}">
        <p15:presenceInfo xmlns:p15="http://schemas.microsoft.com/office/powerpoint/2012/main" userId="S::SQuayyum@IMF.ORG::f77c1f9d-7821-4054-a8e2-ec88b38c39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817" autoAdjust="0"/>
  </p:normalViewPr>
  <p:slideViewPr>
    <p:cSldViewPr snapToGrid="0">
      <p:cViewPr varScale="1">
        <p:scale>
          <a:sx n="68" d="100"/>
          <a:sy n="68" d="100"/>
        </p:scale>
        <p:origin x="780" y="54"/>
      </p:cViewPr>
      <p:guideLst/>
    </p:cSldViewPr>
  </p:slideViewPr>
  <p:outlineViewPr>
    <p:cViewPr>
      <p:scale>
        <a:sx n="33" d="100"/>
        <a:sy n="33" d="100"/>
      </p:scale>
      <p:origin x="0" y="-1228"/>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94A4A5-6073-4BD2-BA04-074878CE1974}" type="doc">
      <dgm:prSet loTypeId="urn:microsoft.com/office/officeart/2005/8/layout/hierarchy4" loCatId="relationship" qsTypeId="urn:microsoft.com/office/officeart/2005/8/quickstyle/simple3" qsCatId="simple" csTypeId="urn:microsoft.com/office/officeart/2005/8/colors/colorful5" csCatId="colorful" phldr="1"/>
      <dgm:spPr/>
      <dgm:t>
        <a:bodyPr/>
        <a:lstStyle/>
        <a:p>
          <a:endParaRPr lang="en-US"/>
        </a:p>
      </dgm:t>
    </dgm:pt>
    <dgm:pt modelId="{3F691BB9-9080-4C87-8AF6-5BAD00AA3165}">
      <dgm:prSet phldrT="[Text]" custT="1"/>
      <dgm:spPr>
        <a:solidFill>
          <a:schemeClr val="accent1">
            <a:lumMod val="75000"/>
          </a:schemeClr>
        </a:solidFill>
      </dgm:spPr>
      <dgm:t>
        <a:bodyPr/>
        <a:lstStyle/>
        <a:p>
          <a:pPr>
            <a:spcAft>
              <a:spcPct val="35000"/>
            </a:spcAft>
          </a:pPr>
          <a:r>
            <a:rPr lang="en-US" sz="2000" b="1" dirty="0">
              <a:latin typeface="Segoe UI" panose="020B0502040204020203" pitchFamily="34" charset="0"/>
              <a:cs typeface="Segoe UI" panose="020B0502040204020203" pitchFamily="34" charset="0"/>
            </a:rPr>
            <a:t>Three Complementary Pillars for Ex-Ante Intervention</a:t>
          </a:r>
        </a:p>
      </dgm:t>
    </dgm:pt>
    <dgm:pt modelId="{55140817-F534-4394-A59E-60F2DCD341E4}" type="parTrans" cxnId="{666EF91F-0792-4CDC-B442-FD0E79E9E435}">
      <dgm:prSet/>
      <dgm:spPr/>
      <dgm:t>
        <a:bodyPr/>
        <a:lstStyle/>
        <a:p>
          <a:endParaRPr lang="en-US"/>
        </a:p>
      </dgm:t>
    </dgm:pt>
    <dgm:pt modelId="{2F50F3F8-5506-4437-B319-820982F90AB3}" type="sibTrans" cxnId="{666EF91F-0792-4CDC-B442-FD0E79E9E435}">
      <dgm:prSet/>
      <dgm:spPr/>
      <dgm:t>
        <a:bodyPr/>
        <a:lstStyle/>
        <a:p>
          <a:endParaRPr lang="en-US"/>
        </a:p>
      </dgm:t>
    </dgm:pt>
    <dgm:pt modelId="{0896527D-0F90-49F9-B153-6F6BE2D395DD}">
      <dgm:prSet phldrT="[Text]" custT="1"/>
      <dgm:spPr>
        <a:solidFill>
          <a:schemeClr val="accent1">
            <a:lumMod val="40000"/>
            <a:lumOff val="60000"/>
          </a:schemeClr>
        </a:solidFill>
      </dgm:spPr>
      <dgm:t>
        <a:bodyPr/>
        <a:lstStyle/>
        <a:p>
          <a:pPr algn="ctr">
            <a:spcBef>
              <a:spcPct val="0"/>
            </a:spcBef>
            <a:spcAft>
              <a:spcPts val="600"/>
            </a:spcAft>
            <a:buNone/>
          </a:pPr>
          <a:endParaRPr kumimoji="0" lang="en-US" altLang="zh-TW" sz="1600" b="1" i="0" u="sng" strike="noStrike"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endParaRPr>
        </a:p>
        <a:p>
          <a:pPr algn="ctr">
            <a:spcBef>
              <a:spcPct val="0"/>
            </a:spcBef>
            <a:spcAft>
              <a:spcPts val="600"/>
            </a:spcAft>
            <a:buNone/>
          </a:pPr>
          <a:r>
            <a:rPr kumimoji="0" lang="en-US" altLang="zh-TW" sz="1600" b="1" i="0" u="sng" strike="noStrike"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PILLAR I</a:t>
          </a:r>
        </a:p>
        <a:p>
          <a:pPr algn="ctr">
            <a:spcBef>
              <a:spcPts val="600"/>
            </a:spcBef>
            <a:spcAft>
              <a:spcPts val="0"/>
            </a:spcAft>
            <a:buFont typeface="+mj-lt"/>
            <a:buAutoNum type="arabicPeriod"/>
          </a:pPr>
          <a:r>
            <a:rPr kumimoji="0" lang="en-US" altLang="zh-TW" sz="1600" b="1" i="0" u="none" strike="noStrike"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Structural resilience</a:t>
          </a:r>
        </a:p>
        <a:p>
          <a:pPr algn="ctr">
            <a:spcBef>
              <a:spcPct val="0"/>
            </a:spcBef>
            <a:spcAft>
              <a:spcPct val="35000"/>
            </a:spcAft>
            <a:buFont typeface="+mj-lt"/>
            <a:buAutoNum type="arabicPeriod"/>
          </a:pPr>
          <a:r>
            <a:rPr kumimoji="0" lang="en-US" altLang="zh-TW" sz="1600" b="1" i="0" u="none" strike="noStrike" cap="none" normalizeH="0" baseline="0" dirty="0">
              <a:effectLst/>
              <a:latin typeface="Segoe UI" panose="020B0502040204020203" pitchFamily="34" charset="0"/>
              <a:ea typeface="PMingLiU" panose="02020500000000000000" pitchFamily="18" charset="-120"/>
              <a:cs typeface="Segoe UI" panose="020B0502040204020203" pitchFamily="34" charset="0"/>
            </a:rPr>
            <a:t> </a:t>
          </a:r>
        </a:p>
        <a:p>
          <a:pPr algn="l">
            <a:spcBef>
              <a:spcPct val="0"/>
            </a:spcBef>
            <a:spcAft>
              <a:spcPct val="35000"/>
            </a:spcAft>
            <a:buFont typeface="Arial" panose="020B0604020202020204" pitchFamily="34" charset="0"/>
            <a:buChar char="•"/>
          </a:pPr>
          <a:r>
            <a:rPr lang="en-US" altLang="zh-TW" sz="1600" dirty="0">
              <a:latin typeface="Segoe UI" panose="020B0502040204020203" pitchFamily="34" charset="0"/>
              <a:ea typeface="PMingLiU" panose="02020500000000000000" pitchFamily="18" charset="-120"/>
              <a:cs typeface="Segoe UI" panose="020B0502040204020203" pitchFamily="34" charset="0"/>
            </a:rPr>
            <a:t>- Resilient infrastructure </a:t>
          </a:r>
        </a:p>
        <a:p>
          <a:pPr algn="l">
            <a:spcBef>
              <a:spcPct val="0"/>
            </a:spcBef>
            <a:spcAft>
              <a:spcPct val="35000"/>
            </a:spcAft>
            <a:buFont typeface="+mj-lt"/>
            <a:buAutoNum type="arabicPeriod"/>
          </a:pPr>
          <a:r>
            <a:rPr kumimoji="0" lang="en-US" altLang="zh-TW" sz="1600" b="0" i="0" u="none" strike="noStrike" cap="none" normalizeH="0" baseline="0" dirty="0">
              <a:effectLst/>
              <a:latin typeface="Segoe UI" panose="020B0502040204020203" pitchFamily="34" charset="0"/>
              <a:ea typeface="PMingLiU" panose="02020500000000000000" pitchFamily="18" charset="-120"/>
              <a:cs typeface="Segoe UI" panose="020B0502040204020203" pitchFamily="34" charset="0"/>
            </a:rPr>
            <a:t>- Appropriate building codes</a:t>
          </a:r>
        </a:p>
        <a:p>
          <a:pPr algn="l">
            <a:spcBef>
              <a:spcPct val="0"/>
            </a:spcBef>
            <a:spcAft>
              <a:spcPct val="35000"/>
            </a:spcAft>
            <a:buFont typeface="+mj-lt"/>
            <a:buAutoNum type="arabicPeriod"/>
          </a:pPr>
          <a:r>
            <a:rPr kumimoji="0" lang="en-US" altLang="zh-TW" sz="1600" b="0" i="0" u="none" strike="noStrike" cap="none" normalizeH="0" baseline="0" dirty="0">
              <a:effectLst/>
              <a:latin typeface="Segoe UI" panose="020B0502040204020203" pitchFamily="34" charset="0"/>
              <a:ea typeface="PMingLiU" panose="02020500000000000000" pitchFamily="18" charset="-120"/>
              <a:cs typeface="Segoe UI" panose="020B0502040204020203" pitchFamily="34" charset="0"/>
            </a:rPr>
            <a:t>- Proper land use/zoning rules</a:t>
          </a:r>
        </a:p>
        <a:p>
          <a:pPr algn="l">
            <a:spcBef>
              <a:spcPct val="0"/>
            </a:spcBef>
            <a:spcAft>
              <a:spcPct val="35000"/>
            </a:spcAft>
            <a:buFont typeface="+mj-lt"/>
            <a:buAutoNum type="arabicPeriod"/>
          </a:pPr>
          <a:r>
            <a:rPr kumimoji="0" lang="en-US" altLang="zh-TW" sz="1600" b="0" i="0" u="none" strike="noStrike" cap="none" normalizeH="0" baseline="0" dirty="0">
              <a:effectLst/>
              <a:latin typeface="Segoe UI" panose="020B0502040204020203" pitchFamily="34" charset="0"/>
              <a:ea typeface="PMingLiU" panose="02020500000000000000" pitchFamily="18" charset="-120"/>
              <a:cs typeface="Segoe UI" panose="020B0502040204020203" pitchFamily="34" charset="0"/>
            </a:rPr>
            <a:t>- Early waring systems</a:t>
          </a:r>
        </a:p>
        <a:p>
          <a:pPr algn="l">
            <a:spcBef>
              <a:spcPct val="0"/>
            </a:spcBef>
            <a:spcAft>
              <a:spcPct val="35000"/>
            </a:spcAft>
            <a:buFont typeface="+mj-lt"/>
            <a:buAutoNum type="arabicPeriod"/>
          </a:pPr>
          <a:endParaRPr kumimoji="0" lang="en-US" altLang="zh-TW" sz="1500" b="0" i="0" u="none" strike="noStrike" cap="none" normalizeH="0" baseline="0" dirty="0">
            <a:effectLst/>
            <a:latin typeface="+mn-lt"/>
            <a:ea typeface="PMingLiU" panose="02020500000000000000" pitchFamily="18" charset="-120"/>
            <a:cs typeface="Times New Roman" panose="02020603050405020304" pitchFamily="18" charset="0"/>
          </a:endParaRPr>
        </a:p>
        <a:p>
          <a:pPr algn="l">
            <a:spcBef>
              <a:spcPct val="0"/>
            </a:spcBef>
            <a:spcAft>
              <a:spcPct val="35000"/>
            </a:spcAft>
            <a:buFont typeface="+mj-lt"/>
            <a:buAutoNum type="arabicPeriod"/>
          </a:pPr>
          <a:endParaRPr kumimoji="0" lang="en-US" altLang="zh-TW" sz="1500" b="0" i="0" u="none" strike="noStrike" cap="none" normalizeH="0" baseline="0" dirty="0">
            <a:effectLst/>
            <a:latin typeface="+mn-lt"/>
            <a:ea typeface="PMingLiU" panose="02020500000000000000" pitchFamily="18" charset="-120"/>
            <a:cs typeface="Times New Roman" panose="02020603050405020304" pitchFamily="18" charset="0"/>
          </a:endParaRPr>
        </a:p>
        <a:p>
          <a:pPr algn="ctr">
            <a:spcBef>
              <a:spcPct val="0"/>
            </a:spcBef>
            <a:spcAft>
              <a:spcPct val="35000"/>
            </a:spcAft>
            <a:buFont typeface="+mj-lt"/>
            <a:buAutoNum type="arabicPeriod"/>
          </a:pPr>
          <a:endParaRPr kumimoji="0" lang="en-US" altLang="zh-TW" sz="1500" b="0" i="0" u="none" strike="noStrike" cap="none" normalizeH="0" baseline="0" dirty="0">
            <a:effectLst/>
            <a:latin typeface="+mn-lt"/>
            <a:ea typeface="PMingLiU" panose="02020500000000000000" pitchFamily="18" charset="-120"/>
            <a:cs typeface="Times New Roman" panose="02020603050405020304" pitchFamily="18" charset="0"/>
          </a:endParaRPr>
        </a:p>
      </dgm:t>
    </dgm:pt>
    <dgm:pt modelId="{E0F4063E-40A4-4F18-8E71-BCB5D51915FC}" type="parTrans" cxnId="{EF4B87B8-40AB-4F47-9A11-9D2DF904BA40}">
      <dgm:prSet/>
      <dgm:spPr/>
      <dgm:t>
        <a:bodyPr/>
        <a:lstStyle/>
        <a:p>
          <a:endParaRPr lang="en-US"/>
        </a:p>
      </dgm:t>
    </dgm:pt>
    <dgm:pt modelId="{49EDE1AD-5309-43B8-A413-2F5E4C690FC5}" type="sibTrans" cxnId="{EF4B87B8-40AB-4F47-9A11-9D2DF904BA40}">
      <dgm:prSet/>
      <dgm:spPr/>
      <dgm:t>
        <a:bodyPr/>
        <a:lstStyle/>
        <a:p>
          <a:endParaRPr lang="en-US"/>
        </a:p>
      </dgm:t>
    </dgm:pt>
    <dgm:pt modelId="{2512EC19-8D3A-4053-9BAA-30DD10C84E10}">
      <dgm:prSet phldrT="[Text]" custT="1"/>
      <dgm:spPr>
        <a:solidFill>
          <a:schemeClr val="accent1">
            <a:lumMod val="40000"/>
            <a:lumOff val="60000"/>
          </a:schemeClr>
        </a:solidFill>
      </dgm:spPr>
      <dgm:t>
        <a:bodyPr anchor="t"/>
        <a:lstStyle/>
        <a:p>
          <a:pPr marL="0" lvl="0" algn="ctr" defTabSz="933450">
            <a:spcBef>
              <a:spcPct val="0"/>
            </a:spcBef>
            <a:spcAft>
              <a:spcPts val="600"/>
            </a:spcAft>
            <a:buNone/>
          </a:pPr>
          <a:r>
            <a:rPr kumimoji="0" lang="en-US" altLang="zh-TW" sz="1600" b="1" i="0" u="sng" strike="noStrike" kern="1200"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PILLAR II</a:t>
          </a:r>
        </a:p>
        <a:p>
          <a:pPr marL="0" marR="0" lvl="0" indent="0" algn="ctr" defTabSz="914400" eaLnBrk="1" fontAlgn="auto" latinLnBrk="0" hangingPunct="1">
            <a:spcBef>
              <a:spcPts val="0"/>
            </a:spcBef>
            <a:spcAft>
              <a:spcPts val="0"/>
            </a:spcAft>
            <a:buClrTx/>
            <a:buSzTx/>
            <a:buFontTx/>
            <a:buNone/>
            <a:tabLst/>
            <a:defRPr/>
          </a:pPr>
          <a:r>
            <a:rPr kumimoji="0" lang="en-US" altLang="zh-TW" sz="1600" b="1" i="0" u="none" strike="noStrike" kern="1200"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Financial resilience </a:t>
          </a:r>
          <a:r>
            <a:rPr kumimoji="0" lang="en-US" altLang="zh-TW" sz="1600" b="0" i="0" u="none" strike="noStrike" kern="1200"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 </a:t>
          </a:r>
        </a:p>
        <a:p>
          <a:pPr marL="0" lvl="0" algn="ctr" defTabSz="933450">
            <a:spcBef>
              <a:spcPct val="0"/>
            </a:spcBef>
            <a:spcAft>
              <a:spcPct val="35000"/>
            </a:spcAft>
            <a:buNone/>
          </a:pPr>
          <a:endPar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endParaRPr>
        </a:p>
        <a:p>
          <a:pPr marL="112713" lvl="0" indent="-112713" algn="l" defTabSz="933450">
            <a:spcBef>
              <a:spcPct val="0"/>
            </a:spcBef>
            <a:spcAft>
              <a:spcPct val="35000"/>
            </a:spcAft>
            <a:buNone/>
          </a:pPr>
          <a:r>
            <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 Macro-Fiscal/reserve buffers, incl. dedicated saving funds</a:t>
          </a:r>
        </a:p>
        <a:p>
          <a:pPr marL="112713" lvl="0" indent="-112713" algn="l" defTabSz="933450">
            <a:spcBef>
              <a:spcPct val="0"/>
            </a:spcBef>
            <a:spcAft>
              <a:spcPct val="35000"/>
            </a:spcAft>
            <a:buNone/>
          </a:pPr>
          <a:r>
            <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 Contingency loans</a:t>
          </a:r>
        </a:p>
        <a:p>
          <a:pPr marL="112713" lvl="0" indent="-112713" algn="l" defTabSz="933450">
            <a:spcBef>
              <a:spcPct val="0"/>
            </a:spcBef>
            <a:spcAft>
              <a:spcPct val="35000"/>
            </a:spcAft>
            <a:buNone/>
          </a:pPr>
          <a:r>
            <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 Insurance </a:t>
          </a:r>
        </a:p>
        <a:p>
          <a:pPr marL="112713" lvl="0" indent="-112713" algn="l" defTabSz="933450">
            <a:spcBef>
              <a:spcPct val="0"/>
            </a:spcBef>
            <a:spcAft>
              <a:spcPct val="35000"/>
            </a:spcAft>
            <a:buNone/>
          </a:pPr>
          <a:r>
            <a:rPr kumimoji="0" lang="en-GB"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 </a:t>
          </a:r>
          <a:r>
            <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State contingent debt instruments</a:t>
          </a:r>
        </a:p>
      </dgm:t>
    </dgm:pt>
    <dgm:pt modelId="{53498748-39FB-4BD6-ADCC-B76240A6E0FA}" type="parTrans" cxnId="{76EB5612-F64A-4A16-ADE4-A01DED985FFC}">
      <dgm:prSet/>
      <dgm:spPr/>
      <dgm:t>
        <a:bodyPr/>
        <a:lstStyle/>
        <a:p>
          <a:endParaRPr lang="en-US"/>
        </a:p>
      </dgm:t>
    </dgm:pt>
    <dgm:pt modelId="{CA0EDF74-EB7E-4C21-9421-9D92E30C9DF4}" type="sibTrans" cxnId="{76EB5612-F64A-4A16-ADE4-A01DED985FFC}">
      <dgm:prSet/>
      <dgm:spPr/>
      <dgm:t>
        <a:bodyPr/>
        <a:lstStyle/>
        <a:p>
          <a:endParaRPr lang="en-US"/>
        </a:p>
      </dgm:t>
    </dgm:pt>
    <dgm:pt modelId="{A58B8B8A-F0EF-4CF5-B1C9-F59DD4F7F64D}">
      <dgm:prSet phldrT="[Text]" custT="1"/>
      <dgm:spPr>
        <a:solidFill>
          <a:schemeClr val="accent1">
            <a:lumMod val="40000"/>
            <a:lumOff val="60000"/>
          </a:schemeClr>
        </a:solidFill>
      </dgm:spPr>
      <dgm:t>
        <a:bodyPr anchor="t"/>
        <a:lstStyle/>
        <a:p>
          <a:pPr marL="0" algn="ctr">
            <a:spcBef>
              <a:spcPct val="0"/>
            </a:spcBef>
            <a:spcAft>
              <a:spcPts val="600"/>
            </a:spcAft>
          </a:pPr>
          <a:r>
            <a:rPr kumimoji="0" lang="en-US" altLang="zh-TW" sz="1600" b="1" i="0" u="sng" strike="noStrike"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PILLAR III</a:t>
          </a:r>
        </a:p>
        <a:p>
          <a:pPr marL="0" algn="ctr">
            <a:spcBef>
              <a:spcPts val="1200"/>
            </a:spcBef>
            <a:spcAft>
              <a:spcPts val="2400"/>
            </a:spcAft>
          </a:pPr>
          <a:r>
            <a:rPr kumimoji="0" lang="en-US" altLang="zh-TW" sz="1600" b="1" i="0" u="none" strike="noStrike"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Post-Disaster resilience</a:t>
          </a:r>
        </a:p>
        <a:p>
          <a:pPr marL="112713" indent="-112713" algn="l">
            <a:spcBef>
              <a:spcPts val="2400"/>
            </a:spcBef>
            <a:spcAft>
              <a:spcPct val="35000"/>
            </a:spcAft>
          </a:pPr>
          <a:r>
            <a:rPr kumimoji="0" lang="en-US" altLang="zh-TW" sz="1600" b="0" i="0" u="none" strike="noStrike" cap="none" normalizeH="0" baseline="0" dirty="0">
              <a:effectLst/>
              <a:latin typeface="Segoe UI" panose="020B0502040204020203" pitchFamily="34" charset="0"/>
              <a:ea typeface="PMingLiU" panose="02020500000000000000" pitchFamily="18" charset="-120"/>
              <a:cs typeface="Segoe UI" panose="020B0502040204020203" pitchFamily="34" charset="0"/>
            </a:rPr>
            <a:t>- Effective systems for emergency response, reconstruction and smooth recovery after a disaster</a:t>
          </a:r>
        </a:p>
      </dgm:t>
    </dgm:pt>
    <dgm:pt modelId="{FB83A697-B0FC-4AEA-8B2F-8B943CA53D45}" type="parTrans" cxnId="{58FEEA09-697D-44F1-8147-897A28F31CF8}">
      <dgm:prSet/>
      <dgm:spPr/>
      <dgm:t>
        <a:bodyPr/>
        <a:lstStyle/>
        <a:p>
          <a:endParaRPr lang="en-US"/>
        </a:p>
      </dgm:t>
    </dgm:pt>
    <dgm:pt modelId="{7F704C20-65D8-4788-9EDE-FF78A974B86E}" type="sibTrans" cxnId="{58FEEA09-697D-44F1-8147-897A28F31CF8}">
      <dgm:prSet/>
      <dgm:spPr/>
      <dgm:t>
        <a:bodyPr/>
        <a:lstStyle/>
        <a:p>
          <a:endParaRPr lang="en-US"/>
        </a:p>
      </dgm:t>
    </dgm:pt>
    <dgm:pt modelId="{E56D2AB1-A2AA-4D13-83ED-074B82C13CB6}" type="pres">
      <dgm:prSet presAssocID="{C094A4A5-6073-4BD2-BA04-074878CE1974}" presName="Name0" presStyleCnt="0">
        <dgm:presLayoutVars>
          <dgm:chPref val="1"/>
          <dgm:dir/>
          <dgm:animOne val="branch"/>
          <dgm:animLvl val="lvl"/>
          <dgm:resizeHandles/>
        </dgm:presLayoutVars>
      </dgm:prSet>
      <dgm:spPr/>
    </dgm:pt>
    <dgm:pt modelId="{E9E1BE5F-157D-44B5-9DBE-3666D5DECA10}" type="pres">
      <dgm:prSet presAssocID="{3F691BB9-9080-4C87-8AF6-5BAD00AA3165}" presName="vertOne" presStyleCnt="0"/>
      <dgm:spPr/>
    </dgm:pt>
    <dgm:pt modelId="{DB5E5F87-7048-4AD1-A538-A0786030A61E}" type="pres">
      <dgm:prSet presAssocID="{3F691BB9-9080-4C87-8AF6-5BAD00AA3165}" presName="txOne" presStyleLbl="node0" presStyleIdx="0" presStyleCnt="1" custScaleX="88304" custScaleY="32815">
        <dgm:presLayoutVars>
          <dgm:chPref val="3"/>
        </dgm:presLayoutVars>
      </dgm:prSet>
      <dgm:spPr/>
    </dgm:pt>
    <dgm:pt modelId="{634AF0D4-BDB1-4F46-BD1C-18080DB4556F}" type="pres">
      <dgm:prSet presAssocID="{3F691BB9-9080-4C87-8AF6-5BAD00AA3165}" presName="parTransOne" presStyleCnt="0"/>
      <dgm:spPr/>
    </dgm:pt>
    <dgm:pt modelId="{9D7B2234-C96B-44E8-8852-EAD58F9613B3}" type="pres">
      <dgm:prSet presAssocID="{3F691BB9-9080-4C87-8AF6-5BAD00AA3165}" presName="horzOne" presStyleCnt="0"/>
      <dgm:spPr/>
    </dgm:pt>
    <dgm:pt modelId="{79EB6A34-3007-45EA-9E60-B23B5D6DDD95}" type="pres">
      <dgm:prSet presAssocID="{0896527D-0F90-49F9-B153-6F6BE2D395DD}" presName="vertTwo" presStyleCnt="0"/>
      <dgm:spPr/>
    </dgm:pt>
    <dgm:pt modelId="{D6F4370D-8926-4643-A0FA-1150CFD29347}" type="pres">
      <dgm:prSet presAssocID="{0896527D-0F90-49F9-B153-6F6BE2D395DD}" presName="txTwo" presStyleLbl="node2" presStyleIdx="0" presStyleCnt="3" custScaleX="87344" custScaleY="134280" custLinFactNeighborX="3716" custLinFactNeighborY="-3487">
        <dgm:presLayoutVars>
          <dgm:chPref val="3"/>
        </dgm:presLayoutVars>
      </dgm:prSet>
      <dgm:spPr/>
    </dgm:pt>
    <dgm:pt modelId="{0B4D5CA6-58B2-4EE1-B77F-D1CE44B6F7D2}" type="pres">
      <dgm:prSet presAssocID="{0896527D-0F90-49F9-B153-6F6BE2D395DD}" presName="horzTwo" presStyleCnt="0"/>
      <dgm:spPr/>
    </dgm:pt>
    <dgm:pt modelId="{058E764C-20CD-4F4B-8C81-9A9D4A9EBAD3}" type="pres">
      <dgm:prSet presAssocID="{49EDE1AD-5309-43B8-A413-2F5E4C690FC5}" presName="sibSpaceTwo" presStyleCnt="0"/>
      <dgm:spPr/>
    </dgm:pt>
    <dgm:pt modelId="{7E4445B0-52C2-4FED-8EE7-8A58CBFC53B4}" type="pres">
      <dgm:prSet presAssocID="{2512EC19-8D3A-4053-9BAA-30DD10C84E10}" presName="vertTwo" presStyleCnt="0"/>
      <dgm:spPr/>
    </dgm:pt>
    <dgm:pt modelId="{5A958D1A-6319-4AE7-B7C4-AD8B06F0438E}" type="pres">
      <dgm:prSet presAssocID="{2512EC19-8D3A-4053-9BAA-30DD10C84E10}" presName="txTwo" presStyleLbl="node2" presStyleIdx="1" presStyleCnt="3" custScaleX="101199" custScaleY="137506" custLinFactNeighborX="2015" custLinFactNeighborY="-2539">
        <dgm:presLayoutVars>
          <dgm:chPref val="3"/>
        </dgm:presLayoutVars>
      </dgm:prSet>
      <dgm:spPr/>
    </dgm:pt>
    <dgm:pt modelId="{97083EFB-9B53-40C7-9699-6BAB90CDE9BF}" type="pres">
      <dgm:prSet presAssocID="{2512EC19-8D3A-4053-9BAA-30DD10C84E10}" presName="horzTwo" presStyleCnt="0"/>
      <dgm:spPr/>
    </dgm:pt>
    <dgm:pt modelId="{E81B71EA-A37F-4BBD-8E29-0FBA49E0950D}" type="pres">
      <dgm:prSet presAssocID="{CA0EDF74-EB7E-4C21-9421-9D92E30C9DF4}" presName="sibSpaceTwo" presStyleCnt="0"/>
      <dgm:spPr/>
    </dgm:pt>
    <dgm:pt modelId="{F37ABE3F-99CB-49EB-8CBE-9AEDD0BAE3D4}" type="pres">
      <dgm:prSet presAssocID="{A58B8B8A-F0EF-4CF5-B1C9-F59DD4F7F64D}" presName="vertTwo" presStyleCnt="0"/>
      <dgm:spPr/>
    </dgm:pt>
    <dgm:pt modelId="{E23407DF-1678-46D8-8188-8198791F2AEC}" type="pres">
      <dgm:prSet presAssocID="{A58B8B8A-F0EF-4CF5-B1C9-F59DD4F7F64D}" presName="txTwo" presStyleLbl="node2" presStyleIdx="2" presStyleCnt="3" custScaleX="91765" custScaleY="136849" custLinFactNeighborX="358" custLinFactNeighborY="-3278">
        <dgm:presLayoutVars>
          <dgm:chPref val="3"/>
        </dgm:presLayoutVars>
      </dgm:prSet>
      <dgm:spPr/>
    </dgm:pt>
    <dgm:pt modelId="{E29D0D41-AB3A-4417-B17A-3215F393E24D}" type="pres">
      <dgm:prSet presAssocID="{A58B8B8A-F0EF-4CF5-B1C9-F59DD4F7F64D}" presName="horzTwo" presStyleCnt="0"/>
      <dgm:spPr/>
    </dgm:pt>
  </dgm:ptLst>
  <dgm:cxnLst>
    <dgm:cxn modelId="{58FEEA09-697D-44F1-8147-897A28F31CF8}" srcId="{3F691BB9-9080-4C87-8AF6-5BAD00AA3165}" destId="{A58B8B8A-F0EF-4CF5-B1C9-F59DD4F7F64D}" srcOrd="2" destOrd="0" parTransId="{FB83A697-B0FC-4AEA-8B2F-8B943CA53D45}" sibTransId="{7F704C20-65D8-4788-9EDE-FF78A974B86E}"/>
    <dgm:cxn modelId="{3B44F80C-A4D2-4644-8A5D-D5766C3E279E}" type="presOf" srcId="{C094A4A5-6073-4BD2-BA04-074878CE1974}" destId="{E56D2AB1-A2AA-4D13-83ED-074B82C13CB6}" srcOrd="0" destOrd="0" presId="urn:microsoft.com/office/officeart/2005/8/layout/hierarchy4"/>
    <dgm:cxn modelId="{76EB5612-F64A-4A16-ADE4-A01DED985FFC}" srcId="{3F691BB9-9080-4C87-8AF6-5BAD00AA3165}" destId="{2512EC19-8D3A-4053-9BAA-30DD10C84E10}" srcOrd="1" destOrd="0" parTransId="{53498748-39FB-4BD6-ADCC-B76240A6E0FA}" sibTransId="{CA0EDF74-EB7E-4C21-9421-9D92E30C9DF4}"/>
    <dgm:cxn modelId="{666EF91F-0792-4CDC-B442-FD0E79E9E435}" srcId="{C094A4A5-6073-4BD2-BA04-074878CE1974}" destId="{3F691BB9-9080-4C87-8AF6-5BAD00AA3165}" srcOrd="0" destOrd="0" parTransId="{55140817-F534-4394-A59E-60F2DCD341E4}" sibTransId="{2F50F3F8-5506-4437-B319-820982F90AB3}"/>
    <dgm:cxn modelId="{5334DB28-0CEC-44FC-9B46-2BC844050088}" type="presOf" srcId="{0896527D-0F90-49F9-B153-6F6BE2D395DD}" destId="{D6F4370D-8926-4643-A0FA-1150CFD29347}" srcOrd="0" destOrd="0" presId="urn:microsoft.com/office/officeart/2005/8/layout/hierarchy4"/>
    <dgm:cxn modelId="{304D9E56-0E74-4739-8A94-60E3816CA5EC}" type="presOf" srcId="{3F691BB9-9080-4C87-8AF6-5BAD00AA3165}" destId="{DB5E5F87-7048-4AD1-A538-A0786030A61E}" srcOrd="0" destOrd="0" presId="urn:microsoft.com/office/officeart/2005/8/layout/hierarchy4"/>
    <dgm:cxn modelId="{EF4B87B8-40AB-4F47-9A11-9D2DF904BA40}" srcId="{3F691BB9-9080-4C87-8AF6-5BAD00AA3165}" destId="{0896527D-0F90-49F9-B153-6F6BE2D395DD}" srcOrd="0" destOrd="0" parTransId="{E0F4063E-40A4-4F18-8E71-BCB5D51915FC}" sibTransId="{49EDE1AD-5309-43B8-A413-2F5E4C690FC5}"/>
    <dgm:cxn modelId="{40F753D7-D3F0-4AAC-A427-765E04132EB4}" type="presOf" srcId="{2512EC19-8D3A-4053-9BAA-30DD10C84E10}" destId="{5A958D1A-6319-4AE7-B7C4-AD8B06F0438E}" srcOrd="0" destOrd="0" presId="urn:microsoft.com/office/officeart/2005/8/layout/hierarchy4"/>
    <dgm:cxn modelId="{12A56AE0-0817-414F-813C-49ED99E6D751}" type="presOf" srcId="{A58B8B8A-F0EF-4CF5-B1C9-F59DD4F7F64D}" destId="{E23407DF-1678-46D8-8188-8198791F2AEC}" srcOrd="0" destOrd="0" presId="urn:microsoft.com/office/officeart/2005/8/layout/hierarchy4"/>
    <dgm:cxn modelId="{A89CA14D-2038-4B01-A202-4D2D5D52FA0C}" type="presParOf" srcId="{E56D2AB1-A2AA-4D13-83ED-074B82C13CB6}" destId="{E9E1BE5F-157D-44B5-9DBE-3666D5DECA10}" srcOrd="0" destOrd="0" presId="urn:microsoft.com/office/officeart/2005/8/layout/hierarchy4"/>
    <dgm:cxn modelId="{5511EC1F-1D90-48F6-A7DC-F7C426E2EDC4}" type="presParOf" srcId="{E9E1BE5F-157D-44B5-9DBE-3666D5DECA10}" destId="{DB5E5F87-7048-4AD1-A538-A0786030A61E}" srcOrd="0" destOrd="0" presId="urn:microsoft.com/office/officeart/2005/8/layout/hierarchy4"/>
    <dgm:cxn modelId="{60E31745-F8E6-47EB-A403-232F1EF92DB9}" type="presParOf" srcId="{E9E1BE5F-157D-44B5-9DBE-3666D5DECA10}" destId="{634AF0D4-BDB1-4F46-BD1C-18080DB4556F}" srcOrd="1" destOrd="0" presId="urn:microsoft.com/office/officeart/2005/8/layout/hierarchy4"/>
    <dgm:cxn modelId="{9310E5B3-9602-40B7-A366-FDD4C396BE60}" type="presParOf" srcId="{E9E1BE5F-157D-44B5-9DBE-3666D5DECA10}" destId="{9D7B2234-C96B-44E8-8852-EAD58F9613B3}" srcOrd="2" destOrd="0" presId="urn:microsoft.com/office/officeart/2005/8/layout/hierarchy4"/>
    <dgm:cxn modelId="{C575D40B-F5E6-4EAB-8E49-C891E5B4DF1A}" type="presParOf" srcId="{9D7B2234-C96B-44E8-8852-EAD58F9613B3}" destId="{79EB6A34-3007-45EA-9E60-B23B5D6DDD95}" srcOrd="0" destOrd="0" presId="urn:microsoft.com/office/officeart/2005/8/layout/hierarchy4"/>
    <dgm:cxn modelId="{6494BC3C-011A-4BB9-B56B-CD876DEDDF4A}" type="presParOf" srcId="{79EB6A34-3007-45EA-9E60-B23B5D6DDD95}" destId="{D6F4370D-8926-4643-A0FA-1150CFD29347}" srcOrd="0" destOrd="0" presId="urn:microsoft.com/office/officeart/2005/8/layout/hierarchy4"/>
    <dgm:cxn modelId="{2C2EA147-AA73-4C7D-ACD9-BE3AFF9196B9}" type="presParOf" srcId="{79EB6A34-3007-45EA-9E60-B23B5D6DDD95}" destId="{0B4D5CA6-58B2-4EE1-B77F-D1CE44B6F7D2}" srcOrd="1" destOrd="0" presId="urn:microsoft.com/office/officeart/2005/8/layout/hierarchy4"/>
    <dgm:cxn modelId="{D530F328-AB89-4E04-AF19-E7AE90A12306}" type="presParOf" srcId="{9D7B2234-C96B-44E8-8852-EAD58F9613B3}" destId="{058E764C-20CD-4F4B-8C81-9A9D4A9EBAD3}" srcOrd="1" destOrd="0" presId="urn:microsoft.com/office/officeart/2005/8/layout/hierarchy4"/>
    <dgm:cxn modelId="{338B1649-4DB5-4AE0-BB97-B7A6EF2D20ED}" type="presParOf" srcId="{9D7B2234-C96B-44E8-8852-EAD58F9613B3}" destId="{7E4445B0-52C2-4FED-8EE7-8A58CBFC53B4}" srcOrd="2" destOrd="0" presId="urn:microsoft.com/office/officeart/2005/8/layout/hierarchy4"/>
    <dgm:cxn modelId="{35A3798F-EE0B-465D-9C5F-B7D14DADE4F1}" type="presParOf" srcId="{7E4445B0-52C2-4FED-8EE7-8A58CBFC53B4}" destId="{5A958D1A-6319-4AE7-B7C4-AD8B06F0438E}" srcOrd="0" destOrd="0" presId="urn:microsoft.com/office/officeart/2005/8/layout/hierarchy4"/>
    <dgm:cxn modelId="{049FDF72-7C85-45D0-AEAA-C227E93C3E83}" type="presParOf" srcId="{7E4445B0-52C2-4FED-8EE7-8A58CBFC53B4}" destId="{97083EFB-9B53-40C7-9699-6BAB90CDE9BF}" srcOrd="1" destOrd="0" presId="urn:microsoft.com/office/officeart/2005/8/layout/hierarchy4"/>
    <dgm:cxn modelId="{11464CD3-305B-4ED8-A52B-F60D4C5217E2}" type="presParOf" srcId="{9D7B2234-C96B-44E8-8852-EAD58F9613B3}" destId="{E81B71EA-A37F-4BBD-8E29-0FBA49E0950D}" srcOrd="3" destOrd="0" presId="urn:microsoft.com/office/officeart/2005/8/layout/hierarchy4"/>
    <dgm:cxn modelId="{6FDE6AF9-A80A-4DE5-94C9-A90E3D1CA4AB}" type="presParOf" srcId="{9D7B2234-C96B-44E8-8852-EAD58F9613B3}" destId="{F37ABE3F-99CB-49EB-8CBE-9AEDD0BAE3D4}" srcOrd="4" destOrd="0" presId="urn:microsoft.com/office/officeart/2005/8/layout/hierarchy4"/>
    <dgm:cxn modelId="{D5ABD676-549F-4123-933D-E732B07D574A}" type="presParOf" srcId="{F37ABE3F-99CB-49EB-8CBE-9AEDD0BAE3D4}" destId="{E23407DF-1678-46D8-8188-8198791F2AEC}" srcOrd="0" destOrd="0" presId="urn:microsoft.com/office/officeart/2005/8/layout/hierarchy4"/>
    <dgm:cxn modelId="{B0D2BFF0-E1E6-4AEF-B57C-7DEE0803E031}" type="presParOf" srcId="{F37ABE3F-99CB-49EB-8CBE-9AEDD0BAE3D4}" destId="{E29D0D41-AB3A-4417-B17A-3215F393E24D}"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E5F87-7048-4AD1-A538-A0786030A61E}">
      <dsp:nvSpPr>
        <dsp:cNvPr id="0" name=""/>
        <dsp:cNvSpPr/>
      </dsp:nvSpPr>
      <dsp:spPr>
        <a:xfrm>
          <a:off x="566426" y="2159"/>
          <a:ext cx="8520009" cy="881882"/>
        </a:xfrm>
        <a:prstGeom prst="roundRect">
          <a:avLst>
            <a:gd name="adj" fmla="val 10000"/>
          </a:avLst>
        </a:prstGeom>
        <a:solidFill>
          <a:schemeClr val="accent1">
            <a:lumMod val="7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Segoe UI" panose="020B0502040204020203" pitchFamily="34" charset="0"/>
              <a:cs typeface="Segoe UI" panose="020B0502040204020203" pitchFamily="34" charset="0"/>
            </a:rPr>
            <a:t>Three Complementary Pillars for Ex-Ante Intervention</a:t>
          </a:r>
        </a:p>
      </dsp:txBody>
      <dsp:txXfrm>
        <a:off x="592255" y="27988"/>
        <a:ext cx="8468351" cy="830224"/>
      </dsp:txXfrm>
    </dsp:sp>
    <dsp:sp modelId="{D6F4370D-8926-4643-A0FA-1150CFD29347}">
      <dsp:nvSpPr>
        <dsp:cNvPr id="0" name=""/>
        <dsp:cNvSpPr/>
      </dsp:nvSpPr>
      <dsp:spPr>
        <a:xfrm>
          <a:off x="132040" y="1088060"/>
          <a:ext cx="2830934" cy="3608689"/>
        </a:xfrm>
        <a:prstGeom prst="roundRect">
          <a:avLst>
            <a:gd name="adj" fmla="val 10000"/>
          </a:avLst>
        </a:prstGeom>
        <a:solidFill>
          <a:schemeClr val="accent1">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ts val="600"/>
            </a:spcAft>
            <a:buNone/>
          </a:pPr>
          <a:endParaRPr kumimoji="0" lang="en-US" altLang="zh-TW" sz="1600" b="1" i="0" u="sng" strike="noStrike" kern="1200"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endParaRPr>
        </a:p>
        <a:p>
          <a:pPr marL="0" lvl="0" indent="0" algn="ctr" defTabSz="711200">
            <a:lnSpc>
              <a:spcPct val="90000"/>
            </a:lnSpc>
            <a:spcBef>
              <a:spcPct val="0"/>
            </a:spcBef>
            <a:spcAft>
              <a:spcPts val="600"/>
            </a:spcAft>
            <a:buNone/>
          </a:pPr>
          <a:r>
            <a:rPr kumimoji="0" lang="en-US" altLang="zh-TW" sz="1600" b="1" i="0" u="sng" strike="noStrike" kern="1200"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PILLAR I</a:t>
          </a:r>
        </a:p>
        <a:p>
          <a:pPr marL="0" lvl="0" indent="0" algn="ctr" defTabSz="711200">
            <a:lnSpc>
              <a:spcPct val="90000"/>
            </a:lnSpc>
            <a:spcBef>
              <a:spcPct val="0"/>
            </a:spcBef>
            <a:spcAft>
              <a:spcPts val="0"/>
            </a:spcAft>
            <a:buFont typeface="+mj-lt"/>
            <a:buNone/>
          </a:pPr>
          <a:r>
            <a:rPr kumimoji="0" lang="en-US" altLang="zh-TW" sz="1600" b="1" i="0" u="none" strike="noStrike" kern="1200"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Structural resilience</a:t>
          </a:r>
        </a:p>
        <a:p>
          <a:pPr marL="0" lvl="0" indent="0" algn="ctr" defTabSz="711200">
            <a:lnSpc>
              <a:spcPct val="90000"/>
            </a:lnSpc>
            <a:spcBef>
              <a:spcPct val="0"/>
            </a:spcBef>
            <a:spcAft>
              <a:spcPct val="35000"/>
            </a:spcAft>
            <a:buFont typeface="+mj-lt"/>
            <a:buNone/>
          </a:pPr>
          <a:r>
            <a:rPr kumimoji="0" lang="en-US" altLang="zh-TW" sz="1600" b="1"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 </a:t>
          </a:r>
        </a:p>
        <a:p>
          <a:pPr marL="0" lvl="0" indent="0" algn="l" defTabSz="711200">
            <a:lnSpc>
              <a:spcPct val="90000"/>
            </a:lnSpc>
            <a:spcBef>
              <a:spcPct val="0"/>
            </a:spcBef>
            <a:spcAft>
              <a:spcPct val="35000"/>
            </a:spcAft>
            <a:buFont typeface="Arial" panose="020B0604020202020204" pitchFamily="34" charset="0"/>
            <a:buNone/>
          </a:pPr>
          <a:r>
            <a:rPr lang="en-US" altLang="zh-TW" sz="1600" kern="1200" dirty="0">
              <a:latin typeface="Segoe UI" panose="020B0502040204020203" pitchFamily="34" charset="0"/>
              <a:ea typeface="PMingLiU" panose="02020500000000000000" pitchFamily="18" charset="-120"/>
              <a:cs typeface="Segoe UI" panose="020B0502040204020203" pitchFamily="34" charset="0"/>
            </a:rPr>
            <a:t>- Resilient infrastructure </a:t>
          </a:r>
        </a:p>
        <a:p>
          <a:pPr marL="0" lvl="0" indent="0" algn="l" defTabSz="711200">
            <a:lnSpc>
              <a:spcPct val="90000"/>
            </a:lnSpc>
            <a:spcBef>
              <a:spcPct val="0"/>
            </a:spcBef>
            <a:spcAft>
              <a:spcPct val="35000"/>
            </a:spcAft>
            <a:buFont typeface="+mj-lt"/>
            <a:buNone/>
          </a:pPr>
          <a:r>
            <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 Appropriate building codes</a:t>
          </a:r>
        </a:p>
        <a:p>
          <a:pPr marL="0" lvl="0" indent="0" algn="l" defTabSz="711200">
            <a:lnSpc>
              <a:spcPct val="90000"/>
            </a:lnSpc>
            <a:spcBef>
              <a:spcPct val="0"/>
            </a:spcBef>
            <a:spcAft>
              <a:spcPct val="35000"/>
            </a:spcAft>
            <a:buFont typeface="+mj-lt"/>
            <a:buNone/>
          </a:pPr>
          <a:r>
            <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 Proper land use/zoning rules</a:t>
          </a:r>
        </a:p>
        <a:p>
          <a:pPr marL="0" lvl="0" indent="0" algn="l" defTabSz="711200">
            <a:lnSpc>
              <a:spcPct val="90000"/>
            </a:lnSpc>
            <a:spcBef>
              <a:spcPct val="0"/>
            </a:spcBef>
            <a:spcAft>
              <a:spcPct val="35000"/>
            </a:spcAft>
            <a:buFont typeface="+mj-lt"/>
            <a:buNone/>
          </a:pPr>
          <a:r>
            <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 Early waring systems</a:t>
          </a:r>
        </a:p>
        <a:p>
          <a:pPr marL="0" lvl="0" indent="0" algn="l" defTabSz="711200">
            <a:lnSpc>
              <a:spcPct val="90000"/>
            </a:lnSpc>
            <a:spcBef>
              <a:spcPct val="0"/>
            </a:spcBef>
            <a:spcAft>
              <a:spcPct val="35000"/>
            </a:spcAft>
            <a:buFont typeface="+mj-lt"/>
            <a:buNone/>
          </a:pPr>
          <a:endParaRPr kumimoji="0" lang="en-US" altLang="zh-TW" sz="1500" b="0" i="0" u="none" strike="noStrike" kern="1200" cap="none" normalizeH="0" baseline="0" dirty="0">
            <a:effectLst/>
            <a:latin typeface="+mn-lt"/>
            <a:ea typeface="PMingLiU" panose="02020500000000000000" pitchFamily="18" charset="-120"/>
            <a:cs typeface="Times New Roman" panose="02020603050405020304" pitchFamily="18" charset="0"/>
          </a:endParaRPr>
        </a:p>
        <a:p>
          <a:pPr marL="0" lvl="0" indent="0" algn="l" defTabSz="711200">
            <a:lnSpc>
              <a:spcPct val="90000"/>
            </a:lnSpc>
            <a:spcBef>
              <a:spcPct val="0"/>
            </a:spcBef>
            <a:spcAft>
              <a:spcPct val="35000"/>
            </a:spcAft>
            <a:buFont typeface="+mj-lt"/>
            <a:buNone/>
          </a:pPr>
          <a:endParaRPr kumimoji="0" lang="en-US" altLang="zh-TW" sz="1500" b="0" i="0" u="none" strike="noStrike" kern="1200" cap="none" normalizeH="0" baseline="0" dirty="0">
            <a:effectLst/>
            <a:latin typeface="+mn-lt"/>
            <a:ea typeface="PMingLiU" panose="02020500000000000000" pitchFamily="18" charset="-120"/>
            <a:cs typeface="Times New Roman" panose="02020603050405020304" pitchFamily="18" charset="0"/>
          </a:endParaRPr>
        </a:p>
        <a:p>
          <a:pPr marL="0" lvl="0" indent="0" algn="ctr" defTabSz="711200">
            <a:lnSpc>
              <a:spcPct val="90000"/>
            </a:lnSpc>
            <a:spcBef>
              <a:spcPct val="0"/>
            </a:spcBef>
            <a:spcAft>
              <a:spcPct val="35000"/>
            </a:spcAft>
            <a:buFont typeface="+mj-lt"/>
            <a:buNone/>
          </a:pPr>
          <a:endParaRPr kumimoji="0" lang="en-US" altLang="zh-TW" sz="1500" b="0" i="0" u="none" strike="noStrike" kern="1200" cap="none" normalizeH="0" baseline="0" dirty="0">
            <a:effectLst/>
            <a:latin typeface="+mn-lt"/>
            <a:ea typeface="PMingLiU" panose="02020500000000000000" pitchFamily="18" charset="-120"/>
            <a:cs typeface="Times New Roman" panose="02020603050405020304" pitchFamily="18" charset="0"/>
          </a:endParaRPr>
        </a:p>
      </dsp:txBody>
      <dsp:txXfrm>
        <a:off x="214955" y="1170975"/>
        <a:ext cx="2665104" cy="3442859"/>
      </dsp:txXfrm>
    </dsp:sp>
    <dsp:sp modelId="{5A958D1A-6319-4AE7-B7C4-AD8B06F0438E}">
      <dsp:nvSpPr>
        <dsp:cNvPr id="0" name=""/>
        <dsp:cNvSpPr/>
      </dsp:nvSpPr>
      <dsp:spPr>
        <a:xfrm>
          <a:off x="3180097" y="1113537"/>
          <a:ext cx="3279993" cy="3695386"/>
        </a:xfrm>
        <a:prstGeom prst="roundRect">
          <a:avLst>
            <a:gd name="adj" fmla="val 10000"/>
          </a:avLst>
        </a:prstGeom>
        <a:solidFill>
          <a:schemeClr val="accent1">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marL="0" lvl="0" algn="ctr" defTabSz="933450">
            <a:lnSpc>
              <a:spcPct val="90000"/>
            </a:lnSpc>
            <a:spcBef>
              <a:spcPct val="0"/>
            </a:spcBef>
            <a:spcAft>
              <a:spcPts val="600"/>
            </a:spcAft>
            <a:buNone/>
          </a:pPr>
          <a:r>
            <a:rPr kumimoji="0" lang="en-US" altLang="zh-TW" sz="1600" b="1" i="0" u="sng" strike="noStrike" kern="1200"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PILLAR II</a:t>
          </a:r>
        </a:p>
        <a:p>
          <a:pPr marL="0" marR="0" lvl="0" indent="0" algn="ctr" defTabSz="914400" eaLnBrk="1" fontAlgn="auto" latinLnBrk="0" hangingPunct="1">
            <a:lnSpc>
              <a:spcPct val="90000"/>
            </a:lnSpc>
            <a:spcBef>
              <a:spcPct val="0"/>
            </a:spcBef>
            <a:spcAft>
              <a:spcPts val="0"/>
            </a:spcAft>
            <a:buClrTx/>
            <a:buSzTx/>
            <a:buFontTx/>
            <a:buNone/>
            <a:tabLst/>
            <a:defRPr/>
          </a:pPr>
          <a:r>
            <a:rPr kumimoji="0" lang="en-US" altLang="zh-TW" sz="1600" b="1" i="0" u="none" strike="noStrike" kern="1200"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Financial resilience </a:t>
          </a:r>
          <a:r>
            <a:rPr kumimoji="0" lang="en-US" altLang="zh-TW" sz="1600" b="0" i="0" u="none" strike="noStrike" kern="1200"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 </a:t>
          </a:r>
        </a:p>
        <a:p>
          <a:pPr marL="0" lvl="0" algn="ctr" defTabSz="933450">
            <a:lnSpc>
              <a:spcPct val="90000"/>
            </a:lnSpc>
            <a:spcBef>
              <a:spcPct val="0"/>
            </a:spcBef>
            <a:spcAft>
              <a:spcPct val="35000"/>
            </a:spcAft>
            <a:buNone/>
          </a:pPr>
          <a:endPar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endParaRPr>
        </a:p>
        <a:p>
          <a:pPr marL="112713" lvl="0" indent="-112713" algn="l" defTabSz="933450">
            <a:lnSpc>
              <a:spcPct val="90000"/>
            </a:lnSpc>
            <a:spcBef>
              <a:spcPct val="0"/>
            </a:spcBef>
            <a:spcAft>
              <a:spcPct val="35000"/>
            </a:spcAft>
            <a:buNone/>
          </a:pPr>
          <a:r>
            <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 Macro-Fiscal/reserve buffers, incl. dedicated saving funds</a:t>
          </a:r>
        </a:p>
        <a:p>
          <a:pPr marL="112713" lvl="0" indent="-112713" algn="l" defTabSz="933450">
            <a:lnSpc>
              <a:spcPct val="90000"/>
            </a:lnSpc>
            <a:spcBef>
              <a:spcPct val="0"/>
            </a:spcBef>
            <a:spcAft>
              <a:spcPct val="35000"/>
            </a:spcAft>
            <a:buNone/>
          </a:pPr>
          <a:r>
            <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 Contingency loans</a:t>
          </a:r>
        </a:p>
        <a:p>
          <a:pPr marL="112713" lvl="0" indent="-112713" algn="l" defTabSz="933450">
            <a:lnSpc>
              <a:spcPct val="90000"/>
            </a:lnSpc>
            <a:spcBef>
              <a:spcPct val="0"/>
            </a:spcBef>
            <a:spcAft>
              <a:spcPct val="35000"/>
            </a:spcAft>
            <a:buNone/>
          </a:pPr>
          <a:r>
            <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 Insurance </a:t>
          </a:r>
        </a:p>
        <a:p>
          <a:pPr marL="112713" lvl="0" indent="-112713" algn="l" defTabSz="933450">
            <a:lnSpc>
              <a:spcPct val="90000"/>
            </a:lnSpc>
            <a:spcBef>
              <a:spcPct val="0"/>
            </a:spcBef>
            <a:spcAft>
              <a:spcPct val="35000"/>
            </a:spcAft>
            <a:buNone/>
          </a:pPr>
          <a:r>
            <a:rPr kumimoji="0" lang="en-GB"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 </a:t>
          </a:r>
          <a:r>
            <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State contingent debt instruments</a:t>
          </a:r>
        </a:p>
      </dsp:txBody>
      <dsp:txXfrm>
        <a:off x="3276165" y="1209605"/>
        <a:ext cx="3087857" cy="3503250"/>
      </dsp:txXfrm>
    </dsp:sp>
    <dsp:sp modelId="{E23407DF-1678-46D8-8188-8198791F2AEC}">
      <dsp:nvSpPr>
        <dsp:cNvPr id="0" name=""/>
        <dsp:cNvSpPr/>
      </dsp:nvSpPr>
      <dsp:spPr>
        <a:xfrm>
          <a:off x="6678637" y="1093677"/>
          <a:ext cx="2974224" cy="3677729"/>
        </a:xfrm>
        <a:prstGeom prst="roundRect">
          <a:avLst>
            <a:gd name="adj" fmla="val 10000"/>
          </a:avLst>
        </a:prstGeom>
        <a:solidFill>
          <a:schemeClr val="accent1">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marL="0" lvl="0" algn="ctr" defTabSz="711200">
            <a:lnSpc>
              <a:spcPct val="90000"/>
            </a:lnSpc>
            <a:spcBef>
              <a:spcPct val="0"/>
            </a:spcBef>
            <a:spcAft>
              <a:spcPts val="600"/>
            </a:spcAft>
            <a:buNone/>
          </a:pPr>
          <a:r>
            <a:rPr kumimoji="0" lang="en-US" altLang="zh-TW" sz="1600" b="1" i="0" u="sng" strike="noStrike" kern="1200"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PILLAR III</a:t>
          </a:r>
        </a:p>
        <a:p>
          <a:pPr marL="0" lvl="0" algn="ctr" defTabSz="711200">
            <a:lnSpc>
              <a:spcPct val="90000"/>
            </a:lnSpc>
            <a:spcBef>
              <a:spcPct val="0"/>
            </a:spcBef>
            <a:spcAft>
              <a:spcPts val="2400"/>
            </a:spcAft>
            <a:buNone/>
          </a:pPr>
          <a:r>
            <a:rPr kumimoji="0" lang="en-US" altLang="zh-TW" sz="1600" b="1" i="0" u="none" strike="noStrike" kern="1200" cap="none" normalizeH="0" baseline="0" dirty="0">
              <a:solidFill>
                <a:srgbClr val="FF0000"/>
              </a:solidFill>
              <a:effectLst/>
              <a:latin typeface="Segoe UI" panose="020B0502040204020203" pitchFamily="34" charset="0"/>
              <a:ea typeface="PMingLiU" panose="02020500000000000000" pitchFamily="18" charset="-120"/>
              <a:cs typeface="Segoe UI" panose="020B0502040204020203" pitchFamily="34" charset="0"/>
            </a:rPr>
            <a:t>Post-Disaster resilience</a:t>
          </a:r>
        </a:p>
        <a:p>
          <a:pPr marL="112713" lvl="0" indent="-112713" algn="l" defTabSz="711200">
            <a:lnSpc>
              <a:spcPct val="90000"/>
            </a:lnSpc>
            <a:spcBef>
              <a:spcPct val="0"/>
            </a:spcBef>
            <a:spcAft>
              <a:spcPct val="35000"/>
            </a:spcAft>
            <a:buNone/>
          </a:pPr>
          <a:r>
            <a:rPr kumimoji="0" lang="en-US" altLang="zh-TW" sz="1600" b="0" i="0" u="none" strike="noStrike" kern="1200" cap="none" normalizeH="0" baseline="0" dirty="0">
              <a:effectLst/>
              <a:latin typeface="Segoe UI" panose="020B0502040204020203" pitchFamily="34" charset="0"/>
              <a:ea typeface="PMingLiU" panose="02020500000000000000" pitchFamily="18" charset="-120"/>
              <a:cs typeface="Segoe UI" panose="020B0502040204020203" pitchFamily="34" charset="0"/>
            </a:rPr>
            <a:t>- Effective systems for emergency response, reconstruction and smooth recovery after a disaster</a:t>
          </a:r>
        </a:p>
      </dsp:txBody>
      <dsp:txXfrm>
        <a:off x="6765749" y="1180789"/>
        <a:ext cx="2800000" cy="350350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7C9C0A-8A6A-49E4-9E12-2473921A450A}" type="datetimeFigureOut">
              <a:rPr lang="en-US" smtClean="0"/>
              <a:t>22/04/2021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n-US" dirty="0"/>
              <a:t>A variant of these </a:t>
            </a:r>
            <a:r>
              <a:rPr lang="en-US" dirty="0" err="1"/>
              <a:t>termsheets</a:t>
            </a:r>
            <a:r>
              <a:rPr lang="en-US" dirty="0"/>
              <a:t> has been endorsed for use on a voluntary basis by Paris Club creditors. </a:t>
            </a:r>
          </a:p>
          <a:p>
            <a:endParaRPr lang="en-US" dirty="0"/>
          </a:p>
          <a:p>
            <a:r>
              <a:rPr lang="en-US" dirty="0"/>
              <a:t>In June 2019, the G7, under the Canadian Presidency, endorsed work on climate-resilient debt instruments, with a view to promoting their broader use. </a:t>
            </a:r>
          </a:p>
          <a:p>
            <a:endParaRPr lang="en-US" dirty="0"/>
          </a:p>
          <a:p>
            <a:r>
              <a:rPr lang="en-US" dirty="0"/>
              <a:t>A technical workshop at the ECCB is planned in Spring 2020 to explain to Caribbean sovereigns the design and issuance modalities of these instruments</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20F6C2-2020-4C71-96B5-CA6F3C795115}" type="slidenum">
              <a:rPr lang="en-US" smtClean="0"/>
              <a:t>‹#›</a:t>
            </a:fld>
            <a:endParaRPr lang="en-US"/>
          </a:p>
        </p:txBody>
      </p:sp>
    </p:spTree>
    <p:extLst>
      <p:ext uri="{BB962C8B-B14F-4D97-AF65-F5344CB8AC3E}">
        <p14:creationId xmlns:p14="http://schemas.microsoft.com/office/powerpoint/2010/main" val="3767200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gfdrr.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gfdrr.or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20F6C2-2020-4C71-96B5-CA6F3C795115}" type="slidenum">
              <a:rPr lang="en-US" smtClean="0"/>
              <a:t>1</a:t>
            </a:fld>
            <a:endParaRPr lang="en-US"/>
          </a:p>
        </p:txBody>
      </p:sp>
    </p:spTree>
    <p:extLst>
      <p:ext uri="{BB962C8B-B14F-4D97-AF65-F5344CB8AC3E}">
        <p14:creationId xmlns:p14="http://schemas.microsoft.com/office/powerpoint/2010/main" val="1222371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245645-3E82-42D1-81EA-85C593D80413}" type="slidenum">
              <a:rPr lang="en-US" smtClean="0"/>
              <a:t>3</a:t>
            </a:fld>
            <a:endParaRPr lang="en-US"/>
          </a:p>
        </p:txBody>
      </p:sp>
    </p:spTree>
    <p:extLst>
      <p:ext uri="{BB962C8B-B14F-4D97-AF65-F5344CB8AC3E}">
        <p14:creationId xmlns:p14="http://schemas.microsoft.com/office/powerpoint/2010/main" val="1704255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FD8873-141F-4F92-A6AB-D8463AD64113}" type="slidenum">
              <a:rPr lang="en-US" smtClean="0"/>
              <a:t>4</a:t>
            </a:fld>
            <a:endParaRPr lang="en-US"/>
          </a:p>
        </p:txBody>
      </p:sp>
    </p:spTree>
    <p:extLst>
      <p:ext uri="{BB962C8B-B14F-4D97-AF65-F5344CB8AC3E}">
        <p14:creationId xmlns:p14="http://schemas.microsoft.com/office/powerpoint/2010/main" val="890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PFM and PIM systems that allow to build resilience infrastructure and facilitate agile/transparent responses are especially important</a:t>
            </a:r>
            <a:endParaRPr lang="en-US" b="1" dirty="0"/>
          </a:p>
        </p:txBody>
      </p:sp>
      <p:sp>
        <p:nvSpPr>
          <p:cNvPr id="4" name="Slide Number Placeholder 3"/>
          <p:cNvSpPr>
            <a:spLocks noGrp="1"/>
          </p:cNvSpPr>
          <p:nvPr>
            <p:ph type="sldNum" sz="quarter" idx="10"/>
          </p:nvPr>
        </p:nvSpPr>
        <p:spPr/>
        <p:txBody>
          <a:bodyPr/>
          <a:lstStyle/>
          <a:p>
            <a:fld id="{A1FD8873-141F-4F92-A6AB-D8463AD64113}" type="slidenum">
              <a:rPr lang="en-US" smtClean="0"/>
              <a:t>5</a:t>
            </a:fld>
            <a:endParaRPr lang="en-US"/>
          </a:p>
        </p:txBody>
      </p:sp>
    </p:spTree>
    <p:extLst>
      <p:ext uri="{BB962C8B-B14F-4D97-AF65-F5344CB8AC3E}">
        <p14:creationId xmlns:p14="http://schemas.microsoft.com/office/powerpoint/2010/main" val="1431507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It is important to have fiscal buffers, good macro-fiscal management, good fiscal rules that effectively account for bad times with logical escape clauses</a:t>
            </a:r>
            <a:endParaRPr lang="en-US" b="1" dirty="0"/>
          </a:p>
          <a:p>
            <a:pPr lvl="0"/>
            <a:endParaRPr lang="en-US" b="1" dirty="0"/>
          </a:p>
          <a:p>
            <a:pPr lvl="0"/>
            <a:endParaRPr lang="en-US" b="1" dirty="0"/>
          </a:p>
          <a:p>
            <a:pPr lvl="0"/>
            <a:r>
              <a:rPr lang="en-US" b="1" dirty="0"/>
              <a:t>Parametric insurance</a:t>
            </a:r>
          </a:p>
          <a:p>
            <a:pPr lvl="0"/>
            <a:r>
              <a:rPr lang="en-US" b="1" dirty="0"/>
              <a:t>Caribbean</a:t>
            </a:r>
            <a:r>
              <a:rPr lang="en-US" dirty="0"/>
              <a:t>. The Caribbean Catastrophe Risk Insurance Facility (CCRIF), supported by the World Bank and international donor community was launched in 2007. The expansion of the CCRIF to include Central America is projected to reduce premiums for the Caribbean countries by 25 percent and 36 percent for Central America. Caribbean countries already enjoy a 50 percent reduction in premiums from what they would have paid individually. </a:t>
            </a:r>
          </a:p>
          <a:p>
            <a:pPr lvl="0"/>
            <a:r>
              <a:rPr lang="en-US" b="1" dirty="0"/>
              <a:t>Pacific</a:t>
            </a:r>
            <a:r>
              <a:rPr lang="en-US" dirty="0"/>
              <a:t>. In 2013, a similar facility was created for Pacific countries—the Pacific Catastrophe Risk Insurance Pilot. This program was made possible through the collective efforts of the Government of Japan, the World Bank, and the </a:t>
            </a:r>
            <a:r>
              <a:rPr lang="en-US" dirty="0">
                <a:hlinkClick r:id="rId3"/>
              </a:rPr>
              <a:t>Global Facility for Disaster Reduction and Recovery</a:t>
            </a:r>
            <a:r>
              <a:rPr lang="en-US" dirty="0"/>
              <a:t>. </a:t>
            </a:r>
          </a:p>
          <a:p>
            <a:pPr lvl="0"/>
            <a:r>
              <a:rPr lang="en-US" b="1" dirty="0"/>
              <a:t>Africa</a:t>
            </a:r>
            <a:r>
              <a:rPr lang="en-US" dirty="0"/>
              <a:t>. African Risk Capacity, an Africa insurance pool for droughts (flood risks to be added at a later date) issued its first policies in May 2014 to cover events with a frequency of I in 5 years. It has a current membership of 32 countries including three small states—Comoros, Djibouti, and Sao Tome and Principe.</a:t>
            </a:r>
          </a:p>
          <a:p>
            <a:endParaRPr lang="en-US" dirty="0"/>
          </a:p>
          <a:p>
            <a:r>
              <a:rPr lang="en-US" b="1" dirty="0"/>
              <a:t>Catastrophe bonds. </a:t>
            </a:r>
            <a:r>
              <a:rPr lang="en-US" dirty="0"/>
              <a:t>Mexico is, to date, the only sovereign to issue a CAT bond, with a 2012 issue providing coverage against earthquakes and hurricanes. The World Bank has also issued a CAT bond to finance CCRIF, the parametric insurance facility for Caribbean countries. </a:t>
            </a:r>
          </a:p>
          <a:p>
            <a:endParaRPr lang="en-US" dirty="0"/>
          </a:p>
        </p:txBody>
      </p:sp>
      <p:sp>
        <p:nvSpPr>
          <p:cNvPr id="4" name="Slide Number Placeholder 3"/>
          <p:cNvSpPr>
            <a:spLocks noGrp="1"/>
          </p:cNvSpPr>
          <p:nvPr>
            <p:ph type="sldNum" sz="quarter" idx="10"/>
          </p:nvPr>
        </p:nvSpPr>
        <p:spPr/>
        <p:txBody>
          <a:bodyPr/>
          <a:lstStyle/>
          <a:p>
            <a:fld id="{A1FD8873-141F-4F92-A6AB-D8463AD64113}" type="slidenum">
              <a:rPr lang="en-US" smtClean="0"/>
              <a:t>6</a:t>
            </a:fld>
            <a:endParaRPr lang="en-US"/>
          </a:p>
        </p:txBody>
      </p:sp>
    </p:spTree>
    <p:extLst>
      <p:ext uri="{BB962C8B-B14F-4D97-AF65-F5344CB8AC3E}">
        <p14:creationId xmlns:p14="http://schemas.microsoft.com/office/powerpoint/2010/main" val="2533363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a:t>Parametric insurance</a:t>
            </a:r>
          </a:p>
          <a:p>
            <a:pPr lvl="0"/>
            <a:r>
              <a:rPr lang="en-US" b="1" dirty="0"/>
              <a:t>Caribbean</a:t>
            </a:r>
            <a:r>
              <a:rPr lang="en-US" dirty="0"/>
              <a:t>. The Caribbean Catastrophe Risk Insurance Facility (CCRIF), supported by the World Bank and international donor community was launched in 2007. The expansion of the CCRIF to include Central America is projected to reduce premiums for the Caribbean countries by 25 percent and 36 percent for Central America. Caribbean countries already enjoy a 50 percent reduction in premiums from what they would have paid individually. </a:t>
            </a:r>
          </a:p>
          <a:p>
            <a:pPr lvl="0"/>
            <a:r>
              <a:rPr lang="en-US" b="1" dirty="0"/>
              <a:t>Pacific</a:t>
            </a:r>
            <a:r>
              <a:rPr lang="en-US" dirty="0"/>
              <a:t>. In 2013, a similar facility was created for Pacific countries—the Pacific Catastrophe Risk Insurance Pilot. This program was made possible through the collective efforts of the Government of Japan, the World Bank, and the </a:t>
            </a:r>
            <a:r>
              <a:rPr lang="en-US" dirty="0">
                <a:hlinkClick r:id="rId3"/>
              </a:rPr>
              <a:t>Global Facility for Disaster Reduction and Recovery</a:t>
            </a:r>
            <a:r>
              <a:rPr lang="en-US" dirty="0"/>
              <a:t>. </a:t>
            </a:r>
          </a:p>
          <a:p>
            <a:pPr lvl="0"/>
            <a:r>
              <a:rPr lang="en-US" b="1" dirty="0"/>
              <a:t>Africa</a:t>
            </a:r>
            <a:r>
              <a:rPr lang="en-US" dirty="0"/>
              <a:t>. African Risk Capacity, an Africa insurance pool for droughts (flood risks to be added at a later date) issued its first policies in May 2014 to cover events with a frequency of I in 5 years. It has a current membership of 32 countries including three small states—Comoros, Djibouti, and Sao Tome and Principe.</a:t>
            </a:r>
          </a:p>
          <a:p>
            <a:endParaRPr lang="en-US" dirty="0"/>
          </a:p>
          <a:p>
            <a:r>
              <a:rPr lang="en-US" b="1" dirty="0"/>
              <a:t>Catastrophe bonds. </a:t>
            </a:r>
            <a:r>
              <a:rPr lang="en-US" dirty="0"/>
              <a:t>Mexico is, to date, the only sovereign to issue a CAT bond, with a 2012 issue providing coverage against earthquakes and hurricanes. The World Bank has also issued a CAT bond to finance CCRIF, the parametric insurance facility for Caribbean countries. </a:t>
            </a:r>
          </a:p>
          <a:p>
            <a:endParaRPr lang="en-US" dirty="0"/>
          </a:p>
        </p:txBody>
      </p:sp>
      <p:sp>
        <p:nvSpPr>
          <p:cNvPr id="4" name="Slide Number Placeholder 3"/>
          <p:cNvSpPr>
            <a:spLocks noGrp="1"/>
          </p:cNvSpPr>
          <p:nvPr>
            <p:ph type="sldNum" sz="quarter" idx="10"/>
          </p:nvPr>
        </p:nvSpPr>
        <p:spPr/>
        <p:txBody>
          <a:bodyPr/>
          <a:lstStyle/>
          <a:p>
            <a:fld id="{A1FD8873-141F-4F92-A6AB-D8463AD64113}" type="slidenum">
              <a:rPr lang="en-US" smtClean="0"/>
              <a:t>7</a:t>
            </a:fld>
            <a:endParaRPr lang="en-US"/>
          </a:p>
        </p:txBody>
      </p:sp>
    </p:spTree>
    <p:extLst>
      <p:ext uri="{BB962C8B-B14F-4D97-AF65-F5344CB8AC3E}">
        <p14:creationId xmlns:p14="http://schemas.microsoft.com/office/powerpoint/2010/main" val="3079659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10B243-FF78-45C0-BE85-9E46FF081D05}" type="datetimeFigureOut">
              <a:rPr lang="en-US" smtClean="0"/>
              <a:t>22/04/2021</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237178819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10B243-FF78-45C0-BE85-9E46FF081D05}" type="datetimeFigureOut">
              <a:rPr lang="en-US" smtClean="0"/>
              <a:t>22/04/2021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276527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10B243-FF78-45C0-BE85-9E46FF081D05}" type="datetimeFigureOut">
              <a:rPr lang="en-US" smtClean="0"/>
              <a:t>22/04/2021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4016536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10B243-FF78-45C0-BE85-9E46FF081D05}" type="datetimeFigureOut">
              <a:rPr lang="en-US" smtClean="0"/>
              <a:t>22/04/2021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2422214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10B243-FF78-45C0-BE85-9E46FF081D05}" type="datetimeFigureOut">
              <a:rPr lang="en-US" smtClean="0"/>
              <a:t>22/04/2021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3744477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10B243-FF78-45C0-BE85-9E46FF081D05}" type="datetimeFigureOut">
              <a:rPr lang="en-US" smtClean="0"/>
              <a:t>22/04/2021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3802992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10B243-FF78-45C0-BE85-9E46FF081D05}" type="datetimeFigureOut">
              <a:rPr lang="en-US" smtClean="0"/>
              <a:t>22/04/2021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3968368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0B243-FF78-45C0-BE85-9E46FF081D05}" type="datetimeFigureOut">
              <a:rPr lang="en-US" smtClean="0"/>
              <a:t>22/04/2021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1692079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0B243-FF78-45C0-BE85-9E46FF081D05}" type="datetimeFigureOut">
              <a:rPr lang="en-US" smtClean="0"/>
              <a:t>22/04/2021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121531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0B243-FF78-45C0-BE85-9E46FF081D05}" type="datetimeFigureOut">
              <a:rPr lang="en-US" smtClean="0"/>
              <a:t>22/04/2021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1423547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10B243-FF78-45C0-BE85-9E46FF081D05}" type="datetimeFigureOut">
              <a:rPr lang="en-US" smtClean="0"/>
              <a:t>22/04/2021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1167066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10B243-FF78-45C0-BE85-9E46FF081D05}" type="datetimeFigureOut">
              <a:rPr lang="en-US" smtClean="0"/>
              <a:t>22/04/2021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392165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10B243-FF78-45C0-BE85-9E46FF081D05}" type="datetimeFigureOut">
              <a:rPr lang="en-US" smtClean="0"/>
              <a:t>22/04/2021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177734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10B243-FF78-45C0-BE85-9E46FF081D05}" type="datetimeFigureOut">
              <a:rPr lang="en-US" smtClean="0"/>
              <a:t>22/04/2021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1456887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0B243-FF78-45C0-BE85-9E46FF081D05}" type="datetimeFigureOut">
              <a:rPr lang="en-US" smtClean="0"/>
              <a:t>22/04/2021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289003964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10B243-FF78-45C0-BE85-9E46FF081D05}" type="datetimeFigureOut">
              <a:rPr lang="en-US" smtClean="0"/>
              <a:t>22/04/2021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198158862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10B243-FF78-45C0-BE85-9E46FF081D05}" type="datetimeFigureOut">
              <a:rPr lang="en-US" smtClean="0"/>
              <a:t>22/04/2021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05962A-1030-459B-BBA2-D61C542D76E7}" type="slidenum">
              <a:rPr lang="en-US" smtClean="0"/>
              <a:t>‹#›</a:t>
            </a:fld>
            <a:endParaRPr lang="en-US"/>
          </a:p>
        </p:txBody>
      </p:sp>
    </p:spTree>
    <p:extLst>
      <p:ext uri="{BB962C8B-B14F-4D97-AF65-F5344CB8AC3E}">
        <p14:creationId xmlns:p14="http://schemas.microsoft.com/office/powerpoint/2010/main" val="489188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A10B243-FF78-45C0-BE85-9E46FF081D05}" type="datetimeFigureOut">
              <a:rPr lang="en-US" smtClean="0"/>
              <a:t>22/04/2021</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005962A-1030-459B-BBA2-D61C542D76E7}" type="slidenum">
              <a:rPr lang="en-US" smtClean="0"/>
              <a:t>‹#›</a:t>
            </a:fld>
            <a:endParaRPr lang="en-US"/>
          </a:p>
        </p:txBody>
      </p:sp>
    </p:spTree>
    <p:extLst>
      <p:ext uri="{BB962C8B-B14F-4D97-AF65-F5344CB8AC3E}">
        <p14:creationId xmlns:p14="http://schemas.microsoft.com/office/powerpoint/2010/main" val="293800489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39937-6B8E-44C7-9330-C64E2C6ABEC4}"/>
              </a:ext>
            </a:extLst>
          </p:cNvPr>
          <p:cNvSpPr>
            <a:spLocks noGrp="1"/>
          </p:cNvSpPr>
          <p:nvPr>
            <p:ph type="ctrTitle"/>
          </p:nvPr>
        </p:nvSpPr>
        <p:spPr>
          <a:xfrm>
            <a:off x="2034073" y="792481"/>
            <a:ext cx="9468950" cy="2636520"/>
          </a:xfrm>
        </p:spPr>
        <p:txBody>
          <a:bodyPr>
            <a:normAutofit/>
          </a:bodyPr>
          <a:lstStyle/>
          <a:p>
            <a:r>
              <a:rPr lang="en-US" dirty="0">
                <a:latin typeface="Segoe UI" panose="020B0502040204020203" pitchFamily="34" charset="0"/>
                <a:cs typeface="Segoe UI" panose="020B0502040204020203" pitchFamily="34" charset="0"/>
              </a:rPr>
              <a:t>Disaster Resilience Strategy</a:t>
            </a:r>
            <a:br>
              <a:rPr lang="en-US"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Building Resilience in Developing Countries Vulnerable to</a:t>
            </a: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 Large Natural Disasters, IMF Policy Paper, 2019</a:t>
            </a:r>
          </a:p>
        </p:txBody>
      </p:sp>
      <p:sp>
        <p:nvSpPr>
          <p:cNvPr id="3" name="Subtitle 2">
            <a:extLst>
              <a:ext uri="{FF2B5EF4-FFF2-40B4-BE49-F238E27FC236}">
                <a16:creationId xmlns:a16="http://schemas.microsoft.com/office/drawing/2014/main" id="{1B8A39DB-9B7E-4326-8BA7-7A6C53F7FD27}"/>
              </a:ext>
            </a:extLst>
          </p:cNvPr>
          <p:cNvSpPr>
            <a:spLocks noGrp="1"/>
          </p:cNvSpPr>
          <p:nvPr>
            <p:ph type="subTitle" idx="1"/>
          </p:nvPr>
        </p:nvSpPr>
        <p:spPr>
          <a:xfrm>
            <a:off x="4515378" y="4154888"/>
            <a:ext cx="6987645" cy="1388534"/>
          </a:xfrm>
        </p:spPr>
        <p:txBody>
          <a:bodyPr>
            <a:normAutofit lnSpcReduction="10000"/>
          </a:bodyPr>
          <a:lstStyle/>
          <a:p>
            <a:r>
              <a:rPr lang="en-US" dirty="0">
                <a:latin typeface="Segoe UI" panose="020B0502040204020203" pitchFamily="34" charset="0"/>
                <a:cs typeface="Segoe UI" panose="020B0502040204020203" pitchFamily="34" charset="0"/>
              </a:rPr>
              <a:t>Saad Quayyum</a:t>
            </a:r>
          </a:p>
          <a:p>
            <a:r>
              <a:rPr lang="en-US" dirty="0">
                <a:latin typeface="Segoe UI" panose="020B0502040204020203" pitchFamily="34" charset="0"/>
                <a:cs typeface="Segoe UI" panose="020B0502040204020203" pitchFamily="34" charset="0"/>
              </a:rPr>
              <a:t>Strategy, Policy and Review Department</a:t>
            </a:r>
          </a:p>
          <a:p>
            <a:r>
              <a:rPr lang="en-US" dirty="0">
                <a:latin typeface="Segoe UI" panose="020B0502040204020203" pitchFamily="34" charset="0"/>
                <a:cs typeface="Segoe UI" panose="020B0502040204020203" pitchFamily="34" charset="0"/>
              </a:rPr>
              <a:t>International Monetary Fund</a:t>
            </a:r>
          </a:p>
          <a:p>
            <a:endParaRPr lang="en-US" dirty="0"/>
          </a:p>
        </p:txBody>
      </p:sp>
    </p:spTree>
    <p:extLst>
      <p:ext uri="{BB962C8B-B14F-4D97-AF65-F5344CB8AC3E}">
        <p14:creationId xmlns:p14="http://schemas.microsoft.com/office/powerpoint/2010/main" val="1730086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C750884-F2C1-4453-9E94-CAF7CD0FF693}"/>
              </a:ext>
            </a:extLst>
          </p:cNvPr>
          <p:cNvSpPr>
            <a:spLocks noGrp="1"/>
          </p:cNvSpPr>
          <p:nvPr>
            <p:ph type="title"/>
          </p:nvPr>
        </p:nvSpPr>
        <p:spPr>
          <a:xfrm>
            <a:off x="1710856" y="795895"/>
            <a:ext cx="9792167" cy="786127"/>
          </a:xfrm>
          <a:solidFill>
            <a:schemeClr val="bg2">
              <a:lumMod val="90000"/>
            </a:schemeClr>
          </a:solidFill>
        </p:spPr>
        <p:txBody>
          <a:bodyPr>
            <a:normAutofit/>
          </a:bodyPr>
          <a:lstStyle/>
          <a:p>
            <a:pPr algn="ctr"/>
            <a:r>
              <a:rPr lang="en-US" sz="4000" b="1" dirty="0">
                <a:solidFill>
                  <a:srgbClr val="FF0000"/>
                </a:solidFill>
                <a:latin typeface="Segoe UI" panose="020B0502040204020203" pitchFamily="34" charset="0"/>
                <a:cs typeface="Segoe UI" panose="020B0502040204020203" pitchFamily="34" charset="0"/>
              </a:rPr>
              <a:t>Two DRS Pilots Completed</a:t>
            </a:r>
          </a:p>
        </p:txBody>
      </p:sp>
      <p:sp>
        <p:nvSpPr>
          <p:cNvPr id="8" name="Content Placeholder 7">
            <a:extLst>
              <a:ext uri="{FF2B5EF4-FFF2-40B4-BE49-F238E27FC236}">
                <a16:creationId xmlns:a16="http://schemas.microsoft.com/office/drawing/2014/main" id="{19E01556-6573-4251-8AFC-AB35E6862A01}"/>
              </a:ext>
            </a:extLst>
          </p:cNvPr>
          <p:cNvSpPr>
            <a:spLocks noGrp="1"/>
          </p:cNvSpPr>
          <p:nvPr>
            <p:ph idx="1"/>
          </p:nvPr>
        </p:nvSpPr>
        <p:spPr/>
        <p:txBody>
          <a:bodyPr/>
          <a:lstStyle/>
          <a:p>
            <a:endParaRPr lang="en-US"/>
          </a:p>
        </p:txBody>
      </p:sp>
      <p:sp>
        <p:nvSpPr>
          <p:cNvPr id="9" name="Rectangle: Rounded Corners 8">
            <a:extLst>
              <a:ext uri="{FF2B5EF4-FFF2-40B4-BE49-F238E27FC236}">
                <a16:creationId xmlns:a16="http://schemas.microsoft.com/office/drawing/2014/main" id="{66452B41-DA84-46AD-AE69-729A233E346B}"/>
              </a:ext>
            </a:extLst>
          </p:cNvPr>
          <p:cNvSpPr/>
          <p:nvPr/>
        </p:nvSpPr>
        <p:spPr>
          <a:xfrm>
            <a:off x="1387126" y="1824826"/>
            <a:ext cx="4708874" cy="4237279"/>
          </a:xfrm>
          <a:prstGeom prst="roundRect">
            <a:avLst/>
          </a:prstGeom>
          <a:gradFill>
            <a:gsLst>
              <a:gs pos="0">
                <a:schemeClr val="bg2">
                  <a:lumMod val="25000"/>
                </a:schemeClr>
              </a:gs>
              <a:gs pos="80000">
                <a:schemeClr val="accent1">
                  <a:shade val="93000"/>
                  <a:satMod val="130000"/>
                </a:schemeClr>
              </a:gs>
              <a:gs pos="100000">
                <a:schemeClr val="accent1">
                  <a:shade val="94000"/>
                  <a:satMod val="13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u="sng" dirty="0"/>
              <a:t>Dominica</a:t>
            </a:r>
          </a:p>
          <a:p>
            <a:pPr marL="285750" indent="-285750">
              <a:buFont typeface="Wingdings" panose="05000000000000000000" pitchFamily="2" charset="2"/>
              <a:buChar char="Ø"/>
            </a:pPr>
            <a:r>
              <a:rPr lang="en-US" sz="2000" dirty="0"/>
              <a:t>Significant exposure to natural disasters</a:t>
            </a:r>
          </a:p>
          <a:p>
            <a:pPr marL="285750" indent="-285750">
              <a:buFont typeface="Wingdings" panose="05000000000000000000" pitchFamily="2" charset="2"/>
              <a:buChar char="Ø"/>
            </a:pPr>
            <a:r>
              <a:rPr lang="en-US" sz="2000" dirty="0"/>
              <a:t>Category 5 hurricanes in 2015 and 2017</a:t>
            </a:r>
          </a:p>
          <a:p>
            <a:pPr marL="285750" indent="-285750">
              <a:buFont typeface="Wingdings" panose="05000000000000000000" pitchFamily="2" charset="2"/>
              <a:buChar char="Ø"/>
            </a:pPr>
            <a:r>
              <a:rPr lang="en-US" sz="2000" dirty="0"/>
              <a:t>Fiscal sustainability challenges</a:t>
            </a:r>
          </a:p>
          <a:p>
            <a:pPr marL="285750" indent="-285750">
              <a:buFont typeface="Wingdings" panose="05000000000000000000" pitchFamily="2" charset="2"/>
              <a:buChar char="Ø"/>
            </a:pPr>
            <a:r>
              <a:rPr lang="en-US" sz="2000" dirty="0"/>
              <a:t>Country elaborated climate resilience and recovery plan</a:t>
            </a:r>
          </a:p>
          <a:p>
            <a:pPr marL="285750" indent="-285750">
              <a:buFont typeface="Wingdings" panose="05000000000000000000" pitchFamily="2" charset="2"/>
              <a:buChar char="Ø"/>
            </a:pPr>
            <a:r>
              <a:rPr lang="en-US" sz="2000" dirty="0"/>
              <a:t>Unique role of CREAD   </a:t>
            </a:r>
            <a:endParaRPr lang="en-US" sz="2000" u="sng" dirty="0"/>
          </a:p>
        </p:txBody>
      </p:sp>
      <p:sp>
        <p:nvSpPr>
          <p:cNvPr id="10" name="Rectangle: Rounded Corners 9">
            <a:extLst>
              <a:ext uri="{FF2B5EF4-FFF2-40B4-BE49-F238E27FC236}">
                <a16:creationId xmlns:a16="http://schemas.microsoft.com/office/drawing/2014/main" id="{0AB56DC4-2CE5-41C5-A349-042DD3AD0F67}"/>
              </a:ext>
            </a:extLst>
          </p:cNvPr>
          <p:cNvSpPr/>
          <p:nvPr/>
        </p:nvSpPr>
        <p:spPr>
          <a:xfrm>
            <a:off x="6699987" y="1942937"/>
            <a:ext cx="5027194" cy="4237278"/>
          </a:xfrm>
          <a:prstGeom prst="roundRect">
            <a:avLst/>
          </a:prstGeom>
          <a:gradFill>
            <a:gsLst>
              <a:gs pos="0">
                <a:schemeClr val="bg2">
                  <a:lumMod val="25000"/>
                </a:schemeClr>
              </a:gs>
              <a:gs pos="80000">
                <a:schemeClr val="accent1">
                  <a:shade val="93000"/>
                  <a:satMod val="130000"/>
                </a:schemeClr>
              </a:gs>
              <a:gs pos="100000">
                <a:schemeClr val="accent1">
                  <a:shade val="94000"/>
                  <a:satMod val="13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u="sng" dirty="0"/>
              <a:t>Grenada</a:t>
            </a:r>
          </a:p>
          <a:p>
            <a:pPr marL="285750" indent="-285750">
              <a:buFont typeface="Wingdings" panose="05000000000000000000" pitchFamily="2" charset="2"/>
              <a:buChar char="Ø"/>
            </a:pPr>
            <a:r>
              <a:rPr lang="en-US" sz="2000" dirty="0"/>
              <a:t>Relatively lower exposure to hurricanes</a:t>
            </a:r>
          </a:p>
          <a:p>
            <a:pPr marL="285750" indent="-285750">
              <a:buFont typeface="Wingdings" panose="05000000000000000000" pitchFamily="2" charset="2"/>
              <a:buChar char="Ø"/>
            </a:pPr>
            <a:r>
              <a:rPr lang="en-US" sz="2000" dirty="0"/>
              <a:t>Slow moving disasters (sea level rise) a major concern</a:t>
            </a:r>
            <a:endParaRPr lang="en-US" sz="2000" b="1" u="sng" dirty="0"/>
          </a:p>
          <a:p>
            <a:pPr marL="285750" indent="-285750">
              <a:buFont typeface="Wingdings" panose="05000000000000000000" pitchFamily="2" charset="2"/>
              <a:buChar char="Ø"/>
            </a:pPr>
            <a:r>
              <a:rPr lang="en-US" sz="2000" dirty="0"/>
              <a:t>IMF/WB Climate Change Policy Assessment</a:t>
            </a:r>
          </a:p>
          <a:p>
            <a:pPr marL="285750" indent="-285750">
              <a:buFont typeface="Wingdings" panose="05000000000000000000" pitchFamily="2" charset="2"/>
              <a:buChar char="Ø"/>
            </a:pPr>
            <a:r>
              <a:rPr lang="en-US" sz="2000" dirty="0"/>
              <a:t>Recent track record of fiscal responsibility</a:t>
            </a:r>
          </a:p>
          <a:p>
            <a:pPr marL="285750" indent="-285750">
              <a:buFont typeface="Wingdings" panose="05000000000000000000" pitchFamily="2" charset="2"/>
              <a:buChar char="Ø"/>
            </a:pPr>
            <a:r>
              <a:rPr lang="en-US" sz="2000" dirty="0"/>
              <a:t>Major World Bank and Green Climate Fund operations</a:t>
            </a:r>
          </a:p>
        </p:txBody>
      </p:sp>
    </p:spTree>
    <p:extLst>
      <p:ext uri="{BB962C8B-B14F-4D97-AF65-F5344CB8AC3E}">
        <p14:creationId xmlns:p14="http://schemas.microsoft.com/office/powerpoint/2010/main" val="547549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0FE836-8B36-409F-8091-0D2424BA5515}"/>
              </a:ext>
            </a:extLst>
          </p:cNvPr>
          <p:cNvSpPr>
            <a:spLocks noGrp="1"/>
          </p:cNvSpPr>
          <p:nvPr>
            <p:ph idx="1"/>
          </p:nvPr>
        </p:nvSpPr>
        <p:spPr>
          <a:xfrm>
            <a:off x="1484310" y="2666999"/>
            <a:ext cx="10018713" cy="4394201"/>
          </a:xfrm>
        </p:spPr>
        <p:txBody>
          <a:bodyPr>
            <a:normAutofit fontScale="85000" lnSpcReduction="20000"/>
          </a:bodyPr>
          <a:lstStyle/>
          <a:p>
            <a:r>
              <a:rPr lang="en-US" dirty="0">
                <a:latin typeface="Segoe UI" panose="020B0502040204020203" pitchFamily="34" charset="0"/>
                <a:cs typeface="Segoe UI" panose="020B0502040204020203" pitchFamily="34" charset="0"/>
              </a:rPr>
              <a:t>DRS based on a </a:t>
            </a:r>
            <a:r>
              <a:rPr lang="en-US" b="1" dirty="0">
                <a:latin typeface="Segoe UI" panose="020B0502040204020203" pitchFamily="34" charset="0"/>
                <a:cs typeface="Segoe UI" panose="020B0502040204020203" pitchFamily="34" charset="0"/>
              </a:rPr>
              <a:t>three-pillar strategy </a:t>
            </a:r>
            <a:r>
              <a:rPr lang="en-US" dirty="0">
                <a:latin typeface="Segoe UI" panose="020B0502040204020203" pitchFamily="34" charset="0"/>
                <a:cs typeface="Segoe UI" panose="020B0502040204020203" pitchFamily="34" charset="0"/>
              </a:rPr>
              <a:t>to improve </a:t>
            </a:r>
            <a:r>
              <a:rPr lang="en-US" b="1" dirty="0">
                <a:latin typeface="Segoe UI" panose="020B0502040204020203" pitchFamily="34" charset="0"/>
                <a:cs typeface="Segoe UI" panose="020B0502040204020203" pitchFamily="34" charset="0"/>
              </a:rPr>
              <a:t>structural, financial and post-disaster resilience</a:t>
            </a:r>
          </a:p>
          <a:p>
            <a:endParaRPr lang="en-US" b="1"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Critical: DRS are home-grown</a:t>
            </a:r>
          </a:p>
          <a:p>
            <a:pPr marL="0" indent="0">
              <a:buNone/>
            </a:pPr>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Based on </a:t>
            </a:r>
            <a:r>
              <a:rPr lang="en-US" b="1" dirty="0">
                <a:latin typeface="Segoe UI" panose="020B0502040204020203" pitchFamily="34" charset="0"/>
                <a:cs typeface="Segoe UI" panose="020B0502040204020203" pitchFamily="34" charset="0"/>
              </a:rPr>
              <a:t>sound diagnostics</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credible financing plan </a:t>
            </a:r>
            <a:r>
              <a:rPr lang="en-US" dirty="0">
                <a:latin typeface="Segoe UI" panose="020B0502040204020203" pitchFamily="34" charset="0"/>
                <a:cs typeface="Segoe UI" panose="020B0502040204020203" pitchFamily="34" charset="0"/>
              </a:rPr>
              <a:t>and </a:t>
            </a:r>
            <a:r>
              <a:rPr lang="en-US" b="1" dirty="0">
                <a:latin typeface="Segoe UI" panose="020B0502040204020203" pitchFamily="34" charset="0"/>
                <a:cs typeface="Segoe UI" panose="020B0502040204020203" pitchFamily="34" charset="0"/>
              </a:rPr>
              <a:t>sustainable multi-year macro-fiscal framework</a:t>
            </a:r>
          </a:p>
          <a:p>
            <a:endParaRPr lang="en-US" b="1"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Implementation must be supported by multiple, coordinated stakeholders </a:t>
            </a:r>
            <a:r>
              <a:rPr lang="en-US" dirty="0">
                <a:latin typeface="Segoe UI" panose="020B0502040204020203" pitchFamily="34" charset="0"/>
                <a:cs typeface="Segoe UI" panose="020B0502040204020203" pitchFamily="34" charset="0"/>
              </a:rPr>
              <a:t>(TA &amp; Financing)</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It should help to </a:t>
            </a:r>
            <a:r>
              <a:rPr lang="en-US" b="1" dirty="0">
                <a:latin typeface="Segoe UI" panose="020B0502040204020203" pitchFamily="34" charset="0"/>
                <a:cs typeface="Segoe UI" panose="020B0502040204020203" pitchFamily="34" charset="0"/>
              </a:rPr>
              <a:t>mobilize more resources towards building ex-ante resilience!</a:t>
            </a:r>
          </a:p>
          <a:p>
            <a:endParaRPr lang="en-US" b="1" dirty="0">
              <a:latin typeface="Segoe UI" panose="020B0502040204020203" pitchFamily="34" charset="0"/>
              <a:cs typeface="Segoe UI" panose="020B0502040204020203" pitchFamily="34" charset="0"/>
            </a:endParaRPr>
          </a:p>
          <a:p>
            <a:endParaRPr lang="en-US" b="1" dirty="0">
              <a:latin typeface="Segoe UI" panose="020B0502040204020203" pitchFamily="34" charset="0"/>
              <a:cs typeface="Segoe UI" panose="020B0502040204020203" pitchFamily="34" charset="0"/>
            </a:endParaRPr>
          </a:p>
          <a:p>
            <a:endParaRPr lang="en-US" dirty="0"/>
          </a:p>
          <a:p>
            <a:endParaRPr lang="en-US" dirty="0"/>
          </a:p>
          <a:p>
            <a:endParaRPr lang="en-US" dirty="0"/>
          </a:p>
          <a:p>
            <a:endParaRPr lang="en-US" dirty="0"/>
          </a:p>
        </p:txBody>
      </p:sp>
      <p:sp>
        <p:nvSpPr>
          <p:cNvPr id="6" name="Title 1">
            <a:extLst>
              <a:ext uri="{FF2B5EF4-FFF2-40B4-BE49-F238E27FC236}">
                <a16:creationId xmlns:a16="http://schemas.microsoft.com/office/drawing/2014/main" id="{C30AFBF7-E5B1-4434-9BDD-8139D6F843DA}"/>
              </a:ext>
            </a:extLst>
          </p:cNvPr>
          <p:cNvSpPr>
            <a:spLocks noGrp="1"/>
          </p:cNvSpPr>
          <p:nvPr>
            <p:ph type="title"/>
          </p:nvPr>
        </p:nvSpPr>
        <p:spPr>
          <a:xfrm>
            <a:off x="1597582" y="361555"/>
            <a:ext cx="9792167" cy="786127"/>
          </a:xfrm>
          <a:solidFill>
            <a:schemeClr val="bg2">
              <a:lumMod val="90000"/>
            </a:schemeClr>
          </a:solidFill>
        </p:spPr>
        <p:txBody>
          <a:bodyPr>
            <a:normAutofit/>
          </a:bodyPr>
          <a:lstStyle/>
          <a:p>
            <a:pPr algn="ctr"/>
            <a:r>
              <a:rPr lang="en-US" sz="4000" b="1" dirty="0">
                <a:solidFill>
                  <a:srgbClr val="FF0000"/>
                </a:solidFill>
                <a:latin typeface="Segoe UI" panose="020B0502040204020203" pitchFamily="34" charset="0"/>
                <a:cs typeface="Segoe UI" panose="020B0502040204020203" pitchFamily="34" charset="0"/>
              </a:rPr>
              <a:t>Conclusion</a:t>
            </a:r>
          </a:p>
        </p:txBody>
      </p:sp>
    </p:spTree>
    <p:extLst>
      <p:ext uri="{BB962C8B-B14F-4D97-AF65-F5344CB8AC3E}">
        <p14:creationId xmlns:p14="http://schemas.microsoft.com/office/powerpoint/2010/main" val="2663675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4211E-0C25-4A27-83DB-90F8940DD86A}"/>
              </a:ext>
            </a:extLst>
          </p:cNvPr>
          <p:cNvSpPr>
            <a:spLocks noGrp="1"/>
          </p:cNvSpPr>
          <p:nvPr>
            <p:ph type="title"/>
          </p:nvPr>
        </p:nvSpPr>
        <p:spPr>
          <a:xfrm>
            <a:off x="418288" y="0"/>
            <a:ext cx="10934734" cy="1752599"/>
          </a:xfrm>
        </p:spPr>
        <p:txBody>
          <a:bodyPr/>
          <a:lstStyle/>
          <a:p>
            <a:r>
              <a:rPr lang="en-US" b="1" dirty="0">
                <a:solidFill>
                  <a:srgbClr val="FF0000"/>
                </a:solidFill>
                <a:latin typeface="Segoe UI" panose="020B0502040204020203" pitchFamily="34" charset="0"/>
                <a:cs typeface="Segoe UI" panose="020B0502040204020203" pitchFamily="34" charset="0"/>
              </a:rPr>
              <a:t>Key Challenges in Small States </a:t>
            </a:r>
          </a:p>
        </p:txBody>
      </p:sp>
      <p:sp>
        <p:nvSpPr>
          <p:cNvPr id="3" name="Content Placeholder 2">
            <a:extLst>
              <a:ext uri="{FF2B5EF4-FFF2-40B4-BE49-F238E27FC236}">
                <a16:creationId xmlns:a16="http://schemas.microsoft.com/office/drawing/2014/main" id="{8B7B4AD8-8C4E-4D1A-AEC0-15376C72CECC}"/>
              </a:ext>
            </a:extLst>
          </p:cNvPr>
          <p:cNvSpPr>
            <a:spLocks noGrp="1"/>
          </p:cNvSpPr>
          <p:nvPr>
            <p:ph idx="1"/>
          </p:nvPr>
        </p:nvSpPr>
        <p:spPr>
          <a:xfrm>
            <a:off x="1966117" y="1574800"/>
            <a:ext cx="10325100" cy="5841999"/>
          </a:xfrm>
        </p:spPr>
        <p:txBody>
          <a:bodyPr>
            <a:normAutofit fontScale="47500" lnSpcReduction="20000"/>
          </a:bodyPr>
          <a:lstStyle/>
          <a:p>
            <a:r>
              <a:rPr lang="en-US" sz="5100" dirty="0">
                <a:latin typeface="Segoe UI" panose="020B0502040204020203" pitchFamily="34" charset="0"/>
                <a:cs typeface="Segoe UI" panose="020B0502040204020203" pitchFamily="34" charset="0"/>
              </a:rPr>
              <a:t>Under-investment in resilience</a:t>
            </a:r>
          </a:p>
          <a:p>
            <a:pPr lvl="1">
              <a:buFontTx/>
              <a:buChar char="-"/>
            </a:pPr>
            <a:r>
              <a:rPr lang="en-US" sz="5100" dirty="0">
                <a:latin typeface="Segoe UI" panose="020B0502040204020203" pitchFamily="34" charset="0"/>
                <a:cs typeface="Segoe UI" panose="020B0502040204020203" pitchFamily="34" charset="0"/>
              </a:rPr>
              <a:t>Limited domestic resources</a:t>
            </a:r>
          </a:p>
          <a:p>
            <a:pPr lvl="1">
              <a:buFontTx/>
              <a:buChar char="-"/>
            </a:pPr>
            <a:r>
              <a:rPr lang="en-US" sz="5100" dirty="0">
                <a:latin typeface="Segoe UI" panose="020B0502040204020203" pitchFamily="34" charset="0"/>
                <a:cs typeface="Segoe UI" panose="020B0502040204020203" pitchFamily="34" charset="0"/>
              </a:rPr>
              <a:t>Donor support focused more towards post-disaster recovery compared to building ex-ante resilience</a:t>
            </a:r>
          </a:p>
          <a:p>
            <a:pPr lvl="1">
              <a:buFontTx/>
              <a:buChar char="-"/>
            </a:pPr>
            <a:r>
              <a:rPr lang="en-US" sz="5100" dirty="0">
                <a:latin typeface="Segoe UI" panose="020B0502040204020203" pitchFamily="34" charset="0"/>
                <a:cs typeface="Segoe UI" panose="020B0502040204020203" pitchFamily="34" charset="0"/>
              </a:rPr>
              <a:t>Weak capacity </a:t>
            </a:r>
          </a:p>
          <a:p>
            <a:pPr marL="457200" lvl="1" indent="0">
              <a:buNone/>
            </a:pPr>
            <a:endParaRPr lang="en-US" sz="5100" dirty="0">
              <a:latin typeface="Segoe UI" panose="020B0502040204020203" pitchFamily="34" charset="0"/>
              <a:cs typeface="Segoe UI" panose="020B0502040204020203" pitchFamily="34" charset="0"/>
            </a:endParaRPr>
          </a:p>
          <a:p>
            <a:r>
              <a:rPr lang="en-US" sz="5100" dirty="0">
                <a:latin typeface="Segoe UI" panose="020B0502040204020203" pitchFamily="34" charset="0"/>
                <a:cs typeface="Segoe UI" panose="020B0502040204020203" pitchFamily="34" charset="0"/>
              </a:rPr>
              <a:t>Limited fiscal space to deal with large recovery costs, low insurance coverage, dependence on donors for post-disaster recovery</a:t>
            </a:r>
          </a:p>
          <a:p>
            <a:endParaRPr lang="en-US" sz="5100" dirty="0">
              <a:latin typeface="Segoe UI" panose="020B0502040204020203" pitchFamily="34" charset="0"/>
              <a:cs typeface="Segoe UI" panose="020B0502040204020203" pitchFamily="34" charset="0"/>
            </a:endParaRPr>
          </a:p>
          <a:p>
            <a:r>
              <a:rPr lang="en-US" sz="5100" dirty="0">
                <a:latin typeface="Segoe UI" panose="020B0502040204020203" pitchFamily="34" charset="0"/>
                <a:cs typeface="Segoe UI" panose="020B0502040204020203" pitchFamily="34" charset="0"/>
              </a:rPr>
              <a:t>Resilience plans not well-developed (or missing); capacity constraints</a:t>
            </a:r>
          </a:p>
          <a:p>
            <a:endParaRPr lang="en-US" sz="5100" dirty="0">
              <a:latin typeface="Segoe UI" panose="020B0502040204020203" pitchFamily="34" charset="0"/>
              <a:cs typeface="Segoe UI" panose="020B0502040204020203" pitchFamily="34" charset="0"/>
            </a:endParaRPr>
          </a:p>
          <a:p>
            <a:r>
              <a:rPr lang="en-US" sz="5100" dirty="0">
                <a:latin typeface="Segoe UI" panose="020B0502040204020203" pitchFamily="34" charset="0"/>
                <a:cs typeface="Segoe UI" panose="020B0502040204020203" pitchFamily="34" charset="0"/>
              </a:rPr>
              <a:t>Fragmented donor support</a:t>
            </a:r>
          </a:p>
          <a:p>
            <a:pPr marL="457200" lvl="1"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642592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D1443-FE34-414D-9E71-D9701B508F54}"/>
              </a:ext>
            </a:extLst>
          </p:cNvPr>
          <p:cNvSpPr>
            <a:spLocks noGrp="1"/>
          </p:cNvSpPr>
          <p:nvPr>
            <p:ph type="title"/>
          </p:nvPr>
        </p:nvSpPr>
        <p:spPr>
          <a:xfrm>
            <a:off x="1977286" y="330278"/>
            <a:ext cx="9266852" cy="798467"/>
          </a:xfrm>
          <a:solidFill>
            <a:schemeClr val="bg2">
              <a:lumMod val="75000"/>
            </a:schemeClr>
          </a:solidFill>
        </p:spPr>
        <p:txBody>
          <a:bodyPr>
            <a:noAutofit/>
          </a:bodyPr>
          <a:lstStyle/>
          <a:p>
            <a:pPr algn="ctr"/>
            <a:r>
              <a:rPr lang="en-US" sz="4000" b="1" dirty="0">
                <a:solidFill>
                  <a:srgbClr val="FF0000"/>
                </a:solidFill>
                <a:latin typeface="Segoe UI" panose="020B0502040204020203" pitchFamily="34" charset="0"/>
                <a:cs typeface="Segoe UI" panose="020B0502040204020203" pitchFamily="34" charset="0"/>
              </a:rPr>
              <a:t>Disaster Resilience Strategy (DRS)</a:t>
            </a:r>
            <a:endParaRPr lang="en-US" sz="4000" b="1" strike="sngStrike" dirty="0">
              <a:solidFill>
                <a:srgbClr val="FF0000"/>
              </a:solidFill>
              <a:latin typeface="Segoe UI" panose="020B0502040204020203" pitchFamily="34" charset="0"/>
              <a:cs typeface="Segoe UI" panose="020B0502040204020203" pitchFamily="34" charset="0"/>
            </a:endParaRPr>
          </a:p>
        </p:txBody>
      </p:sp>
      <p:graphicFrame>
        <p:nvGraphicFramePr>
          <p:cNvPr id="4" name="Content Placeholder 3">
            <a:extLst>
              <a:ext uri="{FF2B5EF4-FFF2-40B4-BE49-F238E27FC236}">
                <a16:creationId xmlns:a16="http://schemas.microsoft.com/office/drawing/2014/main" id="{971B8748-DE97-46DA-A6CA-20F473E11D2E}"/>
              </a:ext>
            </a:extLst>
          </p:cNvPr>
          <p:cNvGraphicFramePr>
            <a:graphicFrameLocks noGrp="1"/>
          </p:cNvGraphicFramePr>
          <p:nvPr>
            <p:ph idx="1"/>
            <p:extLst>
              <p:ext uri="{D42A27DB-BD31-4B8C-83A1-F6EECF244321}">
                <p14:modId xmlns:p14="http://schemas.microsoft.com/office/powerpoint/2010/main" val="1102661006"/>
              </p:ext>
            </p:extLst>
          </p:nvPr>
        </p:nvGraphicFramePr>
        <p:xfrm>
          <a:off x="1591276" y="1283759"/>
          <a:ext cx="9652862" cy="48793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Arrow: Left-Right 6">
            <a:extLst>
              <a:ext uri="{FF2B5EF4-FFF2-40B4-BE49-F238E27FC236}">
                <a16:creationId xmlns:a16="http://schemas.microsoft.com/office/drawing/2014/main" id="{CC2F92F6-E9E5-4940-BD77-9529CC22589B}"/>
              </a:ext>
            </a:extLst>
          </p:cNvPr>
          <p:cNvSpPr/>
          <p:nvPr/>
        </p:nvSpPr>
        <p:spPr>
          <a:xfrm>
            <a:off x="2313991" y="5797951"/>
            <a:ext cx="8462812" cy="365125"/>
          </a:xfrm>
          <a:prstGeom prst="leftRightArrow">
            <a:avLst/>
          </a:prstGeom>
          <a:solidFill>
            <a:schemeClr val="accent1">
              <a:lumMod val="50000"/>
            </a:schemeClr>
          </a:solidFill>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4146366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2B10-A335-4A7E-A467-320974AC765C}"/>
              </a:ext>
            </a:extLst>
          </p:cNvPr>
          <p:cNvSpPr>
            <a:spLocks noGrp="1"/>
          </p:cNvSpPr>
          <p:nvPr>
            <p:ph type="title"/>
          </p:nvPr>
        </p:nvSpPr>
        <p:spPr>
          <a:xfrm>
            <a:off x="1903445" y="178675"/>
            <a:ext cx="9754844" cy="786127"/>
          </a:xfrm>
          <a:solidFill>
            <a:schemeClr val="bg2">
              <a:lumMod val="90000"/>
            </a:schemeClr>
          </a:solidFill>
        </p:spPr>
        <p:txBody>
          <a:bodyPr>
            <a:normAutofit/>
          </a:bodyPr>
          <a:lstStyle/>
          <a:p>
            <a:pPr algn="ctr"/>
            <a:r>
              <a:rPr lang="en-US" sz="4000" b="1" dirty="0">
                <a:solidFill>
                  <a:srgbClr val="FF0000"/>
                </a:solidFill>
                <a:latin typeface="Segoe UI" panose="020B0502040204020203" pitchFamily="34" charset="0"/>
                <a:cs typeface="Segoe UI" panose="020B0502040204020203" pitchFamily="34" charset="0"/>
              </a:rPr>
              <a:t>Pillar I: Structural Resilience</a:t>
            </a:r>
          </a:p>
        </p:txBody>
      </p:sp>
      <p:sp>
        <p:nvSpPr>
          <p:cNvPr id="3" name="Content Placeholder 2">
            <a:extLst>
              <a:ext uri="{FF2B5EF4-FFF2-40B4-BE49-F238E27FC236}">
                <a16:creationId xmlns:a16="http://schemas.microsoft.com/office/drawing/2014/main" id="{9C5780E7-C53B-49A7-B7F7-A13FC919CA55}"/>
              </a:ext>
            </a:extLst>
          </p:cNvPr>
          <p:cNvSpPr>
            <a:spLocks noGrp="1"/>
          </p:cNvSpPr>
          <p:nvPr>
            <p:ph idx="1"/>
          </p:nvPr>
        </p:nvSpPr>
        <p:spPr>
          <a:xfrm>
            <a:off x="318954" y="1112212"/>
            <a:ext cx="11264690" cy="5333848"/>
          </a:xfrm>
        </p:spPr>
        <p:txBody>
          <a:bodyPr>
            <a:normAutofit/>
          </a:bodyPr>
          <a:lstStyle/>
          <a:p>
            <a:endParaRPr lang="en-US" sz="1800" dirty="0">
              <a:solidFill>
                <a:srgbClr val="0070C0"/>
              </a:solidFill>
            </a:endParaRPr>
          </a:p>
          <a:p>
            <a:pPr marL="0" indent="0">
              <a:buNone/>
            </a:pPr>
            <a:endParaRPr lang="en-US" sz="1800" dirty="0"/>
          </a:p>
          <a:p>
            <a:endParaRPr lang="en-US" sz="1800" dirty="0"/>
          </a:p>
          <a:p>
            <a:endParaRPr lang="en-US" sz="1800" dirty="0"/>
          </a:p>
        </p:txBody>
      </p:sp>
      <p:sp>
        <p:nvSpPr>
          <p:cNvPr id="9" name="Content Placeholder 2">
            <a:extLst>
              <a:ext uri="{FF2B5EF4-FFF2-40B4-BE49-F238E27FC236}">
                <a16:creationId xmlns:a16="http://schemas.microsoft.com/office/drawing/2014/main" id="{B0A5FB8C-A827-4E8C-890B-59268F99EAD4}"/>
              </a:ext>
            </a:extLst>
          </p:cNvPr>
          <p:cNvSpPr txBox="1">
            <a:spLocks/>
          </p:cNvSpPr>
          <p:nvPr/>
        </p:nvSpPr>
        <p:spPr>
          <a:xfrm>
            <a:off x="1772816" y="1418252"/>
            <a:ext cx="5174084" cy="449994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Segoe UI" panose="020B0502040204020203" pitchFamily="34" charset="0"/>
                <a:cs typeface="Segoe UI" panose="020B0502040204020203" pitchFamily="34" charset="0"/>
              </a:rPr>
              <a:t>Significant returns to investing in ex-ante structural resilience</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Resilient infrastructure 10-30% more costly than non-resilient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But lower rebuilding/recovery costs &amp; output loss over the long term</a:t>
            </a:r>
          </a:p>
          <a:p>
            <a:pPr marL="0" indent="0">
              <a:buNone/>
            </a:pPr>
            <a:endParaRPr lang="en-US" dirty="0">
              <a:latin typeface="Segoe UI" panose="020B0502040204020203" pitchFamily="34" charset="0"/>
              <a:cs typeface="Segoe UI" panose="020B0502040204020203" pitchFamily="34" charset="0"/>
            </a:endParaRPr>
          </a:p>
          <a:p>
            <a:endParaRPr lang="en-US" dirty="0">
              <a:latin typeface="Segoe UI" panose="020B0502040204020203" pitchFamily="34" charset="0"/>
              <a:cs typeface="Segoe UI" panose="020B0502040204020203" pitchFamily="34" charset="0"/>
            </a:endParaRPr>
          </a:p>
        </p:txBody>
      </p:sp>
      <p:pic>
        <p:nvPicPr>
          <p:cNvPr id="4" name="Picture 3">
            <a:extLst>
              <a:ext uri="{FF2B5EF4-FFF2-40B4-BE49-F238E27FC236}">
                <a16:creationId xmlns:a16="http://schemas.microsoft.com/office/drawing/2014/main" id="{B6924A75-73FE-4EE9-A5B4-1CF633BED793}"/>
              </a:ext>
            </a:extLst>
          </p:cNvPr>
          <p:cNvPicPr>
            <a:picLocks noChangeAspect="1"/>
          </p:cNvPicPr>
          <p:nvPr/>
        </p:nvPicPr>
        <p:blipFill>
          <a:blip r:embed="rId3"/>
          <a:stretch>
            <a:fillRect/>
          </a:stretch>
        </p:blipFill>
        <p:spPr>
          <a:xfrm>
            <a:off x="7493286" y="1497600"/>
            <a:ext cx="4379759" cy="4248188"/>
          </a:xfrm>
          <a:prstGeom prst="rect">
            <a:avLst/>
          </a:prstGeom>
        </p:spPr>
      </p:pic>
    </p:spTree>
    <p:extLst>
      <p:ext uri="{BB962C8B-B14F-4D97-AF65-F5344CB8AC3E}">
        <p14:creationId xmlns:p14="http://schemas.microsoft.com/office/powerpoint/2010/main" val="3278683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2B10-A335-4A7E-A467-320974AC765C}"/>
              </a:ext>
            </a:extLst>
          </p:cNvPr>
          <p:cNvSpPr>
            <a:spLocks noGrp="1"/>
          </p:cNvSpPr>
          <p:nvPr>
            <p:ph type="title"/>
          </p:nvPr>
        </p:nvSpPr>
        <p:spPr>
          <a:xfrm>
            <a:off x="1903445" y="178675"/>
            <a:ext cx="9754844" cy="786127"/>
          </a:xfrm>
          <a:solidFill>
            <a:schemeClr val="bg2">
              <a:lumMod val="90000"/>
            </a:schemeClr>
          </a:solidFill>
        </p:spPr>
        <p:txBody>
          <a:bodyPr>
            <a:normAutofit/>
          </a:bodyPr>
          <a:lstStyle/>
          <a:p>
            <a:pPr algn="ctr"/>
            <a:r>
              <a:rPr lang="en-US" sz="4000" b="1" dirty="0">
                <a:solidFill>
                  <a:srgbClr val="FF0000"/>
                </a:solidFill>
                <a:latin typeface="Segoe UI" panose="020B0502040204020203" pitchFamily="34" charset="0"/>
                <a:cs typeface="Segoe UI" panose="020B0502040204020203" pitchFamily="34" charset="0"/>
              </a:rPr>
              <a:t>Pillar I: Structural Resilience</a:t>
            </a:r>
          </a:p>
        </p:txBody>
      </p:sp>
      <p:sp>
        <p:nvSpPr>
          <p:cNvPr id="3" name="Content Placeholder 2">
            <a:extLst>
              <a:ext uri="{FF2B5EF4-FFF2-40B4-BE49-F238E27FC236}">
                <a16:creationId xmlns:a16="http://schemas.microsoft.com/office/drawing/2014/main" id="{9C5780E7-C53B-49A7-B7F7-A13FC919CA55}"/>
              </a:ext>
            </a:extLst>
          </p:cNvPr>
          <p:cNvSpPr>
            <a:spLocks noGrp="1"/>
          </p:cNvSpPr>
          <p:nvPr>
            <p:ph idx="1"/>
          </p:nvPr>
        </p:nvSpPr>
        <p:spPr>
          <a:xfrm>
            <a:off x="318954" y="1112212"/>
            <a:ext cx="11264690" cy="5333848"/>
          </a:xfrm>
        </p:spPr>
        <p:txBody>
          <a:bodyPr>
            <a:normAutofit/>
          </a:bodyPr>
          <a:lstStyle/>
          <a:p>
            <a:endParaRPr lang="en-US" sz="1800" dirty="0">
              <a:solidFill>
                <a:srgbClr val="0070C0"/>
              </a:solidFill>
            </a:endParaRPr>
          </a:p>
          <a:p>
            <a:pPr marL="0" indent="0">
              <a:buNone/>
            </a:pPr>
            <a:endParaRPr lang="en-US" sz="1800" dirty="0"/>
          </a:p>
          <a:p>
            <a:endParaRPr lang="en-US" sz="1800" dirty="0"/>
          </a:p>
          <a:p>
            <a:endParaRPr lang="en-US" sz="1800" dirty="0"/>
          </a:p>
        </p:txBody>
      </p:sp>
      <p:sp>
        <p:nvSpPr>
          <p:cNvPr id="9" name="Content Placeholder 2">
            <a:extLst>
              <a:ext uri="{FF2B5EF4-FFF2-40B4-BE49-F238E27FC236}">
                <a16:creationId xmlns:a16="http://schemas.microsoft.com/office/drawing/2014/main" id="{B0A5FB8C-A827-4E8C-890B-59268F99EAD4}"/>
              </a:ext>
            </a:extLst>
          </p:cNvPr>
          <p:cNvSpPr txBox="1">
            <a:spLocks/>
          </p:cNvSpPr>
          <p:nvPr/>
        </p:nvSpPr>
        <p:spPr>
          <a:xfrm>
            <a:off x="1772816" y="1418253"/>
            <a:ext cx="9580984" cy="442271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Segoe UI" panose="020B0502040204020203" pitchFamily="34" charset="0"/>
                <a:cs typeface="Segoe UI" panose="020B0502040204020203" pitchFamily="34" charset="0"/>
              </a:rPr>
              <a:t>DRS based on </a:t>
            </a:r>
            <a:r>
              <a:rPr lang="en-US" b="1" dirty="0">
                <a:latin typeface="Segoe UI" panose="020B0502040204020203" pitchFamily="34" charset="0"/>
                <a:cs typeface="Segoe UI" panose="020B0502040204020203" pitchFamily="34" charset="0"/>
              </a:rPr>
              <a:t>comprehensive forward-looking diagnostic</a:t>
            </a:r>
            <a:r>
              <a:rPr lang="en-US" dirty="0">
                <a:latin typeface="Segoe UI" panose="020B0502040204020203" pitchFamily="34" charset="0"/>
                <a:cs typeface="Segoe UI" panose="020B0502040204020203" pitchFamily="34" charset="0"/>
              </a:rPr>
              <a:t>. </a:t>
            </a:r>
          </a:p>
          <a:p>
            <a:pPr lvl="1"/>
            <a:r>
              <a:rPr lang="en-US" dirty="0">
                <a:latin typeface="Segoe UI" panose="020B0502040204020203" pitchFamily="34" charset="0"/>
                <a:cs typeface="Segoe UI" panose="020B0502040204020203" pitchFamily="34" charset="0"/>
              </a:rPr>
              <a:t>Risk assessment</a:t>
            </a:r>
          </a:p>
          <a:p>
            <a:pPr lvl="1"/>
            <a:r>
              <a:rPr lang="en-US" dirty="0">
                <a:latin typeface="Segoe UI" panose="020B0502040204020203" pitchFamily="34" charset="0"/>
                <a:cs typeface="Segoe UI" panose="020B0502040204020203" pitchFamily="34" charset="0"/>
              </a:rPr>
              <a:t>Project identification, costing and prioritization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Investment scale-up needs to be accompanied by:</a:t>
            </a:r>
          </a:p>
          <a:p>
            <a:pPr lvl="1"/>
            <a:r>
              <a:rPr lang="en-US" dirty="0">
                <a:latin typeface="Segoe UI" panose="020B0502040204020203" pitchFamily="34" charset="0"/>
                <a:cs typeface="Segoe UI" panose="020B0502040204020203" pitchFamily="34" charset="0"/>
              </a:rPr>
              <a:t>Strong public financial management</a:t>
            </a:r>
          </a:p>
          <a:p>
            <a:pPr lvl="1"/>
            <a:r>
              <a:rPr lang="en-US" dirty="0">
                <a:latin typeface="Segoe UI" panose="020B0502040204020203" pitchFamily="34" charset="0"/>
                <a:cs typeface="Segoe UI" panose="020B0502040204020203" pitchFamily="34" charset="0"/>
              </a:rPr>
              <a:t>Medium term-fiscal and budgeting framework</a:t>
            </a:r>
          </a:p>
          <a:p>
            <a:pPr lvl="1"/>
            <a:r>
              <a:rPr lang="en-US" dirty="0">
                <a:latin typeface="Segoe UI" panose="020B0502040204020203" pitchFamily="34" charset="0"/>
                <a:cs typeface="Segoe UI" panose="020B0502040204020203" pitchFamily="34" charset="0"/>
              </a:rPr>
              <a:t>Robust public asset and investment management</a:t>
            </a:r>
          </a:p>
          <a:p>
            <a:pPr lvl="1"/>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Sound regulations (building codes, zoning rules, land use) are important</a:t>
            </a:r>
          </a:p>
        </p:txBody>
      </p:sp>
    </p:spTree>
    <p:extLst>
      <p:ext uri="{BB962C8B-B14F-4D97-AF65-F5344CB8AC3E}">
        <p14:creationId xmlns:p14="http://schemas.microsoft.com/office/powerpoint/2010/main" val="2204658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2B10-A335-4A7E-A467-320974AC765C}"/>
              </a:ext>
            </a:extLst>
          </p:cNvPr>
          <p:cNvSpPr>
            <a:spLocks noGrp="1"/>
          </p:cNvSpPr>
          <p:nvPr>
            <p:ph type="title"/>
          </p:nvPr>
        </p:nvSpPr>
        <p:spPr>
          <a:xfrm>
            <a:off x="1894113" y="178675"/>
            <a:ext cx="9764175" cy="786127"/>
          </a:xfrm>
          <a:solidFill>
            <a:schemeClr val="bg2">
              <a:lumMod val="90000"/>
            </a:schemeClr>
          </a:solidFill>
        </p:spPr>
        <p:txBody>
          <a:bodyPr>
            <a:normAutofit/>
          </a:bodyPr>
          <a:lstStyle/>
          <a:p>
            <a:pPr algn="ctr"/>
            <a:r>
              <a:rPr lang="en-US" sz="4000" b="1" dirty="0">
                <a:solidFill>
                  <a:srgbClr val="FF0000"/>
                </a:solidFill>
                <a:latin typeface="Segoe UI" panose="020B0502040204020203" pitchFamily="34" charset="0"/>
                <a:cs typeface="Segoe UI" panose="020B0502040204020203" pitchFamily="34" charset="0"/>
              </a:rPr>
              <a:t>Pillar II: Financial Resilience</a:t>
            </a:r>
          </a:p>
        </p:txBody>
      </p:sp>
      <p:sp>
        <p:nvSpPr>
          <p:cNvPr id="3" name="Content Placeholder 2">
            <a:extLst>
              <a:ext uri="{FF2B5EF4-FFF2-40B4-BE49-F238E27FC236}">
                <a16:creationId xmlns:a16="http://schemas.microsoft.com/office/drawing/2014/main" id="{9C5780E7-C53B-49A7-B7F7-A13FC919CA55}"/>
              </a:ext>
            </a:extLst>
          </p:cNvPr>
          <p:cNvSpPr>
            <a:spLocks noGrp="1"/>
          </p:cNvSpPr>
          <p:nvPr>
            <p:ph idx="1"/>
          </p:nvPr>
        </p:nvSpPr>
        <p:spPr>
          <a:xfrm>
            <a:off x="1525962" y="1429452"/>
            <a:ext cx="4908768" cy="5333848"/>
          </a:xfrm>
        </p:spPr>
        <p:txBody>
          <a:bodyPr>
            <a:normAutofit fontScale="70000" lnSpcReduction="20000"/>
          </a:bodyPr>
          <a:lstStyle/>
          <a:p>
            <a:endParaRPr lang="en-US" sz="2000" b="1" dirty="0">
              <a:latin typeface="Segoe UI" panose="020B0502040204020203" pitchFamily="34" charset="0"/>
              <a:cs typeface="Segoe UI" panose="020B0502040204020203" pitchFamily="34" charset="0"/>
            </a:endParaRPr>
          </a:p>
          <a:p>
            <a:r>
              <a:rPr lang="en-US" sz="2000" b="1" dirty="0">
                <a:latin typeface="Segoe UI" panose="020B0502040204020203" pitchFamily="34" charset="0"/>
                <a:cs typeface="Segoe UI" panose="020B0502040204020203" pitchFamily="34" charset="0"/>
              </a:rPr>
              <a:t>Strong macro-fiscal management and buffers</a:t>
            </a:r>
          </a:p>
          <a:p>
            <a:r>
              <a:rPr lang="en-US" sz="2000" b="1" dirty="0">
                <a:latin typeface="Segoe UI" panose="020B0502040204020203" pitchFamily="34" charset="0"/>
                <a:cs typeface="Segoe UI" panose="020B0502040204020203" pitchFamily="34" charset="0"/>
              </a:rPr>
              <a:t>Self-insurance: disaster funds and contingency budgets</a:t>
            </a:r>
            <a:endParaRPr lang="en-US" sz="1800" b="1" dirty="0">
              <a:latin typeface="Segoe UI" panose="020B0502040204020203" pitchFamily="34" charset="0"/>
              <a:cs typeface="Segoe UI" panose="020B0502040204020203" pitchFamily="34" charset="0"/>
            </a:endParaRPr>
          </a:p>
          <a:p>
            <a:pPr marL="223838" indent="0">
              <a:buNone/>
            </a:pPr>
            <a:r>
              <a:rPr lang="en-US" sz="1800" dirty="0">
                <a:solidFill>
                  <a:srgbClr val="0070C0"/>
                </a:solidFill>
                <a:latin typeface="Segoe UI" panose="020B0502040204020203" pitchFamily="34" charset="0"/>
                <a:cs typeface="Segoe UI" panose="020B0502040204020203" pitchFamily="34" charset="0"/>
              </a:rPr>
              <a:t>Disaster Funds: Jamaica; Tuvalu </a:t>
            </a:r>
          </a:p>
          <a:p>
            <a:pPr>
              <a:spcBef>
                <a:spcPts val="1200"/>
              </a:spcBef>
              <a:spcAft>
                <a:spcPts val="1200"/>
              </a:spcAft>
            </a:pPr>
            <a:r>
              <a:rPr lang="en-US" sz="2000" b="1" dirty="0">
                <a:latin typeface="Segoe UI" panose="020B0502040204020203" pitchFamily="34" charset="0"/>
                <a:cs typeface="Segoe UI" panose="020B0502040204020203" pitchFamily="34" charset="0"/>
              </a:rPr>
              <a:t>Contingent loans</a:t>
            </a:r>
            <a:r>
              <a:rPr lang="en-US" sz="1800" b="1" dirty="0">
                <a:latin typeface="Segoe UI" panose="020B0502040204020203" pitchFamily="34" charset="0"/>
                <a:cs typeface="Segoe UI" panose="020B0502040204020203" pitchFamily="34" charset="0"/>
              </a:rPr>
              <a:t>: </a:t>
            </a:r>
          </a:p>
          <a:p>
            <a:pPr marL="223838" indent="0">
              <a:spcBef>
                <a:spcPts val="0"/>
              </a:spcBef>
              <a:spcAft>
                <a:spcPts val="600"/>
              </a:spcAft>
              <a:buNone/>
            </a:pPr>
            <a:r>
              <a:rPr lang="en-US" sz="1800" dirty="0">
                <a:solidFill>
                  <a:srgbClr val="0070C0"/>
                </a:solidFill>
                <a:latin typeface="Segoe UI" panose="020B0502040204020203" pitchFamily="34" charset="0"/>
                <a:cs typeface="Segoe UI" panose="020B0502040204020203" pitchFamily="34" charset="0"/>
              </a:rPr>
              <a:t>World Bank CAT-DDO (soft trigger): Dominican Rep., Seychelles, Sri Lanka</a:t>
            </a:r>
          </a:p>
          <a:p>
            <a:pPr marL="223838" indent="0">
              <a:spcBef>
                <a:spcPts val="0"/>
              </a:spcBef>
              <a:spcAft>
                <a:spcPts val="600"/>
              </a:spcAft>
              <a:buNone/>
            </a:pPr>
            <a:r>
              <a:rPr lang="en-US" sz="1800" dirty="0">
                <a:solidFill>
                  <a:srgbClr val="0070C0"/>
                </a:solidFill>
                <a:latin typeface="Segoe UI" panose="020B0502040204020203" pitchFamily="34" charset="0"/>
                <a:cs typeface="Segoe UI" panose="020B0502040204020203" pitchFamily="34" charset="0"/>
              </a:rPr>
              <a:t>IDB Contingent Credit Facilities (parametric triggers)</a:t>
            </a:r>
          </a:p>
          <a:p>
            <a:pPr marL="223838" indent="0">
              <a:spcBef>
                <a:spcPts val="0"/>
              </a:spcBef>
              <a:spcAft>
                <a:spcPts val="600"/>
              </a:spcAft>
              <a:buNone/>
            </a:pPr>
            <a:r>
              <a:rPr lang="en-US" sz="1800" dirty="0" err="1">
                <a:solidFill>
                  <a:srgbClr val="0070C0"/>
                </a:solidFill>
                <a:latin typeface="Segoe UI" panose="020B0502040204020203" pitchFamily="34" charset="0"/>
                <a:cs typeface="Segoe UI" panose="020B0502040204020203" pitchFamily="34" charset="0"/>
              </a:rPr>
              <a:t>AsDB</a:t>
            </a:r>
            <a:r>
              <a:rPr lang="en-US" sz="1800" dirty="0">
                <a:solidFill>
                  <a:srgbClr val="0070C0"/>
                </a:solidFill>
                <a:latin typeface="Segoe UI" panose="020B0502040204020203" pitchFamily="34" charset="0"/>
                <a:cs typeface="Segoe UI" panose="020B0502040204020203" pitchFamily="34" charset="0"/>
              </a:rPr>
              <a:t> Pacific Disaster Resilience Program: Tonga</a:t>
            </a:r>
            <a:endParaRPr lang="en-US" sz="1800" b="1" dirty="0">
              <a:solidFill>
                <a:srgbClr val="0070C0"/>
              </a:solidFill>
              <a:latin typeface="Segoe UI" panose="020B0502040204020203" pitchFamily="34" charset="0"/>
              <a:cs typeface="Segoe UI" panose="020B0502040204020203" pitchFamily="34" charset="0"/>
            </a:endParaRPr>
          </a:p>
          <a:p>
            <a:pPr>
              <a:spcBef>
                <a:spcPts val="1200"/>
              </a:spcBef>
            </a:pPr>
            <a:r>
              <a:rPr lang="en-US" sz="2000" b="1" dirty="0">
                <a:latin typeface="Segoe UI" panose="020B0502040204020203" pitchFamily="34" charset="0"/>
                <a:cs typeface="Segoe UI" panose="020B0502040204020203" pitchFamily="34" charset="0"/>
              </a:rPr>
              <a:t>Traditional insurance</a:t>
            </a:r>
            <a:r>
              <a:rPr lang="en-US" sz="1800" b="1" dirty="0">
                <a:latin typeface="Segoe UI" panose="020B0502040204020203" pitchFamily="34" charset="0"/>
                <a:cs typeface="Segoe UI" panose="020B0502040204020203" pitchFamily="34" charset="0"/>
              </a:rPr>
              <a:t>:</a:t>
            </a:r>
            <a:r>
              <a:rPr lang="en-US" sz="1800" dirty="0">
                <a:latin typeface="Segoe UI" panose="020B0502040204020203" pitchFamily="34" charset="0"/>
                <a:cs typeface="Segoe UI" panose="020B0502040204020203" pitchFamily="34" charset="0"/>
              </a:rPr>
              <a:t> </a:t>
            </a:r>
          </a:p>
          <a:p>
            <a:pPr marL="223838" indent="0">
              <a:buNone/>
            </a:pPr>
            <a:r>
              <a:rPr lang="en-US" sz="1800" dirty="0">
                <a:solidFill>
                  <a:srgbClr val="0070C0"/>
                </a:solidFill>
                <a:latin typeface="Segoe UI" panose="020B0502040204020203" pitchFamily="34" charset="0"/>
                <a:cs typeface="Segoe UI" panose="020B0502040204020203" pitchFamily="34" charset="0"/>
              </a:rPr>
              <a:t>Regional insurance pools with parametric triggers</a:t>
            </a:r>
          </a:p>
          <a:p>
            <a:pPr marL="223838" indent="0">
              <a:buNone/>
            </a:pPr>
            <a:r>
              <a:rPr lang="en-US" sz="1800" dirty="0">
                <a:solidFill>
                  <a:srgbClr val="0070C0"/>
                </a:solidFill>
                <a:latin typeface="Segoe UI" panose="020B0502040204020203" pitchFamily="34" charset="0"/>
                <a:cs typeface="Segoe UI" panose="020B0502040204020203" pitchFamily="34" charset="0"/>
              </a:rPr>
              <a:t>(CCRIF, PCRIC, Africa Risk Capacity) </a:t>
            </a:r>
          </a:p>
          <a:p>
            <a:pPr>
              <a:spcBef>
                <a:spcPts val="1200"/>
              </a:spcBef>
            </a:pPr>
            <a:r>
              <a:rPr lang="en-US" sz="2000" b="1" dirty="0">
                <a:latin typeface="Segoe UI" panose="020B0502040204020203" pitchFamily="34" charset="0"/>
                <a:cs typeface="Segoe UI" panose="020B0502040204020203" pitchFamily="34" charset="0"/>
              </a:rPr>
              <a:t>Catastrophe (CAT) bonds</a:t>
            </a:r>
            <a:r>
              <a:rPr lang="en-US" sz="1800" b="1" dirty="0">
                <a:latin typeface="Segoe UI" panose="020B0502040204020203" pitchFamily="34" charset="0"/>
                <a:cs typeface="Segoe UI" panose="020B0502040204020203" pitchFamily="34" charset="0"/>
              </a:rPr>
              <a:t>:</a:t>
            </a:r>
            <a:r>
              <a:rPr lang="en-US" sz="1800" dirty="0">
                <a:latin typeface="Segoe UI" panose="020B0502040204020203" pitchFamily="34" charset="0"/>
                <a:cs typeface="Segoe UI" panose="020B0502040204020203" pitchFamily="34" charset="0"/>
              </a:rPr>
              <a:t> </a:t>
            </a:r>
          </a:p>
          <a:p>
            <a:pPr marL="223838" indent="0">
              <a:buNone/>
            </a:pPr>
            <a:r>
              <a:rPr lang="en-US" sz="1800" dirty="0">
                <a:solidFill>
                  <a:srgbClr val="0070C0"/>
                </a:solidFill>
                <a:latin typeface="Segoe UI" panose="020B0502040204020203" pitchFamily="34" charset="0"/>
                <a:cs typeface="Segoe UI" panose="020B0502040204020203" pitchFamily="34" charset="0"/>
              </a:rPr>
              <a:t>Similar to insurance, but risk transferred to capital markets </a:t>
            </a:r>
          </a:p>
          <a:p>
            <a:pPr marL="223838" indent="0">
              <a:buNone/>
            </a:pPr>
            <a:r>
              <a:rPr lang="en-US" sz="1800" dirty="0">
                <a:solidFill>
                  <a:srgbClr val="0070C0"/>
                </a:solidFill>
                <a:latin typeface="Segoe UI" panose="020B0502040204020203" pitchFamily="34" charset="0"/>
                <a:cs typeface="Segoe UI" panose="020B0502040204020203" pitchFamily="34" charset="0"/>
              </a:rPr>
              <a:t>Limited sovereign uptake; CCRIF issued cat bond to reinsure</a:t>
            </a:r>
          </a:p>
          <a:p>
            <a:pPr>
              <a:spcBef>
                <a:spcPts val="1200"/>
              </a:spcBef>
            </a:pPr>
            <a:r>
              <a:rPr lang="en-US" sz="2000" b="1" dirty="0">
                <a:latin typeface="Segoe UI" panose="020B0502040204020203" pitchFamily="34" charset="0"/>
                <a:cs typeface="Segoe UI" panose="020B0502040204020203" pitchFamily="34" charset="0"/>
              </a:rPr>
              <a:t>State-contingent debt instruments (SCDI)</a:t>
            </a:r>
            <a:r>
              <a:rPr lang="en-US" sz="1800" b="1" dirty="0">
                <a:latin typeface="Segoe UI" panose="020B0502040204020203" pitchFamily="34" charset="0"/>
                <a:cs typeface="Segoe UI" panose="020B0502040204020203" pitchFamily="34" charset="0"/>
              </a:rPr>
              <a:t>: </a:t>
            </a:r>
          </a:p>
          <a:p>
            <a:pPr marL="176213" indent="47625">
              <a:buNone/>
            </a:pPr>
            <a:r>
              <a:rPr lang="en-US" sz="1800" dirty="0">
                <a:solidFill>
                  <a:srgbClr val="0070C0"/>
                </a:solidFill>
                <a:latin typeface="Segoe UI" panose="020B0502040204020203" pitchFamily="34" charset="0"/>
                <a:cs typeface="Segoe UI" panose="020B0502040204020203" pitchFamily="34" charset="0"/>
              </a:rPr>
              <a:t>Hurricane clauses (Grenada, Barbados debt restructuring)</a:t>
            </a:r>
            <a:endParaRPr lang="en-US" sz="1800" dirty="0"/>
          </a:p>
          <a:p>
            <a:endParaRPr lang="en-US" sz="1800" dirty="0"/>
          </a:p>
        </p:txBody>
      </p:sp>
      <p:sp>
        <p:nvSpPr>
          <p:cNvPr id="5" name="TextBox 4">
            <a:extLst>
              <a:ext uri="{FF2B5EF4-FFF2-40B4-BE49-F238E27FC236}">
                <a16:creationId xmlns:a16="http://schemas.microsoft.com/office/drawing/2014/main" id="{45E39BAD-0144-43B1-8129-01CF7FF85ADD}"/>
              </a:ext>
            </a:extLst>
          </p:cNvPr>
          <p:cNvSpPr txBox="1"/>
          <p:nvPr/>
        </p:nvSpPr>
        <p:spPr>
          <a:xfrm>
            <a:off x="6373674" y="4977437"/>
            <a:ext cx="3111499" cy="246221"/>
          </a:xfrm>
          <a:prstGeom prst="rect">
            <a:avLst/>
          </a:prstGeom>
          <a:noFill/>
        </p:spPr>
        <p:txBody>
          <a:bodyPr wrap="square" rtlCol="0">
            <a:spAutoFit/>
          </a:bodyPr>
          <a:lstStyle/>
          <a:p>
            <a:r>
              <a:rPr lang="en-US" sz="1000" dirty="0"/>
              <a:t>Source: World Bank </a:t>
            </a:r>
          </a:p>
        </p:txBody>
      </p:sp>
      <p:sp>
        <p:nvSpPr>
          <p:cNvPr id="6" name="TextBox 5">
            <a:extLst>
              <a:ext uri="{FF2B5EF4-FFF2-40B4-BE49-F238E27FC236}">
                <a16:creationId xmlns:a16="http://schemas.microsoft.com/office/drawing/2014/main" id="{FEBB6062-7689-4031-B2CA-41DFF05D0EEC}"/>
              </a:ext>
            </a:extLst>
          </p:cNvPr>
          <p:cNvSpPr txBox="1"/>
          <p:nvPr/>
        </p:nvSpPr>
        <p:spPr>
          <a:xfrm>
            <a:off x="6281179" y="1265010"/>
            <a:ext cx="5517222" cy="1138773"/>
          </a:xfrm>
          <a:prstGeom prst="rect">
            <a:avLst/>
          </a:prstGeom>
          <a:noFill/>
        </p:spPr>
        <p:txBody>
          <a:bodyPr wrap="square" rtlCol="0">
            <a:spAutoFit/>
          </a:bodyPr>
          <a:lstStyle/>
          <a:p>
            <a:pPr algn="ctr"/>
            <a:r>
              <a:rPr lang="en-US" b="1" dirty="0">
                <a:solidFill>
                  <a:srgbClr val="FF0000"/>
                </a:solidFill>
                <a:latin typeface="Segoe UI" panose="020B0502040204020203" pitchFamily="34" charset="0"/>
                <a:cs typeface="Segoe UI" panose="020B0502040204020203" pitchFamily="34" charset="0"/>
              </a:rPr>
              <a:t>Risk-layered approach to disaster</a:t>
            </a:r>
            <a:r>
              <a:rPr lang="en-US" b="1" dirty="0">
                <a:latin typeface="Segoe UI" panose="020B0502040204020203" pitchFamily="34" charset="0"/>
                <a:cs typeface="Segoe UI" panose="020B0502040204020203" pitchFamily="34" charset="0"/>
              </a:rPr>
              <a:t> </a:t>
            </a:r>
            <a:r>
              <a:rPr lang="en-US" b="1" dirty="0">
                <a:solidFill>
                  <a:srgbClr val="FF0000"/>
                </a:solidFill>
                <a:latin typeface="Segoe UI" panose="020B0502040204020203" pitchFamily="34" charset="0"/>
                <a:cs typeface="Segoe UI" panose="020B0502040204020203" pitchFamily="34" charset="0"/>
              </a:rPr>
              <a:t>risk management:</a:t>
            </a:r>
          </a:p>
          <a:p>
            <a:pPr algn="ctr"/>
            <a:r>
              <a:rPr lang="en-US" sz="1600" dirty="0">
                <a:solidFill>
                  <a:srgbClr val="FF0000"/>
                </a:solidFill>
                <a:latin typeface="Segoe UI" panose="020B0502040204020203" pitchFamily="34" charset="0"/>
                <a:cs typeface="Segoe UI" panose="020B0502040204020203" pitchFamily="34" charset="0"/>
              </a:rPr>
              <a:t>(different instruments for different disaster frequency and cost)</a:t>
            </a:r>
          </a:p>
        </p:txBody>
      </p:sp>
      <p:pic>
        <p:nvPicPr>
          <p:cNvPr id="8" name="Picture 7">
            <a:extLst>
              <a:ext uri="{FF2B5EF4-FFF2-40B4-BE49-F238E27FC236}">
                <a16:creationId xmlns:a16="http://schemas.microsoft.com/office/drawing/2014/main" id="{DD51B80A-B27B-43E2-BB59-DFD138670CA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434730" y="2502851"/>
            <a:ext cx="5223559" cy="2976874"/>
          </a:xfrm>
          <a:prstGeom prst="rect">
            <a:avLst/>
          </a:prstGeom>
          <a:noFill/>
        </p:spPr>
      </p:pic>
    </p:spTree>
    <p:extLst>
      <p:ext uri="{BB962C8B-B14F-4D97-AF65-F5344CB8AC3E}">
        <p14:creationId xmlns:p14="http://schemas.microsoft.com/office/powerpoint/2010/main" val="1734657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2B10-A335-4A7E-A467-320974AC765C}"/>
              </a:ext>
            </a:extLst>
          </p:cNvPr>
          <p:cNvSpPr>
            <a:spLocks noGrp="1"/>
          </p:cNvSpPr>
          <p:nvPr>
            <p:ph type="title"/>
          </p:nvPr>
        </p:nvSpPr>
        <p:spPr>
          <a:xfrm>
            <a:off x="1866121" y="178675"/>
            <a:ext cx="9792167" cy="786127"/>
          </a:xfrm>
          <a:solidFill>
            <a:schemeClr val="bg2">
              <a:lumMod val="90000"/>
            </a:schemeClr>
          </a:solidFill>
        </p:spPr>
        <p:txBody>
          <a:bodyPr>
            <a:normAutofit/>
          </a:bodyPr>
          <a:lstStyle/>
          <a:p>
            <a:pPr algn="ctr"/>
            <a:r>
              <a:rPr lang="en-US" sz="4000" b="1" dirty="0">
                <a:solidFill>
                  <a:srgbClr val="FF0000"/>
                </a:solidFill>
                <a:latin typeface="Segoe UI" panose="020B0502040204020203" pitchFamily="34" charset="0"/>
                <a:cs typeface="Segoe UI" panose="020B0502040204020203" pitchFamily="34" charset="0"/>
              </a:rPr>
              <a:t>Pillar III: Post-Disaster Resilience</a:t>
            </a:r>
          </a:p>
        </p:txBody>
      </p:sp>
      <p:sp>
        <p:nvSpPr>
          <p:cNvPr id="3" name="Content Placeholder 2">
            <a:extLst>
              <a:ext uri="{FF2B5EF4-FFF2-40B4-BE49-F238E27FC236}">
                <a16:creationId xmlns:a16="http://schemas.microsoft.com/office/drawing/2014/main" id="{9C5780E7-C53B-49A7-B7F7-A13FC919CA55}"/>
              </a:ext>
            </a:extLst>
          </p:cNvPr>
          <p:cNvSpPr>
            <a:spLocks noGrp="1"/>
          </p:cNvSpPr>
          <p:nvPr>
            <p:ph idx="1"/>
          </p:nvPr>
        </p:nvSpPr>
        <p:spPr>
          <a:xfrm>
            <a:off x="393599" y="1345477"/>
            <a:ext cx="11264690" cy="5333848"/>
          </a:xfrm>
        </p:spPr>
        <p:txBody>
          <a:bodyPr>
            <a:normAutofit/>
          </a:bodyPr>
          <a:lstStyle/>
          <a:p>
            <a:endParaRPr lang="en-US" sz="1800" dirty="0">
              <a:solidFill>
                <a:srgbClr val="0070C0"/>
              </a:solidFill>
            </a:endParaRPr>
          </a:p>
          <a:p>
            <a:pPr marL="0" indent="0">
              <a:buNone/>
            </a:pPr>
            <a:endParaRPr lang="en-US" sz="1800" dirty="0"/>
          </a:p>
          <a:p>
            <a:endParaRPr lang="en-US" sz="1800" dirty="0"/>
          </a:p>
          <a:p>
            <a:endParaRPr lang="en-US" sz="1800" dirty="0"/>
          </a:p>
        </p:txBody>
      </p:sp>
      <p:sp>
        <p:nvSpPr>
          <p:cNvPr id="7" name="Slide Number Placeholder 6">
            <a:extLst>
              <a:ext uri="{FF2B5EF4-FFF2-40B4-BE49-F238E27FC236}">
                <a16:creationId xmlns:a16="http://schemas.microsoft.com/office/drawing/2014/main" id="{36D53453-96CE-4CDE-AFE6-0DD4D24D828E}"/>
              </a:ext>
            </a:extLst>
          </p:cNvPr>
          <p:cNvSpPr>
            <a:spLocks noGrp="1"/>
          </p:cNvSpPr>
          <p:nvPr>
            <p:ph type="sldNum" sz="quarter" idx="12"/>
          </p:nvPr>
        </p:nvSpPr>
        <p:spPr/>
        <p:txBody>
          <a:bodyPr>
            <a:normAutofit/>
          </a:bodyPr>
          <a:lstStyle/>
          <a:p>
            <a:fld id="{745CD00A-35FC-4B8E-A4FC-917D507A380B}" type="slidenum">
              <a:rPr lang="en-US" smtClean="0"/>
              <a:t>7</a:t>
            </a:fld>
            <a:endParaRPr lang="en-US"/>
          </a:p>
        </p:txBody>
      </p:sp>
      <p:sp>
        <p:nvSpPr>
          <p:cNvPr id="5" name="Content Placeholder 2">
            <a:extLst>
              <a:ext uri="{FF2B5EF4-FFF2-40B4-BE49-F238E27FC236}">
                <a16:creationId xmlns:a16="http://schemas.microsoft.com/office/drawing/2014/main" id="{05B0F1B7-6E12-4474-B72B-62AD225012E8}"/>
              </a:ext>
            </a:extLst>
          </p:cNvPr>
          <p:cNvSpPr txBox="1">
            <a:spLocks/>
          </p:cNvSpPr>
          <p:nvPr/>
        </p:nvSpPr>
        <p:spPr>
          <a:xfrm>
            <a:off x="1866120" y="1825625"/>
            <a:ext cx="948767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Segoe UI" panose="020B0502040204020203" pitchFamily="34" charset="0"/>
                <a:cs typeface="Segoe UI" panose="020B0502040204020203" pitchFamily="34" charset="0"/>
              </a:rPr>
              <a:t>Detailed action plan to guide the post-disaster response of government agencies  </a:t>
            </a:r>
          </a:p>
          <a:p>
            <a:pPr lvl="1"/>
            <a:r>
              <a:rPr lang="en-US" dirty="0">
                <a:latin typeface="Segoe UI" panose="020B0502040204020203" pitchFamily="34" charset="0"/>
                <a:cs typeface="Segoe UI" panose="020B0502040204020203" pitchFamily="34" charset="0"/>
              </a:rPr>
              <a:t>Clarify institutional arrangements &amp; responsibilities</a:t>
            </a:r>
          </a:p>
          <a:p>
            <a:pPr lvl="1"/>
            <a:r>
              <a:rPr lang="en-US" dirty="0">
                <a:latin typeface="Segoe UI" panose="020B0502040204020203" pitchFamily="34" charset="0"/>
                <a:cs typeface="Segoe UI" panose="020B0502040204020203" pitchFamily="34" charset="0"/>
              </a:rPr>
              <a:t>Plans for quick resumptions of public services</a:t>
            </a:r>
          </a:p>
          <a:p>
            <a:pPr lvl="1"/>
            <a:r>
              <a:rPr lang="en-US" dirty="0">
                <a:latin typeface="Segoe UI" panose="020B0502040204020203" pitchFamily="34" charset="0"/>
                <a:cs typeface="Segoe UI" panose="020B0502040204020203" pitchFamily="34" charset="0"/>
              </a:rPr>
              <a:t>Social protection mechanism to extend support to the vulnerable</a:t>
            </a:r>
          </a:p>
          <a:p>
            <a:pPr lvl="1"/>
            <a:r>
              <a:rPr lang="en-US" dirty="0">
                <a:latin typeface="Segoe UI" panose="020B0502040204020203" pitchFamily="34" charset="0"/>
                <a:cs typeface="Segoe UI" panose="020B0502040204020203" pitchFamily="34" charset="0"/>
              </a:rPr>
              <a:t>Strong PFM/procurement system to aid recovery</a:t>
            </a:r>
          </a:p>
        </p:txBody>
      </p:sp>
    </p:spTree>
    <p:extLst>
      <p:ext uri="{BB962C8B-B14F-4D97-AF65-F5344CB8AC3E}">
        <p14:creationId xmlns:p14="http://schemas.microsoft.com/office/powerpoint/2010/main" val="1476854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19E0C-BE9A-436B-BB76-9EED7701011F}"/>
              </a:ext>
            </a:extLst>
          </p:cNvPr>
          <p:cNvSpPr>
            <a:spLocks noGrp="1"/>
          </p:cNvSpPr>
          <p:nvPr>
            <p:ph idx="1"/>
          </p:nvPr>
        </p:nvSpPr>
        <p:spPr>
          <a:xfrm>
            <a:off x="1484310" y="2247900"/>
            <a:ext cx="10018713" cy="4305299"/>
          </a:xfrm>
        </p:spPr>
        <p:txBody>
          <a:bodyPr>
            <a:normAutofit/>
          </a:bodyPr>
          <a:lstStyle/>
          <a:p>
            <a:r>
              <a:rPr lang="en-US" b="1" dirty="0">
                <a:latin typeface="Segoe UI" panose="020B0502040204020203" pitchFamily="34" charset="0"/>
                <a:cs typeface="Segoe UI" panose="020B0502040204020203" pitchFamily="34" charset="0"/>
              </a:rPr>
              <a:t>Country Ownership</a:t>
            </a:r>
          </a:p>
          <a:p>
            <a:r>
              <a:rPr lang="en-US" b="1" dirty="0">
                <a:latin typeface="Segoe UI" panose="020B0502040204020203" pitchFamily="34" charset="0"/>
                <a:cs typeface="Segoe UI" panose="020B0502040204020203" pitchFamily="34" charset="0"/>
              </a:rPr>
              <a:t>Sound Financing Plan</a:t>
            </a:r>
          </a:p>
          <a:p>
            <a:pPr lvl="1"/>
            <a:r>
              <a:rPr lang="en-US" dirty="0">
                <a:latin typeface="Segoe UI" panose="020B0502040204020203" pitchFamily="34" charset="0"/>
                <a:cs typeface="Segoe UI" panose="020B0502040204020203" pitchFamily="34" charset="0"/>
              </a:rPr>
              <a:t>Domestic Revenue Mobilization</a:t>
            </a:r>
          </a:p>
          <a:p>
            <a:pPr lvl="1"/>
            <a:r>
              <a:rPr lang="en-US" dirty="0">
                <a:latin typeface="Segoe UI" panose="020B0502040204020203" pitchFamily="34" charset="0"/>
                <a:cs typeface="Segoe UI" panose="020B0502040204020203" pitchFamily="34" charset="0"/>
              </a:rPr>
              <a:t>Debt </a:t>
            </a:r>
          </a:p>
          <a:p>
            <a:pPr lvl="1"/>
            <a:r>
              <a:rPr lang="en-US" dirty="0">
                <a:latin typeface="Segoe UI" panose="020B0502040204020203" pitchFamily="34" charset="0"/>
                <a:cs typeface="Segoe UI" panose="020B0502040204020203" pitchFamily="34" charset="0"/>
              </a:rPr>
              <a:t>Donor support </a:t>
            </a:r>
          </a:p>
          <a:p>
            <a:pPr marL="457200" lvl="1" indent="0">
              <a:buNone/>
            </a:pPr>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Consistency with multi-year macro-fiscal framework</a:t>
            </a:r>
          </a:p>
          <a:p>
            <a:pPr lvl="1"/>
            <a:r>
              <a:rPr lang="en-US" dirty="0">
                <a:latin typeface="Segoe UI" panose="020B0502040204020203" pitchFamily="34" charset="0"/>
                <a:cs typeface="Segoe UI" panose="020B0502040204020203" pitchFamily="34" charset="0"/>
              </a:rPr>
              <a:t>How will the plan impact growth, debt, current account ?</a:t>
            </a:r>
          </a:p>
          <a:p>
            <a:pPr lvl="1"/>
            <a:r>
              <a:rPr lang="en-US" dirty="0">
                <a:latin typeface="Segoe UI" panose="020B0502040204020203" pitchFamily="34" charset="0"/>
                <a:cs typeface="Segoe UI" panose="020B0502040204020203" pitchFamily="34" charset="0"/>
              </a:rPr>
              <a:t>Will debt remain sustainable?</a:t>
            </a:r>
          </a:p>
          <a:p>
            <a:pPr marL="457200" lvl="1" indent="0">
              <a:buNone/>
            </a:pPr>
            <a:endParaRPr lang="en-US" dirty="0"/>
          </a:p>
          <a:p>
            <a:pPr lvl="1"/>
            <a:endParaRPr lang="en-US" dirty="0"/>
          </a:p>
          <a:p>
            <a:pPr lvl="1"/>
            <a:endParaRPr lang="en-US" dirty="0"/>
          </a:p>
        </p:txBody>
      </p:sp>
      <p:sp>
        <p:nvSpPr>
          <p:cNvPr id="4" name="Title 1">
            <a:extLst>
              <a:ext uri="{FF2B5EF4-FFF2-40B4-BE49-F238E27FC236}">
                <a16:creationId xmlns:a16="http://schemas.microsoft.com/office/drawing/2014/main" id="{75E900D7-B2E4-4C4B-96DD-947E1EFF4F5F}"/>
              </a:ext>
            </a:extLst>
          </p:cNvPr>
          <p:cNvSpPr txBox="1">
            <a:spLocks/>
          </p:cNvSpPr>
          <p:nvPr/>
        </p:nvSpPr>
        <p:spPr>
          <a:xfrm>
            <a:off x="1866121" y="624445"/>
            <a:ext cx="9792167" cy="786127"/>
          </a:xfrm>
          <a:prstGeom prst="rect">
            <a:avLst/>
          </a:prstGeom>
          <a:solidFill>
            <a:schemeClr val="bg2">
              <a:lumMod val="90000"/>
            </a:schemeClr>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solidFill>
                  <a:srgbClr val="FF0000"/>
                </a:solidFill>
                <a:latin typeface="Segoe UI" panose="020B0502040204020203" pitchFamily="34" charset="0"/>
                <a:cs typeface="Segoe UI" panose="020B0502040204020203" pitchFamily="34" charset="0"/>
              </a:rPr>
              <a:t>Other Key Features of DRS</a:t>
            </a:r>
          </a:p>
        </p:txBody>
      </p:sp>
    </p:spTree>
    <p:extLst>
      <p:ext uri="{BB962C8B-B14F-4D97-AF65-F5344CB8AC3E}">
        <p14:creationId xmlns:p14="http://schemas.microsoft.com/office/powerpoint/2010/main" val="2599982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D19E0C-BE9A-436B-BB76-9EED7701011F}"/>
              </a:ext>
            </a:extLst>
          </p:cNvPr>
          <p:cNvSpPr>
            <a:spLocks noGrp="1"/>
          </p:cNvSpPr>
          <p:nvPr>
            <p:ph idx="1"/>
          </p:nvPr>
        </p:nvSpPr>
        <p:spPr>
          <a:xfrm>
            <a:off x="1636710" y="2451099"/>
            <a:ext cx="10018713" cy="4406901"/>
          </a:xfrm>
        </p:spPr>
        <p:txBody>
          <a:bodyPr>
            <a:normAutofit fontScale="77500" lnSpcReduction="20000"/>
          </a:bodyPr>
          <a:lstStyle/>
          <a:p>
            <a:pPr lvl="1"/>
            <a:r>
              <a:rPr lang="en-US" sz="2300" b="1" dirty="0">
                <a:latin typeface="Segoe UI" panose="020B0502040204020203" pitchFamily="34" charset="0"/>
                <a:cs typeface="Segoe UI" panose="020B0502040204020203" pitchFamily="34" charset="0"/>
              </a:rPr>
              <a:t>World Bank (and other development banks):</a:t>
            </a:r>
            <a:r>
              <a:rPr lang="en-US" sz="2300" dirty="0">
                <a:latin typeface="Segoe UI" panose="020B0502040204020203" pitchFamily="34" charset="0"/>
                <a:cs typeface="Segoe UI" panose="020B0502040204020203" pitchFamily="34" charset="0"/>
              </a:rPr>
              <a:t> diagnostics, disaster risk reduction &amp; financial resilience strategies, technical assistance for post-disaster resilience</a:t>
            </a:r>
          </a:p>
          <a:p>
            <a:pPr lvl="1"/>
            <a:endParaRPr lang="en-US" sz="2300" dirty="0">
              <a:latin typeface="Segoe UI" panose="020B0502040204020203" pitchFamily="34" charset="0"/>
              <a:cs typeface="Segoe UI" panose="020B0502040204020203" pitchFamily="34" charset="0"/>
            </a:endParaRPr>
          </a:p>
          <a:p>
            <a:pPr lvl="1"/>
            <a:r>
              <a:rPr lang="en-US" sz="2300" b="1" dirty="0">
                <a:latin typeface="Segoe UI" panose="020B0502040204020203" pitchFamily="34" charset="0"/>
                <a:cs typeface="Segoe UI" panose="020B0502040204020203" pitchFamily="34" charset="0"/>
              </a:rPr>
              <a:t>IMF: </a:t>
            </a:r>
            <a:r>
              <a:rPr lang="en-US" sz="2300" dirty="0">
                <a:latin typeface="Segoe UI" panose="020B0502040204020203" pitchFamily="34" charset="0"/>
                <a:cs typeface="Segoe UI" panose="020B0502040204020203" pitchFamily="34" charset="0"/>
              </a:rPr>
              <a:t>TA in macro-fiscal areas, making investment needs consistent within a sustainable macroeconomic framework in medium and long term</a:t>
            </a:r>
          </a:p>
          <a:p>
            <a:pPr lvl="1"/>
            <a:endParaRPr lang="en-US" sz="2300" dirty="0">
              <a:latin typeface="Segoe UI" panose="020B0502040204020203" pitchFamily="34" charset="0"/>
              <a:cs typeface="Segoe UI" panose="020B0502040204020203" pitchFamily="34" charset="0"/>
            </a:endParaRPr>
          </a:p>
          <a:p>
            <a:pPr lvl="1"/>
            <a:r>
              <a:rPr lang="en-US" sz="2300" b="1" dirty="0">
                <a:latin typeface="Segoe UI" panose="020B0502040204020203" pitchFamily="34" charset="0"/>
                <a:cs typeface="Segoe UI" panose="020B0502040204020203" pitchFamily="34" charset="0"/>
              </a:rPr>
              <a:t>Bilateral donors:  </a:t>
            </a:r>
            <a:r>
              <a:rPr lang="en-US" sz="2300" dirty="0">
                <a:latin typeface="Segoe UI" panose="020B0502040204020203" pitchFamily="34" charset="0"/>
                <a:cs typeface="Segoe UI" panose="020B0502040204020203" pitchFamily="34" charset="0"/>
              </a:rPr>
              <a:t>support technical assistance, subsidize insurance, provide concessional financing</a:t>
            </a:r>
          </a:p>
          <a:p>
            <a:pPr lvl="1"/>
            <a:endParaRPr lang="en-US" sz="2300" dirty="0">
              <a:latin typeface="Segoe UI" panose="020B0502040204020203" pitchFamily="34" charset="0"/>
              <a:cs typeface="Segoe UI" panose="020B0502040204020203" pitchFamily="34" charset="0"/>
            </a:endParaRPr>
          </a:p>
          <a:p>
            <a:pPr lvl="1"/>
            <a:r>
              <a:rPr lang="en-US" sz="2300" b="1" dirty="0">
                <a:latin typeface="Segoe UI" panose="020B0502040204020203" pitchFamily="34" charset="0"/>
                <a:cs typeface="Segoe UI" panose="020B0502040204020203" pitchFamily="34" charset="0"/>
              </a:rPr>
              <a:t>Climate funds: </a:t>
            </a:r>
            <a:r>
              <a:rPr lang="en-US" sz="2300" dirty="0">
                <a:latin typeface="Segoe UI" panose="020B0502040204020203" pitchFamily="34" charset="0"/>
                <a:cs typeface="Segoe UI" panose="020B0502040204020203" pitchFamily="34" charset="0"/>
              </a:rPr>
              <a:t>unlock funding (simplify access)</a:t>
            </a:r>
          </a:p>
          <a:p>
            <a:pPr lvl="1"/>
            <a:endParaRPr lang="en-US" sz="2300" dirty="0">
              <a:latin typeface="Segoe UI" panose="020B0502040204020203" pitchFamily="34" charset="0"/>
              <a:cs typeface="Segoe UI" panose="020B0502040204020203" pitchFamily="34" charset="0"/>
            </a:endParaRPr>
          </a:p>
          <a:p>
            <a:pPr lvl="1"/>
            <a:r>
              <a:rPr lang="en-US" sz="2300" b="1" dirty="0">
                <a:latin typeface="Segoe UI" panose="020B0502040204020203" pitchFamily="34" charset="0"/>
                <a:cs typeface="Segoe UI" panose="020B0502040204020203" pitchFamily="34" charset="0"/>
              </a:rPr>
              <a:t>Official sector insurance companies: </a:t>
            </a:r>
            <a:r>
              <a:rPr lang="en-US" sz="2300" dirty="0">
                <a:latin typeface="Segoe UI" panose="020B0502040204020203" pitchFamily="34" charset="0"/>
                <a:cs typeface="Segoe UI" panose="020B0502040204020203" pitchFamily="34" charset="0"/>
              </a:rPr>
              <a:t>help design financial resilience strategy</a:t>
            </a:r>
          </a:p>
          <a:p>
            <a:pPr lvl="1"/>
            <a:endParaRPr lang="en-US" dirty="0"/>
          </a:p>
        </p:txBody>
      </p:sp>
      <p:sp>
        <p:nvSpPr>
          <p:cNvPr id="6" name="Title 1">
            <a:extLst>
              <a:ext uri="{FF2B5EF4-FFF2-40B4-BE49-F238E27FC236}">
                <a16:creationId xmlns:a16="http://schemas.microsoft.com/office/drawing/2014/main" id="{F37483A4-A997-4A4E-9A8E-CA7FDFF7B675}"/>
              </a:ext>
            </a:extLst>
          </p:cNvPr>
          <p:cNvSpPr txBox="1">
            <a:spLocks/>
          </p:cNvSpPr>
          <p:nvPr/>
        </p:nvSpPr>
        <p:spPr>
          <a:xfrm>
            <a:off x="1866121" y="624445"/>
            <a:ext cx="9895349" cy="1535825"/>
          </a:xfrm>
          <a:prstGeom prst="rect">
            <a:avLst/>
          </a:prstGeom>
          <a:solidFill>
            <a:schemeClr val="bg2">
              <a:lumMod val="90000"/>
            </a:schemeClr>
          </a:solidFill>
          <a:effectLst/>
        </p:spPr>
        <p:txBody>
          <a:bodyPr vert="horz" lIns="91440" tIns="45720" rIns="91440" bIns="45720" rtlCol="0" anchor="ctr">
            <a:no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solidFill>
                  <a:srgbClr val="FF0000"/>
                </a:solidFill>
                <a:latin typeface="Segoe UI" panose="020B0502040204020203" pitchFamily="34" charset="0"/>
                <a:cs typeface="Segoe UI" panose="020B0502040204020203" pitchFamily="34" charset="0"/>
              </a:rPr>
              <a:t>Small States need significant support from other stakeholders</a:t>
            </a:r>
          </a:p>
        </p:txBody>
      </p:sp>
    </p:spTree>
    <p:extLst>
      <p:ext uri="{BB962C8B-B14F-4D97-AF65-F5344CB8AC3E}">
        <p14:creationId xmlns:p14="http://schemas.microsoft.com/office/powerpoint/2010/main" val="9695682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1946</TotalTime>
  <Words>1218</Words>
  <Application>Microsoft Office PowerPoint</Application>
  <PresentationFormat>Widescreen</PresentationFormat>
  <Paragraphs>158</Paragraphs>
  <Slides>11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Corbel</vt:lpstr>
      <vt:lpstr>Segoe UI</vt:lpstr>
      <vt:lpstr>Wingdings</vt:lpstr>
      <vt:lpstr>Parallax</vt:lpstr>
      <vt:lpstr>Disaster Resilience Strategy Building Resilience in Developing Countries Vulnerable to  Large Natural Disasters, IMF Policy Paper, 2019</vt:lpstr>
      <vt:lpstr>Key Challenges in Small States </vt:lpstr>
      <vt:lpstr>Disaster Resilience Strategy (DRS)</vt:lpstr>
      <vt:lpstr>Pillar I: Structural Resilience</vt:lpstr>
      <vt:lpstr>Pillar I: Structural Resilience</vt:lpstr>
      <vt:lpstr>Pillar II: Financial Resilience</vt:lpstr>
      <vt:lpstr>Pillar III: Post-Disaster Resilience</vt:lpstr>
      <vt:lpstr>PowerPoint Presentation</vt:lpstr>
      <vt:lpstr>PowerPoint Presentation</vt:lpstr>
      <vt:lpstr>Two DRS Pilots Completed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Quayyum, Saad Noor</dc:creator>
  <cp:lastModifiedBy>Suzana Hrvatin</cp:lastModifiedBy>
  <cp:revision>76</cp:revision>
  <dcterms:created xsi:type="dcterms:W3CDTF">2019-11-19T20:09:03Z</dcterms:created>
  <dcterms:modified xsi:type="dcterms:W3CDTF">2021-04-22T11:30:32Z</dcterms:modified>
</cp:coreProperties>
</file>