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58" r:id="rId6"/>
    <p:sldId id="267" r:id="rId7"/>
    <p:sldId id="269" r:id="rId8"/>
    <p:sldId id="280" r:id="rId9"/>
    <p:sldId id="281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JULIAN" initials="BJ" lastIdx="1" clrIdx="0">
    <p:extLst>
      <p:ext uri="{19B8F6BF-5375-455C-9EA6-DF929625EA0E}">
        <p15:presenceInfo xmlns:p15="http://schemas.microsoft.com/office/powerpoint/2012/main" userId="BERNDT, JUL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57"/>
    <a:srgbClr val="358790"/>
    <a:srgbClr val="F47920"/>
    <a:srgbClr val="E51B23"/>
    <a:srgbClr val="BC9A17"/>
    <a:srgbClr val="00A753"/>
    <a:srgbClr val="E9EEF2"/>
    <a:srgbClr val="AB8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92073" autoAdjust="0"/>
  </p:normalViewPr>
  <p:slideViewPr>
    <p:cSldViewPr snapToGrid="0">
      <p:cViewPr varScale="1">
        <p:scale>
          <a:sx n="66" d="100"/>
          <a:sy n="66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4D07F-24A3-4A7E-B8EE-D318A9C1B76A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A80237FB-D2CF-45E1-9B10-0B9858FB06C6}">
      <dgm:prSet phldrT="[Text]" custT="1"/>
      <dgm:spPr/>
      <dgm:t>
        <a:bodyPr/>
        <a:lstStyle/>
        <a:p>
          <a:r>
            <a:rPr lang="en-US" sz="2000" b="1" dirty="0"/>
            <a:t>Step 1: Assess fragility at country and regional level</a:t>
          </a:r>
        </a:p>
      </dgm:t>
    </dgm:pt>
    <dgm:pt modelId="{7C3ABB41-4D6B-48C7-B8C7-011EFFF9B543}" type="parTrans" cxnId="{F529EF81-6659-4A06-8686-5644F50F8951}">
      <dgm:prSet/>
      <dgm:spPr/>
      <dgm:t>
        <a:bodyPr/>
        <a:lstStyle/>
        <a:p>
          <a:endParaRPr lang="en-US"/>
        </a:p>
      </dgm:t>
    </dgm:pt>
    <dgm:pt modelId="{43E0681C-0787-4640-AAB7-CDF3D23FFFA2}" type="sibTrans" cxnId="{F529EF81-6659-4A06-8686-5644F50F8951}">
      <dgm:prSet/>
      <dgm:spPr/>
      <dgm:t>
        <a:bodyPr/>
        <a:lstStyle/>
        <a:p>
          <a:endParaRPr lang="en-US"/>
        </a:p>
      </dgm:t>
    </dgm:pt>
    <dgm:pt modelId="{8488A506-9003-4056-8E74-460FCB5DE76C}">
      <dgm:prSet phldrT="[Text]" custT="1"/>
      <dgm:spPr/>
      <dgm:t>
        <a:bodyPr/>
        <a:lstStyle/>
        <a:p>
          <a:r>
            <a:rPr lang="en-US" sz="2000" b="1" dirty="0"/>
            <a:t>Step 2: Apply a fragility-lens to the design of strategies and operations  </a:t>
          </a:r>
        </a:p>
      </dgm:t>
    </dgm:pt>
    <dgm:pt modelId="{725C38B1-1D83-41C9-8DDF-63F7C2B599E7}" type="parTrans" cxnId="{497BC277-FCFC-4151-9FA5-ABB83D31F79A}">
      <dgm:prSet/>
      <dgm:spPr/>
      <dgm:t>
        <a:bodyPr/>
        <a:lstStyle/>
        <a:p>
          <a:endParaRPr lang="en-US"/>
        </a:p>
      </dgm:t>
    </dgm:pt>
    <dgm:pt modelId="{4E56A7CF-E829-4C1D-85BE-AAB91D90B0C2}" type="sibTrans" cxnId="{497BC277-FCFC-4151-9FA5-ABB83D31F79A}">
      <dgm:prSet/>
      <dgm:spPr/>
      <dgm:t>
        <a:bodyPr/>
        <a:lstStyle/>
        <a:p>
          <a:endParaRPr lang="en-US"/>
        </a:p>
      </dgm:t>
    </dgm:pt>
    <dgm:pt modelId="{689A311B-C201-429A-81B9-737698E38B4F}">
      <dgm:prSet phldrT="[Text]" custT="1"/>
      <dgm:spPr/>
      <dgm:t>
        <a:bodyPr/>
        <a:lstStyle/>
        <a:p>
          <a:r>
            <a:rPr lang="en-US" sz="2000" b="1" dirty="0"/>
            <a:t>Step 3: Implement operations and adapt engagement </a:t>
          </a:r>
        </a:p>
      </dgm:t>
    </dgm:pt>
    <dgm:pt modelId="{D2E990D3-6920-4527-9775-F9AE6D0C8D32}" type="parTrans" cxnId="{F2D8CAB2-8A9D-4AAC-A758-469B8144F7B6}">
      <dgm:prSet/>
      <dgm:spPr/>
      <dgm:t>
        <a:bodyPr/>
        <a:lstStyle/>
        <a:p>
          <a:endParaRPr lang="en-US"/>
        </a:p>
      </dgm:t>
    </dgm:pt>
    <dgm:pt modelId="{5458311B-F766-4C39-9A27-EC7BD904FDA2}" type="sibTrans" cxnId="{F2D8CAB2-8A9D-4AAC-A758-469B8144F7B6}">
      <dgm:prSet/>
      <dgm:spPr/>
      <dgm:t>
        <a:bodyPr/>
        <a:lstStyle/>
        <a:p>
          <a:endParaRPr lang="en-US"/>
        </a:p>
      </dgm:t>
    </dgm:pt>
    <dgm:pt modelId="{D4F1638E-C699-440C-B7FE-B9863D77E604}" type="pres">
      <dgm:prSet presAssocID="{8344D07F-24A3-4A7E-B8EE-D318A9C1B76A}" presName="compositeShape" presStyleCnt="0">
        <dgm:presLayoutVars>
          <dgm:chMax val="7"/>
          <dgm:dir/>
          <dgm:resizeHandles val="exact"/>
        </dgm:presLayoutVars>
      </dgm:prSet>
      <dgm:spPr/>
    </dgm:pt>
    <dgm:pt modelId="{50987CEE-B967-4684-81EC-3E45430106D6}" type="pres">
      <dgm:prSet presAssocID="{8344D07F-24A3-4A7E-B8EE-D318A9C1B76A}" presName="wedge1" presStyleLbl="node1" presStyleIdx="0" presStyleCnt="3"/>
      <dgm:spPr/>
    </dgm:pt>
    <dgm:pt modelId="{4A41951B-3A4B-4C9C-BD85-AD678ADCD938}" type="pres">
      <dgm:prSet presAssocID="{8344D07F-24A3-4A7E-B8EE-D318A9C1B76A}" presName="dummy1a" presStyleCnt="0"/>
      <dgm:spPr/>
    </dgm:pt>
    <dgm:pt modelId="{8599D68B-9998-4739-8933-E4AB8BCD8CBD}" type="pres">
      <dgm:prSet presAssocID="{8344D07F-24A3-4A7E-B8EE-D318A9C1B76A}" presName="dummy1b" presStyleCnt="0"/>
      <dgm:spPr/>
    </dgm:pt>
    <dgm:pt modelId="{0A87F853-9A6A-4587-8006-CE88B4E074E6}" type="pres">
      <dgm:prSet presAssocID="{8344D07F-24A3-4A7E-B8EE-D318A9C1B76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0C9548-8ACC-4899-A827-736142B900FE}" type="pres">
      <dgm:prSet presAssocID="{8344D07F-24A3-4A7E-B8EE-D318A9C1B76A}" presName="wedge2" presStyleLbl="node1" presStyleIdx="1" presStyleCnt="3"/>
      <dgm:spPr/>
    </dgm:pt>
    <dgm:pt modelId="{F7474BCC-809B-40F7-A004-0613D090DD70}" type="pres">
      <dgm:prSet presAssocID="{8344D07F-24A3-4A7E-B8EE-D318A9C1B76A}" presName="dummy2a" presStyleCnt="0"/>
      <dgm:spPr/>
    </dgm:pt>
    <dgm:pt modelId="{1EF8EC8A-03F2-4FC0-BB4C-CB48A40B7450}" type="pres">
      <dgm:prSet presAssocID="{8344D07F-24A3-4A7E-B8EE-D318A9C1B76A}" presName="dummy2b" presStyleCnt="0"/>
      <dgm:spPr/>
    </dgm:pt>
    <dgm:pt modelId="{0620385F-9D72-495C-8314-61F943C2A967}" type="pres">
      <dgm:prSet presAssocID="{8344D07F-24A3-4A7E-B8EE-D318A9C1B76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A79262-859E-4327-890B-D0874773A4AF}" type="pres">
      <dgm:prSet presAssocID="{8344D07F-24A3-4A7E-B8EE-D318A9C1B76A}" presName="wedge3" presStyleLbl="node1" presStyleIdx="2" presStyleCnt="3"/>
      <dgm:spPr/>
    </dgm:pt>
    <dgm:pt modelId="{2D133F12-3E89-4711-943B-63DA8C073663}" type="pres">
      <dgm:prSet presAssocID="{8344D07F-24A3-4A7E-B8EE-D318A9C1B76A}" presName="dummy3a" presStyleCnt="0"/>
      <dgm:spPr/>
    </dgm:pt>
    <dgm:pt modelId="{43CA6A23-4342-43D4-BB6F-4C9896D38D81}" type="pres">
      <dgm:prSet presAssocID="{8344D07F-24A3-4A7E-B8EE-D318A9C1B76A}" presName="dummy3b" presStyleCnt="0"/>
      <dgm:spPr/>
    </dgm:pt>
    <dgm:pt modelId="{4CE48052-AECF-4DEC-B69D-435FBEC94CC1}" type="pres">
      <dgm:prSet presAssocID="{8344D07F-24A3-4A7E-B8EE-D318A9C1B76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64C5A1E-F2FE-4A8A-AF64-4BAC90B150ED}" type="pres">
      <dgm:prSet presAssocID="{43E0681C-0787-4640-AAB7-CDF3D23FFFA2}" presName="arrowWedge1" presStyleLbl="fgSibTrans2D1" presStyleIdx="0" presStyleCnt="3"/>
      <dgm:spPr/>
    </dgm:pt>
    <dgm:pt modelId="{4DEF7192-FABC-4159-B5F9-4C503D57FC48}" type="pres">
      <dgm:prSet presAssocID="{4E56A7CF-E829-4C1D-85BE-AAB91D90B0C2}" presName="arrowWedge2" presStyleLbl="fgSibTrans2D1" presStyleIdx="1" presStyleCnt="3"/>
      <dgm:spPr/>
    </dgm:pt>
    <dgm:pt modelId="{9A5C9859-5160-498E-B2C2-DC97E80811EC}" type="pres">
      <dgm:prSet presAssocID="{5458311B-F766-4C39-9A27-EC7BD904FDA2}" presName="arrowWedge3" presStyleLbl="fgSibTrans2D1" presStyleIdx="2" presStyleCnt="3" custScaleY="99165"/>
      <dgm:spPr/>
    </dgm:pt>
  </dgm:ptLst>
  <dgm:cxnLst>
    <dgm:cxn modelId="{69E1A223-9827-42F6-A5FD-88A47C6E121E}" type="presOf" srcId="{A80237FB-D2CF-45E1-9B10-0B9858FB06C6}" destId="{50987CEE-B967-4684-81EC-3E45430106D6}" srcOrd="0" destOrd="0" presId="urn:microsoft.com/office/officeart/2005/8/layout/cycle8"/>
    <dgm:cxn modelId="{C6A32730-D58F-46E4-AFB9-1038B8906622}" type="presOf" srcId="{8488A506-9003-4056-8E74-460FCB5DE76C}" destId="{840C9548-8ACC-4899-A827-736142B900FE}" srcOrd="0" destOrd="0" presId="urn:microsoft.com/office/officeart/2005/8/layout/cycle8"/>
    <dgm:cxn modelId="{9C7AF765-367F-47E7-B95C-AA0F1EADF127}" type="presOf" srcId="{689A311B-C201-429A-81B9-737698E38B4F}" destId="{CAA79262-859E-4327-890B-D0874773A4AF}" srcOrd="0" destOrd="0" presId="urn:microsoft.com/office/officeart/2005/8/layout/cycle8"/>
    <dgm:cxn modelId="{027A9048-193F-4E97-BFC4-EB83D2AC9973}" type="presOf" srcId="{689A311B-C201-429A-81B9-737698E38B4F}" destId="{4CE48052-AECF-4DEC-B69D-435FBEC94CC1}" srcOrd="1" destOrd="0" presId="urn:microsoft.com/office/officeart/2005/8/layout/cycle8"/>
    <dgm:cxn modelId="{C948B36B-D4BA-4A28-BE31-6897D96838B4}" type="presOf" srcId="{8488A506-9003-4056-8E74-460FCB5DE76C}" destId="{0620385F-9D72-495C-8314-61F943C2A967}" srcOrd="1" destOrd="0" presId="urn:microsoft.com/office/officeart/2005/8/layout/cycle8"/>
    <dgm:cxn modelId="{497BC277-FCFC-4151-9FA5-ABB83D31F79A}" srcId="{8344D07F-24A3-4A7E-B8EE-D318A9C1B76A}" destId="{8488A506-9003-4056-8E74-460FCB5DE76C}" srcOrd="1" destOrd="0" parTransId="{725C38B1-1D83-41C9-8DDF-63F7C2B599E7}" sibTransId="{4E56A7CF-E829-4C1D-85BE-AAB91D90B0C2}"/>
    <dgm:cxn modelId="{F529EF81-6659-4A06-8686-5644F50F8951}" srcId="{8344D07F-24A3-4A7E-B8EE-D318A9C1B76A}" destId="{A80237FB-D2CF-45E1-9B10-0B9858FB06C6}" srcOrd="0" destOrd="0" parTransId="{7C3ABB41-4D6B-48C7-B8C7-011EFFF9B543}" sibTransId="{43E0681C-0787-4640-AAB7-CDF3D23FFFA2}"/>
    <dgm:cxn modelId="{BB1387A8-4371-4773-BA44-B376ECE9B108}" type="presOf" srcId="{8344D07F-24A3-4A7E-B8EE-D318A9C1B76A}" destId="{D4F1638E-C699-440C-B7FE-B9863D77E604}" srcOrd="0" destOrd="0" presId="urn:microsoft.com/office/officeart/2005/8/layout/cycle8"/>
    <dgm:cxn modelId="{F2D8CAB2-8A9D-4AAC-A758-469B8144F7B6}" srcId="{8344D07F-24A3-4A7E-B8EE-D318A9C1B76A}" destId="{689A311B-C201-429A-81B9-737698E38B4F}" srcOrd="2" destOrd="0" parTransId="{D2E990D3-6920-4527-9775-F9AE6D0C8D32}" sibTransId="{5458311B-F766-4C39-9A27-EC7BD904FDA2}"/>
    <dgm:cxn modelId="{561C8FDD-133D-419A-953E-8BB555FF42D0}" type="presOf" srcId="{A80237FB-D2CF-45E1-9B10-0B9858FB06C6}" destId="{0A87F853-9A6A-4587-8006-CE88B4E074E6}" srcOrd="1" destOrd="0" presId="urn:microsoft.com/office/officeart/2005/8/layout/cycle8"/>
    <dgm:cxn modelId="{2020F627-81B2-4958-807E-609ECDCA24B6}" type="presParOf" srcId="{D4F1638E-C699-440C-B7FE-B9863D77E604}" destId="{50987CEE-B967-4684-81EC-3E45430106D6}" srcOrd="0" destOrd="0" presId="urn:microsoft.com/office/officeart/2005/8/layout/cycle8"/>
    <dgm:cxn modelId="{FC7B64A2-2CD3-4D3D-A68E-4219D949B8EB}" type="presParOf" srcId="{D4F1638E-C699-440C-B7FE-B9863D77E604}" destId="{4A41951B-3A4B-4C9C-BD85-AD678ADCD938}" srcOrd="1" destOrd="0" presId="urn:microsoft.com/office/officeart/2005/8/layout/cycle8"/>
    <dgm:cxn modelId="{0144E202-6D66-4017-81E7-E1C3E9E0E7A5}" type="presParOf" srcId="{D4F1638E-C699-440C-B7FE-B9863D77E604}" destId="{8599D68B-9998-4739-8933-E4AB8BCD8CBD}" srcOrd="2" destOrd="0" presId="urn:microsoft.com/office/officeart/2005/8/layout/cycle8"/>
    <dgm:cxn modelId="{76F8ACD0-94B4-4A99-A142-E1444DAEC4A6}" type="presParOf" srcId="{D4F1638E-C699-440C-B7FE-B9863D77E604}" destId="{0A87F853-9A6A-4587-8006-CE88B4E074E6}" srcOrd="3" destOrd="0" presId="urn:microsoft.com/office/officeart/2005/8/layout/cycle8"/>
    <dgm:cxn modelId="{6306384D-5304-4C52-9902-75875B93F7B9}" type="presParOf" srcId="{D4F1638E-C699-440C-B7FE-B9863D77E604}" destId="{840C9548-8ACC-4899-A827-736142B900FE}" srcOrd="4" destOrd="0" presId="urn:microsoft.com/office/officeart/2005/8/layout/cycle8"/>
    <dgm:cxn modelId="{A6CE658B-0D0B-4C46-9AC8-179F463D432B}" type="presParOf" srcId="{D4F1638E-C699-440C-B7FE-B9863D77E604}" destId="{F7474BCC-809B-40F7-A004-0613D090DD70}" srcOrd="5" destOrd="0" presId="urn:microsoft.com/office/officeart/2005/8/layout/cycle8"/>
    <dgm:cxn modelId="{7CB8BF0F-820B-43E0-ACD3-1523BB7C3F42}" type="presParOf" srcId="{D4F1638E-C699-440C-B7FE-B9863D77E604}" destId="{1EF8EC8A-03F2-4FC0-BB4C-CB48A40B7450}" srcOrd="6" destOrd="0" presId="urn:microsoft.com/office/officeart/2005/8/layout/cycle8"/>
    <dgm:cxn modelId="{37B4BB0B-73DA-4ECC-A2C0-AE617002D3E0}" type="presParOf" srcId="{D4F1638E-C699-440C-B7FE-B9863D77E604}" destId="{0620385F-9D72-495C-8314-61F943C2A967}" srcOrd="7" destOrd="0" presId="urn:microsoft.com/office/officeart/2005/8/layout/cycle8"/>
    <dgm:cxn modelId="{48C3B2FA-03F0-42B2-AADC-186D1F5E7323}" type="presParOf" srcId="{D4F1638E-C699-440C-B7FE-B9863D77E604}" destId="{CAA79262-859E-4327-890B-D0874773A4AF}" srcOrd="8" destOrd="0" presId="urn:microsoft.com/office/officeart/2005/8/layout/cycle8"/>
    <dgm:cxn modelId="{1C818CC3-BE4B-4539-9FC2-8E64986B57B0}" type="presParOf" srcId="{D4F1638E-C699-440C-B7FE-B9863D77E604}" destId="{2D133F12-3E89-4711-943B-63DA8C073663}" srcOrd="9" destOrd="0" presId="urn:microsoft.com/office/officeart/2005/8/layout/cycle8"/>
    <dgm:cxn modelId="{18EE1C1A-B944-4888-8C28-42FACDA40F2B}" type="presParOf" srcId="{D4F1638E-C699-440C-B7FE-B9863D77E604}" destId="{43CA6A23-4342-43D4-BB6F-4C9896D38D81}" srcOrd="10" destOrd="0" presId="urn:microsoft.com/office/officeart/2005/8/layout/cycle8"/>
    <dgm:cxn modelId="{BBEFEF1D-B7C0-4C03-9243-141256D14279}" type="presParOf" srcId="{D4F1638E-C699-440C-B7FE-B9863D77E604}" destId="{4CE48052-AECF-4DEC-B69D-435FBEC94CC1}" srcOrd="11" destOrd="0" presId="urn:microsoft.com/office/officeart/2005/8/layout/cycle8"/>
    <dgm:cxn modelId="{FA9D7517-EA6E-432F-8726-F4C5BF6FC341}" type="presParOf" srcId="{D4F1638E-C699-440C-B7FE-B9863D77E604}" destId="{A64C5A1E-F2FE-4A8A-AF64-4BAC90B150ED}" srcOrd="12" destOrd="0" presId="urn:microsoft.com/office/officeart/2005/8/layout/cycle8"/>
    <dgm:cxn modelId="{979A2F7B-CEF5-4E26-A66D-6FC351165297}" type="presParOf" srcId="{D4F1638E-C699-440C-B7FE-B9863D77E604}" destId="{4DEF7192-FABC-4159-B5F9-4C503D57FC48}" srcOrd="13" destOrd="0" presId="urn:microsoft.com/office/officeart/2005/8/layout/cycle8"/>
    <dgm:cxn modelId="{8492F24D-8A45-48CB-BBA6-25663B8F3C0F}" type="presParOf" srcId="{D4F1638E-C699-440C-B7FE-B9863D77E604}" destId="{9A5C9859-5160-498E-B2C2-DC97E80811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87CEE-B967-4684-81EC-3E45430106D6}">
      <dsp:nvSpPr>
        <dsp:cNvPr id="0" name=""/>
        <dsp:cNvSpPr/>
      </dsp:nvSpPr>
      <dsp:spPr>
        <a:xfrm>
          <a:off x="1145791" y="316709"/>
          <a:ext cx="4092855" cy="409285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1: Assess fragility at country and regional level</a:t>
          </a:r>
        </a:p>
      </dsp:txBody>
      <dsp:txXfrm>
        <a:off x="3302823" y="1184004"/>
        <a:ext cx="1461734" cy="1218111"/>
      </dsp:txXfrm>
    </dsp:sp>
    <dsp:sp modelId="{840C9548-8ACC-4899-A827-736142B900FE}">
      <dsp:nvSpPr>
        <dsp:cNvPr id="0" name=""/>
        <dsp:cNvSpPr/>
      </dsp:nvSpPr>
      <dsp:spPr>
        <a:xfrm>
          <a:off x="1061498" y="462882"/>
          <a:ext cx="4092855" cy="409285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2: Apply a fragility-lens to the design of strategies and operations  </a:t>
          </a:r>
        </a:p>
      </dsp:txBody>
      <dsp:txXfrm>
        <a:off x="2035987" y="3118366"/>
        <a:ext cx="2192601" cy="1071938"/>
      </dsp:txXfrm>
    </dsp:sp>
    <dsp:sp modelId="{CAA79262-859E-4327-890B-D0874773A4AF}">
      <dsp:nvSpPr>
        <dsp:cNvPr id="0" name=""/>
        <dsp:cNvSpPr/>
      </dsp:nvSpPr>
      <dsp:spPr>
        <a:xfrm>
          <a:off x="977204" y="316709"/>
          <a:ext cx="4092855" cy="409285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Step 3: Implement operations and adapt engagement </a:t>
          </a:r>
        </a:p>
      </dsp:txBody>
      <dsp:txXfrm>
        <a:off x="1451294" y="1184004"/>
        <a:ext cx="1461734" cy="1218111"/>
      </dsp:txXfrm>
    </dsp:sp>
    <dsp:sp modelId="{A64C5A1E-F2FE-4A8A-AF64-4BAC90B150ED}">
      <dsp:nvSpPr>
        <dsp:cNvPr id="0" name=""/>
        <dsp:cNvSpPr/>
      </dsp:nvSpPr>
      <dsp:spPr>
        <a:xfrm>
          <a:off x="892762" y="63341"/>
          <a:ext cx="4599589" cy="459958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EF7192-FABC-4159-B5F9-4C503D57FC48}">
      <dsp:nvSpPr>
        <dsp:cNvPr id="0" name=""/>
        <dsp:cNvSpPr/>
      </dsp:nvSpPr>
      <dsp:spPr>
        <a:xfrm>
          <a:off x="808131" y="209256"/>
          <a:ext cx="4599589" cy="459958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5C9859-5160-498E-B2C2-DC97E80811EC}">
      <dsp:nvSpPr>
        <dsp:cNvPr id="0" name=""/>
        <dsp:cNvSpPr/>
      </dsp:nvSpPr>
      <dsp:spPr>
        <a:xfrm>
          <a:off x="723499" y="82545"/>
          <a:ext cx="4599589" cy="45611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F176-1ADC-49B7-9CC7-B5E93113C606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A2434-030E-449C-BA0A-A25301AF1D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38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A2434-030E-449C-BA0A-A25301AF1DF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9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39AD-60F9-4FE5-8544-3EDC95B998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1642-8841-49BE-BFE7-C8FA665E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8E20A-4B4F-4DE8-9012-D5D767D33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4446C-3D0E-43AE-B624-243F44B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51EE-C6BE-473D-8EA0-618832DE496F}" type="datetimeFigureOut">
              <a:rPr lang="en-US" smtClean="0"/>
              <a:t>30/04/2021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C16A2-A451-44FC-9D83-8AB7CBE8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75AAE-9C7B-4350-9963-3434C3F6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D745-0840-4AC3-9CDF-E6E330C8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7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9092-B8FD-48B3-B234-874F7292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8459D-4997-42A8-881A-ACA4631C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655D3-5E50-41F5-8B5F-9659B65E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4A511-D036-4AFF-A82D-88967C5E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C21B-16D1-4721-9A9B-01E8B160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56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B43AA-B924-4B9A-98A2-76FDFE74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DC428-88CD-499E-82D9-183A0631A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7481-8101-4D93-8189-2378DC90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0E678-5077-4ABA-9827-2FE98F47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EBDE-83A7-4839-A0D3-A6C53BD0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8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6C379-E6C5-4196-A799-44269D09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E14CE-36E1-468D-A5F7-16867326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8AAE-EECF-4630-9C65-AEA2DD82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51EE-C6BE-473D-8EA0-618832DE496F}" type="datetimeFigureOut">
              <a:rPr lang="en-US" smtClean="0"/>
              <a:t>30/04/2021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71A27-1E93-426C-A43B-A3DB652C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2CCC7-7F55-45B8-9A1D-63F04D9B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ED745-0840-4AC3-9CDF-E6E330C8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0020-AD60-4C4E-AAFC-8B85EEAB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3DB8-2D51-4043-B7AB-AB4369372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FB45F-9A55-4B82-BB3B-F56E9551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82AD-A9A7-4133-8AA8-C02EDD04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F653-09B5-4ABE-B58C-15919426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63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593E-B57A-4E27-AA6D-9CDA9167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499B5-242C-4C1F-8634-65970F65F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1D77B-858E-4551-8D6F-BF2BA6F5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19040-F4AB-4157-9320-DDE18CFC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EF67-A9F7-4F44-B21F-1DC2918D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7DC12-4E85-436E-86E8-ED062C7E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58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5F05-BCF3-49E8-877B-EB964E93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F2059-5BEA-49E9-8185-CD2D6FC4C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21F2A-AD7C-4F42-83AD-8CAD2E4D6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B8787-5E47-424D-984A-23BA56D14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2ADD0-49D3-4967-ACBB-2B151FEA1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D4D4E-D580-46E4-A0D3-5852E633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C3FB-3767-45C4-9F8B-7A07E2D6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07663-5115-42EC-A09E-A771499C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94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15116-1A50-4452-83C1-06B485E1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5FA88-E894-49A6-9BFD-00D8917F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56F63-C7F6-42AB-B487-235D5A42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83885-E83C-4B61-AD31-E10E04CB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2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D31CF-9C48-46A7-8C8F-158F5CC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9BB98-4030-46C1-A9B5-C005E30C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934D3-42A2-4C69-A274-08EEF484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51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47FA-8C00-4C88-AF84-2BD7340F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46C3-790B-44AA-8990-0C564244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FF2E4-19FC-430D-BDF7-CD61861DF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413C0-F6B9-49EF-B0ED-05621EB6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2D266-7333-49B7-A684-A669A797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44CBB-DE4E-4A4B-8EDB-576BD04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31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707B-8BEA-4F7A-B066-178C5473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609FE-B186-41AB-93B1-EF0E1006D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AC58D-889F-4C1C-BED0-91F65FEE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84AC5-70AB-4851-A6E0-32CF3645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AEE1-1217-4A9C-B32B-02E4F2445098}" type="datetimeFigureOut">
              <a:rPr lang="en-AU" smtClean="0"/>
              <a:t>30/04/2021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F44D8-BAFC-44A5-8301-E889C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29EB2-BC46-4C01-9B42-D686602B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6EA18-9D9A-4043-BB30-2A85B44F8C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8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2607C-416B-4FB3-9463-EE06A54E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E4681-B66F-4285-85B2-05A8D89CD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63574-EE53-4A53-B2AB-951876E6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51EE-C6BE-473D-8EA0-618832DE496F}" type="datetimeFigureOut">
              <a:rPr lang="en-US" smtClean="0"/>
              <a:t>30/04/2021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B50C2-31F1-4562-A044-1A08390D4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0F8D-1B7C-4BBB-BD48-1D5CF7EA6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ED745-0840-4AC3-9CDF-E6E330C8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543B-2890-42A7-A3D3-CCE7A643D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481" y="1159825"/>
            <a:ext cx="11307450" cy="4538448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tx1"/>
                </a:solidFill>
              </a:rPr>
              <a:t>Addressing Fragility &amp; Building Resilience in Africa</a:t>
            </a:r>
            <a:br>
              <a:rPr lang="en-AU" sz="4800" dirty="0">
                <a:solidFill>
                  <a:srgbClr val="009457"/>
                </a:solidFill>
              </a:rPr>
            </a:br>
            <a:br>
              <a:rPr lang="en-AU" sz="4800" dirty="0">
                <a:solidFill>
                  <a:srgbClr val="009457"/>
                </a:solidFill>
              </a:rPr>
            </a:br>
            <a:r>
              <a:rPr lang="en-AU" sz="2700" dirty="0">
                <a:solidFill>
                  <a:schemeClr val="tx1"/>
                </a:solidFill>
                <a:latin typeface="+mn-lt"/>
              </a:rPr>
              <a:t>Erick Mariga  Ph.D.</a:t>
            </a:r>
            <a:br>
              <a:rPr lang="en-AU" sz="2700" dirty="0">
                <a:solidFill>
                  <a:schemeClr val="tx1"/>
                </a:solidFill>
                <a:latin typeface="+mn-lt"/>
              </a:rPr>
            </a:br>
            <a:r>
              <a:rPr lang="en-AU" sz="2700" dirty="0">
                <a:solidFill>
                  <a:schemeClr val="tx1"/>
                </a:solidFill>
                <a:latin typeface="+mn-lt"/>
              </a:rPr>
              <a:t>Senior Fragility and Policy Analyst</a:t>
            </a:r>
          </a:p>
        </p:txBody>
      </p:sp>
    </p:spTree>
    <p:extLst>
      <p:ext uri="{BB962C8B-B14F-4D97-AF65-F5344CB8AC3E}">
        <p14:creationId xmlns:p14="http://schemas.microsoft.com/office/powerpoint/2010/main" val="65018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6FE4-A648-467C-8B59-057894DC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4" y="87851"/>
            <a:ext cx="10515600" cy="1081664"/>
          </a:xfrm>
        </p:spPr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Approach</a:t>
            </a:r>
            <a:endParaRPr lang="fr-FR" b="1" dirty="0">
              <a:latin typeface="Tw Cen MT" panose="020B06020201040206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29" y="1286483"/>
            <a:ext cx="2724907" cy="4628414"/>
            <a:chOff x="177245" y="1744718"/>
            <a:chExt cx="2812042" cy="4628414"/>
          </a:xfrm>
        </p:grpSpPr>
        <p:sp>
          <p:nvSpPr>
            <p:cNvPr id="13" name="Rectangle 12"/>
            <p:cNvSpPr/>
            <p:nvPr/>
          </p:nvSpPr>
          <p:spPr>
            <a:xfrm>
              <a:off x="177245" y="1744718"/>
              <a:ext cx="2812042" cy="4628414"/>
            </a:xfrm>
            <a:prstGeom prst="rect">
              <a:avLst/>
            </a:prstGeom>
            <a:solidFill>
              <a:srgbClr val="E6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56" y="3328088"/>
              <a:ext cx="1418086" cy="141808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4331" y="1984582"/>
              <a:ext cx="261493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1. </a:t>
              </a:r>
              <a:r>
                <a:rPr lang="en-GB" sz="28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Reinforcing</a:t>
              </a:r>
            </a:p>
            <a:p>
              <a:pPr algn="ctr"/>
              <a:r>
                <a:rPr lang="en-GB" sz="44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Tools</a:t>
              </a:r>
              <a:r>
                <a:rPr lang="en-GB" sz="3600" b="1" dirty="0">
                  <a:solidFill>
                    <a:srgbClr val="F09456"/>
                  </a:solidFill>
                  <a:latin typeface="Tw Cen MT" panose="020B0602020104020603" pitchFamily="34" charset="0"/>
                </a:rPr>
                <a:t> </a:t>
              </a:r>
              <a:r>
                <a:rPr lang="en-GB" dirty="0">
                  <a:solidFill>
                    <a:srgbClr val="002060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32" y="4859485"/>
              <a:ext cx="26149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to understand and target root causes of fragility</a:t>
              </a:r>
              <a:endParaRPr lang="en-GB" sz="1600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69014" y="1308786"/>
            <a:ext cx="2724907" cy="4628414"/>
            <a:chOff x="3131882" y="1744718"/>
            <a:chExt cx="2812042" cy="4628414"/>
          </a:xfrm>
        </p:grpSpPr>
        <p:sp>
          <p:nvSpPr>
            <p:cNvPr id="26" name="Rectangle 25"/>
            <p:cNvSpPr/>
            <p:nvPr/>
          </p:nvSpPr>
          <p:spPr>
            <a:xfrm>
              <a:off x="3131882" y="1744718"/>
              <a:ext cx="2812042" cy="4628414"/>
            </a:xfrm>
            <a:prstGeom prst="rect">
              <a:avLst/>
            </a:prstGeom>
            <a:solidFill>
              <a:srgbClr val="E6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938" y="3677563"/>
              <a:ext cx="1339945" cy="13399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205841" y="1951321"/>
              <a:ext cx="261493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accent4">
                      <a:lumMod val="50000"/>
                    </a:schemeClr>
                  </a:solidFill>
                  <a:latin typeface="Tw Cen MT" panose="020B0602020104020603" pitchFamily="34" charset="0"/>
                </a:rPr>
                <a:t>2. </a:t>
              </a:r>
              <a:r>
                <a:rPr lang="en-GB" sz="28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Leveraging limited </a:t>
              </a:r>
            </a:p>
            <a:p>
              <a:pPr algn="ctr"/>
              <a:r>
                <a:rPr lang="en-GB" sz="4400" b="1" dirty="0">
                  <a:solidFill>
                    <a:schemeClr val="accent4">
                      <a:lumMod val="50000"/>
                    </a:schemeClr>
                  </a:solidFill>
                  <a:latin typeface="Tw Cen MT" panose="020B0602020104020603" pitchFamily="34" charset="0"/>
                </a:rPr>
                <a:t>Resources</a:t>
              </a:r>
              <a:r>
                <a:rPr lang="en-GB" sz="3600" b="1" dirty="0">
                  <a:solidFill>
                    <a:srgbClr val="F09456"/>
                  </a:solidFill>
                  <a:latin typeface="Tw Cen MT" panose="020B0602020104020603" pitchFamily="34" charset="0"/>
                </a:rPr>
                <a:t> </a:t>
              </a:r>
              <a:r>
                <a:rPr lang="en-GB" dirty="0">
                  <a:solidFill>
                    <a:srgbClr val="002060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24000" y="5134475"/>
              <a:ext cx="2614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for high impact operations</a:t>
              </a:r>
              <a:endParaRPr lang="en-GB" sz="1600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15039" y="1297633"/>
            <a:ext cx="2972300" cy="4628414"/>
            <a:chOff x="5963866" y="1744717"/>
            <a:chExt cx="3067346" cy="4628414"/>
          </a:xfrm>
        </p:grpSpPr>
        <p:sp>
          <p:nvSpPr>
            <p:cNvPr id="31" name="Rectangle 30"/>
            <p:cNvSpPr/>
            <p:nvPr/>
          </p:nvSpPr>
          <p:spPr>
            <a:xfrm>
              <a:off x="6081547" y="1744717"/>
              <a:ext cx="2812042" cy="4628414"/>
            </a:xfrm>
            <a:prstGeom prst="rect">
              <a:avLst/>
            </a:prstGeom>
            <a:solidFill>
              <a:srgbClr val="E6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08" y="3180342"/>
              <a:ext cx="2012607" cy="201260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963866" y="1952893"/>
              <a:ext cx="306734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009A4D"/>
                  </a:solidFill>
                  <a:latin typeface="Tw Cen MT" panose="020B0602020104020603" pitchFamily="34" charset="0"/>
                </a:rPr>
                <a:t>3.</a:t>
              </a:r>
              <a:r>
                <a:rPr lang="en-GB" sz="32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 </a:t>
              </a:r>
              <a:r>
                <a:rPr lang="en-GB" sz="28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Strengthening</a:t>
              </a:r>
            </a:p>
            <a:p>
              <a:pPr algn="ctr"/>
              <a:r>
                <a:rPr lang="en-GB" sz="4200" b="1" dirty="0">
                  <a:solidFill>
                    <a:srgbClr val="F09456"/>
                  </a:solidFill>
                  <a:latin typeface="Tw Cen MT" panose="020B0602020104020603" pitchFamily="34" charset="0"/>
                </a:rPr>
                <a:t>Partnerships</a:t>
              </a:r>
              <a:r>
                <a:rPr lang="en-GB" sz="3600" b="1" dirty="0">
                  <a:solidFill>
                    <a:srgbClr val="F09456"/>
                  </a:solidFill>
                  <a:latin typeface="Tw Cen MT" panose="020B0602020104020603" pitchFamily="34" charset="0"/>
                </a:rPr>
                <a:t> </a:t>
              </a:r>
              <a:r>
                <a:rPr lang="en-GB" dirty="0">
                  <a:solidFill>
                    <a:srgbClr val="002060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649" y="5274983"/>
              <a:ext cx="2614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>
                      <a:lumMod val="50000"/>
                    </a:schemeClr>
                  </a:solidFill>
                  <a:latin typeface="Tw Cen MT" panose="020B0602020104020603" pitchFamily="34" charset="0"/>
                </a:rPr>
                <a:t>to enhance delivery</a:t>
              </a:r>
              <a:endParaRPr lang="en-GB" sz="1600" b="1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16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BB07F6-40BD-4197-92BF-FED216E9072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4987636" cy="403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AU" sz="2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1596" y="22055"/>
            <a:ext cx="11134061" cy="96979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w Cen MT" panose="020B0602020104020603" pitchFamily="34" charset="0"/>
              </a:rPr>
              <a:t>Root Causes and Manifestations of Fragility</a:t>
            </a:r>
            <a:endParaRPr lang="en-US" sz="4400" b="1" dirty="0">
              <a:solidFill>
                <a:srgbClr val="009A4D"/>
              </a:solidFill>
              <a:latin typeface="Tw Cen MT" panose="020B06020201040206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8909" y="961989"/>
            <a:ext cx="5667840" cy="5298464"/>
            <a:chOff x="1936841" y="1102959"/>
            <a:chExt cx="5818250" cy="5593207"/>
          </a:xfrm>
        </p:grpSpPr>
        <p:grpSp>
          <p:nvGrpSpPr>
            <p:cNvPr id="18" name="Groupe 14"/>
            <p:cNvGrpSpPr/>
            <p:nvPr/>
          </p:nvGrpSpPr>
          <p:grpSpPr>
            <a:xfrm>
              <a:off x="1936841" y="1102959"/>
              <a:ext cx="5818250" cy="5593207"/>
              <a:chOff x="2700694" y="998350"/>
              <a:chExt cx="5818250" cy="5593207"/>
            </a:xfrm>
          </p:grpSpPr>
          <p:sp>
            <p:nvSpPr>
              <p:cNvPr id="32" name="Ellipse 4"/>
              <p:cNvSpPr/>
              <p:nvPr/>
            </p:nvSpPr>
            <p:spPr>
              <a:xfrm>
                <a:off x="3315239" y="1610350"/>
                <a:ext cx="4500000" cy="450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93000">
                    <a:srgbClr val="F2CEB8">
                      <a:alpha val="57000"/>
                    </a:srgbClr>
                  </a:gs>
                  <a:gs pos="100000">
                    <a:schemeClr val="accent2">
                      <a:lumMod val="60000"/>
                      <a:lumOff val="40000"/>
                      <a:alpha val="1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17475">
                <a:solidFill>
                  <a:srgbClr val="009A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2"/>
              <p:cNvSpPr/>
              <p:nvPr/>
            </p:nvSpPr>
            <p:spPr>
              <a:xfrm>
                <a:off x="4953239" y="998350"/>
                <a:ext cx="1224000" cy="1224000"/>
              </a:xfrm>
              <a:prstGeom prst="ellipse">
                <a:avLst/>
              </a:prstGeom>
              <a:solidFill>
                <a:srgbClr val="DBD8CD"/>
              </a:solidFill>
              <a:ln w="25400">
                <a:solidFill>
                  <a:srgbClr val="ADA88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Conflicts</a:t>
                </a:r>
              </a:p>
            </p:txBody>
          </p:sp>
          <p:sp>
            <p:nvSpPr>
              <p:cNvPr id="34" name="Ellipse 88"/>
              <p:cNvSpPr/>
              <p:nvPr/>
            </p:nvSpPr>
            <p:spPr>
              <a:xfrm>
                <a:off x="6591239" y="1610350"/>
                <a:ext cx="1224000" cy="1224000"/>
              </a:xfrm>
              <a:prstGeom prst="ellipse">
                <a:avLst/>
              </a:prstGeom>
              <a:solidFill>
                <a:srgbClr val="F6D1BB"/>
              </a:solidFill>
              <a:ln w="25400">
                <a:solidFill>
                  <a:srgbClr val="F691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Spillover/ Regional Fragility</a:t>
                </a:r>
              </a:p>
            </p:txBody>
          </p:sp>
          <p:sp>
            <p:nvSpPr>
              <p:cNvPr id="35" name="Ellipse 89"/>
              <p:cNvSpPr/>
              <p:nvPr/>
            </p:nvSpPr>
            <p:spPr>
              <a:xfrm>
                <a:off x="7203239" y="3248350"/>
                <a:ext cx="1315705" cy="1224000"/>
              </a:xfrm>
              <a:prstGeom prst="ellipse">
                <a:avLst/>
              </a:prstGeom>
              <a:solidFill>
                <a:srgbClr val="D4EAF4"/>
              </a:solidFill>
              <a:ln w="25400">
                <a:solidFill>
                  <a:srgbClr val="7DC2D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Poor Governance</a:t>
                </a:r>
              </a:p>
            </p:txBody>
          </p:sp>
          <p:sp>
            <p:nvSpPr>
              <p:cNvPr id="36" name="Ellipse 90"/>
              <p:cNvSpPr/>
              <p:nvPr/>
            </p:nvSpPr>
            <p:spPr>
              <a:xfrm>
                <a:off x="6591239" y="4791514"/>
                <a:ext cx="1224000" cy="1224000"/>
              </a:xfrm>
              <a:prstGeom prst="ellipse">
                <a:avLst/>
              </a:prstGeom>
              <a:solidFill>
                <a:srgbClr val="BBC9E7"/>
              </a:solidFill>
              <a:ln w="25400">
                <a:solidFill>
                  <a:srgbClr val="447FC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Weak State Capacity</a:t>
                </a:r>
              </a:p>
            </p:txBody>
          </p:sp>
          <p:sp>
            <p:nvSpPr>
              <p:cNvPr id="37" name="Ellipse 91"/>
              <p:cNvSpPr/>
              <p:nvPr/>
            </p:nvSpPr>
            <p:spPr>
              <a:xfrm>
                <a:off x="4953239" y="5367557"/>
                <a:ext cx="1224000" cy="1224000"/>
              </a:xfrm>
              <a:prstGeom prst="ellipse">
                <a:avLst/>
              </a:prstGeom>
              <a:solidFill>
                <a:srgbClr val="CFEAD7"/>
              </a:solidFill>
              <a:ln w="25400">
                <a:solidFill>
                  <a:srgbClr val="6FBF8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Climate Change</a:t>
                </a:r>
              </a:p>
            </p:txBody>
          </p:sp>
          <p:sp>
            <p:nvSpPr>
              <p:cNvPr id="38" name="Ellipse 92"/>
              <p:cNvSpPr/>
              <p:nvPr/>
            </p:nvSpPr>
            <p:spPr>
              <a:xfrm>
                <a:off x="3312694" y="4886350"/>
                <a:ext cx="1224000" cy="1224000"/>
              </a:xfrm>
              <a:prstGeom prst="ellipse">
                <a:avLst/>
              </a:prstGeom>
              <a:solidFill>
                <a:srgbClr val="DBD0E1"/>
              </a:solidFill>
              <a:ln w="25400">
                <a:solidFill>
                  <a:srgbClr val="AE8CC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Youth </a:t>
                </a:r>
                <a:r>
                  <a:rPr lang="en-US" sz="1400" b="1" dirty="0" err="1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Unemploy-ment</a:t>
                </a:r>
                <a:endParaRPr lang="en-US" sz="1400" b="1" dirty="0">
                  <a:solidFill>
                    <a:schemeClr val="bg2">
                      <a:lumMod val="2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9" name="Ellipse 93"/>
              <p:cNvSpPr/>
              <p:nvPr/>
            </p:nvSpPr>
            <p:spPr>
              <a:xfrm>
                <a:off x="2700694" y="3248350"/>
                <a:ext cx="1224000" cy="1224000"/>
              </a:xfrm>
              <a:prstGeom prst="ellipse">
                <a:avLst/>
              </a:prstGeom>
              <a:solidFill>
                <a:srgbClr val="BBC9E7"/>
              </a:solidFill>
              <a:ln w="25400">
                <a:solidFill>
                  <a:srgbClr val="447FC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Fragile Economy</a:t>
                </a:r>
              </a:p>
            </p:txBody>
          </p:sp>
          <p:sp>
            <p:nvSpPr>
              <p:cNvPr id="40" name="Ellipse 94"/>
              <p:cNvSpPr/>
              <p:nvPr/>
            </p:nvSpPr>
            <p:spPr>
              <a:xfrm>
                <a:off x="3312694" y="1610350"/>
                <a:ext cx="1224000" cy="1224000"/>
              </a:xfrm>
              <a:prstGeom prst="ellipse">
                <a:avLst/>
              </a:prstGeom>
              <a:solidFill>
                <a:srgbClr val="F2CEB8"/>
              </a:solidFill>
              <a:ln w="25400">
                <a:solidFill>
                  <a:srgbClr val="FBB85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Security / Terrorism</a:t>
                </a:r>
              </a:p>
            </p:txBody>
          </p:sp>
          <p:sp>
            <p:nvSpPr>
              <p:cNvPr id="41" name="Ellipse 96"/>
              <p:cNvSpPr/>
              <p:nvPr/>
            </p:nvSpPr>
            <p:spPr>
              <a:xfrm>
                <a:off x="4953239" y="3248350"/>
                <a:ext cx="1224000" cy="122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25400">
                <a:solidFill>
                  <a:srgbClr val="993A2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Fragility</a:t>
                </a:r>
                <a:endParaRPr lang="en-US" sz="1600" b="1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24" name="Up-Down Arrow 23"/>
            <p:cNvSpPr/>
            <p:nvPr/>
          </p:nvSpPr>
          <p:spPr>
            <a:xfrm rot="2635818">
              <a:off x="5422002" y="2675118"/>
              <a:ext cx="411324" cy="955086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Up-Down Arrow 24"/>
            <p:cNvSpPr/>
            <p:nvPr/>
          </p:nvSpPr>
          <p:spPr>
            <a:xfrm rot="18680754">
              <a:off x="3836206" y="2656344"/>
              <a:ext cx="411324" cy="955086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Up-Down Arrow 25"/>
            <p:cNvSpPr/>
            <p:nvPr/>
          </p:nvSpPr>
          <p:spPr>
            <a:xfrm rot="5400000">
              <a:off x="5745976" y="3518972"/>
              <a:ext cx="411324" cy="891974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Up-Down Arrow 26"/>
            <p:cNvSpPr/>
            <p:nvPr/>
          </p:nvSpPr>
          <p:spPr>
            <a:xfrm rot="5400000">
              <a:off x="3469452" y="3487416"/>
              <a:ext cx="411324" cy="955086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4594452" y="4588102"/>
              <a:ext cx="411324" cy="875841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4595724" y="2367480"/>
              <a:ext cx="411324" cy="955086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Up-Down Arrow 29"/>
            <p:cNvSpPr/>
            <p:nvPr/>
          </p:nvSpPr>
          <p:spPr>
            <a:xfrm rot="2635818">
              <a:off x="3775452" y="4302220"/>
              <a:ext cx="411324" cy="955086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Up-Down Arrow 30"/>
            <p:cNvSpPr/>
            <p:nvPr/>
          </p:nvSpPr>
          <p:spPr>
            <a:xfrm rot="18680754">
              <a:off x="5514998" y="4253462"/>
              <a:ext cx="411324" cy="896889"/>
            </a:xfrm>
            <a:prstGeom prst="upDownArrow">
              <a:avLst/>
            </a:prstGeom>
            <a:solidFill>
              <a:srgbClr val="F09456"/>
            </a:solidFill>
            <a:ln>
              <a:solidFill>
                <a:srgbClr val="F094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90616" y="1190140"/>
            <a:ext cx="5105041" cy="4648029"/>
            <a:chOff x="6470053" y="1222047"/>
            <a:chExt cx="5105041" cy="4648029"/>
          </a:xfrm>
        </p:grpSpPr>
        <p:grpSp>
          <p:nvGrpSpPr>
            <p:cNvPr id="43" name="Group 42"/>
            <p:cNvGrpSpPr/>
            <p:nvPr/>
          </p:nvGrpSpPr>
          <p:grpSpPr>
            <a:xfrm>
              <a:off x="6470053" y="1222047"/>
              <a:ext cx="5105041" cy="4648029"/>
              <a:chOff x="6484822" y="1026538"/>
              <a:chExt cx="5105041" cy="4648029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7370573" y="1960243"/>
                <a:ext cx="3248509" cy="2950563"/>
              </a:xfrm>
              <a:prstGeom prst="triangle">
                <a:avLst>
                  <a:gd name="adj" fmla="val 50507"/>
                </a:avLst>
              </a:prstGeom>
              <a:noFill/>
              <a:ln w="117475">
                <a:solidFill>
                  <a:srgbClr val="009A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  <p:sp>
            <p:nvSpPr>
              <p:cNvPr id="46" name="Ellipse 2"/>
              <p:cNvSpPr/>
              <p:nvPr/>
            </p:nvSpPr>
            <p:spPr>
              <a:xfrm>
                <a:off x="8031669" y="1026538"/>
                <a:ext cx="1916558" cy="1362560"/>
              </a:xfrm>
              <a:prstGeom prst="ellipse">
                <a:avLst/>
              </a:prstGeom>
              <a:solidFill>
                <a:srgbClr val="DBD8CD"/>
              </a:solidFill>
              <a:ln w="25400">
                <a:solidFill>
                  <a:srgbClr val="ADA88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Extreme Poverty &amp; Exclusion</a:t>
                </a:r>
              </a:p>
            </p:txBody>
          </p:sp>
          <p:sp>
            <p:nvSpPr>
              <p:cNvPr id="47" name="Ellipse 93"/>
              <p:cNvSpPr/>
              <p:nvPr/>
            </p:nvSpPr>
            <p:spPr>
              <a:xfrm>
                <a:off x="6484822" y="4281436"/>
                <a:ext cx="1984240" cy="1389738"/>
              </a:xfrm>
              <a:prstGeom prst="ellipse">
                <a:avLst/>
              </a:prstGeom>
              <a:solidFill>
                <a:srgbClr val="BBC9E7"/>
              </a:solidFill>
              <a:ln w="25400">
                <a:solidFill>
                  <a:srgbClr val="447FC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Youth Unemployment &amp; Underemployment</a:t>
                </a:r>
              </a:p>
            </p:txBody>
          </p:sp>
          <p:sp>
            <p:nvSpPr>
              <p:cNvPr id="48" name="Ellipse 88"/>
              <p:cNvSpPr/>
              <p:nvPr/>
            </p:nvSpPr>
            <p:spPr>
              <a:xfrm>
                <a:off x="9634270" y="4268258"/>
                <a:ext cx="1955593" cy="1406309"/>
              </a:xfrm>
              <a:prstGeom prst="ellipse">
                <a:avLst/>
              </a:prstGeom>
              <a:solidFill>
                <a:srgbClr val="F6D1BB"/>
              </a:solidFill>
              <a:ln w="25400">
                <a:solidFill>
                  <a:srgbClr val="F691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bg2">
                        <a:lumMod val="25000"/>
                      </a:schemeClr>
                    </a:solidFill>
                    <a:latin typeface="Tw Cen MT" panose="020B0602020104020603" pitchFamily="34" charset="0"/>
                  </a:rPr>
                  <a:t>Environmental degradation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8325001" y="3549460"/>
              <a:ext cx="131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Disaster Triangle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649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41388" y="1552465"/>
            <a:ext cx="4694698" cy="4368944"/>
            <a:chOff x="3492811" y="1234165"/>
            <a:chExt cx="4694698" cy="43689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811" y="1234165"/>
              <a:ext cx="4694698" cy="436894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80360" y="2945329"/>
              <a:ext cx="12610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w Cen MT" panose="020B0602020104020603" pitchFamily="34" charset="0"/>
                </a:rPr>
                <a:t>Nexus</a:t>
              </a:r>
            </a:p>
            <a:p>
              <a:endParaRPr lang="en-GB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462284" y="3011252"/>
            <a:ext cx="392518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b="1" i="1" dirty="0">
                <a:latin typeface="Tw Cen MT" panose="020B0602020104020603" pitchFamily="34" charset="0"/>
              </a:rPr>
              <a:t>… required collaboration of IFIs, </a:t>
            </a:r>
            <a:r>
              <a:rPr lang="en-US" sz="2400" b="1" i="1" dirty="0" err="1">
                <a:latin typeface="Tw Cen MT" panose="020B0602020104020603" pitchFamily="34" charset="0"/>
              </a:rPr>
              <a:t>Bilaterals</a:t>
            </a:r>
            <a:r>
              <a:rPr lang="en-US" sz="2400" b="1" i="1" dirty="0">
                <a:latin typeface="Tw Cen MT" panose="020B0602020104020603" pitchFamily="34" charset="0"/>
              </a:rPr>
              <a:t>, Security Forces Governments, CSOs and the Private Sector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6056" y="141842"/>
            <a:ext cx="11671005" cy="105605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w Cen MT" panose="020B0602020104020603" pitchFamily="34" charset="0"/>
              </a:rPr>
              <a:t>The Security-Humanitarian-Development Nexus</a:t>
            </a:r>
            <a:endParaRPr lang="en-US" sz="4400" b="1" dirty="0">
              <a:solidFill>
                <a:srgbClr val="009A4D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5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205637"/>
            <a:ext cx="11472530" cy="1325563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latin typeface="Tw Cen MT" panose="020B0602020104020603" pitchFamily="34" charset="0"/>
              </a:rPr>
              <a:t>Engagement in fragile situations to assist RMCs with transitioning out of fragility and building resilience</a:t>
            </a:r>
            <a:br>
              <a:rPr lang="en-US" sz="3600" b="1" i="1" dirty="0">
                <a:latin typeface="Tw Cen MT" panose="020B0602020104020603" pitchFamily="34" charset="0"/>
              </a:rPr>
            </a:br>
            <a:endParaRPr lang="en-US" sz="3600" b="1" dirty="0">
              <a:solidFill>
                <a:srgbClr val="009A4D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1021" r="1631" b="-11413"/>
          <a:stretch/>
        </p:blipFill>
        <p:spPr>
          <a:xfrm>
            <a:off x="7818801" y="1699529"/>
            <a:ext cx="4238519" cy="4810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6049" y="2096429"/>
            <a:ext cx="69213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3663">
              <a:spcBef>
                <a:spcPts val="0"/>
              </a:spcBef>
              <a:buClr>
                <a:srgbClr val="009A4D"/>
              </a:buClr>
            </a:pPr>
            <a:r>
              <a:rPr lang="en-US" sz="2800" b="1" dirty="0">
                <a:latin typeface="Tw Cen MT" panose="020B0602020104020603" pitchFamily="34" charset="0"/>
              </a:rPr>
              <a:t>1.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Fragility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requires a </a:t>
            </a: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</a:rPr>
              <a:t>regional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 approach 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885" y="2690082"/>
            <a:ext cx="703875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3663">
              <a:spcBef>
                <a:spcPts val="0"/>
              </a:spcBef>
              <a:buClr>
                <a:srgbClr val="009A4D"/>
              </a:buClr>
            </a:pPr>
            <a:r>
              <a:rPr lang="en-US" sz="2800" b="1" dirty="0">
                <a:latin typeface="Tw Cen MT" panose="020B0602020104020603" pitchFamily="34" charset="0"/>
              </a:rPr>
              <a:t>2.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Systematically applies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a </a:t>
            </a: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</a:rPr>
              <a:t>fragility lens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to identify, respond to, and prevent fragility and build resilience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034" y="4247116"/>
            <a:ext cx="712381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3663">
              <a:spcBef>
                <a:spcPts val="0"/>
              </a:spcBef>
              <a:buClr>
                <a:srgbClr val="009A4D"/>
              </a:buClr>
            </a:pPr>
            <a:r>
              <a:rPr lang="en-US" sz="2800" b="1" dirty="0">
                <a:latin typeface="Tw Cen MT" panose="020B0602020104020603" pitchFamily="34" charset="0"/>
              </a:rPr>
              <a:t>3.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Focuses upon strengthening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state capacity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</a:rPr>
              <a:t>and establishing </a:t>
            </a:r>
            <a:r>
              <a:rPr lang="en-US" sz="2800" b="1" dirty="0">
                <a:solidFill>
                  <a:srgbClr val="00B050"/>
                </a:solidFill>
                <a:latin typeface="Tw Cen MT" panose="020B0602020104020603" pitchFamily="34" charset="0"/>
              </a:rPr>
              <a:t>effective institutions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18" y="16310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Building Resilient Communities, Countries and Regions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50578" y="2774950"/>
            <a:ext cx="36880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Build</a:t>
            </a:r>
            <a:r>
              <a:rPr lang="fr-FR" sz="2800" b="1" dirty="0"/>
              <a:t> </a:t>
            </a:r>
            <a:r>
              <a:rPr lang="fr-FR" sz="2800" b="1" dirty="0" err="1"/>
              <a:t>Resilience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key to lifting populations out of </a:t>
            </a:r>
            <a:r>
              <a:rPr lang="fr-FR" sz="2800" b="1" dirty="0" err="1"/>
              <a:t>fragility</a:t>
            </a:r>
            <a:r>
              <a:rPr lang="fr-FR" sz="2800" b="1" dirty="0"/>
              <a:t> and </a:t>
            </a:r>
            <a:r>
              <a:rPr lang="fr-FR" sz="2800" b="1" dirty="0" err="1"/>
              <a:t>poverty</a:t>
            </a:r>
            <a:endParaRPr lang="en-US" sz="2800" b="1" dirty="0"/>
          </a:p>
        </p:txBody>
      </p:sp>
      <p:graphicFrame>
        <p:nvGraphicFramePr>
          <p:cNvPr id="3" name="Diagram 6"/>
          <p:cNvGraphicFramePr/>
          <p:nvPr>
            <p:extLst>
              <p:ext uri="{D42A27DB-BD31-4B8C-83A1-F6EECF244321}">
                <p14:modId xmlns:p14="http://schemas.microsoft.com/office/powerpoint/2010/main" val="765459939"/>
              </p:ext>
            </p:extLst>
          </p:nvPr>
        </p:nvGraphicFramePr>
        <p:xfrm>
          <a:off x="661649" y="1586377"/>
          <a:ext cx="6215852" cy="487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8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22"/>
          <a:stretch/>
        </p:blipFill>
        <p:spPr>
          <a:xfrm>
            <a:off x="552892" y="342900"/>
            <a:ext cx="11639107" cy="5367086"/>
          </a:xfrm>
          <a:prstGeom prst="flowChartManualInp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06732" y="2361832"/>
            <a:ext cx="36999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w Cen MT" panose="020B0602020104020603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792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229490D7B7854888D13EBDB75130EC" ma:contentTypeVersion="1" ma:contentTypeDescription="Create a new document." ma:contentTypeScope="" ma:versionID="78620f34cc606f1969f5343e00790a1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FB5EF-04B9-483B-976A-C858A89566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3B502B-C11F-415A-9F03-ACB575B195F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A3CB09-7575-4480-ABF5-81A80F1F3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217</Words>
  <Application>Microsoft Office PowerPoint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Tw Cen MT</vt:lpstr>
      <vt:lpstr>Office Theme</vt:lpstr>
      <vt:lpstr>Addressing Fragility &amp; Building Resilience in Africa  Erick Mariga  Ph.D. Senior Fragility and Policy Analyst</vt:lpstr>
      <vt:lpstr>Approach</vt:lpstr>
      <vt:lpstr>Root Causes and Manifestations of Fragility</vt:lpstr>
      <vt:lpstr>The Security-Humanitarian-Development Nexus</vt:lpstr>
      <vt:lpstr>Engagement in fragile situations to assist RMCs with transitioning out of fragility and building resilience </vt:lpstr>
      <vt:lpstr>Building Resilient Communities, Countries and Regions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XY</dc:creator>
  <cp:lastModifiedBy>Suzana Hrvatin</cp:lastModifiedBy>
  <cp:revision>166</cp:revision>
  <dcterms:created xsi:type="dcterms:W3CDTF">2018-06-11T09:44:55Z</dcterms:created>
  <dcterms:modified xsi:type="dcterms:W3CDTF">2021-04-30T11:30:57Z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0x01010087229490D7B7854888D13EBDB75130EC</vt:lpwstr>
  </property>
</Properties>
</file>